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</p:sldIdLst>
  <p:sldSz cy="6858000" cx="12192000"/>
  <p:notesSz cx="6858000" cy="9144000"/>
  <p:embeddedFontLst>
    <p:embeddedFont>
      <p:font typeface="Tahoma"/>
      <p:regular r:id="rId83"/>
      <p:bold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20" orient="horz"/>
        <p:guide pos="1272" orient="horz"/>
        <p:guide pos="715" orient="horz"/>
        <p:guide pos="3861" orient="horz"/>
        <p:guide pos="3944" orient="horz"/>
        <p:guide pos="428"/>
        <p:guide pos="7224"/>
        <p:guide pos="909"/>
        <p:guide pos="3688"/>
        <p:guide pos="39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Tahoma-bold.fntdata"/><Relationship Id="rId83" Type="http://schemas.openxmlformats.org/officeDocument/2006/relationships/font" Target="fonts/Tahoma-regular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s.wikipedia.org/wiki/Latina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ikiskripta.eu/w/Mezoderm" TargetMode="External"/><Relationship Id="rId3" Type="http://schemas.openxmlformats.org/officeDocument/2006/relationships/hyperlink" Target="https://www.wikiskripta.eu/w/Hladk%C3%A1_svalovina" TargetMode="External"/><Relationship Id="rId4" Type="http://schemas.openxmlformats.org/officeDocument/2006/relationships/hyperlink" Target="https://www.wikiskripta.eu/w/Krvetvorba" TargetMode="External"/><Relationship Id="rId5" Type="http://schemas.openxmlformats.org/officeDocument/2006/relationships/hyperlink" Target="https://www.wikiskripta.eu/index.php?title=Sarkom&amp;action=edit&amp;redlink=1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bc208b9f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bc208b9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cs-CZ" sz="1100">
                <a:highlight>
                  <a:srgbClr val="FFFFFF"/>
                </a:highlight>
              </a:rPr>
              <a:t>Écorché</a:t>
            </a:r>
            <a:r>
              <a:rPr lang="cs-CZ" sz="1100">
                <a:highlight>
                  <a:srgbClr val="FFFFFF"/>
                </a:highlight>
              </a:rPr>
              <a:t> (z </a:t>
            </a:r>
            <a:r>
              <a:rPr lang="cs-CZ" sz="1100">
                <a:highlight>
                  <a:srgbClr val="FFFFFF"/>
                </a:highlight>
                <a:uFill>
                  <a:noFill/>
                </a:uFill>
                <a:hlinkClick r:id="rId2"/>
              </a:rPr>
              <a:t>latinského</a:t>
            </a:r>
            <a:r>
              <a:rPr lang="cs-CZ" sz="1100">
                <a:highlight>
                  <a:srgbClr val="FFFFFF"/>
                </a:highlight>
              </a:rPr>
              <a:t> </a:t>
            </a:r>
            <a:r>
              <a:rPr i="1" lang="cs-CZ" sz="1100">
                <a:highlight>
                  <a:srgbClr val="FFFFFF"/>
                </a:highlight>
              </a:rPr>
              <a:t>excortocare</a:t>
            </a:r>
            <a:r>
              <a:rPr lang="cs-CZ" sz="1100">
                <a:highlight>
                  <a:srgbClr val="FFFFFF"/>
                </a:highlight>
              </a:rPr>
              <a:t>, odloupnout '; latinský kmen: </a:t>
            </a:r>
            <a:r>
              <a:rPr i="1" lang="cs-CZ" sz="1100">
                <a:highlight>
                  <a:srgbClr val="FFFFFF"/>
                </a:highlight>
              </a:rPr>
              <a:t>ex</a:t>
            </a:r>
            <a:r>
              <a:rPr lang="cs-CZ" sz="1100">
                <a:highlight>
                  <a:srgbClr val="FFFFFF"/>
                </a:highlight>
              </a:rPr>
              <a:t> znamená „z" a </a:t>
            </a:r>
            <a:r>
              <a:rPr i="1" lang="cs-CZ" sz="1100">
                <a:highlight>
                  <a:srgbClr val="FFFFFF"/>
                </a:highlight>
              </a:rPr>
              <a:t>cortex</a:t>
            </a:r>
            <a:r>
              <a:rPr lang="cs-CZ" sz="1100">
                <a:highlight>
                  <a:srgbClr val="FFFFFF"/>
                </a:highlight>
              </a:rPr>
              <a:t> je „ kůra") je v umění styl znázornění postav, ve kterém jsou lidé nebo zvířata zobrazeni se svaly a kostmi bez kůže. Samotný termín </a:t>
            </a:r>
            <a:r>
              <a:rPr i="1" lang="cs-CZ" sz="1100">
                <a:highlight>
                  <a:srgbClr val="FFFFFF"/>
                </a:highlight>
              </a:rPr>
              <a:t>écorché</a:t>
            </a:r>
            <a:r>
              <a:rPr lang="cs-CZ" sz="1100">
                <a:highlight>
                  <a:srgbClr val="FFFFFF"/>
                </a:highlight>
              </a:rPr>
              <a:t> se ve francouzském jazyce objevuje poprvé v 18. století ve slovníku </a:t>
            </a:r>
            <a:r>
              <a:rPr i="1" lang="cs-CZ" sz="1100">
                <a:highlight>
                  <a:srgbClr val="FFFFFF"/>
                </a:highlight>
              </a:rPr>
              <a:t>Dictionnaire de l’Académie françoise</a:t>
            </a:r>
            <a:r>
              <a:rPr lang="cs-CZ" sz="1100">
                <a:highlight>
                  <a:srgbClr val="FFFFFF"/>
                </a:highlight>
              </a:rPr>
              <a:t> z roku 1787.(V současném francouzském hovorovém jazyce se slovo </a:t>
            </a:r>
            <a:r>
              <a:rPr i="1" lang="cs-CZ" sz="1100">
                <a:highlight>
                  <a:srgbClr val="FFFFFF"/>
                </a:highlight>
              </a:rPr>
              <a:t>écorché</a:t>
            </a:r>
            <a:r>
              <a:rPr lang="cs-CZ" sz="1100">
                <a:highlight>
                  <a:srgbClr val="FFFFFF"/>
                </a:highlight>
              </a:rPr>
              <a:t> používá k označení „svalnatého muže“.)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127" name="Google Shape;127;g15bc208b9f1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e20c143ff_3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5e20c143ff_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5e20c143ff_3_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5e20c143ff_3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5e20c143ff_3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5e20c143ff_3_1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e20c143ff_3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5e20c143ff_3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15e20c143ff_3_1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5e20c143ff_3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5e20c143ff_3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5e20c143ff_3_1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5d4db85045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5d4db8504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15d4db85045_0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1100">
                <a:highlight>
                  <a:srgbClr val="FFFFFF"/>
                </a:highlight>
              </a:rPr>
              <a:t>Jedná se o řídkou vazivovou tkáň lidského zárodku (embrya), která je tvořena buňkami podobnými fibroblastům a mezibuněčnou hmotou. Mezenchym vznikl především z </a:t>
            </a:r>
            <a:r>
              <a:rPr lang="cs-CZ" sz="1100">
                <a:highlight>
                  <a:srgbClr val="FFFFFF"/>
                </a:highlight>
                <a:uFill>
                  <a:noFill/>
                </a:uFill>
                <a:hlinkClick r:id="rId2"/>
              </a:rPr>
              <a:t>mezodermu</a:t>
            </a:r>
            <a:r>
              <a:rPr lang="cs-CZ" sz="1100">
                <a:highlight>
                  <a:srgbClr val="FFFFFF"/>
                </a:highlight>
              </a:rPr>
              <a:t>. Během vývoje z něj vznikají další pojivové tkáně, cévní systém, </a:t>
            </a:r>
            <a:r>
              <a:rPr lang="cs-CZ" sz="1100">
                <a:highlight>
                  <a:srgbClr val="FFFFFF"/>
                </a:highlight>
                <a:uFill>
                  <a:noFill/>
                </a:uFill>
                <a:hlinkClick r:id="rId3"/>
              </a:rPr>
              <a:t>hladká svalovina</a:t>
            </a:r>
            <a:r>
              <a:rPr lang="cs-CZ" sz="1100">
                <a:highlight>
                  <a:srgbClr val="FFFFFF"/>
                </a:highlight>
              </a:rPr>
              <a:t> a </a:t>
            </a:r>
            <a:r>
              <a:rPr lang="cs-CZ" sz="1100">
                <a:highlight>
                  <a:srgbClr val="FFFFFF"/>
                </a:highlight>
                <a:uFill>
                  <a:noFill/>
                </a:uFill>
                <a:hlinkClick r:id="rId4"/>
              </a:rPr>
              <a:t>krvetvorná tkáň</a:t>
            </a:r>
            <a:r>
              <a:rPr lang="cs-CZ" sz="1100">
                <a:highlight>
                  <a:srgbClr val="FFFFFF"/>
                </a:highlight>
              </a:rPr>
              <a:t>. Zhoubné nádory vznikající z této tkáně se označují jako </a:t>
            </a:r>
            <a:r>
              <a:rPr lang="cs-CZ" sz="1100">
                <a:highlight>
                  <a:srgbClr val="FFFFFF"/>
                </a:highlight>
                <a:uFill>
                  <a:noFill/>
                </a:uFill>
                <a:hlinkClick r:id="rId5"/>
              </a:rPr>
              <a:t>sarkomy</a:t>
            </a:r>
            <a:r>
              <a:rPr lang="cs-CZ" sz="1100">
                <a:highlight>
                  <a:srgbClr val="FFFFFF"/>
                </a:highlight>
              </a:rPr>
              <a:t>.</a:t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5e20c1403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5e20c140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5e20c14032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5e20c14032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5e20c1403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5e20c14032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5bb935745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5bb93574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15bb935745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e20c14032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e20c1403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5e20c14032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5bb9357454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5bb93574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15bb9357454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5e20c143ff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5e20c143f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5e20c143ff_0_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5d4db85045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5d4db8504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5d4db85045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bb9357454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5bb935745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15bb9357454_0_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5e20c143ff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5e20c143f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5e20c143ff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5e20c143ff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5e20c143f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5e20c143ff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5e20c143ff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5e20c143f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5e20c143ff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5bb9357454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5bb935745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15bb9357454_0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e20c143ff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5e20c143f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15e20c143ff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5bb9357454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5bb935745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15bb9357454_0_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e20c143ff_0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e20c143f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5e20c143ff_0_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d4db85045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d4db8504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15d4db85045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5be8874ec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5be8874e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5be8874ec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5be8874eca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5be8874ec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15be8874eca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5be8874eca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5be8874ec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15be8874eca_0_1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5be8874eca_0_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5be8874ec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15be8874eca_0_1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5d4db85045_0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5d4db8504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15d4db85045_0_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5be8874eca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5be8874ec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15be8874eca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5be8874eca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5be8874ec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15be8874eca_0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5be8874eca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5be8874ec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15be8874eca_0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5be8874eca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5be8874ec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15be8874eca_0_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e20c143ff_3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5e20c143ff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5e20c143ff_3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5be8874eca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5be8874ec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15be8874eca_0_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5be8874eca_0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5be8874ec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15be8874eca_0_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5be8874eca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5be8874ec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15be8874eca_0_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be8874eca_0_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5be8874ec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15be8874eca_0_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5be8874eca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5be8874ec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15be8874eca_0_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5be8874eca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15be8874ec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g15be8874eca_0_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5be8874eca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5be8874ec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15be8874eca_0_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5be8874eca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5be8874ec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15be8874eca_0_1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5be8874eca_0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5be8874ec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g15be8874eca_0_1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e20c143ff_3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e20c143ff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5e20c143ff_3_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1" name="Google Shape;67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e20c143ff_3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e20c143ff_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1100"/>
              <a:t>“</a:t>
            </a:r>
            <a:r>
              <a:rPr lang="cs-CZ"/>
              <a:t>Vlákna I. typu jsou charakteristická menší velikostí, obsahují větší množství mitochondrií a myoglobinu, větší množství kapilár, nižší množství glykogenu. U vláken II. typu lze konstatovat opačný stav. Proto jsou patrné odlišnosti také v oxidativním nebo laktátovém metabolismu. Vlákna I. typu dále disponují nižším potenciálem k hypertrofii, produkci síly a rychlosti kontrakce (Plotkin et al., 2021). Vzhledem k morfologickým a metabolickým odlišnostem vlákna I. typu odolávají lépe delšímu zatížení spíše v nižší intenzitě, což zahrnuje i statické polohy.”</a:t>
            </a:r>
            <a:endParaRPr/>
          </a:p>
        </p:txBody>
      </p:sp>
      <p:sp>
        <p:nvSpPr>
          <p:cNvPr id="179" name="Google Shape;179;g15e20c143ff_3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5e20c143ff_3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5e20c143ff_3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15e20c143ff_3_1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5e20c143ff_3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5e20c143ff_3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g15e20c143ff_3_1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e20c143ff_3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e20c143ff_3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15e20c143ff_3_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e20c143ff_3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e20c143ff_3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15e20c143ff_3_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4" name="Google Shape;84;p1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719997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0" name="Google Shape;90;p12"/>
          <p:cNvSpPr txBox="1"/>
          <p:nvPr>
            <p:ph idx="2" type="body"/>
          </p:nvPr>
        </p:nvSpPr>
        <p:spPr>
          <a:xfrm>
            <a:off x="719999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3" type="body"/>
          </p:nvPr>
        </p:nvSpPr>
        <p:spPr>
          <a:xfrm>
            <a:off x="720724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1" sz="1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4" type="body"/>
          </p:nvPr>
        </p:nvSpPr>
        <p:spPr>
          <a:xfrm>
            <a:off x="6251278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5" type="body"/>
          </p:nvPr>
        </p:nvSpPr>
        <p:spPr>
          <a:xfrm>
            <a:off x="6252003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1" sz="1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6" type="body"/>
          </p:nvPr>
        </p:nvSpPr>
        <p:spPr>
          <a:xfrm>
            <a:off x="6251278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8" name="Google Shape;98;p13"/>
          <p:cNvSpPr txBox="1"/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" type="subTitle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0" name="Google Shape;100;p13"/>
          <p:cNvSpPr/>
          <p:nvPr>
            <p:ph idx="2" type="pic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3"/>
          <p:cNvSpPr txBox="1"/>
          <p:nvPr>
            <p:ph idx="11" type="ftr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6" name="Google Shape;106;p14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15"/>
          <p:cNvSpPr/>
          <p:nvPr>
            <p:ph idx="2" type="pic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>
            <p:ph idx="2" type="pic"/>
          </p:nvPr>
        </p:nvSpPr>
        <p:spPr>
          <a:xfrm>
            <a:off x="0" y="1"/>
            <a:ext cx="12192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720000" y="6040795"/>
            <a:ext cx="8555976" cy="510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50956" y="2298933"/>
            <a:ext cx="8725020" cy="226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2" type="body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2" type="body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3" type="body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4" type="body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7" name="Google Shape;57;p8"/>
          <p:cNvSpPr txBox="1"/>
          <p:nvPr>
            <p:ph idx="1" type="body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b="0"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" name="Google Shape;58;p8"/>
          <p:cNvSpPr/>
          <p:nvPr>
            <p:ph idx="2" type="pic"/>
          </p:nvPr>
        </p:nvSpPr>
        <p:spPr>
          <a:xfrm>
            <a:off x="729509" y="1665288"/>
            <a:ext cx="6207791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8"/>
          <p:cNvSpPr txBox="1"/>
          <p:nvPr>
            <p:ph idx="3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" type="body"/>
          </p:nvPr>
        </p:nvSpPr>
        <p:spPr>
          <a:xfrm>
            <a:off x="4440000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719999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3" type="body"/>
          </p:nvPr>
        </p:nvSpPr>
        <p:spPr>
          <a:xfrm>
            <a:off x="4440000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4" type="body"/>
          </p:nvPr>
        </p:nvSpPr>
        <p:spPr>
          <a:xfrm>
            <a:off x="8161200" y="4414270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5" type="body"/>
          </p:nvPr>
        </p:nvSpPr>
        <p:spPr>
          <a:xfrm>
            <a:off x="72072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6" type="body"/>
          </p:nvPr>
        </p:nvSpPr>
        <p:spPr>
          <a:xfrm>
            <a:off x="444047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7" type="body"/>
          </p:nvPr>
        </p:nvSpPr>
        <p:spPr>
          <a:xfrm>
            <a:off x="8161436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8" type="body"/>
          </p:nvPr>
        </p:nvSpPr>
        <p:spPr>
          <a:xfrm>
            <a:off x="719999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9" type="body"/>
          </p:nvPr>
        </p:nvSpPr>
        <p:spPr>
          <a:xfrm>
            <a:off x="8160001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3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3.jpg"/><Relationship Id="rId4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5.png"/><Relationship Id="rId4" Type="http://schemas.openxmlformats.org/officeDocument/2006/relationships/image" Target="../media/image49.jpg"/><Relationship Id="rId5" Type="http://schemas.openxmlformats.org/officeDocument/2006/relationships/image" Target="../media/image48.jpg"/><Relationship Id="rId6" Type="http://schemas.openxmlformats.org/officeDocument/2006/relationships/image" Target="../media/image50.jpg"/><Relationship Id="rId7" Type="http://schemas.openxmlformats.org/officeDocument/2006/relationships/image" Target="../media/image4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7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4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www.researchgate.net/publication/360241192_Analyza_teorie_tonickych_a_fazickych_svalu_-morfologicke_a_funkcni_vlastnosti" TargetMode="Externa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0" name="Google Shape;130;p19"/>
          <p:cNvSpPr txBox="1"/>
          <p:nvPr>
            <p:ph type="title"/>
          </p:nvPr>
        </p:nvSpPr>
        <p:spPr>
          <a:xfrm>
            <a:off x="398502" y="2900365"/>
            <a:ext cx="5246400" cy="11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>
                <a:solidFill>
                  <a:schemeClr val="dk2"/>
                </a:solidFill>
              </a:rPr>
              <a:t>Svaly a jejich terapie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398502" y="4329527"/>
            <a:ext cx="5246400" cy="69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600">
                <a:solidFill>
                  <a:schemeClr val="dk2"/>
                </a:solidFill>
              </a:rPr>
              <a:t>bp4833 Kineziologie, algeziologie a odvozené techniky diagnostiky a terapie 3</a:t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>
                <a:solidFill>
                  <a:schemeClr val="dk2"/>
                </a:solidFill>
              </a:rPr>
              <a:t>Mgt. Kateřina Honová, Mgr. Zuzana Kršáková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32" name="Google Shape;132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076" l="0" r="0" t="11084"/>
          <a:stretch/>
        </p:blipFill>
        <p:spPr>
          <a:xfrm>
            <a:off x="6096000" y="0"/>
            <a:ext cx="609600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6" name="Google Shape;206;p28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Tonické vs. fázické svaly?</a:t>
            </a:r>
            <a:endParaRPr/>
          </a:p>
        </p:txBody>
      </p: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Poměr sv. vláken je odlišný i v jednotlivých částech svalu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Poměr zastoupení sv. vláken se mění v čase, nejvýrazněji dochází k jejich konverzi v průběhu puberty, a to v prospěch vláken typu II.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V průběhu stárnutí mezi 40.-70. rokem života, se naopak zvyšuje poměr vláken I. typu.</a:t>
            </a:r>
            <a:r>
              <a:rPr lang="cs-CZ" sz="2400"/>
              <a:t>				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Cituji: “Poměr svalových vláken není konstantní, ale přizpůsobuje se životnímu stylu (pohybovému režimu) a zároveň se mění v průběhu stárnutí. V případě, že by poměr svalových vláken měl podpořit vlastnosti tonických a fázických svalů (a vyplývající tendence), je nutné zohlednit zmíněná fakta. Není znám zdroj, který by s těmito proměnnými pracoval </a:t>
            </a:r>
            <a:r>
              <a:rPr lang="cs-CZ" sz="2200"/>
              <a:t>(Schlegl, 2022).”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4" name="Google Shape;214;p29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Zkrácení svalů</a:t>
            </a:r>
            <a:endParaRPr/>
          </a:p>
        </p:txBody>
      </p:sp>
      <p:sp>
        <p:nvSpPr>
          <p:cNvPr id="215" name="Google Shape;215;p29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“Tendence” ke zkracování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Mají všechny tonické svaly stejnou míru tendence?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Je tato tendence závislá na věku, pohlaví, životním stylu?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Geometrie svalu (pennace - úhel mezi vláknem svalu a osou stahu), vyšší u mužů, větší úhel výhodnější pro sv. kontrakci (Blazevich, 2006).</a:t>
            </a:r>
            <a:r>
              <a:rPr lang="cs-CZ" sz="1900"/>
              <a:t>				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Cituji: “Obecně lze pozorovat u sportujících spíše větší nebo stejnou délku svalu jako u běžné populace (Kearns et al., 1998). Nezdá se, že by zatěžování / tréninkem docházelo ke snížení délky.”		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Cituji: “Delší svalová vlákna obsahují spíše větší množství vláken II. typu a jsou tak disponovaná ke generování větší síly (Mpampoulis et al., 2021).” 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Ve vyšším věku (70 let) bylo pozorováno snížení délky svalu (asi o 10%) (Narici et al., 2003; Narici &amp; Maganaris, 2007).  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/>
              <a:t>Délka svalu (množství sarkomer) se snižuje také při imobilizaci, tady skutečně dochází ke zkrácení svalu. Při opětovné aktivaci svalu se ale jeho délka navrací do původního stavu.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2" name="Google Shape;222;p3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Zkrácení svalů</a:t>
            </a:r>
            <a:endParaRPr/>
          </a:p>
        </p:txBody>
      </p:sp>
      <p:sp>
        <p:nvSpPr>
          <p:cNvPr id="223" name="Google Shape;223;p30"/>
          <p:cNvSpPr txBox="1"/>
          <p:nvPr>
            <p:ph idx="1" type="body"/>
          </p:nvPr>
        </p:nvSpPr>
        <p:spPr>
          <a:xfrm>
            <a:off x="720000" y="1692000"/>
            <a:ext cx="5998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cs-CZ" sz="1700"/>
              <a:t>Odporové cvičení (opakované silné svalové kontrakce v excentrickém i koncentrickém režimu a plném RP), nevedou ke snížení délky svalu či RP. Výjimkou jsou spastičtí pacienti (tady ke zkracování skutečně dochází) </a:t>
            </a:r>
            <a:r>
              <a:rPr lang="cs-CZ" sz="1700"/>
              <a:t>(Schlegl, 2022).</a:t>
            </a:r>
            <a:r>
              <a:rPr lang="cs-CZ" sz="1700"/>
              <a:t>.  	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cs-CZ" sz="1700"/>
              <a:t>Akutní účinek statického strečinku bylo zvětšení délky svalu, ta se ale v řádu desítek minut vracela do původního stavu (spíše vliv napínacího reflexu) (Guissard &amp; Duchateau, 2004; Nakamura et al., 2021).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cs-CZ" sz="1700"/>
              <a:t>Délka a celkově morfologie svalu se přizpůsobuje opakovanému sportovnímu zatížení (hrudník u cyklistů, RKK u boxerů, apod.)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cs-CZ" sz="1700"/>
              <a:t>Po silovém tréninku se opakovaně prokazuje pozitivní vliv na rozsah pohybu a jeho efekty jsou často na úrovni řízeného strečinku (Morton et al., 2011).  </a:t>
            </a:r>
            <a:endParaRPr sz="1700"/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/>
              <a:t>			</a:t>
            </a:r>
            <a:endParaRPr sz="1300"/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		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200" y="582125"/>
            <a:ext cx="5168998" cy="345020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7802700" y="40323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/>
              <a:t>https://www.womenshealthmag.com/fitness/a30522035/what-is-strength-training/</a:t>
            </a:r>
            <a:endParaRPr sz="800"/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600" y="4615825"/>
            <a:ext cx="3718687" cy="20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/>
        </p:nvSpPr>
        <p:spPr>
          <a:xfrm>
            <a:off x="6870600" y="6345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/>
              <a:t>https://www.mayoclinic.org/healthy-lifestyle/fitness/multimedia/stretching/sls-20076840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4" name="Google Shape;234;p3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Zkrácení svalů</a:t>
            </a:r>
            <a:endParaRPr/>
          </a:p>
        </p:txBody>
      </p:sp>
      <p:sp>
        <p:nvSpPr>
          <p:cNvPr id="235" name="Google Shape;235;p31"/>
          <p:cNvSpPr txBox="1"/>
          <p:nvPr>
            <p:ph idx="1" type="body"/>
          </p:nvPr>
        </p:nvSpPr>
        <p:spPr>
          <a:xfrm>
            <a:off x="719400" y="1484327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/>
              <a:t>Cituji: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“Pokud má být rozhodnuto o možném zkrácení, měl by diagnostik znát mimo jiné minulý stav a historii pohybového režimu. I přesto bude nereálné rozhodnout o faktickém zkrácení svalu. Do procesu diagnostiky, nápravy a souvisejících postupů zasahuje CNS ovlivňující napínací reflex nebo svalové napětí. Tyto procesy by měly posuzovány odděleně od strukturálních změn (Schlegl, 2022).”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/>
              <a:t>Cituji: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“Pro tonické svalstvo je mimo jiné doporučováno, vzhledem k tendenci ke zkrácení, aby se (především) protahovalo. Podle uvedených zdrojů je možné zvětšovat rozsah různým způsobem včetně silového cvičení, pohybový aparát vykazuje v tomto směru shodné adaptační mechanismy. Navíc se zdá, že tonické svaly nemají tuto vlastnost, a proto takový postup není zcela opodstatněný (Schlegl, 2022).” 	</a:t>
            </a:r>
            <a:endParaRPr sz="3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2" name="Google Shape;242;p3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Funkční dělení svalů</a:t>
            </a:r>
            <a:endParaRPr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Hlavní svaly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 – vykonavatelé pohybu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10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Pomocné svaly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 – svaly spolupůsobící s vykonavateli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10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Fixační svaly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 – svaly zpevňující pohybující se část těla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10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Neutralizační svaly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 – rušící nežádoucí směry pohybů hlavních a pomocných svalů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1000" lvl="0" marL="6858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Synergisté 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– více svalů spolupracuje na jednom pohybu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10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Antagonisté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 – kdy svaly působí opačným pohybem jeden na druhý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10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Arial"/>
              <a:buChar char="●"/>
            </a:pPr>
            <a:r>
              <a:rPr b="1" lang="cs-CZ" sz="2400">
                <a:solidFill>
                  <a:srgbClr val="212529"/>
                </a:solidFill>
                <a:highlight>
                  <a:srgbClr val="FFFFFF"/>
                </a:highlight>
              </a:rPr>
              <a:t>Agonisté</a:t>
            </a:r>
            <a:r>
              <a:rPr lang="cs-CZ" sz="2400">
                <a:solidFill>
                  <a:srgbClr val="212529"/>
                </a:solidFill>
                <a:highlight>
                  <a:srgbClr val="FFFFFF"/>
                </a:highlight>
              </a:rPr>
              <a:t> – svaly pro pohyb určitého směru působící jako jedna funkční jednotka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3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49" name="Google Shape;249;p3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0" name="Google Shape;250;p33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Hodnocení svalů dle parametrů: </a:t>
            </a:r>
            <a:endParaRPr/>
          </a:p>
        </p:txBody>
      </p:sp>
      <p:sp>
        <p:nvSpPr>
          <p:cNvPr id="251" name="Google Shape;251;p33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Trofiky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Antropometrie (obvod), teploty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Konzistence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Tonusu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Svalové síly</a:t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7375" y="1363425"/>
            <a:ext cx="4068475" cy="37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725" y="3098279"/>
            <a:ext cx="5562276" cy="312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3"/>
          <p:cNvSpPr txBox="1"/>
          <p:nvPr/>
        </p:nvSpPr>
        <p:spPr>
          <a:xfrm>
            <a:off x="4917375" y="62611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/>
              <a:t>https://fitnessvolt.com/muscle-atrophy/</a:t>
            </a:r>
            <a:endParaRPr sz="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60" name="Google Shape;260;p3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61" name="Google Shape;261;p34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svalu - trofika</a:t>
            </a:r>
            <a:endParaRPr/>
          </a:p>
        </p:txBody>
      </p:sp>
      <p:sp>
        <p:nvSpPr>
          <p:cNvPr id="262" name="Google Shape;262;p34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/>
              <a:t>- hmotnost svalu, prokrvení, teplota, výživa svalu</a:t>
            </a:r>
            <a:endParaRPr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-CZ">
                <a:solidFill>
                  <a:srgbClr val="5AC8AF"/>
                </a:solidFill>
              </a:rPr>
              <a:t>Kvantitativní hodnocení trofiky: 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0 – Ageneze svalu (vrozená vada, nepřítomnost svalu) 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1 – Atrofie (velký úbytek objemu, více než 50%) 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2 – Hypotrofie (zřetelný úbytek objemu, méně než 50%) 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3 – Eutrofie (přiměřená trofika, 100% norma) 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4 – Hypetrofie (zvýšení objemu)</a:t>
            </a:r>
            <a:endParaRPr/>
          </a:p>
        </p:txBody>
      </p:sp>
      <p:pic>
        <p:nvPicPr>
          <p:cNvPr descr="Za objem svalů mohou geny, ukázal nový výzkum — ČT24 — Česká televize" id="263" name="Google Shape;26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5608" y="4148821"/>
            <a:ext cx="2202932" cy="1237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a&quot; je stále mezi námi - Slečna.info" id="264" name="Google Shape;26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5608" y="1556077"/>
            <a:ext cx="2162175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70" name="Google Shape;270;p3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71" name="Google Shape;271;p35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svalu – antropometrie, teplota </a:t>
            </a:r>
            <a:endParaRPr/>
          </a:p>
        </p:txBody>
      </p:sp>
      <p:sp>
        <p:nvSpPr>
          <p:cNvPr id="272" name="Google Shape;272;p35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/>
              <a:t>(měření obvodu končetiny) poskytuje pouze orientační hodnoty, protože zahrnuje jak svalovinu, tak podkožní tuk, event. otok.</a:t>
            </a:r>
            <a:endParaRPr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-CZ">
                <a:solidFill>
                  <a:srgbClr val="FF0000"/>
                </a:solidFill>
              </a:rPr>
              <a:t>Srovnání P / L ! (zejména po OP)</a:t>
            </a:r>
            <a:endParaRPr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-CZ">
                <a:solidFill>
                  <a:srgbClr val="5AC8AF"/>
                </a:solidFill>
              </a:rPr>
              <a:t>Kvantitativní hodnocení cirkulace a teploty: </a:t>
            </a:r>
            <a:endParaRPr/>
          </a:p>
          <a:p>
            <a:pPr indent="-180000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0 – Úplná zástava cirkulace vedoucí ke gangréně </a:t>
            </a:r>
            <a:endParaRPr/>
          </a:p>
          <a:p>
            <a:pPr indent="-180000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1 – Těžká porucha cirkulace s lividním nebo voskovým zabarvením pokožky</a:t>
            </a:r>
            <a:endParaRPr/>
          </a:p>
          <a:p>
            <a:pPr indent="-180000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2 – Lehčí porucha cirkulace se sníženou povrchovou teplotou např. proti druhé straně </a:t>
            </a:r>
            <a:endParaRPr/>
          </a:p>
          <a:p>
            <a:pPr indent="-180000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3 – Normální stav </a:t>
            </a:r>
            <a:endParaRPr/>
          </a:p>
          <a:p>
            <a:pPr indent="-180000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4 – Lokálně zvýšená teplota (např. při zánětlivé infiltraci – místní hypertermie)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78" name="Google Shape;278;p3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79" name="Google Shape;279;p36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svalu - konzistence</a:t>
            </a:r>
            <a:endParaRPr/>
          </a:p>
        </p:txBody>
      </p:sp>
      <p:sp>
        <p:nvSpPr>
          <p:cNvPr id="280" name="Google Shape;280;p36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elasticita měkkých tkání (především svalů a vaziva) </a:t>
            </a:r>
            <a:r>
              <a:rPr b="1" lang="cs-CZ"/>
              <a:t>nezávislá</a:t>
            </a:r>
            <a:r>
              <a:rPr lang="cs-CZ"/>
              <a:t> na funkci CNS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zhodnocení je palpací, informace jsou subjektivní, označujeme jako </a:t>
            </a:r>
            <a:r>
              <a:rPr b="1" lang="cs-CZ">
                <a:solidFill>
                  <a:srgbClr val="5AC8AF"/>
                </a:solidFill>
              </a:rPr>
              <a:t>konzistenci </a:t>
            </a:r>
            <a:r>
              <a:rPr lang="cs-CZ"/>
              <a:t>svalové tkáně</a:t>
            </a:r>
            <a:endParaRPr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>
              <a:solidFill>
                <a:srgbClr val="5AC8AF"/>
              </a:solidFill>
            </a:endParaRPr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-CZ">
                <a:solidFill>
                  <a:srgbClr val="5AC8AF"/>
                </a:solidFill>
              </a:rPr>
              <a:t>Kvantitativní hodnocení konzistence: </a:t>
            </a:r>
            <a:endParaRPr/>
          </a:p>
          <a:p>
            <a:pPr indent="0" lvl="0" marL="251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1. hadrovitá 									3. normální, pružná</a:t>
            </a:r>
            <a:endParaRPr/>
          </a:p>
          <a:p>
            <a:pPr indent="0" lvl="0" marL="251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2. ochablá 									4. tuhá </a:t>
            </a:r>
            <a:endParaRPr/>
          </a:p>
          <a:p>
            <a:pPr indent="0" lvl="0" marL="251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51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86" name="Google Shape;286;p3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87" name="Google Shape;287;p37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svalu – tonus </a:t>
            </a:r>
            <a:endParaRPr/>
          </a:p>
        </p:txBody>
      </p:sp>
      <p:sp>
        <p:nvSpPr>
          <p:cNvPr id="288" name="Google Shape;288;p37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proměnlivá svalová elasticita </a:t>
            </a:r>
            <a:r>
              <a:rPr b="1" lang="cs-CZ"/>
              <a:t>závislá </a:t>
            </a:r>
            <a:r>
              <a:rPr lang="cs-CZ"/>
              <a:t>na funkci CNS 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úzce souvisí s konzistencí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v některých případech je obtížné rozlišení tonusu a konzistence</a:t>
            </a:r>
            <a:endParaRPr/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>
              <a:solidFill>
                <a:srgbClr val="5AC8AF"/>
              </a:solidFill>
            </a:endParaRPr>
          </a:p>
          <a:p>
            <a:pPr indent="0" lvl="0" marL="7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-CZ">
                <a:solidFill>
                  <a:srgbClr val="5AC8AF"/>
                </a:solidFill>
              </a:rPr>
              <a:t>Kvantitativní hodnocení svalového tonu: 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1. atonie 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2. hypotonie (snížení svalového tonu) 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3. eutonie (normální tonus) 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4. hypertonie (zvýšený tonus) – dle úrovně řízení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138" name="Google Shape;138;p2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9" name="Google Shape;139;p20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Sval, stavba </a:t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720000" y="1692000"/>
            <a:ext cx="7033800" cy="40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kosterní svaly jsou složeny z tkáně </a:t>
            </a:r>
            <a:r>
              <a:rPr b="1" lang="cs-CZ" sz="2200">
                <a:solidFill>
                  <a:srgbClr val="212529"/>
                </a:solidFill>
                <a:highlight>
                  <a:srgbClr val="FFFFFF"/>
                </a:highlight>
              </a:rPr>
              <a:t>mezenchymového původu</a:t>
            </a:r>
            <a:endParaRPr sz="22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683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obsahují specializované typy buněk </a:t>
            </a:r>
            <a:endParaRPr sz="22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683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jednotlivé svalové struktury jsou pospojovány </a:t>
            </a:r>
            <a:r>
              <a:rPr b="1" lang="cs-CZ" sz="2200">
                <a:solidFill>
                  <a:srgbClr val="212529"/>
                </a:solidFill>
                <a:highlight>
                  <a:srgbClr val="FFFFFF"/>
                </a:highlight>
              </a:rPr>
              <a:t>vazivem</a:t>
            </a:r>
            <a:endParaRPr b="1" sz="22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683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rozlišujeme svaly pomalé = s </a:t>
            </a:r>
            <a:r>
              <a:rPr b="1" lang="cs-CZ" sz="2200">
                <a:solidFill>
                  <a:srgbClr val="5AC8AF"/>
                </a:solidFill>
                <a:highlight>
                  <a:srgbClr val="FFFFFF"/>
                </a:highlight>
              </a:rPr>
              <a:t>převahou posturální funkce</a:t>
            </a: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 (konající statickou práci, méně výkonné, méně unavitelné) </a:t>
            </a:r>
            <a:endParaRPr sz="22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683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rychlé = </a:t>
            </a:r>
            <a:r>
              <a:rPr b="1" lang="cs-CZ" sz="2200">
                <a:solidFill>
                  <a:srgbClr val="5AC8AF"/>
                </a:solidFill>
                <a:highlight>
                  <a:srgbClr val="FFFFFF"/>
                </a:highlight>
              </a:rPr>
              <a:t>s převahou fázické funkce</a:t>
            </a:r>
            <a:r>
              <a:rPr lang="cs-CZ" sz="2200">
                <a:solidFill>
                  <a:srgbClr val="212529"/>
                </a:solidFill>
                <a:highlight>
                  <a:srgbClr val="FFFFFF"/>
                </a:highlight>
              </a:rPr>
              <a:t> (umožňují rychlý, intenzivní, ale krátkodobý výkon – např. biceps)</a:t>
            </a:r>
            <a:endParaRPr sz="2200"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3825" y="1484326"/>
            <a:ext cx="4133400" cy="28247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8285600" y="46218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/>
              <a:t>https://www.fsps.muni.cz/emuni/data/reader/book-3/03.html</a:t>
            </a:r>
            <a:endParaRPr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94" name="Google Shape;294;p3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5" name="Google Shape;295;p38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svalu – svalová síla</a:t>
            </a:r>
            <a:endParaRPr/>
          </a:p>
        </p:txBody>
      </p:sp>
      <p:sp>
        <p:nvSpPr>
          <p:cNvPr id="296" name="Google Shape;296;p38"/>
          <p:cNvSpPr txBox="1"/>
          <p:nvPr>
            <p:ph idx="1" type="body"/>
          </p:nvPr>
        </p:nvSpPr>
        <p:spPr>
          <a:xfrm>
            <a:off x="720000" y="1692000"/>
            <a:ext cx="113565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672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cs-CZ" sz="2600"/>
              <a:t>měření svalové síly </a:t>
            </a:r>
            <a:r>
              <a:rPr b="1" lang="cs-CZ" sz="2600"/>
              <a:t>svalovým testem </a:t>
            </a:r>
            <a:r>
              <a:rPr lang="cs-CZ" sz="2600"/>
              <a:t>(Janda, Kendall) nebo </a:t>
            </a:r>
            <a:r>
              <a:rPr b="1" lang="cs-CZ" sz="2600"/>
              <a:t>dynamometrií</a:t>
            </a:r>
            <a:r>
              <a:rPr lang="cs-CZ" sz="2600"/>
              <a:t> (izometrická/ izokinetická)</a:t>
            </a:r>
            <a:endParaRPr sz="2600"/>
          </a:p>
          <a:p>
            <a:pPr indent="-1672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cs-CZ" sz="2600"/>
              <a:t>svalový test </a:t>
            </a:r>
            <a:r>
              <a:rPr b="1" lang="cs-CZ" sz="2600">
                <a:solidFill>
                  <a:srgbClr val="5AC8AF"/>
                </a:solidFill>
              </a:rPr>
              <a:t>analyticky vyšetřuje aktivní svalovou hybnost</a:t>
            </a:r>
            <a:r>
              <a:rPr lang="cs-CZ" sz="2600"/>
              <a:t> v anatomických rovinách jednotlivých kloubů </a:t>
            </a:r>
            <a:endParaRPr sz="2600"/>
          </a:p>
          <a:p>
            <a:pPr indent="-1672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cs-CZ" sz="2600"/>
              <a:t>kvantifikace úrovně svalové síly je do šesti stupňů 0-5. </a:t>
            </a:r>
            <a:endParaRPr sz="2600"/>
          </a:p>
          <a:p>
            <a:pPr indent="-1672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cs-CZ" sz="2600"/>
              <a:t>vyšetření aktivních pohybů poskytuje </a:t>
            </a:r>
            <a:r>
              <a:rPr b="1" lang="cs-CZ" sz="2600"/>
              <a:t>informaci o stavu kontraktilních i nekontraktilních struktur</a:t>
            </a:r>
            <a:r>
              <a:rPr lang="cs-CZ" sz="2600"/>
              <a:t> určitého kloubu</a:t>
            </a:r>
            <a:endParaRPr sz="2600"/>
          </a:p>
          <a:p>
            <a:pPr indent="-1672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cs-CZ" sz="2600"/>
              <a:t>hodnotí se nejen kvantita pohybu (rozsah), ale také kvalita (plynulost, rychlost, koordinace)</a:t>
            </a:r>
            <a:endParaRPr sz="2600"/>
          </a:p>
        </p:txBody>
      </p:sp>
      <p:pic>
        <p:nvPicPr>
          <p:cNvPr descr="Diagnostika výkonu | FSpS MU" id="297" name="Google Shape;2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7890" y="145732"/>
            <a:ext cx="1828699" cy="1600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303" name="Google Shape;303;p3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04" name="Google Shape;304;p39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Svalové zkrácení – definice </a:t>
            </a:r>
            <a:endParaRPr/>
          </a:p>
        </p:txBody>
      </p:sp>
      <p:sp>
        <p:nvSpPr>
          <p:cNvPr id="305" name="Google Shape;305;p39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stav, kdy dojde z nejrůznějších příčin ke </a:t>
            </a:r>
            <a:r>
              <a:rPr b="1" lang="cs-CZ"/>
              <a:t>klidovému zkrácení délky</a:t>
            </a:r>
            <a:r>
              <a:rPr lang="cs-CZ"/>
              <a:t> svalových vláken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sval </a:t>
            </a:r>
            <a:r>
              <a:rPr b="1" lang="cs-CZ"/>
              <a:t>neumožňuje při pasivním protažení plný </a:t>
            </a:r>
            <a:r>
              <a:rPr lang="cs-CZ"/>
              <a:t>(fyziologický) </a:t>
            </a:r>
            <a:r>
              <a:rPr b="1" lang="cs-CZ"/>
              <a:t>rozsah</a:t>
            </a:r>
            <a:r>
              <a:rPr lang="cs-CZ"/>
              <a:t> pohybu</a:t>
            </a:r>
            <a:endParaRPr/>
          </a:p>
          <a:p>
            <a:pPr indent="-179999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/>
              <a:t>zkrácené svaly výrazně </a:t>
            </a:r>
            <a:r>
              <a:rPr b="1" lang="cs-CZ"/>
              <a:t>ovlivňují funkci</a:t>
            </a:r>
            <a:r>
              <a:rPr lang="cs-CZ"/>
              <a:t> pohybového aparátu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cs-CZ"/>
              <a:t>přístup tzv. Pražské školy: </a:t>
            </a:r>
            <a:r>
              <a:rPr b="1" lang="cs-CZ">
                <a:solidFill>
                  <a:srgbClr val="5AC8AF"/>
                </a:solidFill>
              </a:rPr>
              <a:t>“nejprve protahuj zkrácené, poté aktivuj oslabené”</a:t>
            </a:r>
            <a:endParaRPr b="1">
              <a:solidFill>
                <a:srgbClr val="5AC8A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311" name="Google Shape;311;p4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12" name="Google Shape;312;p40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Zkrácený sval vs. rigidita vs. spasticita </a:t>
            </a:r>
            <a:endParaRPr/>
          </a:p>
        </p:txBody>
      </p:sp>
      <p:sp>
        <p:nvSpPr>
          <p:cNvPr id="313" name="Google Shape;313;p40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498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lang="cs-CZ" sz="2600"/>
              <a:t>Zkrácený sval: </a:t>
            </a:r>
            <a:r>
              <a:rPr lang="cs-CZ" sz="2600"/>
              <a:t>porucha lokální, reverzibilní. Léčbou je strečink či jiné MET</a:t>
            </a:r>
            <a:endParaRPr sz="2600"/>
          </a:p>
          <a:p>
            <a:pPr indent="0" lvl="0" marL="2498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lang="cs-CZ" sz="2600"/>
              <a:t>Rigidita svalu: </a:t>
            </a:r>
            <a:r>
              <a:rPr lang="cs-CZ" sz="2600"/>
              <a:t>zkrácení svalů v celém průběhu, při práci se svalem </a:t>
            </a:r>
            <a:r>
              <a:rPr b="1" lang="cs-CZ" sz="2600">
                <a:solidFill>
                  <a:srgbClr val="5AC8AF"/>
                </a:solidFill>
              </a:rPr>
              <a:t>“fenomén ozubeného kola” </a:t>
            </a:r>
            <a:r>
              <a:rPr lang="cs-CZ" sz="2600"/>
              <a:t>- přeskakování. Porucha je centrální, léčba dle příčiny - nejč. m. Parkinson nebo parkinsonský syndrom (např. polékový)</a:t>
            </a:r>
            <a:endParaRPr sz="2600"/>
          </a:p>
          <a:p>
            <a:pPr indent="0" lvl="0" marL="2498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lang="cs-CZ" sz="2600"/>
              <a:t>Spasticita svalu:</a:t>
            </a:r>
            <a:r>
              <a:rPr lang="cs-CZ" sz="2600"/>
              <a:t> prudce vznikající, často bolestivá kontrakce svalu vzniká na podkladě ztráty inhibičních vlivů míchy. Popisuje se jako </a:t>
            </a:r>
            <a:r>
              <a:rPr b="1" lang="cs-CZ" sz="2600">
                <a:solidFill>
                  <a:srgbClr val="5AC8AF"/>
                </a:solidFill>
              </a:rPr>
              <a:t>“fenomén sklapovacího nože”</a:t>
            </a:r>
            <a:r>
              <a:rPr lang="cs-CZ" sz="2600"/>
              <a:t>. Léčba je např. baklofenovou pumpou. 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319" name="Google Shape;319;p4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20" name="Google Shape;320;p4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Paréza svalu</a:t>
            </a:r>
            <a:endParaRPr/>
          </a:p>
        </p:txBody>
      </p:sp>
      <p:sp>
        <p:nvSpPr>
          <p:cNvPr id="321" name="Google Shape;321;p41"/>
          <p:cNvSpPr txBox="1"/>
          <p:nvPr>
            <p:ph idx="1" type="body"/>
          </p:nvPr>
        </p:nvSpPr>
        <p:spPr>
          <a:xfrm>
            <a:off x="720000" y="1692000"/>
            <a:ext cx="7129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“svalová obrna”</a:t>
            </a:r>
            <a:endParaRPr/>
          </a:p>
          <a:p>
            <a:pPr indent="-4064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ztráta hybnosti svalu po poškození periferního nervu</a:t>
            </a:r>
            <a:endParaRPr/>
          </a:p>
          <a:p>
            <a:pPr indent="-4064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př. paréza brachiálního plexu, “opilecká” či “milenecká” paréza (“saturday night palsy”- paréza n. radialis)</a:t>
            </a:r>
            <a:endParaRPr/>
          </a:p>
          <a:p>
            <a:pPr indent="-4064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může být reverzibiní (“přeležená ruka”) i ireverzibilní</a:t>
            </a:r>
            <a:endParaRPr/>
          </a:p>
        </p:txBody>
      </p:sp>
      <p:pic>
        <p:nvPicPr>
          <p:cNvPr id="322" name="Google Shape;3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6350" y="2796395"/>
            <a:ext cx="3757950" cy="250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29" name="Google Shape;329;p4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quadratus lumborum </a:t>
            </a:r>
            <a:endParaRPr/>
          </a:p>
        </p:txBody>
      </p:sp>
      <p:sp>
        <p:nvSpPr>
          <p:cNvPr id="330" name="Google Shape;330;p42"/>
          <p:cNvSpPr txBox="1"/>
          <p:nvPr>
            <p:ph idx="1" type="body"/>
          </p:nvPr>
        </p:nvSpPr>
        <p:spPr>
          <a:xfrm>
            <a:off x="5277450" y="1705400"/>
            <a:ext cx="62496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700"/>
              <a:t>P</a:t>
            </a:r>
            <a:r>
              <a:rPr b="1" lang="cs-CZ" sz="2700"/>
              <a:t>ozice:</a:t>
            </a:r>
            <a:r>
              <a:rPr lang="cs-CZ" sz="2700"/>
              <a:t> </a:t>
            </a:r>
            <a:r>
              <a:rPr b="1" lang="cs-CZ" sz="2700">
                <a:solidFill>
                  <a:srgbClr val="5AC8AF"/>
                </a:solidFill>
              </a:rPr>
              <a:t>st. 5, 4 a 3</a:t>
            </a:r>
            <a:r>
              <a:rPr lang="cs-CZ" sz="2700"/>
              <a:t> vleže na zádech, DKK každá v abdukci 25 st.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700"/>
              <a:t>Fixace: </a:t>
            </a:r>
            <a:r>
              <a:rPr lang="cs-CZ" sz="2700"/>
              <a:t>testovaný se přidržuje stolu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700"/>
              <a:t>Pohyb: </a:t>
            </a:r>
            <a:r>
              <a:rPr lang="cs-CZ" sz="2700"/>
              <a:t>přitažení pánve směrem k hrudníku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/>
              <a:t>stupně odlišujeme velikostí aplikovaného odporu 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700">
                <a:solidFill>
                  <a:srgbClr val="5AC8AF"/>
                </a:solidFill>
              </a:rPr>
              <a:t>st. 2</a:t>
            </a:r>
            <a:r>
              <a:rPr lang="cs-CZ" sz="2700"/>
              <a:t> - pouze pasivně </a:t>
            </a:r>
            <a:endParaRPr sz="2700"/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016" y="1484325"/>
            <a:ext cx="4159125" cy="50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38" name="Google Shape;338;p43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3"/>
          <p:cNvSpPr txBox="1"/>
          <p:nvPr>
            <p:ph idx="1" type="body"/>
          </p:nvPr>
        </p:nvSpPr>
        <p:spPr>
          <a:xfrm>
            <a:off x="5706075" y="1692000"/>
            <a:ext cx="5766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/>
              <a:t>pozice stejná, lze lehce podepřít stehno testované strany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/>
              <a:t>Palpace záškubu - </a:t>
            </a:r>
            <a:r>
              <a:rPr b="1" lang="cs-CZ" sz="2700">
                <a:solidFill>
                  <a:srgbClr val="5AC8AF"/>
                </a:solidFill>
              </a:rPr>
              <a:t>st. 1</a:t>
            </a:r>
            <a:endParaRPr b="1" sz="2700">
              <a:solidFill>
                <a:srgbClr val="5AC8A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/>
              <a:t>Bez aktivity - </a:t>
            </a:r>
            <a:r>
              <a:rPr b="1" lang="cs-CZ" sz="2700">
                <a:solidFill>
                  <a:srgbClr val="5AC8AF"/>
                </a:solidFill>
              </a:rPr>
              <a:t>st. 0</a:t>
            </a:r>
            <a:r>
              <a:rPr lang="cs-CZ" sz="2700"/>
              <a:t> </a:t>
            </a:r>
            <a:endParaRPr sz="2700"/>
          </a:p>
        </p:txBody>
      </p:sp>
      <p:pic>
        <p:nvPicPr>
          <p:cNvPr id="340" name="Google Shape;3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50" y="2019300"/>
            <a:ext cx="4831600" cy="31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47" name="Google Shape;347;p4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erector spinae</a:t>
            </a:r>
            <a:endParaRPr/>
          </a:p>
        </p:txBody>
      </p:sp>
      <p:sp>
        <p:nvSpPr>
          <p:cNvPr id="348" name="Google Shape;348;p44"/>
          <p:cNvSpPr txBox="1"/>
          <p:nvPr>
            <p:ph idx="1" type="body"/>
          </p:nvPr>
        </p:nvSpPr>
        <p:spPr>
          <a:xfrm>
            <a:off x="4179100" y="1692000"/>
            <a:ext cx="7293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poloha: </a:t>
            </a:r>
            <a:r>
              <a:rPr lang="cs-CZ"/>
              <a:t>vleže na břiše, hrudník mimo stůl v náklonu cca 30 stupňů, paže podél těla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fixace:</a:t>
            </a:r>
            <a:r>
              <a:rPr lang="cs-CZ"/>
              <a:t> pánev, hýždě a bederní část zad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zvednutí do horizontály testuje hrudní část, zvednutí nad horizontálu bederní část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odpor</a:t>
            </a:r>
            <a:r>
              <a:rPr lang="cs-CZ"/>
              <a:t> se v první části dává mezi lopatky v druhé do oblasti dolních žeber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565000"/>
            <a:ext cx="3084693" cy="46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56" name="Google Shape;356;p4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5"/>
          <p:cNvSpPr txBox="1"/>
          <p:nvPr>
            <p:ph idx="1" type="body"/>
          </p:nvPr>
        </p:nvSpPr>
        <p:spPr>
          <a:xfrm>
            <a:off x="3951375" y="1692000"/>
            <a:ext cx="7521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3 </a:t>
            </a:r>
            <a:r>
              <a:rPr lang="cs-CZ"/>
              <a:t>- fixujeme pánev, testovaný se zvedá bez odporu vyšetřujícího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2</a:t>
            </a:r>
            <a:r>
              <a:rPr lang="cs-CZ"/>
              <a:t> - vleže na podložce trupem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1</a:t>
            </a:r>
            <a:r>
              <a:rPr lang="cs-CZ"/>
              <a:t> - záškub</a:t>
            </a:r>
            <a:endParaRPr/>
          </a:p>
        </p:txBody>
      </p:sp>
      <p:pic>
        <p:nvPicPr>
          <p:cNvPr id="358" name="Google Shape;358;p45"/>
          <p:cNvPicPr preferRelativeResize="0"/>
          <p:nvPr/>
        </p:nvPicPr>
        <p:blipFill rotWithShape="1">
          <a:blip r:embed="rId3">
            <a:alphaModFix/>
          </a:blip>
          <a:srcRect b="0" l="0" r="0" t="31186"/>
          <a:stretch/>
        </p:blipFill>
        <p:spPr>
          <a:xfrm>
            <a:off x="1206825" y="1484325"/>
            <a:ext cx="2253800" cy="3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825" y="4829200"/>
            <a:ext cx="2253800" cy="1429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6" name="Google Shape;366;p4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pectoralis major</a:t>
            </a:r>
            <a:endParaRPr/>
          </a:p>
        </p:txBody>
      </p:sp>
      <p:sp>
        <p:nvSpPr>
          <p:cNvPr id="367" name="Google Shape;367;p46"/>
          <p:cNvSpPr txBox="1"/>
          <p:nvPr>
            <p:ph idx="1" type="body"/>
          </p:nvPr>
        </p:nvSpPr>
        <p:spPr>
          <a:xfrm>
            <a:off x="4661300" y="1692000"/>
            <a:ext cx="68118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333333"/>
                </a:solidFill>
              </a:rPr>
              <a:t>pozice: </a:t>
            </a:r>
            <a:r>
              <a:rPr lang="cs-CZ">
                <a:solidFill>
                  <a:srgbClr val="333333"/>
                </a:solidFill>
              </a:rPr>
              <a:t>vleže na zádech, DKK pokrčeny, pozice paže jako na obr. </a:t>
            </a:r>
            <a:endParaRPr>
              <a:solidFill>
                <a:srgbClr val="33333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333333"/>
                </a:solidFill>
              </a:rPr>
              <a:t>fixace: </a:t>
            </a:r>
            <a:r>
              <a:rPr lang="cs-CZ">
                <a:solidFill>
                  <a:srgbClr val="333333"/>
                </a:solidFill>
              </a:rPr>
              <a:t>ramenní pletenec</a:t>
            </a:r>
            <a:r>
              <a:rPr b="1" lang="cs-CZ">
                <a:solidFill>
                  <a:srgbClr val="333333"/>
                </a:solidFill>
              </a:rPr>
              <a:t> </a:t>
            </a:r>
            <a:endParaRPr b="1">
              <a:solidFill>
                <a:srgbClr val="33333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3333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333333"/>
                </a:solidFill>
              </a:rPr>
              <a:t>pohyb: </a:t>
            </a:r>
            <a:r>
              <a:rPr lang="cs-CZ">
                <a:solidFill>
                  <a:srgbClr val="333333"/>
                </a:solidFill>
              </a:rPr>
              <a:t>proti odporu provede flexi do 90 stupňů</a:t>
            </a:r>
            <a:endParaRPr>
              <a:solidFill>
                <a:srgbClr val="33333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333333"/>
                </a:solidFill>
              </a:rPr>
              <a:t>st. 5 a 4 proti odporu, st. 3 bez odporu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775" y="1551600"/>
            <a:ext cx="3316135" cy="49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75" name="Google Shape;375;p47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7"/>
          <p:cNvSpPr txBox="1"/>
          <p:nvPr>
            <p:ph idx="1" type="body"/>
          </p:nvPr>
        </p:nvSpPr>
        <p:spPr>
          <a:xfrm>
            <a:off x="4728275" y="1692000"/>
            <a:ext cx="674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2</a:t>
            </a:r>
            <a:r>
              <a:rPr lang="cs-CZ"/>
              <a:t> v odlehčení (jako na obr.)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1 a 0</a:t>
            </a:r>
            <a:r>
              <a:rPr lang="cs-CZ"/>
              <a:t> - palpace záškubu </a:t>
            </a:r>
            <a:endParaRPr/>
          </a:p>
        </p:txBody>
      </p:sp>
      <p:pic>
        <p:nvPicPr>
          <p:cNvPr id="377" name="Google Shape;37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25" y="1364100"/>
            <a:ext cx="2528378" cy="51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9" name="Google Shape;149;p2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Sval je tvořen: </a:t>
            </a:r>
            <a:endParaRPr/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73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00"/>
              <a:buFont typeface="Arial"/>
              <a:buChar char="●"/>
            </a:pPr>
            <a:r>
              <a:rPr b="1" lang="cs-CZ" sz="2500">
                <a:solidFill>
                  <a:srgbClr val="212529"/>
                </a:solidFill>
                <a:highlight>
                  <a:srgbClr val="FFFFFF"/>
                </a:highlight>
              </a:rPr>
              <a:t>Začátkem (</a:t>
            </a:r>
            <a:r>
              <a:rPr lang="cs-CZ" sz="2500">
                <a:solidFill>
                  <a:srgbClr val="212529"/>
                </a:solidFill>
                <a:highlight>
                  <a:srgbClr val="FFFFFF"/>
                </a:highlight>
              </a:rPr>
              <a:t>origo) – místo začátku svalu</a:t>
            </a:r>
            <a:endParaRPr sz="25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73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00"/>
              <a:buFont typeface="Arial"/>
              <a:buChar char="●"/>
            </a:pPr>
            <a:r>
              <a:rPr b="1" lang="cs-CZ" sz="2500">
                <a:solidFill>
                  <a:srgbClr val="212529"/>
                </a:solidFill>
                <a:highlight>
                  <a:srgbClr val="FFFFFF"/>
                </a:highlight>
              </a:rPr>
              <a:t>Úponem</a:t>
            </a:r>
            <a:r>
              <a:rPr lang="cs-CZ" sz="2500">
                <a:solidFill>
                  <a:srgbClr val="212529"/>
                </a:solidFill>
                <a:highlight>
                  <a:srgbClr val="FFFFFF"/>
                </a:highlight>
              </a:rPr>
              <a:t> (insertio) – místo úponu svalu</a:t>
            </a:r>
            <a:endParaRPr sz="25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cs-CZ" sz="2500">
                <a:solidFill>
                  <a:srgbClr val="212529"/>
                </a:solidFill>
                <a:highlight>
                  <a:srgbClr val="FFFFFF"/>
                </a:highlight>
              </a:rPr>
              <a:t>Pozn. nyní se spíše uvádí termíny jako </a:t>
            </a:r>
            <a:r>
              <a:rPr b="1" lang="cs-CZ" sz="2500">
                <a:solidFill>
                  <a:srgbClr val="5AC8AF"/>
                </a:solidFill>
                <a:highlight>
                  <a:srgbClr val="FFFFFF"/>
                </a:highlight>
              </a:rPr>
              <a:t>PROXIMÁLNÍ A DISTÁLNÍ ÚPON </a:t>
            </a:r>
            <a:r>
              <a:rPr lang="cs-CZ" sz="2500">
                <a:highlight>
                  <a:srgbClr val="FFFFFF"/>
                </a:highlight>
              </a:rPr>
              <a:t>- funkce svalu je totiž odlišná, pracuje-li v otevřeném nebo uzavřeném řetězci</a:t>
            </a:r>
            <a:endParaRPr sz="2500">
              <a:highlight>
                <a:srgbClr val="FFFFFF"/>
              </a:highlight>
            </a:endParaRPr>
          </a:p>
          <a:p>
            <a:pPr indent="-387350" lvl="0" marL="6858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212529"/>
              </a:buClr>
              <a:buSzPts val="2500"/>
              <a:buFont typeface="Arial"/>
              <a:buChar char="●"/>
            </a:pPr>
            <a:r>
              <a:rPr b="1" lang="cs-CZ" sz="2500">
                <a:solidFill>
                  <a:srgbClr val="212529"/>
                </a:solidFill>
                <a:highlight>
                  <a:srgbClr val="FFFFFF"/>
                </a:highlight>
              </a:rPr>
              <a:t>Svalové bříško</a:t>
            </a:r>
            <a:r>
              <a:rPr lang="cs-CZ" sz="2500">
                <a:solidFill>
                  <a:srgbClr val="212529"/>
                </a:solidFill>
                <a:highlight>
                  <a:srgbClr val="FFFFFF"/>
                </a:highlight>
              </a:rPr>
              <a:t> (venter musculi) – nejmohutnější místo svalu.</a:t>
            </a:r>
            <a:endParaRPr sz="25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73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00"/>
              <a:buFont typeface="Arial"/>
              <a:buChar char="●"/>
            </a:pPr>
            <a:r>
              <a:rPr b="1" lang="cs-CZ" sz="2500">
                <a:solidFill>
                  <a:srgbClr val="212529"/>
                </a:solidFill>
                <a:highlight>
                  <a:srgbClr val="FFFFFF"/>
                </a:highlight>
              </a:rPr>
              <a:t>Šlacha</a:t>
            </a:r>
            <a:r>
              <a:rPr lang="cs-CZ" sz="2500">
                <a:solidFill>
                  <a:srgbClr val="212529"/>
                </a:solidFill>
                <a:highlight>
                  <a:srgbClr val="FFFFFF"/>
                </a:highlight>
              </a:rPr>
              <a:t> (tendo) – uspořádané kolagenní vazivo, které sval upíná nejčastěji do kosti, někdy do kůže nebo kloubu</a:t>
            </a:r>
            <a:endParaRPr sz="25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-3873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00"/>
              <a:buFont typeface="Arial"/>
              <a:buChar char="●"/>
            </a:pPr>
            <a:r>
              <a:rPr b="1" lang="cs-CZ" sz="2500">
                <a:solidFill>
                  <a:srgbClr val="212529"/>
                </a:solidFill>
                <a:highlight>
                  <a:srgbClr val="FFFFFF"/>
                </a:highlight>
              </a:rPr>
              <a:t>Fascie</a:t>
            </a:r>
            <a:r>
              <a:rPr lang="cs-CZ" sz="2500">
                <a:solidFill>
                  <a:srgbClr val="212529"/>
                </a:solidFill>
                <a:highlight>
                  <a:srgbClr val="FFFFFF"/>
                </a:highlight>
              </a:rPr>
              <a:t> (povázka) – pružný vazivový obal svalu 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84" name="Google Shape;384;p48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trapezius (střední část), rombické svaly</a:t>
            </a:r>
            <a:endParaRPr/>
          </a:p>
        </p:txBody>
      </p:sp>
      <p:sp>
        <p:nvSpPr>
          <p:cNvPr id="385" name="Google Shape;385;p48"/>
          <p:cNvSpPr txBox="1"/>
          <p:nvPr>
            <p:ph idx="1" type="body"/>
          </p:nvPr>
        </p:nvSpPr>
        <p:spPr>
          <a:xfrm>
            <a:off x="4647900" y="1692000"/>
            <a:ext cx="68253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pozice: </a:t>
            </a:r>
            <a:r>
              <a:rPr lang="cs-CZ"/>
              <a:t>vleže na břiše, hlava ve střední pozici opřená o bradu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fixace:</a:t>
            </a:r>
            <a:r>
              <a:rPr lang="cs-CZ"/>
              <a:t> mediální a kaudální okraj lopatky fixovat mezi palce a ukazováky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pohyb:</a:t>
            </a:r>
            <a:r>
              <a:rPr lang="cs-CZ"/>
              <a:t> addukce proti odporu </a:t>
            </a:r>
            <a:r>
              <a:rPr b="1" lang="cs-CZ">
                <a:solidFill>
                  <a:srgbClr val="5AC8AF"/>
                </a:solidFill>
              </a:rPr>
              <a:t>(st. 5 a 4)</a:t>
            </a:r>
            <a:endParaRPr b="1">
              <a:solidFill>
                <a:srgbClr val="5AC8AF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3</a:t>
            </a:r>
            <a:r>
              <a:rPr lang="cs-CZ"/>
              <a:t> bez kladení odporu proti pohybu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48"/>
          <p:cNvPicPr preferRelativeResize="0"/>
          <p:nvPr/>
        </p:nvPicPr>
        <p:blipFill rotWithShape="1">
          <a:blip r:embed="rId3">
            <a:alphaModFix/>
          </a:blip>
          <a:srcRect b="59478" l="0" r="0" t="0"/>
          <a:stretch/>
        </p:blipFill>
        <p:spPr>
          <a:xfrm>
            <a:off x="925550" y="1629458"/>
            <a:ext cx="3013075" cy="22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8"/>
          <p:cNvPicPr preferRelativeResize="0"/>
          <p:nvPr/>
        </p:nvPicPr>
        <p:blipFill rotWithShape="1">
          <a:blip r:embed="rId3">
            <a:alphaModFix/>
          </a:blip>
          <a:srcRect b="0" l="0" r="0" t="64483"/>
          <a:stretch/>
        </p:blipFill>
        <p:spPr>
          <a:xfrm>
            <a:off x="1019325" y="4045150"/>
            <a:ext cx="2919300" cy="190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94" name="Google Shape;394;p49"/>
          <p:cNvSpPr txBox="1"/>
          <p:nvPr>
            <p:ph idx="1" type="body"/>
          </p:nvPr>
        </p:nvSpPr>
        <p:spPr>
          <a:xfrm>
            <a:off x="4741675" y="586900"/>
            <a:ext cx="6731400" cy="524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2 </a:t>
            </a:r>
            <a:r>
              <a:rPr lang="cs-CZ"/>
              <a:t>v odlehčení - jako na obr., paže je v pronaci, sledujeme addukci v odlehčení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1 a 0</a:t>
            </a:r>
            <a:r>
              <a:rPr lang="cs-CZ"/>
              <a:t> - palpace záškubu</a:t>
            </a:r>
            <a:endParaRPr/>
          </a:p>
        </p:txBody>
      </p:sp>
      <p:pic>
        <p:nvPicPr>
          <p:cNvPr id="395" name="Google Shape;3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0" y="586900"/>
            <a:ext cx="3502911" cy="52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2" name="Google Shape;402;p5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serratus ant. </a:t>
            </a:r>
            <a:endParaRPr/>
          </a:p>
        </p:txBody>
      </p:sp>
      <p:sp>
        <p:nvSpPr>
          <p:cNvPr id="403" name="Google Shape;403;p50"/>
          <p:cNvSpPr txBox="1"/>
          <p:nvPr>
            <p:ph idx="1" type="body"/>
          </p:nvPr>
        </p:nvSpPr>
        <p:spPr>
          <a:xfrm>
            <a:off x="4473900" y="1778000"/>
            <a:ext cx="6999300" cy="44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výchozí pozice: </a:t>
            </a:r>
            <a:r>
              <a:rPr lang="cs-CZ"/>
              <a:t>vleže na zádech, DKK flektovány; pozice HK jako na obr.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fixace:</a:t>
            </a:r>
            <a:r>
              <a:rPr lang="cs-CZ"/>
              <a:t> laterální plocha hrudníku pod dolním okrajem lopatky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pohyb: </a:t>
            </a:r>
            <a:r>
              <a:rPr lang="cs-CZ"/>
              <a:t>pacient sune loket směrem vzhůru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5 a 4</a:t>
            </a:r>
            <a:r>
              <a:rPr lang="cs-CZ"/>
              <a:t> proti odporu, </a:t>
            </a:r>
            <a:r>
              <a:rPr b="1" lang="cs-CZ">
                <a:solidFill>
                  <a:srgbClr val="5AC8AF"/>
                </a:solidFill>
              </a:rPr>
              <a:t>st. 3</a:t>
            </a:r>
            <a:r>
              <a:rPr lang="cs-CZ"/>
              <a:t> bez odporu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25" y="1337300"/>
            <a:ext cx="3113746" cy="48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11" name="Google Shape;411;p5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1"/>
          <p:cNvSpPr txBox="1"/>
          <p:nvPr>
            <p:ph idx="1" type="body"/>
          </p:nvPr>
        </p:nvSpPr>
        <p:spPr>
          <a:xfrm>
            <a:off x="4098725" y="1692000"/>
            <a:ext cx="73746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2</a:t>
            </a:r>
            <a:r>
              <a:rPr lang="cs-CZ"/>
              <a:t> v pozice v odlehčení, jako na obr.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1 a 0</a:t>
            </a:r>
            <a:r>
              <a:rPr lang="cs-CZ"/>
              <a:t> - palpace záškubu </a:t>
            </a:r>
            <a:endParaRPr/>
          </a:p>
        </p:txBody>
      </p:sp>
      <p:pic>
        <p:nvPicPr>
          <p:cNvPr id="413" name="Google Shape;4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500" y="1417650"/>
            <a:ext cx="2870155" cy="47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0" name="Google Shape;420;p5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m. trapezius a m. levator scapulae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2"/>
          <p:cNvSpPr txBox="1"/>
          <p:nvPr>
            <p:ph idx="1" type="body"/>
          </p:nvPr>
        </p:nvSpPr>
        <p:spPr>
          <a:xfrm>
            <a:off x="3830825" y="1692000"/>
            <a:ext cx="7642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pozice: </a:t>
            </a:r>
            <a:r>
              <a:rPr lang="cs-CZ"/>
              <a:t>vsedě bez opření, fixace není potřeba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pohyb:</a:t>
            </a:r>
            <a:r>
              <a:rPr lang="cs-CZ"/>
              <a:t> proti odporu vyšetřujícího provede elevaci ramen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5 a 4 </a:t>
            </a:r>
            <a:r>
              <a:rPr lang="cs-CZ"/>
              <a:t>proti odporu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3</a:t>
            </a:r>
            <a:r>
              <a:rPr lang="cs-CZ"/>
              <a:t> bez oporu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900" y="1484325"/>
            <a:ext cx="2329300" cy="52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9" name="Google Shape;429;p53"/>
          <p:cNvSpPr txBox="1"/>
          <p:nvPr>
            <p:ph idx="1" type="body"/>
          </p:nvPr>
        </p:nvSpPr>
        <p:spPr>
          <a:xfrm>
            <a:off x="4808625" y="723300"/>
            <a:ext cx="6664500" cy="510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2</a:t>
            </a:r>
            <a:r>
              <a:rPr lang="cs-CZ"/>
              <a:t> v podepření paží (jako na obr.) provést přitažení ramenou k uším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1 a 0</a:t>
            </a:r>
            <a:r>
              <a:rPr lang="cs-CZ"/>
              <a:t>  - palpace záškubu</a:t>
            </a:r>
            <a:endParaRPr/>
          </a:p>
        </p:txBody>
      </p:sp>
      <p:pic>
        <p:nvPicPr>
          <p:cNvPr id="430" name="Google Shape;43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0" y="567625"/>
            <a:ext cx="3459978" cy="52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37" name="Google Shape;437;p5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sternocleidomastoideus</a:t>
            </a:r>
            <a:endParaRPr/>
          </a:p>
        </p:txBody>
      </p:sp>
      <p:sp>
        <p:nvSpPr>
          <p:cNvPr id="438" name="Google Shape;438;p54"/>
          <p:cNvSpPr txBox="1"/>
          <p:nvPr>
            <p:ph idx="1" type="body"/>
          </p:nvPr>
        </p:nvSpPr>
        <p:spPr>
          <a:xfrm>
            <a:off x="4152300" y="1692000"/>
            <a:ext cx="7320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poloha: </a:t>
            </a:r>
            <a:r>
              <a:rPr lang="cs-CZ"/>
              <a:t>vleže na zádech, DKK pokrčeny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fixace: dlaní dolní polovinu hrudníku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pohyb: předsun směrem vpřed, odpor se dává na čelo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5 a 4</a:t>
            </a:r>
            <a:r>
              <a:rPr lang="cs-CZ"/>
              <a:t> s kladením odporu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3</a:t>
            </a:r>
            <a:r>
              <a:rPr lang="cs-CZ"/>
              <a:t> bez odporu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50" y="1578400"/>
            <a:ext cx="2958921" cy="45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46" name="Google Shape;446;p5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5"/>
          <p:cNvSpPr txBox="1"/>
          <p:nvPr>
            <p:ph idx="1" type="body"/>
          </p:nvPr>
        </p:nvSpPr>
        <p:spPr>
          <a:xfrm>
            <a:off x="4795250" y="1692000"/>
            <a:ext cx="66780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2 </a:t>
            </a:r>
            <a:r>
              <a:rPr lang="cs-CZ"/>
              <a:t>v pozici vleže na boku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5AC8AF"/>
                </a:solidFill>
              </a:rPr>
              <a:t>st. 1 a 0</a:t>
            </a:r>
            <a:r>
              <a:rPr lang="cs-CZ"/>
              <a:t> - palpace záškubu </a:t>
            </a:r>
            <a:endParaRPr/>
          </a:p>
        </p:txBody>
      </p:sp>
      <p:pic>
        <p:nvPicPr>
          <p:cNvPr id="448" name="Google Shape;4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50" y="1364075"/>
            <a:ext cx="3557875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454" name="Google Shape;454;p5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55" name="Google Shape;455;p56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Testy zkrácených svalů</a:t>
            </a:r>
            <a:endParaRPr/>
          </a:p>
        </p:txBody>
      </p:sp>
      <p:sp>
        <p:nvSpPr>
          <p:cNvPr id="456" name="Google Shape;456;p56"/>
          <p:cNvSpPr txBox="1"/>
          <p:nvPr>
            <p:ph idx="1" type="body"/>
          </p:nvPr>
        </p:nvSpPr>
        <p:spPr>
          <a:xfrm>
            <a:off x="720000" y="1692002"/>
            <a:ext cx="10753200" cy="478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cs-CZ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Zásady testování:</a:t>
            </a:r>
            <a:endParaRPr b="0" i="0" sz="2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7299" lvl="0" marL="25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0" i="0"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yšetřovaná osoba je vždy pasivní</a:t>
            </a:r>
            <a:endParaRPr sz="2600"/>
          </a:p>
          <a:p>
            <a:pPr indent="-167299" lvl="0" marL="25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i="0"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zachováváme stejné standardizované postupy – přesné výchozí polohy, přesné fixace a směr pohybu</a:t>
            </a:r>
            <a:endParaRPr sz="2600"/>
          </a:p>
          <a:p>
            <a:pPr indent="-167299" lvl="0" marL="25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i="0"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nemá být stlačen testovaný sval</a:t>
            </a:r>
            <a:endParaRPr sz="2600"/>
          </a:p>
          <a:p>
            <a:pPr indent="-167299" lvl="0" marL="25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i="0"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síla, kterou působíme ve směru vyšetřovaného rozsahu, nemá jít přes dva klouby</a:t>
            </a:r>
            <a:endParaRPr sz="2600"/>
          </a:p>
          <a:p>
            <a:pPr indent="-167299" lvl="0" marL="25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i="0"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vyšetření má být vždy ve směru požadovaného pohybu</a:t>
            </a:r>
            <a:endParaRPr sz="2600"/>
          </a:p>
          <a:p>
            <a:pPr indent="-167299" lvl="0" marL="252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b="0" i="0" lang="cs-CZ"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krácení lze dobře vyšetřit pouze tehdy, není-li omezení rozsahu pohyblivosti z jiných příčin</a:t>
            </a:r>
            <a:endParaRPr sz="2600"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462" name="Google Shape;462;p5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63" name="Google Shape;463;p57"/>
          <p:cNvSpPr txBox="1"/>
          <p:nvPr>
            <p:ph idx="1" type="body"/>
          </p:nvPr>
        </p:nvSpPr>
        <p:spPr>
          <a:xfrm>
            <a:off x="720000" y="754602"/>
            <a:ext cx="10753200" cy="50773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cs-CZ">
                <a:solidFill>
                  <a:srgbClr val="333333"/>
                </a:solidFill>
              </a:rPr>
              <a:t>Vyšetřujeme následující svaly a svalové skupiny: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0" lang="cs-CZ">
                <a:solidFill>
                  <a:srgbClr val="333333"/>
                </a:solidFill>
              </a:rPr>
              <a:t>m. quadratus lumborum</a:t>
            </a:r>
            <a:endParaRPr>
              <a:solidFill>
                <a:srgbClr val="333333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0" lang="cs-CZ">
                <a:solidFill>
                  <a:srgbClr val="333333"/>
                </a:solidFill>
              </a:rPr>
              <a:t>m. erector spinae</a:t>
            </a:r>
            <a:endParaRPr>
              <a:solidFill>
                <a:srgbClr val="333333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0" lang="cs-CZ">
                <a:solidFill>
                  <a:srgbClr val="333333"/>
                </a:solidFill>
              </a:rPr>
              <a:t>m. pectoralis major</a:t>
            </a:r>
            <a:endParaRPr/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0" lang="cs-CZ">
                <a:solidFill>
                  <a:srgbClr val="333333"/>
                </a:solidFill>
              </a:rPr>
              <a:t>m. trapezius (pars descendens)</a:t>
            </a:r>
            <a:endParaRPr/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0" lang="cs-CZ">
                <a:solidFill>
                  <a:srgbClr val="333333"/>
                </a:solidFill>
              </a:rPr>
              <a:t>m. levator scapulae</a:t>
            </a:r>
            <a:endParaRPr>
              <a:solidFill>
                <a:srgbClr val="333333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0" lang="cs-CZ">
                <a:solidFill>
                  <a:srgbClr val="333333"/>
                </a:solidFill>
              </a:rPr>
              <a:t>m. sternocleidomastoideus</a:t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7" name="Google Shape;157;p2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Jaký řetězec vidíte na snímcích v oblasti ramenních pletenců? </a:t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2019300"/>
            <a:ext cx="5403813" cy="41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2111" y="2019300"/>
            <a:ext cx="5529438" cy="4145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469" name="Google Shape;469;p5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0" name="Google Shape;470;p58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0" lang="cs-CZ">
                <a:solidFill>
                  <a:srgbClr val="333333"/>
                </a:solidFill>
              </a:rPr>
              <a:t>Podle Jandy hodnotíme funkční stav svalů s tendencí ke zkrácení pomocí třístupňové kvalitativní škály:</a:t>
            </a:r>
            <a:endParaRPr/>
          </a:p>
          <a:p>
            <a:pPr indent="0" lvl="0" marL="720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0">
              <a:solidFill>
                <a:srgbClr val="333333"/>
              </a:solidFill>
            </a:endParaRPr>
          </a:p>
          <a:p>
            <a:pPr indent="-179999" lvl="0" marL="2520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i="0" lang="cs-CZ">
                <a:solidFill>
                  <a:srgbClr val="333333"/>
                </a:solidFill>
              </a:rPr>
              <a:t>nejde o zkrácení</a:t>
            </a:r>
            <a:endParaRPr/>
          </a:p>
          <a:p>
            <a:pPr indent="-179999" lvl="0" marL="2520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i="0" lang="cs-CZ">
                <a:solidFill>
                  <a:srgbClr val="333333"/>
                </a:solidFill>
              </a:rPr>
              <a:t>malé zkrácení</a:t>
            </a:r>
            <a:endParaRPr/>
          </a:p>
          <a:p>
            <a:pPr indent="-179999" lvl="0" marL="2520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i="0" lang="cs-CZ">
                <a:solidFill>
                  <a:srgbClr val="333333"/>
                </a:solidFill>
              </a:rPr>
              <a:t>velké zkrácení (patologické)</a:t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7" name="Google Shape;477;p59"/>
          <p:cNvSpPr txBox="1"/>
          <p:nvPr>
            <p:ph type="title"/>
          </p:nvPr>
        </p:nvSpPr>
        <p:spPr>
          <a:xfrm>
            <a:off x="719400" y="683575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QL - varianta I. </a:t>
            </a:r>
            <a:endParaRPr/>
          </a:p>
        </p:txBody>
      </p:sp>
      <p:sp>
        <p:nvSpPr>
          <p:cNvPr id="478" name="Google Shape;478;p59"/>
          <p:cNvSpPr txBox="1"/>
          <p:nvPr>
            <p:ph idx="1" type="body"/>
          </p:nvPr>
        </p:nvSpPr>
        <p:spPr>
          <a:xfrm>
            <a:off x="719400" y="1484325"/>
            <a:ext cx="10753200" cy="478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Poloha: </a:t>
            </a: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Ve stoje. Testovaný stojí čelem ke stěně, chodidla od sebe asi 10 cm. Testovaný provede čistý úklon bez rotace hlavy a trupu.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Fixace: </a:t>
            </a: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Testující fixuje pánev – paty se nezvedají od země a nedochází k vysunutí pánve na opačnou stranu.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Hodnocení: </a:t>
            </a: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Hodnotíme průchod kolmice spuštěné z axily.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Kolmice prochází intergluteální rýhou.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Kolmice se nachází ve vzdálenosti do 5 cm před intergluteální rýhou.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Kolmice se nachází před intergluteální rýhou ve vzdálenosti větší než 5 cm.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3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85" name="Google Shape;485;p6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QL - varianta II. </a:t>
            </a:r>
            <a:endParaRPr/>
          </a:p>
        </p:txBody>
      </p:sp>
      <p:sp>
        <p:nvSpPr>
          <p:cNvPr id="486" name="Google Shape;486;p60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Orientační test:</a:t>
            </a:r>
            <a:endParaRPr b="1" sz="2100"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Ve vzpřímeném stoji pasivně ukláníme trup a suneme ruku po zevní straně stehna.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Hodnocení:</a:t>
            </a:r>
            <a:endParaRPr b="1" sz="2100"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Prsty mají dosáhnout ke kolenu bez zvednutí chodidla od podložky a bez předklánění nebo zaklánění trupu.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Ruka nedosáhne ke kolenu, chodidlo opačné nohy se zvedá od podložky, dochází k vybočení pánve nebo k unožení a současně s úklonem se trup předklání nebo zaklání.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37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93" name="Google Shape;493;p6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QL - varianta III. (Janda) </a:t>
            </a:r>
            <a:endParaRPr/>
          </a:p>
        </p:txBody>
      </p:sp>
      <p:pic>
        <p:nvPicPr>
          <p:cNvPr id="494" name="Google Shape;494;p61"/>
          <p:cNvPicPr preferRelativeResize="0"/>
          <p:nvPr/>
        </p:nvPicPr>
        <p:blipFill rotWithShape="1">
          <a:blip r:embed="rId3">
            <a:alphaModFix/>
          </a:blip>
          <a:srcRect b="25340" l="33725" r="46540" t="46624"/>
          <a:stretch/>
        </p:blipFill>
        <p:spPr>
          <a:xfrm>
            <a:off x="666000" y="1484325"/>
            <a:ext cx="5562451" cy="44450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1"/>
          <p:cNvSpPr txBox="1"/>
          <p:nvPr/>
        </p:nvSpPr>
        <p:spPr>
          <a:xfrm>
            <a:off x="991200" y="5920375"/>
            <a:ext cx="884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294</a:t>
            </a:r>
            <a:endParaRPr/>
          </a:p>
        </p:txBody>
      </p:sp>
      <p:sp>
        <p:nvSpPr>
          <p:cNvPr id="496" name="Google Shape;496;p61"/>
          <p:cNvSpPr txBox="1"/>
          <p:nvPr/>
        </p:nvSpPr>
        <p:spPr>
          <a:xfrm>
            <a:off x="6429375" y="1495950"/>
            <a:ext cx="46479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Poloha: </a:t>
            </a:r>
            <a:r>
              <a:rPr lang="cs-CZ" sz="2200"/>
              <a:t>vleže na břiše, trup mimo stůl.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Fixace: </a:t>
            </a:r>
            <a:r>
              <a:rPr lang="cs-CZ" sz="2200"/>
              <a:t>Jeden vyšetřující fixuje pánev a DKK, druhý podpírá trup.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Pohyb: </a:t>
            </a:r>
            <a:r>
              <a:rPr lang="cs-CZ" sz="2200"/>
              <a:t>úklon trupu ve střední čáře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Hodnocení:</a:t>
            </a:r>
            <a:r>
              <a:rPr lang="cs-CZ" sz="2200"/>
              <a:t> Při fyziologické hybnosti se kryje vzdálenost axily vyšetřované strany a intergluteální rýhy.  </a:t>
            </a:r>
            <a:endParaRPr sz="2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03" name="Google Shape;503;p6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QL - varianta IV. (Janda) </a:t>
            </a:r>
            <a:endParaRPr/>
          </a:p>
        </p:txBody>
      </p:sp>
      <p:pic>
        <p:nvPicPr>
          <p:cNvPr id="504" name="Google Shape;504;p62"/>
          <p:cNvPicPr preferRelativeResize="0"/>
          <p:nvPr/>
        </p:nvPicPr>
        <p:blipFill rotWithShape="1">
          <a:blip r:embed="rId3">
            <a:alphaModFix/>
          </a:blip>
          <a:srcRect b="50915" l="32886" r="46154" t="19701"/>
          <a:stretch/>
        </p:blipFill>
        <p:spPr>
          <a:xfrm>
            <a:off x="569100" y="1461850"/>
            <a:ext cx="5285602" cy="416817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2"/>
          <p:cNvSpPr txBox="1"/>
          <p:nvPr/>
        </p:nvSpPr>
        <p:spPr>
          <a:xfrm>
            <a:off x="991200" y="5920375"/>
            <a:ext cx="884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295</a:t>
            </a:r>
            <a:endParaRPr/>
          </a:p>
        </p:txBody>
      </p:sp>
      <p:sp>
        <p:nvSpPr>
          <p:cNvPr id="506" name="Google Shape;506;p62"/>
          <p:cNvSpPr txBox="1"/>
          <p:nvPr/>
        </p:nvSpPr>
        <p:spPr>
          <a:xfrm>
            <a:off x="6040950" y="1620725"/>
            <a:ext cx="5746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/>
              <a:t>Pozn. </a:t>
            </a:r>
            <a:r>
              <a:rPr i="1" lang="cs-CZ" sz="2000"/>
              <a:t>Před vyšetřením je třeba označit ve stoje značku na dolním úhlu lopatky. </a:t>
            </a:r>
            <a:endParaRPr i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/>
              <a:t>Poloha: </a:t>
            </a:r>
            <a:r>
              <a:rPr lang="cs-CZ" sz="2000"/>
              <a:t>na boku testované strany, spodní DK lehce pokrčena v koleni, vrchní DK je natažená. Opora o ruce jako na obr.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/>
              <a:t>Fixace:</a:t>
            </a:r>
            <a:r>
              <a:rPr lang="cs-CZ" sz="2000"/>
              <a:t> není nutná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/>
              <a:t>Pohyb:</a:t>
            </a:r>
            <a:r>
              <a:rPr lang="cs-CZ" sz="2000"/>
              <a:t> Vyšetřovaný provede úklon trupu tím, že se zvedá na předloktí spodní končetiny. Pohyb končí v okamžiku souhybu pánve.  </a:t>
            </a:r>
            <a:endParaRPr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13" name="Google Shape;513;p63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500"/>
              <a:t>Hodnocení</a:t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cs-CZ" sz="2500"/>
              <a:t>měříme kolmou vzdálenost označeného místa na lopatce a podložky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cs-CZ" sz="2500"/>
              <a:t>vzdálenost více než 5 cm - nejde o zkrácení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cs-CZ" sz="2500"/>
              <a:t>3 - 5 cm malé zkrácení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cs-CZ" sz="2500"/>
              <a:t>méně než 3 cm - velké zkrácení</a:t>
            </a:r>
            <a:endParaRPr sz="25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20" name="Google Shape;520;p6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erector spinae</a:t>
            </a:r>
            <a:endParaRPr/>
          </a:p>
        </p:txBody>
      </p:sp>
      <p:sp>
        <p:nvSpPr>
          <p:cNvPr id="521" name="Google Shape;521;p64"/>
          <p:cNvSpPr txBox="1"/>
          <p:nvPr>
            <p:ph idx="1" type="body"/>
          </p:nvPr>
        </p:nvSpPr>
        <p:spPr>
          <a:xfrm>
            <a:off x="720000" y="1692000"/>
            <a:ext cx="55791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Poloha: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Vzpřímený sed, horní končetiny volně podél těla, dolní končetiny flektovány v 90 ° v kloubech kolenních i kyčelních, stehna na vyšetřovacím stole. Celá chodidla jsou opřena o podložku tak, aby byl zachován pravý úhel v hlezenních kloubech.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Fixace: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Vyšetřující fixuje pánev za lopaty kostí kyčelních tak, aby zabránil anteverzi pánve.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Pohyb: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Maximální předklon, při kterém se páteř musí rozvíjet plynulým obloukem. Během celého pohybu nesmí pánev změnit své výchozí postavení.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  <p:pic>
        <p:nvPicPr>
          <p:cNvPr id="522" name="Google Shape;52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5900" y="1578400"/>
            <a:ext cx="4052200" cy="399923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4"/>
          <p:cNvSpPr txBox="1"/>
          <p:nvPr/>
        </p:nvSpPr>
        <p:spPr>
          <a:xfrm>
            <a:off x="6951750" y="5920375"/>
            <a:ext cx="42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296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30" name="Google Shape;530;p65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Hodnocení:</a:t>
            </a:r>
            <a:endParaRPr b="1" sz="2200"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Měříme kolmou vzdálenost čelo – stehno.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Vzdálenost čela od stehna není větší než 10 cm.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Vzdálenost čela od stehna je 10–15 cm.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Vzdálenost čela od stehna je větší než 15 cm.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Orientační test:</a:t>
            </a:r>
            <a:endParaRPr b="1" sz="2200"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Jako orientační test je v tomto případě možné použít Thomayerovu zkoušku.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37" name="Google Shape;537;p6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pectoralis major</a:t>
            </a:r>
            <a:endParaRPr/>
          </a:p>
        </p:txBody>
      </p:sp>
      <p:sp>
        <p:nvSpPr>
          <p:cNvPr id="538" name="Google Shape;538;p66"/>
          <p:cNvSpPr txBox="1"/>
          <p:nvPr>
            <p:ph idx="1" type="body"/>
          </p:nvPr>
        </p:nvSpPr>
        <p:spPr>
          <a:xfrm>
            <a:off x="720000" y="1692000"/>
            <a:ext cx="76917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Poloha: </a:t>
            </a: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Leh na zádech při okraji vyšetřovacího stolu. Dolní končetiny flektovány v kolenních i kyčelních kloubech, chodidla na vyšetřovacím stole. Horní končetiny volně podél těla, hlava ve středním postavení.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Fixace: </a:t>
            </a: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Před provedením pasivního pohybu horní končetinou fixuje vyšetřující svou rukou a celým předloktím diagonálním tlakem hrudník.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Pohyb: </a:t>
            </a: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Pasivní elevace extendované horní končetiny, 90° abdukce v kloubu ramenním a zevní rotace, 90° flexe v kloubu loketním.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900"/>
          </a:p>
        </p:txBody>
      </p:sp>
      <p:pic>
        <p:nvPicPr>
          <p:cNvPr id="539" name="Google Shape;53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5163" y="24900"/>
            <a:ext cx="2922375" cy="22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66"/>
          <p:cNvPicPr preferRelativeResize="0"/>
          <p:nvPr/>
        </p:nvPicPr>
        <p:blipFill rotWithShape="1">
          <a:blip r:embed="rId4">
            <a:alphaModFix/>
          </a:blip>
          <a:srcRect b="0" l="0" r="0" t="50751"/>
          <a:stretch/>
        </p:blipFill>
        <p:spPr>
          <a:xfrm>
            <a:off x="9146600" y="2282405"/>
            <a:ext cx="2922375" cy="20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8038" y="4444825"/>
            <a:ext cx="2859500" cy="22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6"/>
          <p:cNvSpPr txBox="1"/>
          <p:nvPr/>
        </p:nvSpPr>
        <p:spPr>
          <a:xfrm>
            <a:off x="4842275" y="6261100"/>
            <a:ext cx="42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298 - 299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49" name="Google Shape;549;p67"/>
          <p:cNvSpPr txBox="1"/>
          <p:nvPr>
            <p:ph idx="1" type="body"/>
          </p:nvPr>
        </p:nvSpPr>
        <p:spPr>
          <a:xfrm>
            <a:off x="719400" y="941927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Hodnocení:</a:t>
            </a:r>
            <a:endParaRPr b="1" sz="2200"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Paže klesne do horizontály, při tlaku na distální část humeru směrem dolů se rozsah pohybu ještě zvětší, paže se dostane pod horizontálu.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457200" marR="2921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Paže neklesne do horizontály, ale při tlaku na distální část humeru směrem dolů je možné horizontály dosáhnout.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457200" marR="2921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Paže zůstává v poloze nad horizontálou, tlakem na distální část humeru nelze paži stlačit ani do horizontály.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6" name="Google Shape;166;p23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Tonické vs. fázické svaly?</a:t>
            </a:r>
            <a:endParaRPr/>
          </a:p>
        </p:txBody>
      </p:sp>
      <p:sp>
        <p:nvSpPr>
          <p:cNvPr id="167" name="Google Shape;167;p23"/>
          <p:cNvSpPr txBox="1"/>
          <p:nvPr>
            <p:ph idx="1" type="body"/>
          </p:nvPr>
        </p:nvSpPr>
        <p:spPr>
          <a:xfrm>
            <a:off x="720000" y="220525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cs-CZ" sz="2900"/>
              <a:t>"We absolutely must leave room for doubt or there is no progress and there is no learning. There is no learning without having to pose a question. And a question requires doubt."</a:t>
            </a:r>
            <a:endParaRPr b="1" i="1" sz="29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cs-CZ" sz="2900"/>
              <a:t>R. Feynman </a:t>
            </a:r>
            <a:endParaRPr b="1" i="1" sz="29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500"/>
              <a:t>				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500"/>
              <a:t>			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500"/>
              <a:t>		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56" name="Google Shape;556;p68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Orientační test:</a:t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 lehu na zádech necháme volně klesnout extendované horní končetiny vzad směrem k zemi.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Hodnocení:</a:t>
            </a:r>
            <a:endParaRPr b="1" sz="2200"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Extendované horní končetiny zůstanou po celé délce na podložce, nedochází k jejich flexi a k prohnutí v oblasti bederní páteře.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Při vzpažení se zvýrazní prohnutí v bedrech, při přitažení bederní páteře se nepoloží paže na podložku, trčí šikmo vzhůru a jsou pokrčené.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3" name="Google Shape;563;p69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trapezius - pars descendens</a:t>
            </a:r>
            <a:endParaRPr/>
          </a:p>
        </p:txBody>
      </p:sp>
      <p:sp>
        <p:nvSpPr>
          <p:cNvPr id="564" name="Google Shape;564;p69"/>
          <p:cNvSpPr txBox="1"/>
          <p:nvPr>
            <p:ph idx="1" type="body"/>
          </p:nvPr>
        </p:nvSpPr>
        <p:spPr>
          <a:xfrm>
            <a:off x="720000" y="1692000"/>
            <a:ext cx="65265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Poloha: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Leh na zádech, horní končetiny podél těla, dolní končetiny lehce podloženy pod koleny, hlava na podložce ve středním postavení.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Fixace: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vyšetřující fixuje pletenec ramenní stlačením do deprese na straně vyšetřované do vyčerpání pohybu.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Pohyb: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Druhou rukou, která podpírá hlavu v zátylí, provede vyšetřující maximálně možný pasivní úklon hlavy na stranu nevyšetřovanou. </a:t>
            </a:r>
            <a:endParaRPr sz="3800"/>
          </a:p>
        </p:txBody>
      </p:sp>
      <p:pic>
        <p:nvPicPr>
          <p:cNvPr id="565" name="Google Shape;56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525" y="2127575"/>
            <a:ext cx="3693800" cy="28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9"/>
          <p:cNvSpPr txBox="1"/>
          <p:nvPr/>
        </p:nvSpPr>
        <p:spPr>
          <a:xfrm>
            <a:off x="7757425" y="5350275"/>
            <a:ext cx="42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300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73" name="Google Shape;573;p70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400">
                <a:highlight>
                  <a:srgbClr val="FFFFFF"/>
                </a:highlight>
              </a:rPr>
              <a:t>Hodnocení:</a:t>
            </a:r>
            <a:endParaRPr b="1" sz="24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Hodnotíme podle stupně stlačení pletence ramenního (pokud je omezen úklon, jde s největší pravděpodobností o kloubní záležitost).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AutoNum type="arabicPeriod"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Stlačení ramene jde provést lehce.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AutoNum type="arabicPeriod"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Stlačení ramene je možné provést, ale s malým odporem.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AutoNum type="arabicPeriod"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Stlačení ramene nelze provést, při pokusu o stlačení ramene narazíme na tvrdý odpor až zarážku.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4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80" name="Google Shape;580;p71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Orientační test:</a:t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Ve vzpřímeném „tureckém“ sedu s pažemi podél těla stáhnout ramena dolů k bokům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a provést pasivní úklon hlavy k jednomu rameni.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Hodnocení:</a:t>
            </a:r>
            <a:endParaRPr b="1" sz="2200"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Pasivní úklon hlavy je možno provést bez známek napětí do úhlu 40 º a více, aniž dojde k zvednutí ramene, k otočení nebo záklonu hlavy.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Zmenšený rozsah pohybu, zvednutí ramene testované strany, spojení úklonu s otočením hlavy nebo s jejím záklonem.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87" name="Google Shape;587;p7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levator scapulae</a:t>
            </a:r>
            <a:endParaRPr/>
          </a:p>
        </p:txBody>
      </p:sp>
      <p:sp>
        <p:nvSpPr>
          <p:cNvPr id="588" name="Google Shape;588;p72"/>
          <p:cNvSpPr txBox="1"/>
          <p:nvPr>
            <p:ph idx="1" type="body"/>
          </p:nvPr>
        </p:nvSpPr>
        <p:spPr>
          <a:xfrm>
            <a:off x="695325" y="1484325"/>
            <a:ext cx="61245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Poloha: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leh na zádech, horní končetiny podél těla, dolní končetiny lehce podloženy pod koleny, hlava na podložce ve středním postavení.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Fixace: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Vyšetřující fixuje pletenec ramenní tím způsobem, že jej stlačí do deprese na straně vyšetřované, a to měkce, volně do vyčerpání pohybu. Současně palpuje palcem fixující ruky m. levator scapulae při jeho úponu.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000">
                <a:highlight>
                  <a:srgbClr val="FFFFFF"/>
                </a:highlight>
              </a:rPr>
              <a:t>Pohyb: </a:t>
            </a:r>
            <a:r>
              <a:rPr lang="cs-CZ" sz="1900">
                <a:solidFill>
                  <a:srgbClr val="333333"/>
                </a:solidFill>
                <a:highlight>
                  <a:srgbClr val="FFFFFF"/>
                </a:highlight>
              </a:rPr>
              <a:t>Druhou rukou, která podpírá hlavu v zátylku, provede vyšetřující pasivně maximálně možnou rotaci na stranu nevyšetřovanou. Poté pokračuje v depresi pletence ramenního.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1750" y="1484325"/>
            <a:ext cx="4284300" cy="34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72"/>
          <p:cNvSpPr txBox="1"/>
          <p:nvPr/>
        </p:nvSpPr>
        <p:spPr>
          <a:xfrm>
            <a:off x="7757425" y="4975225"/>
            <a:ext cx="42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302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97" name="Google Shape;597;p73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400">
                <a:highlight>
                  <a:srgbClr val="FFFFFF"/>
                </a:highlight>
              </a:rPr>
              <a:t>Hodnocení:</a:t>
            </a:r>
            <a:endParaRPr b="1" sz="24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Hodnotíme podle možnosti stlačení pletence ramenního (pokud je omezen úklon, rotace, nebo i flexe, jde s největší pravděpodobností o kloubní záležitost).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AutoNum type="arabicPeriod"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Stlačení ramene je možné provést lehce.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AutoNum type="arabicPeriod"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Stlačení ramene je možné provést, ale s malým odporem.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AutoNum type="arabicPeriod"/>
            </a:pPr>
            <a:r>
              <a:rPr lang="cs-CZ" sz="2300">
                <a:solidFill>
                  <a:srgbClr val="333333"/>
                </a:solidFill>
                <a:highlight>
                  <a:srgbClr val="FFFFFF"/>
                </a:highlight>
              </a:rPr>
              <a:t>Stlačení ramene nelze provést, při pokusu o stlačení narážíme na tvrdý odpor až zarážku. Mimoto může být v tomto případě omezen i úklon.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04" name="Google Shape;604;p74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Orientační test:</a:t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Ve vzpřímeném kleku sedmo na patách otočit hlavu o 45 º a předklonit ji směrem ke klíční kosti.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Hodnocení:</a:t>
            </a:r>
            <a:endParaRPr b="1" sz="2200"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Brada se dotkne klíční kosti, bez toho aniž by se zvedalo protilehlé rameno, v oblasti hrudní páteře nedochází ke kompenzační kyfóze.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195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AutoNum type="arabicPeriod"/>
            </a:pP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Brada se nedotkne klíční kosti, protilehlé rameno se zvedá, výrazná kompenzační kyfóza.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11" name="Google Shape;611;p7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sternocleidomastoideus</a:t>
            </a:r>
            <a:endParaRPr/>
          </a:p>
        </p:txBody>
      </p:sp>
      <p:sp>
        <p:nvSpPr>
          <p:cNvPr id="612" name="Google Shape;612;p75"/>
          <p:cNvSpPr txBox="1"/>
          <p:nvPr>
            <p:ph idx="1" type="body"/>
          </p:nvPr>
        </p:nvSpPr>
        <p:spPr>
          <a:xfrm>
            <a:off x="720000" y="1692000"/>
            <a:ext cx="64863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Poloha: </a:t>
            </a: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 lehu na zádech, horní končetiny podél těla, dolní končetiny lehce podloženy pod koleny, hlava je mimo vyšetřovací stůl. Vyšetřující stojí za hlavou vyšetřovaného.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Fixace: </a:t>
            </a: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Fixujeme sternum, pokud možno i claviculu na vyšetřované straně.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200">
                <a:highlight>
                  <a:srgbClr val="FFFFFF"/>
                </a:highlight>
              </a:rPr>
              <a:t>Pohyb: </a:t>
            </a:r>
            <a:r>
              <a:rPr lang="cs-CZ" sz="2100">
                <a:solidFill>
                  <a:srgbClr val="333333"/>
                </a:solidFill>
                <a:highlight>
                  <a:srgbClr val="FFFFFF"/>
                </a:highlight>
              </a:rPr>
              <a:t>Vyšetřující podpírá hlavu v zátylku, provede dále současný záklon, úklon a rotaci hlavy na stranu nevyšetřovanou.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pic>
        <p:nvPicPr>
          <p:cNvPr id="613" name="Google Shape;61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0350" y="2001400"/>
            <a:ext cx="3908175" cy="28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5"/>
          <p:cNvSpPr txBox="1"/>
          <p:nvPr/>
        </p:nvSpPr>
        <p:spPr>
          <a:xfrm>
            <a:off x="7757425" y="4975225"/>
            <a:ext cx="42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Zdroj:  Janda: Funkční svalový test, s 304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21" name="Google Shape;621;p76"/>
          <p:cNvSpPr txBox="1"/>
          <p:nvPr>
            <p:ph idx="1" type="body"/>
          </p:nvPr>
        </p:nvSpPr>
        <p:spPr>
          <a:xfrm>
            <a:off x="720000" y="401824"/>
            <a:ext cx="10753200" cy="543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Hodnocení:</a:t>
            </a:r>
            <a:endParaRPr b="1" sz="21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Stupeň zkrácení hodnotíme podle rozsahu extenze a orientačně palpujeme svalové bříško a zvláště úponovou šlachu m. sternocleidomastoideus na klavikule a sternu.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Hlava přesahuje horizontálu, úpon svalu není citlivý.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Hlava je v úrovni horizontály, úpon svalu je citlivý.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Hlava nedosahuje horizontály, sval je na pohmat tuhý, úpon citlivý.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Orientační test</a:t>
            </a:r>
            <a:endParaRPr b="1" sz="21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Vyšetřovaný sedí na židli, aktivně stáhne část prsního svalu upínajícího se na spodní část klíční kosti. Hlavu otočí o 45º opačným směrem a provede mírný záklon.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29210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100">
                <a:highlight>
                  <a:srgbClr val="FFFFFF"/>
                </a:highlight>
              </a:rPr>
              <a:t>Hodnocení:</a:t>
            </a:r>
            <a:endParaRPr b="1" sz="2100"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Testovaný necítí tah v oblasti bradavčitého výběžku (pod uchem).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55600" lvl="0" marL="457200" marR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AutoNum type="arabicPeriod"/>
            </a:pPr>
            <a:r>
              <a:rPr lang="cs-CZ" sz="2000">
                <a:solidFill>
                  <a:srgbClr val="333333"/>
                </a:solidFill>
                <a:highlight>
                  <a:srgbClr val="FFFFFF"/>
                </a:highlight>
              </a:rPr>
              <a:t>Testovaný cítí výrazný tah pod uchem především při otevření úst.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27" name="Google Shape;627;p7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28" name="Google Shape;628;p77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je to DNS</a:t>
            </a:r>
            <a:endParaRPr/>
          </a:p>
        </p:txBody>
      </p:sp>
      <p:sp>
        <p:nvSpPr>
          <p:cNvPr id="629" name="Google Shape;629;p77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cs-CZ" sz="2400"/>
              <a:t>DYNAMICKÁ: </a:t>
            </a:r>
            <a:r>
              <a:rPr lang="cs-CZ" sz="2400"/>
              <a:t>žádná činnost není statického rázu, vyžaduje zpětnou vazbu, vyhodnocování a další reakce</a:t>
            </a:r>
            <a:endParaRPr/>
          </a:p>
          <a:p>
            <a:pPr indent="0" lvl="0" marL="7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0" marL="7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cs-CZ" sz="2400"/>
              <a:t>NEUROMUSKULÁRNÍ: </a:t>
            </a:r>
            <a:r>
              <a:rPr lang="cs-CZ" sz="2400"/>
              <a:t>činnost svalů není oddělitelná od jejího řízení (nervový systém)</a:t>
            </a:r>
            <a:endParaRPr/>
          </a:p>
          <a:p>
            <a:pPr indent="0" lvl="0" marL="7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0" marL="7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cs-CZ" sz="2400"/>
              <a:t>STABILIZACE:</a:t>
            </a:r>
            <a:r>
              <a:rPr lang="cs-CZ" sz="2400"/>
              <a:t> schopnost zajistit segmenty v jejich vzájemném centrovaném postavení a to jak v průběhu pohybu, tak při udržování postury</a:t>
            </a:r>
            <a:endParaRPr sz="2400"/>
          </a:p>
        </p:txBody>
      </p:sp>
      <p:pic>
        <p:nvPicPr>
          <p:cNvPr descr="kompl kin" id="630" name="Google Shape;630;p77"/>
          <p:cNvPicPr preferRelativeResize="0"/>
          <p:nvPr/>
        </p:nvPicPr>
        <p:blipFill rotWithShape="1">
          <a:blip r:embed="rId3">
            <a:alphaModFix/>
          </a:blip>
          <a:srcRect b="9260" l="0" r="0" t="16165"/>
          <a:stretch/>
        </p:blipFill>
        <p:spPr>
          <a:xfrm>
            <a:off x="8497077" y="74645"/>
            <a:ext cx="3610947" cy="15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4" name="Google Shape;174;p2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Tonické vs. fázické svaly?</a:t>
            </a:r>
            <a:endParaRPr/>
          </a:p>
        </p:txBody>
      </p:sp>
      <p:sp>
        <p:nvSpPr>
          <p:cNvPr id="175" name="Google Shape;175;p24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Cituji: </a:t>
            </a:r>
            <a:endParaRPr sz="24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 sz="2400"/>
              <a:t>“Jaké přesné morfologické odlišnosti mají tonické a fázické svaly?”</a:t>
            </a:r>
            <a:r>
              <a:rPr lang="cs-CZ" sz="1400"/>
              <a:t>			</a:t>
            </a:r>
            <a:endParaRPr sz="1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“Mají všechny svaly z dané kategorie stejné vlastnosti (tendence)?”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“Z jakých důvodů jsou svaly přiřazeny do příslušné kategorie?” 				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“Co znamená tendence ke zkrácení z pohledu anatomie?” 				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“Jsou uváděné tendence stabilní v čase?” 			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“O kolik rychleji mohou ochabovat fázické svaly?” 				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“Jak lze poznat zkrácený sval?” 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400"/>
              <a:t>Schlegel, Petr. (2022). Analýza teorie tonických a fázických svalů-morfologické a funkční vlastnosti. </a:t>
            </a:r>
            <a:endParaRPr sz="24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/>
              <a:t>				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/>
              <a:t>			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/>
              <a:t>		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36" name="Google Shape;636;p7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37" name="Google Shape;637;p78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Předpokladem hybnosti je stabilizace</a:t>
            </a:r>
            <a:endParaRPr/>
          </a:p>
        </p:txBody>
      </p:sp>
      <p:sp>
        <p:nvSpPr>
          <p:cNvPr id="638" name="Google Shape;638;p78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 sz="2700"/>
              <a:t>  </a:t>
            </a:r>
            <a:r>
              <a:rPr lang="cs-CZ" sz="2500"/>
              <a:t>základem je </a:t>
            </a:r>
            <a:r>
              <a:rPr b="1" lang="cs-CZ" sz="2500"/>
              <a:t>sagitální stabilizace (a centrace kloubů)</a:t>
            </a:r>
            <a:r>
              <a:rPr lang="cs-CZ" sz="2500"/>
              <a:t>, kterou se zdravé dítě naučí ve 3 měsících věku </a:t>
            </a:r>
            <a:endParaRPr sz="2500"/>
          </a:p>
          <a:p>
            <a:pPr indent="-160949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t/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  na sagitální stabilizaci „stavíme“ veškerý pohyb</a:t>
            </a:r>
            <a:endParaRPr sz="2500"/>
          </a:p>
          <a:p>
            <a:pPr indent="-160949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t/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  jedná se o ekvivalent označení „core“ </a:t>
            </a:r>
            <a:endParaRPr sz="2500"/>
          </a:p>
          <a:p>
            <a:pPr indent="-160949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t/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  sagitální stabilizace je </a:t>
            </a:r>
            <a:r>
              <a:rPr b="1" lang="cs-CZ" sz="2500"/>
              <a:t>dokonalé osové zajištění páteře</a:t>
            </a:r>
            <a:r>
              <a:rPr lang="cs-CZ" sz="2500"/>
              <a:t>, která je zajištěna rovnoměrnou kontrakcí svalů ventrální a dorzální části těla</a:t>
            </a:r>
            <a:endParaRPr sz="25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44" name="Google Shape;644;p7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45" name="Google Shape;645;p79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Sagitální stabilizace trupu</a:t>
            </a:r>
            <a:endParaRPr/>
          </a:p>
        </p:txBody>
      </p:sp>
      <p:sp>
        <p:nvSpPr>
          <p:cNvPr id="646" name="Google Shape;646;p79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b="1" lang="cs-CZ"/>
              <a:t>  </a:t>
            </a:r>
            <a:r>
              <a:rPr b="1" lang="cs-CZ"/>
              <a:t>koaktivační souhra </a:t>
            </a:r>
            <a:r>
              <a:rPr lang="cs-CZ"/>
              <a:t>mezi svaly, které stabilizují hrudník, páteř, pánev</a:t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  na kvalitní stabilizaci </a:t>
            </a:r>
            <a:r>
              <a:rPr b="1" lang="cs-CZ"/>
              <a:t>navazuje lokomoce </a:t>
            </a:r>
            <a:r>
              <a:rPr lang="cs-CZ"/>
              <a:t>– která je již projevem diferenciace funkce</a:t>
            </a:r>
            <a:endParaRPr/>
          </a:p>
        </p:txBody>
      </p:sp>
      <p:pic>
        <p:nvPicPr>
          <p:cNvPr descr="Aktivace hlubokého stabilizačního systému s fitness pomůckami" id="647" name="Google Shape;64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320" y="3499041"/>
            <a:ext cx="4918010" cy="328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53" name="Google Shape;653;p8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54" name="Google Shape;654;p80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Patologické nastavení a klinické důsledky</a:t>
            </a:r>
            <a:endParaRPr/>
          </a:p>
        </p:txBody>
      </p:sp>
      <p:sp>
        <p:nvSpPr>
          <p:cNvPr id="655" name="Google Shape;655;p80"/>
          <p:cNvSpPr txBox="1"/>
          <p:nvPr>
            <p:ph idx="2" type="body"/>
          </p:nvPr>
        </p:nvSpPr>
        <p:spPr>
          <a:xfrm>
            <a:off x="4441141" y="1750740"/>
            <a:ext cx="7084859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cs-CZ" sz="2400"/>
              <a:t>Nesprávně vytvořená sagitální stabilizace způsobuje: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hypertonus vzpřimovačů</a:t>
            </a:r>
            <a:endParaRPr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vzor „rybí kosti“ na zádech</a:t>
            </a:r>
            <a:endParaRPr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anteverzní postavení pánve</a:t>
            </a:r>
            <a:endParaRPr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vyklenutí laterální části břišních svalů</a:t>
            </a:r>
            <a:endParaRPr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protrakci ramen, reklinaci hlavy</a:t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56" name="Google Shape;656;p80"/>
          <p:cNvPicPr preferRelativeResize="0"/>
          <p:nvPr/>
        </p:nvPicPr>
        <p:blipFill rotWithShape="1">
          <a:blip r:embed="rId3">
            <a:alphaModFix/>
          </a:blip>
          <a:srcRect b="17141" l="50000" r="30893" t="31574"/>
          <a:stretch/>
        </p:blipFill>
        <p:spPr>
          <a:xfrm>
            <a:off x="666000" y="1287478"/>
            <a:ext cx="3355911" cy="506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62" name="Google Shape;662;p8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63" name="Google Shape;663;p8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Indikátory insuficience</a:t>
            </a:r>
            <a:endParaRPr/>
          </a:p>
        </p:txBody>
      </p:sp>
      <p:sp>
        <p:nvSpPr>
          <p:cNvPr id="664" name="Google Shape;664;p81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inspirační postavení hrudníku 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neschopnost napřímení ve střední Thp</a:t>
            </a:r>
            <a:endParaRPr sz="2400"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hyperaktivita horní část m. rectus abdominis a m. obliguus abd.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migrace pupku kraniálně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konkavity v oblasti třísel 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vyklenutí boční strany břišní stěny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diastáza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porucha izolovaného pohybu, relaxačního schématu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lateralizace dolních žeber</a:t>
            </a:r>
            <a:endParaRPr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</a:t>
            </a:r>
            <a:r>
              <a:rPr lang="cs-CZ" sz="2400"/>
              <a:t>konkavity v oblasti m. gluteus</a:t>
            </a:r>
            <a:endParaRPr sz="2400"/>
          </a:p>
          <a:p>
            <a:pPr indent="-179999" lvl="0" marL="25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 sz="2400"/>
              <a:t>  horizontální postavení klíčních kostí </a:t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65" name="Google Shape;665;p81"/>
          <p:cNvPicPr preferRelativeResize="0"/>
          <p:nvPr/>
        </p:nvPicPr>
        <p:blipFill rotWithShape="1">
          <a:blip r:embed="rId3">
            <a:alphaModFix/>
          </a:blip>
          <a:srcRect b="0" l="0" r="0" t="37506"/>
          <a:stretch/>
        </p:blipFill>
        <p:spPr>
          <a:xfrm>
            <a:off x="7677732" y="154693"/>
            <a:ext cx="4339139" cy="20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1"/>
          <p:cNvPicPr preferRelativeResize="0"/>
          <p:nvPr/>
        </p:nvPicPr>
        <p:blipFill rotWithShape="1">
          <a:blip r:embed="rId4">
            <a:alphaModFix/>
          </a:blip>
          <a:srcRect b="0" l="0" r="27802" t="0"/>
          <a:stretch/>
        </p:blipFill>
        <p:spPr>
          <a:xfrm>
            <a:off x="8510716" y="2866837"/>
            <a:ext cx="3506155" cy="273153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81"/>
          <p:cNvSpPr/>
          <p:nvPr/>
        </p:nvSpPr>
        <p:spPr>
          <a:xfrm>
            <a:off x="10211240" y="720000"/>
            <a:ext cx="1260760" cy="839755"/>
          </a:xfrm>
          <a:prstGeom prst="ellipse">
            <a:avLst/>
          </a:prstGeom>
          <a:noFill/>
          <a:ln cap="flat" cmpd="sng" w="76200">
            <a:solidFill>
              <a:srgbClr val="5AC8A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1"/>
          <p:cNvSpPr/>
          <p:nvPr/>
        </p:nvSpPr>
        <p:spPr>
          <a:xfrm>
            <a:off x="10935478" y="3928188"/>
            <a:ext cx="625151" cy="774442"/>
          </a:xfrm>
          <a:prstGeom prst="ellipse">
            <a:avLst/>
          </a:prstGeom>
          <a:noFill/>
          <a:ln cap="flat" cmpd="sng" w="76200">
            <a:solidFill>
              <a:srgbClr val="5AC8A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75" name="Google Shape;675;p8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76" name="Google Shape;676;p82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Důvody vzniku poruch</a:t>
            </a:r>
            <a:endParaRPr/>
          </a:p>
        </p:txBody>
      </p:sp>
      <p:sp>
        <p:nvSpPr>
          <p:cNvPr id="677" name="Google Shape;677;p82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545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nesprávné založení vzorů</a:t>
            </a:r>
            <a:endParaRPr sz="2400"/>
          </a:p>
          <a:p>
            <a:pPr indent="-1545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anatomické příčiny </a:t>
            </a:r>
            <a:endParaRPr sz="2400"/>
          </a:p>
          <a:p>
            <a:pPr indent="-1545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habituace na nevhodné statické zatížení / pohyb</a:t>
            </a:r>
            <a:endParaRPr sz="2400"/>
          </a:p>
          <a:p>
            <a:pPr indent="-1545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cs-CZ" sz="2400"/>
              <a:t>bolestivá iritace </a:t>
            </a:r>
            <a:endParaRPr sz="2400"/>
          </a:p>
        </p:txBody>
      </p:sp>
      <p:pic>
        <p:nvPicPr>
          <p:cNvPr id="678" name="Google Shape;678;p82"/>
          <p:cNvPicPr preferRelativeResize="0"/>
          <p:nvPr/>
        </p:nvPicPr>
        <p:blipFill rotWithShape="1">
          <a:blip r:embed="rId3">
            <a:alphaModFix/>
          </a:blip>
          <a:srcRect b="17142" l="52357" r="30893" t="58776"/>
          <a:stretch/>
        </p:blipFill>
        <p:spPr>
          <a:xfrm>
            <a:off x="488451" y="3584434"/>
            <a:ext cx="2941911" cy="23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8361" y="3581034"/>
            <a:ext cx="3040587" cy="228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2"/>
          <p:cNvPicPr preferRelativeResize="0"/>
          <p:nvPr/>
        </p:nvPicPr>
        <p:blipFill rotWithShape="1">
          <a:blip r:embed="rId5">
            <a:alphaModFix/>
          </a:blip>
          <a:srcRect b="0" l="0" r="22169" t="0"/>
          <a:stretch/>
        </p:blipFill>
        <p:spPr>
          <a:xfrm>
            <a:off x="3576376" y="3581034"/>
            <a:ext cx="2681432" cy="229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2"/>
          <p:cNvPicPr preferRelativeResize="0"/>
          <p:nvPr/>
        </p:nvPicPr>
        <p:blipFill rotWithShape="1">
          <a:blip r:embed="rId6">
            <a:alphaModFix/>
          </a:blip>
          <a:srcRect b="0" l="1520" r="10261" t="0"/>
          <a:stretch/>
        </p:blipFill>
        <p:spPr>
          <a:xfrm>
            <a:off x="9559502" y="77607"/>
            <a:ext cx="2452906" cy="386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2"/>
          <p:cNvPicPr preferRelativeResize="0"/>
          <p:nvPr/>
        </p:nvPicPr>
        <p:blipFill rotWithShape="1">
          <a:blip r:embed="rId7">
            <a:alphaModFix/>
          </a:blip>
          <a:srcRect b="0" l="14790" r="11996" t="0"/>
          <a:stretch/>
        </p:blipFill>
        <p:spPr>
          <a:xfrm>
            <a:off x="9517224" y="4010077"/>
            <a:ext cx="2495183" cy="185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88" name="Google Shape;688;p8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689" name="Google Shape;689;p83" title="3D animace DNS stabilizačních postupů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530" y="396662"/>
            <a:ext cx="9776939" cy="5523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8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695" name="Google Shape;695;p8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96" name="Google Shape;696;p84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Testy k hodnocení kvality stabilizace</a:t>
            </a:r>
            <a:endParaRPr/>
          </a:p>
        </p:txBody>
      </p:sp>
      <p:sp>
        <p:nvSpPr>
          <p:cNvPr id="697" name="Google Shape;697;p84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b="1" lang="cs-CZ" sz="2500"/>
              <a:t>brániční test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b="1" lang="cs-CZ" sz="2500"/>
              <a:t>test vnitrobřišního tlaku vleže na zádech </a:t>
            </a:r>
            <a:r>
              <a:rPr lang="cs-CZ" sz="2500"/>
              <a:t>/ vsedě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b="1" lang="cs-CZ" sz="2500"/>
              <a:t>test elevace paží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test flexe hlavy a trupu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b="1" lang="cs-CZ" sz="2500"/>
              <a:t>test extenze 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test v pozici na 4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test klek (6M v pozici na břiše)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lang="cs-CZ" sz="2500"/>
              <a:t>test flexe v kyčelním kloubu</a:t>
            </a:r>
            <a:endParaRPr sz="2500"/>
          </a:p>
          <a:p>
            <a:pPr indent="-16094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●"/>
            </a:pPr>
            <a:r>
              <a:rPr b="1" lang="cs-CZ" sz="2500"/>
              <a:t>test medvěd</a:t>
            </a:r>
            <a:endParaRPr sz="2500"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03" name="Google Shape;703;p8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04" name="Google Shape;704;p85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Proč testujeme</a:t>
            </a:r>
            <a:endParaRPr/>
          </a:p>
        </p:txBody>
      </p:sp>
      <p:sp>
        <p:nvSpPr>
          <p:cNvPr id="705" name="Google Shape;705;p85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053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potřebujeme </a:t>
            </a:r>
            <a:r>
              <a:rPr b="1" lang="cs-CZ"/>
              <a:t>rozeznat klíčovou oblast </a:t>
            </a:r>
            <a:r>
              <a:rPr lang="cs-CZ"/>
              <a:t>insuficience stabilizace</a:t>
            </a:r>
            <a:endParaRPr/>
          </a:p>
          <a:p>
            <a:pPr indent="-2053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testujeme systém jako </a:t>
            </a:r>
            <a:r>
              <a:rPr b="1" lang="cs-CZ"/>
              <a:t>celek</a:t>
            </a:r>
            <a:endParaRPr b="1"/>
          </a:p>
          <a:p>
            <a:pPr indent="-2053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segmenty hodnotíme v </a:t>
            </a:r>
            <a:r>
              <a:rPr b="1" lang="cs-CZ"/>
              <a:t>uzavřených i otevřených řetězcích</a:t>
            </a:r>
            <a:endParaRPr/>
          </a:p>
          <a:p>
            <a:pPr indent="-2053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porucha se projeví </a:t>
            </a:r>
            <a:r>
              <a:rPr b="1" lang="cs-CZ"/>
              <a:t>hyperaktivitou svalů </a:t>
            </a:r>
            <a:r>
              <a:rPr lang="cs-CZ"/>
              <a:t>kompenzujících insuficienci</a:t>
            </a:r>
            <a:endParaRPr/>
          </a:p>
          <a:p>
            <a:pPr indent="-2053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cs-CZ"/>
              <a:t>některé z testů slouží zároveň jako </a:t>
            </a:r>
            <a:r>
              <a:rPr b="1" lang="cs-CZ"/>
              <a:t>terapeutický model 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11" name="Google Shape;711;p8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12" name="Google Shape;712;p86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Brániční test</a:t>
            </a:r>
            <a:endParaRPr/>
          </a:p>
        </p:txBody>
      </p:sp>
      <p:sp>
        <p:nvSpPr>
          <p:cNvPr id="713" name="Google Shape;713;p86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b="1" lang="cs-CZ"/>
              <a:t>výchozí pozice: </a:t>
            </a:r>
            <a:r>
              <a:rPr lang="cs-CZ"/>
              <a:t>sed, končetiny chodidly ve vzduchu, napřímená páteř (sed na sedacích hrbolech), HKK volně podél těla (neopírat se)</a:t>
            </a:r>
            <a:endParaRPr/>
          </a:p>
          <a:p>
            <a:pPr indent="0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b="1" lang="cs-CZ"/>
              <a:t>provedení: </a:t>
            </a:r>
            <a:r>
              <a:rPr lang="cs-CZ"/>
              <a:t>s nádechem aktivace laterodorzální části břišních svalů, očekáváme tlak a laterální rozšíření hrudníku 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19" name="Google Shape;719;p8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20" name="Google Shape;720;p87"/>
          <p:cNvSpPr txBox="1"/>
          <p:nvPr>
            <p:ph idx="1" type="body"/>
          </p:nvPr>
        </p:nvSpPr>
        <p:spPr>
          <a:xfrm>
            <a:off x="720000" y="1359002"/>
            <a:ext cx="56808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b="1" lang="cs-CZ"/>
              <a:t>správně:</a:t>
            </a:r>
            <a:r>
              <a:rPr lang="cs-CZ"/>
              <a:t> symetrie, lateralizace dolních žeber, rozšíření mezižeberních prostor, napřímení páteře</a:t>
            </a:r>
            <a:endParaRPr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1799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b="1" lang="cs-CZ"/>
              <a:t>insuficience: </a:t>
            </a:r>
            <a:r>
              <a:rPr lang="cs-CZ"/>
              <a:t>nízká nebo žádná schopnost aktivace, kranializace žeber, kyfotizace Thp, souhyb ramen a lopatek, asymetrie </a:t>
            </a:r>
            <a:endParaRPr/>
          </a:p>
        </p:txBody>
      </p:sp>
      <p:pic>
        <p:nvPicPr>
          <p:cNvPr id="721" name="Google Shape;72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4285" y="2019303"/>
            <a:ext cx="5495659" cy="3091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2" name="Google Shape;182;p2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Tonické vs. fázické svaly?</a:t>
            </a:r>
            <a:endParaRPr/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Kategorizace do skupin dle autorů není jednotná a liší se autor od autora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Kategorie založené pouze na empirii</a:t>
            </a:r>
            <a:r>
              <a:rPr lang="cs-CZ" sz="2300"/>
              <a:t>				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Cituji: “Zřejmou převahu jednoho typu vláken nelze jasně stanovit. Zároveň jsou patrné významné individuální odlišnosti, kdy rozptyl v množství vláken I. typu osciluje v rozmezí 36-60 % (Green et al., 1981; Staron et al., 2000) (Schlegl, 2022).”	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Cituji: “Svalové biopsie vybraných tonických svalů ukazují na významné rozdíly u jednotlivých svalů i mezi svalovými skupinami. Poměr vláken v některých případech vykazuje dokonce opačnou tendenci, než by se očekávalo. Pokud by fázické svaly měly mít související vlastnost (tendence k oslabení), nutně by musela nabývat velkých individuálních rozdílů (Schlegl, 2022).”</a:t>
            </a:r>
            <a:endParaRPr sz="2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27" name="Google Shape;727;p8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28" name="Google Shape;728;p88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Vnitrobřišní tlak vleže</a:t>
            </a:r>
            <a:endParaRPr/>
          </a:p>
        </p:txBody>
      </p:sp>
      <p:sp>
        <p:nvSpPr>
          <p:cNvPr id="729" name="Google Shape;729;p88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92699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●"/>
            </a:pPr>
            <a:r>
              <a:rPr b="1" lang="cs-CZ" sz="3000"/>
              <a:t>výchozí poloha: </a:t>
            </a:r>
            <a:r>
              <a:rPr lang="cs-CZ" sz="3000"/>
              <a:t>leh na zádech, DKK v trojflexi a ZR v kyčlích, DDK na počátku testu opřeny o židli nebo naši paži (stehno), hrudník pasivně nastavit kaudálně</a:t>
            </a:r>
            <a:endParaRPr sz="3000"/>
          </a:p>
          <a:p>
            <a:pPr indent="-1926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●"/>
            </a:pPr>
            <a:r>
              <a:rPr b="1" lang="cs-CZ" sz="3000"/>
              <a:t>provedení: </a:t>
            </a:r>
            <a:r>
              <a:rPr lang="cs-CZ" sz="3000"/>
              <a:t>odlehčování DKK (pacient drží „sám“)</a:t>
            </a:r>
            <a:endParaRPr sz="3000"/>
          </a:p>
          <a:p>
            <a:pPr indent="-192699" lvl="0" marL="251999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●"/>
            </a:pPr>
            <a:r>
              <a:rPr b="1" lang="cs-CZ" sz="3000"/>
              <a:t>sledujeme: </a:t>
            </a:r>
            <a:r>
              <a:rPr lang="cs-CZ" sz="3000"/>
              <a:t>pohyb hrudníku a pupku, pohyb ramen, Cp a hlavy</a:t>
            </a:r>
            <a:endParaRPr sz="3000"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35" name="Google Shape;735;p8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36" name="Google Shape;736;p89"/>
          <p:cNvSpPr txBox="1"/>
          <p:nvPr>
            <p:ph idx="1" type="body"/>
          </p:nvPr>
        </p:nvSpPr>
        <p:spPr>
          <a:xfrm>
            <a:off x="328115" y="378000"/>
            <a:ext cx="564347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937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1" lang="cs-CZ" sz="2600"/>
              <a:t>správně: </a:t>
            </a:r>
            <a:r>
              <a:rPr lang="cs-CZ" sz="2600"/>
              <a:t>vyvážená aktivace svalů, symetrie, schopnost udržet hrudník v kaudálním postavení, horizontální pozice bránice</a:t>
            </a:r>
            <a:endParaRPr sz="2600"/>
          </a:p>
          <a:p>
            <a:pPr indent="-1672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●"/>
            </a:pPr>
            <a:r>
              <a:rPr b="1" lang="cs-CZ" sz="2600"/>
              <a:t>insuficience: </a:t>
            </a:r>
            <a:r>
              <a:rPr lang="cs-CZ" sz="2600"/>
              <a:t>hyperreaktivita RA, neaktivní spodní část břišních svalů (kranializace pupku), inspirační postavení hrudníku, konkavity břišní stěny v obl. nad tříselnými kanály, diastáza, protrakce ramen s reklinací hlavy aj. </a:t>
            </a:r>
            <a:endParaRPr sz="2600"/>
          </a:p>
        </p:txBody>
      </p:sp>
      <p:pic>
        <p:nvPicPr>
          <p:cNvPr id="737" name="Google Shape;73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1705" y="1841771"/>
            <a:ext cx="5643478" cy="317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43" name="Google Shape;743;p9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44" name="Google Shape;744;p90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Test elevace paží</a:t>
            </a:r>
            <a:endParaRPr/>
          </a:p>
        </p:txBody>
      </p:sp>
      <p:sp>
        <p:nvSpPr>
          <p:cNvPr id="745" name="Google Shape;745;p90"/>
          <p:cNvSpPr txBox="1"/>
          <p:nvPr>
            <p:ph idx="1" type="body"/>
          </p:nvPr>
        </p:nvSpPr>
        <p:spPr>
          <a:xfrm>
            <a:off x="666000" y="1359001"/>
            <a:ext cx="5258939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cs-CZ" sz="2100"/>
              <a:t>výchozí pozice: </a:t>
            </a:r>
            <a:r>
              <a:rPr lang="cs-CZ" sz="2100"/>
              <a:t>vleže na zádech (nebo stoj), pomalá elevace do 120°</a:t>
            </a:r>
            <a:endParaRPr sz="2100"/>
          </a:p>
          <a:p>
            <a:pPr indent="0" lvl="0" marL="7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cs-CZ" sz="2100"/>
              <a:t>správné provedení: </a:t>
            </a:r>
            <a:r>
              <a:rPr lang="cs-CZ" sz="2100"/>
              <a:t>izolovaný pohyb paží bez souhybu hrudníku, stabilní ThL předoch, fixace dolních žeber</a:t>
            </a:r>
            <a:endParaRPr sz="2900"/>
          </a:p>
          <a:p>
            <a:pPr indent="0" lvl="0" marL="7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cs-CZ" sz="2100"/>
              <a:t>insuficience: </a:t>
            </a:r>
            <a:r>
              <a:rPr lang="cs-CZ" sz="2100"/>
              <a:t>kraniální posun hrudníku, lordotizace ThL přechodu, protrakce nebo elevace ramen, hyperaktivita horní části RA</a:t>
            </a:r>
            <a:endParaRPr sz="2900"/>
          </a:p>
        </p:txBody>
      </p:sp>
      <p:pic>
        <p:nvPicPr>
          <p:cNvPr id="746" name="Google Shape;746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759987"/>
            <a:ext cx="5934268" cy="333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52" name="Google Shape;752;p9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53" name="Google Shape;753;p9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Test extenze</a:t>
            </a:r>
            <a:endParaRPr/>
          </a:p>
        </p:txBody>
      </p:sp>
      <p:sp>
        <p:nvSpPr>
          <p:cNvPr id="754" name="Google Shape;754;p91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lang="cs-CZ" sz="2400"/>
              <a:t> </a:t>
            </a:r>
            <a:r>
              <a:rPr b="1" lang="cs-CZ" sz="2400"/>
              <a:t>výchozí pozice: </a:t>
            </a:r>
            <a:r>
              <a:rPr lang="cs-CZ" sz="2400"/>
              <a:t>vleže na břiše, HKK podél těla nebo v opoře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lang="cs-CZ" sz="2400"/>
              <a:t> </a:t>
            </a:r>
            <a:r>
              <a:rPr b="1" lang="cs-CZ" sz="2400"/>
              <a:t>provedení testu: </a:t>
            </a:r>
            <a:r>
              <a:rPr lang="cs-CZ" sz="2400"/>
              <a:t>extenze trupu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lang="cs-CZ" sz="2400"/>
              <a:t> </a:t>
            </a:r>
            <a:r>
              <a:rPr b="1" lang="cs-CZ" sz="2400"/>
              <a:t>správné provedení: </a:t>
            </a:r>
            <a:r>
              <a:rPr lang="cs-CZ" sz="2400"/>
              <a:t>vyvážená aktivace laterodorzální porce břišních svalů, plynulá extenze celé páteře, neutrální pozice pánve a lopatek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60" name="Google Shape;760;p9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61" name="Google Shape;761;p92"/>
          <p:cNvSpPr txBox="1"/>
          <p:nvPr>
            <p:ph idx="1" type="body"/>
          </p:nvPr>
        </p:nvSpPr>
        <p:spPr>
          <a:xfrm>
            <a:off x="720000" y="1692002"/>
            <a:ext cx="5578163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999" lvl="0" marL="252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lang="cs-CZ" sz="2400"/>
              <a:t> </a:t>
            </a:r>
            <a:r>
              <a:rPr b="1" lang="cs-CZ" sz="2400"/>
              <a:t>insuficience: </a:t>
            </a:r>
            <a:r>
              <a:rPr lang="cs-CZ" sz="2400"/>
              <a:t>nedostatečná koaktivace hlubokých flexorů a extenzorů šíje, hypertonus horních fixátorů lopatek, reklinace hlavy, decentrace ramen, hyperaktivita či asymetrie v paravertebr. svalech, konvexní vyklenují břicha, hyperaktivita hýždí a hamstringů</a:t>
            </a:r>
            <a:endParaRPr sz="2400"/>
          </a:p>
          <a:p>
            <a:pPr indent="-2199" lvl="0" marL="2520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62" name="Google Shape;762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8082" y="1943683"/>
            <a:ext cx="5281126" cy="2970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768" name="Google Shape;768;p9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69" name="Google Shape;769;p93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Test medvěd</a:t>
            </a:r>
            <a:endParaRPr/>
          </a:p>
        </p:txBody>
      </p:sp>
      <p:sp>
        <p:nvSpPr>
          <p:cNvPr id="770" name="Google Shape;770;p93"/>
          <p:cNvSpPr txBox="1"/>
          <p:nvPr>
            <p:ph idx="1" type="body"/>
          </p:nvPr>
        </p:nvSpPr>
        <p:spPr>
          <a:xfrm>
            <a:off x="720000" y="1244133"/>
            <a:ext cx="5746114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80000" lvl="0" marL="25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b="1" lang="cs-CZ" sz="2000"/>
              <a:t> </a:t>
            </a:r>
            <a:r>
              <a:rPr b="1" lang="cs-CZ" sz="1900"/>
              <a:t>výchozí pozice: </a:t>
            </a:r>
            <a:r>
              <a:rPr lang="cs-CZ" sz="1900"/>
              <a:t>stoj na 4, nohy ve vzdálenosti na šířku pánve, dlaně na šířku ramen</a:t>
            </a:r>
            <a:endParaRPr sz="2700"/>
          </a:p>
          <a:p>
            <a:pPr indent="-173650" lvl="0" marL="25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</a:pPr>
            <a:r>
              <a:rPr b="1" lang="cs-CZ" sz="1900"/>
              <a:t> </a:t>
            </a:r>
            <a:r>
              <a:rPr b="1" lang="cs-CZ" sz="1900"/>
              <a:t>provedení: </a:t>
            </a:r>
            <a:r>
              <a:rPr lang="cs-CZ" sz="1900"/>
              <a:t>nadlehčení jedné či 2 (kontralat.) končetin (hodnotíme ale také pouze výchozí pozici)</a:t>
            </a:r>
            <a:endParaRPr sz="2700"/>
          </a:p>
          <a:p>
            <a:pPr indent="-173650" lvl="0" marL="25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</a:pPr>
            <a:r>
              <a:rPr b="1" lang="cs-CZ" sz="1900"/>
              <a:t> </a:t>
            </a:r>
            <a:r>
              <a:rPr b="1" lang="cs-CZ" sz="1900"/>
              <a:t>správně: </a:t>
            </a:r>
            <a:r>
              <a:rPr lang="cs-CZ" sz="1900"/>
              <a:t>vyvážená aktivita ventrální a dorzální muskulatury se zachováním neutrální pozice hrudníku a pánve, centrovaná pozice dlaní a chodidel</a:t>
            </a:r>
            <a:endParaRPr sz="2700"/>
          </a:p>
          <a:p>
            <a:pPr indent="-173650" lvl="0" marL="2520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</a:pPr>
            <a:r>
              <a:rPr b="1" lang="cs-CZ" sz="1900"/>
              <a:t> </a:t>
            </a:r>
            <a:r>
              <a:rPr b="1" lang="cs-CZ" sz="1900"/>
              <a:t>insuficience:</a:t>
            </a:r>
            <a:r>
              <a:rPr lang="cs-CZ" sz="1900"/>
              <a:t> rozpojení segmentů, nemožnost udržení napřímené pozice, nestabilita </a:t>
            </a:r>
            <a:endParaRPr sz="2700"/>
          </a:p>
        </p:txBody>
      </p:sp>
      <p:pic>
        <p:nvPicPr>
          <p:cNvPr id="771" name="Google Shape;77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789" y="2236784"/>
            <a:ext cx="5595259" cy="314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78" name="Google Shape;778;p9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Zdroje:</a:t>
            </a:r>
            <a:endParaRPr/>
          </a:p>
        </p:txBody>
      </p:sp>
      <p:sp>
        <p:nvSpPr>
          <p:cNvPr id="779" name="Google Shape;779;p94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>
                <a:solidFill>
                  <a:srgbClr val="222222"/>
                </a:solidFill>
                <a:highlight>
                  <a:srgbClr val="FFFFFF"/>
                </a:highlight>
              </a:rPr>
              <a:t>Kolář, P., &amp; Máček, M. (2015). </a:t>
            </a:r>
            <a:r>
              <a:rPr i="1" lang="cs-CZ">
                <a:solidFill>
                  <a:srgbClr val="222222"/>
                </a:solidFill>
                <a:highlight>
                  <a:srgbClr val="FFFFFF"/>
                </a:highlight>
              </a:rPr>
              <a:t>Základy klinické rehabilitace</a:t>
            </a:r>
            <a:r>
              <a:rPr lang="cs-CZ">
                <a:solidFill>
                  <a:srgbClr val="222222"/>
                </a:solidFill>
                <a:highlight>
                  <a:srgbClr val="FFFFFF"/>
                </a:highlight>
              </a:rPr>
              <a:t>. Galén.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406400" lvl="0" marL="45720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>
                <a:solidFill>
                  <a:srgbClr val="222222"/>
                </a:solidFill>
                <a:highlight>
                  <a:srgbClr val="FFFFFF"/>
                </a:highlight>
              </a:rPr>
              <a:t>Janda, V. (2004). </a:t>
            </a:r>
            <a:r>
              <a:rPr i="1" lang="cs-CZ">
                <a:solidFill>
                  <a:srgbClr val="222222"/>
                </a:solidFill>
                <a:highlight>
                  <a:srgbClr val="FFFFFF"/>
                </a:highlight>
              </a:rPr>
              <a:t>Svalové funkční testy</a:t>
            </a:r>
            <a:r>
              <a:rPr lang="cs-CZ">
                <a:solidFill>
                  <a:srgbClr val="222222"/>
                </a:solidFill>
                <a:highlight>
                  <a:srgbClr val="FFFFFF"/>
                </a:highlight>
              </a:rPr>
              <a:t>. Grada Publishing as.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406400" lvl="0" marL="45720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Schlegel, Petr. (2022). Analýza teorie tonických a fázických svalů-morfologické a funkční vlastnosti. Dostupné 03.10.2022 z: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https://www.researchgate.net/publication/360241192_Analyza_teorie_tonickych_a_fazickych_svalu_-morfologicke_a_funkcni_vlastnosti</a:t>
            </a:r>
            <a:r>
              <a:rPr lang="cs-CZ"/>
              <a:t>  </a:t>
            </a:r>
            <a:endParaRPr>
              <a:solidFill>
                <a:srgbClr val="777777"/>
              </a:solidFill>
              <a:highlight>
                <a:srgbClr val="FFFFFF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777777"/>
                </a:solidFill>
                <a:highlight>
                  <a:srgbClr val="FFFFFF"/>
                </a:highlight>
              </a:rPr>
              <a:t>ISO 690</a:t>
            </a:r>
            <a:endParaRPr sz="800">
              <a:solidFill>
                <a:srgbClr val="777777"/>
              </a:solidFill>
              <a:highlight>
                <a:srgbClr val="FFFFFF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777777"/>
                </a:solidFill>
                <a:highlight>
                  <a:srgbClr val="FFFFFF"/>
                </a:highlight>
              </a:rPr>
              <a:t>ISO 690</a:t>
            </a:r>
            <a:endParaRPr sz="800">
              <a:solidFill>
                <a:srgbClr val="77777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86" name="Google Shape;786;p9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Děkujeme za pozornost!</a:t>
            </a:r>
            <a:endParaRPr/>
          </a:p>
        </p:txBody>
      </p:sp>
      <p:pic>
        <p:nvPicPr>
          <p:cNvPr id="787" name="Google Shape;78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575" y="1386350"/>
            <a:ext cx="5547850" cy="437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0" name="Google Shape;190;p2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Tonické vs. fázické svaly?</a:t>
            </a:r>
            <a:endParaRPr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“Mezi tonické svaly, kde je očekáván vyšší výskyt vláken I. typu, jsou často řazeny flexory kyčelního kloubu, mezi které se řadí m. iliopsoas. Nadpoloviční množství vláken I. typu u psoas major (62 %) uvádějí Parkkola et al. (1993), u Dylevského (2000) je uvedeno 49 %. Velmi odlišné výsledky přinášejí Arbanas et al. (2009) nebo Hasegawa (1987) s hodnotami 30-40 %, resp. 20 % u m. iliacus </a:t>
            </a:r>
            <a:r>
              <a:rPr lang="cs-CZ" sz="2200"/>
              <a:t>(Schlegl, 2022).</a:t>
            </a:r>
            <a:r>
              <a:rPr lang="cs-CZ" sz="2200"/>
              <a:t>”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“Ke svalům s převážně tonickou funkcí jsou řazeny flexory kolenního kloubu. U m. biceps femoris bylo zjištěno spíše nižší množství vláken I. typu, hodnoty se v jednotlivých studiích pohybují v rozmezí (31-54 %). U m. semitendinosus a m. semimembranosus je reportován rozptyl 47-53 % (Afonso, Rocha-Rodrigues, et al., 2021) </a:t>
            </a:r>
            <a:r>
              <a:rPr lang="cs-CZ" sz="2200"/>
              <a:t>(Schlegl, 2022)</a:t>
            </a:r>
            <a:r>
              <a:rPr lang="cs-CZ" sz="2200"/>
              <a:t>.”  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8" name="Google Shape;198;p27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Tonické vs. fázické svaly?</a:t>
            </a:r>
            <a:endParaRPr/>
          </a:p>
        </p:txBody>
      </p:sp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Parametry v poměru svalových vláken se v rámci výzkumů nezhodují.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I když některé svaly vykazovaly podobné hodnoty v poměru svalových vláken, kontraktilní vlastnosti svalů se však často liší.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Signifikantní odlišnosti poměru sv. vláken u výkonnostních a elitních sportovců: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Siloví/rychlostní sportovci (m. vastus lateralis jen 24-40% vláken I. typu a odlišnosti byly nalezeny i u vláken II. typu </a:t>
            </a:r>
            <a:r>
              <a:rPr lang="cs-CZ" sz="2200"/>
              <a:t>(D’Antona et al., 2006; Serrano et al., 2019; Trappe et al., 2015). 					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Cituji: “Vytrvalci” se od běžné (pohybově aktivní) populace v poměru zastoupení vláken I. typu příliš neliší (Inbar et al., 1981; Prince et al., 1976).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Oslabení fázických sv. nemá také logický podklad (břišní svaly oslabení - sedavý způsob života vs. oslabení?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