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6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5808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Pedagogika a psychologie</a:t>
            </a:r>
            <a:br>
              <a:rPr lang="cs-CZ" dirty="0"/>
            </a:br>
            <a:r>
              <a:rPr lang="cs-CZ" dirty="0" err="1"/>
              <a:t>bp4835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93245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sk-SK" dirty="0"/>
              <a:t>Katedra pedagogiky </a:t>
            </a:r>
            <a:r>
              <a:rPr lang="sk-SK" dirty="0" err="1"/>
              <a:t>sportu</a:t>
            </a:r>
            <a:r>
              <a:rPr lang="sk-SK" dirty="0"/>
              <a:t>, FSpS MU</a:t>
            </a:r>
          </a:p>
          <a:p>
            <a:pPr algn="ctr"/>
            <a:r>
              <a:rPr lang="sk-SK" dirty="0"/>
              <a:t>juva@fsps.muni.cz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02CFB5-60E3-435C-AFF1-A56E028EF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7540A-FEFF-47CF-AA36-93F1F30F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01546"/>
            <a:ext cx="11387959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A39A7C-EAEE-4178-939F-2EF90DF9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852407"/>
            <a:ext cx="11465451" cy="537559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Prvky poradenství – poradenského procesu: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poradce</a:t>
            </a:r>
            <a:r>
              <a:rPr lang="cs-CZ" b="1" dirty="0"/>
              <a:t> </a:t>
            </a:r>
            <a:r>
              <a:rPr lang="cs-CZ" dirty="0"/>
              <a:t>(prospěšnost, úcta ke klientovi, odborník,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klient</a:t>
            </a:r>
            <a:r>
              <a:rPr lang="cs-CZ" b="1" dirty="0"/>
              <a:t> </a:t>
            </a:r>
            <a:r>
              <a:rPr lang="cs-CZ" dirty="0"/>
              <a:t>(osobní problém, vyhledání pomoci,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pracovní aliance </a:t>
            </a:r>
            <a:r>
              <a:rPr lang="cs-CZ" dirty="0"/>
              <a:t>mezi poradcem a klientem </a:t>
            </a:r>
            <a:br>
              <a:rPr lang="cs-CZ" dirty="0"/>
            </a:br>
            <a:r>
              <a:rPr lang="cs-CZ" dirty="0"/>
              <a:t>(společné úkoly, cíle, názory, citová vazba,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Schopnosti (kompetence) poradce: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pochopit smysl </a:t>
            </a:r>
            <a:r>
              <a:rPr lang="cs-CZ" dirty="0"/>
              <a:t>klientových výroků = objektivní obsah + emoce + …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aktivně naslouchat </a:t>
            </a:r>
            <a:endParaRPr 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/>
              <a:t>shrnout</a:t>
            </a:r>
            <a:r>
              <a:rPr lang="cs-CZ" dirty="0"/>
              <a:t> obsah výroků, taktně </a:t>
            </a:r>
            <a:r>
              <a:rPr lang="cs-CZ" b="1" dirty="0"/>
              <a:t>oponovat</a:t>
            </a:r>
            <a:r>
              <a:rPr lang="cs-CZ" dirty="0"/>
              <a:t> a </a:t>
            </a:r>
            <a:r>
              <a:rPr lang="cs-CZ" b="1" dirty="0"/>
              <a:t>interpretovat</a:t>
            </a:r>
            <a:r>
              <a:rPr lang="cs-CZ" dirty="0"/>
              <a:t> smysl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podávat </a:t>
            </a:r>
            <a:r>
              <a:rPr lang="cs-CZ" dirty="0"/>
              <a:t>přesné a srozumitelné </a:t>
            </a:r>
            <a:r>
              <a:rPr lang="cs-CZ" b="1" dirty="0"/>
              <a:t>podněty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stimulovat</a:t>
            </a:r>
            <a:r>
              <a:rPr lang="cs-CZ" b="1" dirty="0"/>
              <a:t> </a:t>
            </a:r>
            <a:r>
              <a:rPr lang="cs-CZ" dirty="0"/>
              <a:t>klienta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0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4BAF1-8081-4477-8302-83F5DD301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6403F-217C-47BD-985C-0AC89912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77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09D0CF-67F6-4EC1-BB0C-88E6248B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77" y="1038385"/>
            <a:ext cx="11314433" cy="524617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Etické a profesní nároky na poradce </a:t>
            </a:r>
          </a:p>
          <a:p>
            <a:r>
              <a:rPr lang="cs-CZ" dirty="0"/>
              <a:t>mnohé zásadní z nich obsahuje </a:t>
            </a:r>
            <a:r>
              <a:rPr lang="cs-CZ" b="1" i="1" dirty="0">
                <a:solidFill>
                  <a:srgbClr val="FF0000"/>
                </a:solidFill>
              </a:rPr>
              <a:t>Etický kodex fyzioterapeuta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(viz Unie fyzioterapeutů České republiky), např.: Fyzioterapeut</a:t>
            </a:r>
          </a:p>
          <a:p>
            <a:r>
              <a:rPr lang="cs-CZ" dirty="0"/>
              <a:t>nesmí ohrozit zdraví klienta</a:t>
            </a:r>
          </a:p>
          <a:p>
            <a:r>
              <a:rPr lang="cs-CZ" dirty="0"/>
              <a:t>přispívá k rozvoji odborné úrovně a zajištění kvalitní péče o klienty </a:t>
            </a:r>
          </a:p>
          <a:p>
            <a:r>
              <a:rPr lang="cs-CZ" dirty="0"/>
              <a:t>je povinen průběžně udržovat nejvyšší úroveň svého vzdělání </a:t>
            </a:r>
            <a:br>
              <a:rPr lang="cs-CZ" dirty="0"/>
            </a:br>
            <a:r>
              <a:rPr lang="cs-CZ" dirty="0"/>
              <a:t>a odbornost (celoživotní vzdělávání)</a:t>
            </a:r>
          </a:p>
          <a:p>
            <a:r>
              <a:rPr lang="cs-CZ" dirty="0"/>
              <a:t>je vázán </a:t>
            </a:r>
            <a:r>
              <a:rPr lang="cs-CZ" b="1" dirty="0">
                <a:solidFill>
                  <a:srgbClr val="F01928"/>
                </a:solidFill>
              </a:rPr>
              <a:t>mlčenlivostí</a:t>
            </a:r>
            <a:r>
              <a:rPr lang="cs-CZ" dirty="0"/>
              <a:t>…</a:t>
            </a:r>
          </a:p>
          <a:p>
            <a:r>
              <a:rPr lang="cs-CZ" dirty="0"/>
              <a:t>podává klientům </a:t>
            </a:r>
            <a:r>
              <a:rPr lang="cs-CZ" b="1" dirty="0"/>
              <a:t>přesné informace</a:t>
            </a:r>
            <a:r>
              <a:rPr lang="cs-CZ" dirty="0"/>
              <a:t>… </a:t>
            </a:r>
          </a:p>
          <a:p>
            <a:r>
              <a:rPr lang="cs-CZ" b="1" dirty="0"/>
              <a:t>spolupracuje </a:t>
            </a:r>
            <a:r>
              <a:rPr lang="cs-CZ" dirty="0"/>
              <a:t>v klientově zájmu </a:t>
            </a:r>
            <a:r>
              <a:rPr lang="cs-CZ" b="1" dirty="0"/>
              <a:t>s … lékařem … i dalšími profesemi</a:t>
            </a:r>
          </a:p>
          <a:p>
            <a:r>
              <a:rPr lang="cs-CZ" dirty="0"/>
              <a:t>se podílí na </a:t>
            </a:r>
            <a:r>
              <a:rPr lang="cs-CZ" b="1" dirty="0">
                <a:solidFill>
                  <a:srgbClr val="0000DC"/>
                </a:solidFill>
              </a:rPr>
              <a:t>rozvoji vzdělávání ostatních </a:t>
            </a:r>
            <a:r>
              <a:rPr lang="cs-CZ" dirty="0"/>
              <a:t>zdravotnických pracovníků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3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D23164-D815-4C92-B67C-243A5D79E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D6700-4073-4116-90DD-09078655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135A9-8359-4B6F-9748-5BD2EC17B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98800"/>
            <a:ext cx="10753200" cy="5029200"/>
          </a:xfrm>
        </p:spPr>
        <p:txBody>
          <a:bodyPr/>
          <a:lstStyle/>
          <a:p>
            <a:pPr marL="72000" indent="0">
              <a:lnSpc>
                <a:spcPts val="42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Rysy efektivního poradenského procesu:</a:t>
            </a:r>
          </a:p>
          <a:p>
            <a:pPr>
              <a:lnSpc>
                <a:spcPts val="4200"/>
              </a:lnSpc>
            </a:pPr>
            <a:r>
              <a:rPr lang="cs-CZ" dirty="0"/>
              <a:t>„terapeutická“ atmosféra (pocit klienta = </a:t>
            </a:r>
            <a:r>
              <a:rPr lang="cs-CZ" b="1" dirty="0">
                <a:solidFill>
                  <a:srgbClr val="F01928"/>
                </a:solidFill>
              </a:rPr>
              <a:t>důvěra a bezpečí</a:t>
            </a:r>
            <a:r>
              <a:rPr lang="cs-CZ" dirty="0"/>
              <a:t>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klientovy </a:t>
            </a:r>
            <a:r>
              <a:rPr lang="cs-CZ" b="1" dirty="0">
                <a:solidFill>
                  <a:srgbClr val="F01928"/>
                </a:solidFill>
              </a:rPr>
              <a:t>svobody</a:t>
            </a:r>
            <a:r>
              <a:rPr lang="cs-CZ" dirty="0"/>
              <a:t> (bez nátlaku a manipulace) 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cesta k odpovědnosti</a:t>
            </a:r>
            <a:r>
              <a:rPr lang="cs-CZ" dirty="0"/>
              <a:t> klienta</a:t>
            </a:r>
            <a:br>
              <a:rPr lang="cs-CZ" dirty="0"/>
            </a:br>
            <a:r>
              <a:rPr lang="cs-CZ" dirty="0"/>
              <a:t>(naučit se nést důsledky svých svobodných rozhodnutí)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přijetí klienta </a:t>
            </a:r>
            <a:r>
              <a:rPr lang="cs-CZ" dirty="0"/>
              <a:t>poradcem (akceptace, empatie, pozitivní vztah, </a:t>
            </a:r>
            <a:br>
              <a:rPr lang="cs-CZ" dirty="0"/>
            </a:br>
            <a:r>
              <a:rPr lang="cs-CZ" dirty="0"/>
              <a:t>bez kladení podmínek – viz </a:t>
            </a:r>
            <a:r>
              <a:rPr lang="cs-CZ" dirty="0" err="1"/>
              <a:t>Rogers</a:t>
            </a:r>
            <a:r>
              <a:rPr lang="cs-CZ" dirty="0"/>
              <a:t> – humanistická psychologie)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</a:t>
            </a:r>
            <a:r>
              <a:rPr lang="cs-CZ" b="1" dirty="0">
                <a:solidFill>
                  <a:srgbClr val="F01928"/>
                </a:solidFill>
              </a:rPr>
              <a:t>důvěrnosti</a:t>
            </a:r>
            <a:r>
              <a:rPr lang="cs-CZ" dirty="0"/>
              <a:t> poradenského procesu</a:t>
            </a:r>
          </a:p>
          <a:p>
            <a:pPr>
              <a:lnSpc>
                <a:spcPts val="42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5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AB2F5-BF39-4CB5-A2B8-92E394E09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85AED-B025-4CE1-B364-E233CDC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37E3A6-71F1-4F39-9D19-7EF3E3D2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354949" cy="506019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Cíle poradenského procesu:</a:t>
            </a:r>
          </a:p>
          <a:p>
            <a:r>
              <a:rPr lang="cs-CZ" dirty="0"/>
              <a:t>prohloubit </a:t>
            </a:r>
            <a:r>
              <a:rPr lang="cs-CZ" b="1" dirty="0">
                <a:solidFill>
                  <a:srgbClr val="F01928"/>
                </a:solidFill>
              </a:rPr>
              <a:t>sebepoznání</a:t>
            </a:r>
            <a:r>
              <a:rPr lang="cs-CZ" dirty="0"/>
              <a:t> klienta</a:t>
            </a:r>
          </a:p>
          <a:p>
            <a:r>
              <a:rPr lang="cs-CZ" b="1" dirty="0">
                <a:solidFill>
                  <a:srgbClr val="F01928"/>
                </a:solidFill>
              </a:rPr>
              <a:t>přijímat svou osobnost </a:t>
            </a:r>
            <a:r>
              <a:rPr lang="cs-CZ" dirty="0"/>
              <a:t>s přednostmi i nedostatky </a:t>
            </a:r>
          </a:p>
          <a:p>
            <a:r>
              <a:rPr lang="cs-CZ" dirty="0"/>
              <a:t>objevit svůj hlavní </a:t>
            </a:r>
            <a:r>
              <a:rPr lang="cs-CZ" b="1" dirty="0">
                <a:solidFill>
                  <a:srgbClr val="F01928"/>
                </a:solidFill>
              </a:rPr>
              <a:t>problém</a:t>
            </a:r>
            <a:r>
              <a:rPr lang="cs-CZ" dirty="0"/>
              <a:t> a jeho příčiny </a:t>
            </a:r>
          </a:p>
          <a:p>
            <a:r>
              <a:rPr lang="cs-CZ" b="1" dirty="0">
                <a:solidFill>
                  <a:srgbClr val="F01928"/>
                </a:solidFill>
              </a:rPr>
              <a:t>získat informace </a:t>
            </a:r>
            <a:r>
              <a:rPr lang="cs-CZ" dirty="0"/>
              <a:t>potřebné pro závažná rozhodnutí</a:t>
            </a:r>
            <a:br>
              <a:rPr lang="cs-CZ" dirty="0"/>
            </a:br>
            <a:r>
              <a:rPr lang="cs-CZ" dirty="0"/>
              <a:t>(např. změna povolání, životního stylu, …)</a:t>
            </a:r>
          </a:p>
          <a:p>
            <a:r>
              <a:rPr lang="cs-CZ" dirty="0"/>
              <a:t>formulovat realistický </a:t>
            </a:r>
            <a:r>
              <a:rPr lang="cs-CZ" b="1" dirty="0">
                <a:solidFill>
                  <a:srgbClr val="F01928"/>
                </a:solidFill>
              </a:rPr>
              <a:t>plán</a:t>
            </a:r>
            <a:r>
              <a:rPr lang="cs-CZ" dirty="0"/>
              <a:t> pro řešení problému</a:t>
            </a:r>
          </a:p>
          <a:p>
            <a:r>
              <a:rPr lang="cs-CZ" dirty="0"/>
              <a:t>osvojit si schopnost dělat </a:t>
            </a:r>
            <a:r>
              <a:rPr lang="cs-CZ" b="1" dirty="0">
                <a:solidFill>
                  <a:srgbClr val="F01928"/>
                </a:solidFill>
              </a:rPr>
              <a:t>produktivní rozhodnutí</a:t>
            </a:r>
          </a:p>
          <a:p>
            <a:r>
              <a:rPr lang="cs-CZ" b="1" dirty="0">
                <a:solidFill>
                  <a:srgbClr val="F01928"/>
                </a:solidFill>
              </a:rPr>
              <a:t>rozvíjet osobnost </a:t>
            </a:r>
            <a:r>
              <a:rPr lang="cs-CZ" dirty="0"/>
              <a:t>ve vztahu k sobě i jiným</a:t>
            </a:r>
          </a:p>
          <a:p>
            <a:r>
              <a:rPr lang="cs-CZ" dirty="0"/>
              <a:t>saturovat potřebu </a:t>
            </a:r>
            <a:r>
              <a:rPr lang="cs-CZ" b="1" dirty="0">
                <a:solidFill>
                  <a:srgbClr val="F01928"/>
                </a:solidFill>
              </a:rPr>
              <a:t>komunikace</a:t>
            </a:r>
            <a:r>
              <a:rPr lang="cs-CZ" dirty="0"/>
              <a:t> a lidské </a:t>
            </a:r>
            <a:r>
              <a:rPr lang="cs-CZ" b="1" dirty="0">
                <a:solidFill>
                  <a:srgbClr val="F01928"/>
                </a:solidFill>
              </a:rPr>
              <a:t>účasti</a:t>
            </a:r>
            <a:r>
              <a:rPr lang="cs-CZ" dirty="0"/>
              <a:t> 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7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09F6E0-30F5-4E19-B45D-EC9288EC3C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C74D3A-AAA8-48A3-A513-AA2FE2B6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4B29A8-ADC4-4BF1-9762-DDB0A0B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1891"/>
            <a:ext cx="10753200" cy="5091193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fáze poradenského procesu: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Navázání vztahu </a:t>
            </a:r>
            <a:r>
              <a:rPr lang="cs-CZ" sz="3200" dirty="0"/>
              <a:t>a „terapeutické“ atmosféry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Zjištění </a:t>
            </a:r>
            <a:r>
              <a:rPr lang="cs-CZ" sz="3200" b="1" dirty="0">
                <a:solidFill>
                  <a:srgbClr val="F01928"/>
                </a:solidFill>
              </a:rPr>
              <a:t>důvodu</a:t>
            </a:r>
            <a:r>
              <a:rPr lang="cs-CZ" sz="3200" b="1" dirty="0"/>
              <a:t> </a:t>
            </a:r>
            <a:r>
              <a:rPr lang="cs-CZ" sz="3200" dirty="0"/>
              <a:t>klientova příchodu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klientova </a:t>
            </a:r>
            <a:r>
              <a:rPr lang="cs-CZ" sz="3200" b="1" dirty="0">
                <a:solidFill>
                  <a:srgbClr val="F01928"/>
                </a:solidFill>
              </a:rPr>
              <a:t>problému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– zásadní cíl a možnosti jeho dosažení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Klientovo</a:t>
            </a:r>
            <a:r>
              <a:rPr lang="cs-CZ" sz="3200" dirty="0"/>
              <a:t> konečné </a:t>
            </a:r>
            <a:r>
              <a:rPr lang="cs-CZ" sz="3200" b="1" dirty="0">
                <a:solidFill>
                  <a:srgbClr val="F01928"/>
                </a:solidFill>
              </a:rPr>
              <a:t>rozhodnutí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Závěr</a:t>
            </a:r>
            <a:r>
              <a:rPr lang="cs-CZ" sz="3200" dirty="0"/>
              <a:t> poradenského procesu = </a:t>
            </a:r>
            <a:r>
              <a:rPr lang="cs-CZ" sz="3200" b="1" dirty="0">
                <a:solidFill>
                  <a:srgbClr val="F01928"/>
                </a:solidFill>
              </a:rPr>
              <a:t>klientova</a:t>
            </a:r>
            <a:r>
              <a:rPr lang="cs-CZ" sz="3200" dirty="0"/>
              <a:t> psychická </a:t>
            </a:r>
            <a:r>
              <a:rPr lang="cs-CZ" sz="3200" b="1" dirty="0">
                <a:solidFill>
                  <a:srgbClr val="F01928"/>
                </a:solidFill>
              </a:rPr>
              <a:t>samostatnost</a:t>
            </a:r>
            <a:r>
              <a:rPr lang="cs-CZ" sz="3200" dirty="0"/>
              <a:t> (</a:t>
            </a:r>
            <a:r>
              <a:rPr lang="cs-CZ" sz="3200" dirty="0" err="1"/>
              <a:t>Drapela</a:t>
            </a:r>
            <a:r>
              <a:rPr lang="cs-CZ" sz="3200" dirty="0"/>
              <a:t>,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66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B2B17-AEA4-4E50-AC72-E33326964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210E44-45A5-437D-B556-D35DDF8D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3B645-1C3B-4ABE-88EA-8B163C61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– různá vymezení, ale shoda</a:t>
            </a:r>
          </a:p>
          <a:p>
            <a:pPr>
              <a:spcBef>
                <a:spcPts val="1200"/>
              </a:spcBef>
            </a:pPr>
            <a:r>
              <a:rPr lang="pl-PL" b="1" dirty="0">
                <a:solidFill>
                  <a:srgbClr val="FF0000"/>
                </a:solidFill>
              </a:rPr>
              <a:t>základ = pomoc = vztah poradce + klient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poradce </a:t>
            </a:r>
            <a:r>
              <a:rPr lang="cs-CZ" dirty="0"/>
              <a:t>= snaha podpořit motivaci nebo osobnostní rozvoj jedince (klienta, sportovce, dítěte, adolescenta,…) </a:t>
            </a:r>
            <a:br>
              <a:rPr lang="cs-CZ" dirty="0"/>
            </a:br>
            <a:r>
              <a:rPr lang="cs-CZ" dirty="0"/>
              <a:t>a úsilí zlepšit jeho celkové vnitřní rozpoložení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poradenství </a:t>
            </a:r>
            <a:r>
              <a:rPr lang="cs-CZ" dirty="0"/>
              <a:t>= </a:t>
            </a:r>
            <a:r>
              <a:rPr lang="cs-CZ" b="1" i="1" dirty="0">
                <a:solidFill>
                  <a:srgbClr val="FF0000"/>
                </a:solidFill>
              </a:rPr>
              <a:t>komunikace, proces a vztah</a:t>
            </a:r>
            <a:r>
              <a:rPr lang="cs-CZ" i="1" dirty="0"/>
              <a:t>, v němž jedna osoba (poradce) se pokouší svou vědecko-praktickou radou prokázat službu, pomoc nebo prospět, či být odborně užitečná tomu, komu radí, tedy jiné osobě </a:t>
            </a:r>
            <a:r>
              <a:rPr lang="cs-CZ" dirty="0"/>
              <a:t>(Kohoutek,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38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D94AAA-1735-4A98-BB1A-987E2DC63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1EE6C168-978A-476B-9633-1CCD35E1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4575"/>
            <a:ext cx="10752138" cy="450850"/>
          </a:xfrm>
        </p:spPr>
        <p:txBody>
          <a:bodyPr/>
          <a:lstStyle/>
          <a:p>
            <a:r>
              <a:rPr lang="cs-CZ" dirty="0"/>
              <a:t>Proč pedagogika?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6407FB2A-FA85-4516-ABB4-6104AF1C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6092"/>
            <a:ext cx="10933200" cy="4871908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47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35E377-7F6A-4C42-970B-C7205EC91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B3F69-006C-44D1-87FF-6096890350C4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6ED41BC-8348-4AAF-8C42-B19002AC8A80}"/>
              </a:ext>
            </a:extLst>
          </p:cNvPr>
          <p:cNvSpPr txBox="1">
            <a:spLocks/>
          </p:cNvSpPr>
          <p:nvPr/>
        </p:nvSpPr>
        <p:spPr>
          <a:xfrm>
            <a:off x="666000" y="1195755"/>
            <a:ext cx="10807200" cy="4909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Fyzioterapie = i edukační (vzdělávací) aktivity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Edukace</a:t>
            </a:r>
            <a:r>
              <a:rPr lang="cs-CZ" altLang="cs-CZ" sz="3200" kern="0" dirty="0"/>
              <a:t> (výchova v širokém pojetí, výchova a vzdělávání) = </a:t>
            </a:r>
            <a:r>
              <a:rPr lang="cs-CZ" altLang="cs-CZ" sz="3200" b="1" kern="0" dirty="0">
                <a:solidFill>
                  <a:srgbClr val="F01928"/>
                </a:solidFill>
              </a:rPr>
              <a:t>záměrné působení na rozvoj jedince </a:t>
            </a:r>
            <a:r>
              <a:rPr lang="cs-CZ" altLang="cs-CZ" sz="3200" kern="0" dirty="0"/>
              <a:t>(</a:t>
            </a:r>
            <a:r>
              <a:rPr lang="cs-CZ" altLang="cs-CZ" sz="3200" b="1" kern="0" dirty="0">
                <a:solidFill>
                  <a:srgbClr val="F01928"/>
                </a:solidFill>
              </a:rPr>
              <a:t>pomoc jedinci</a:t>
            </a:r>
            <a:r>
              <a:rPr lang="cs-CZ" altLang="cs-CZ" sz="3200" kern="0" dirty="0"/>
              <a:t>) </a:t>
            </a:r>
            <a:br>
              <a:rPr lang="cs-CZ" altLang="cs-CZ" sz="3200" kern="0" dirty="0"/>
            </a:br>
            <a:r>
              <a:rPr lang="cs-CZ" altLang="cs-CZ" sz="3200" kern="0" dirty="0"/>
              <a:t>s cílem dosáhnout </a:t>
            </a:r>
            <a:r>
              <a:rPr lang="cs-CZ" altLang="cs-CZ" sz="3200" b="1" kern="0" dirty="0">
                <a:solidFill>
                  <a:srgbClr val="F01928"/>
                </a:solidFill>
              </a:rPr>
              <a:t>pozitivních změn </a:t>
            </a:r>
            <a:r>
              <a:rPr lang="cs-CZ" altLang="cs-CZ" sz="3200" kern="0" dirty="0"/>
              <a:t>v jeho rozvoji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/>
              <a:t>Edukace = procesy </a:t>
            </a:r>
            <a:r>
              <a:rPr lang="cs-CZ" altLang="cs-CZ" sz="3200" b="1" kern="0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Učení</a:t>
            </a:r>
            <a:r>
              <a:rPr lang="cs-CZ" altLang="cs-CZ" sz="3200" b="1" kern="0" dirty="0"/>
              <a:t> </a:t>
            </a:r>
            <a:r>
              <a:rPr lang="cs-CZ" altLang="cs-CZ" sz="3200" kern="0" dirty="0"/>
              <a:t>= psychický aktivní a tvořivý proces (permanentní) – </a:t>
            </a:r>
            <a:br>
              <a:rPr lang="cs-CZ" altLang="cs-CZ" sz="3200" kern="0" dirty="0"/>
            </a:br>
            <a:r>
              <a:rPr lang="cs-CZ" altLang="cs-CZ" sz="3200" kern="0" dirty="0"/>
              <a:t>probíhá v jednotě tělesných a duševních předpokladů, </a:t>
            </a:r>
            <a:br>
              <a:rPr lang="cs-CZ" altLang="cs-CZ" sz="3200" kern="0" dirty="0"/>
            </a:br>
            <a:r>
              <a:rPr lang="cs-CZ" altLang="cs-CZ" sz="3200" kern="0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74511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D38C6-1378-4271-BC45-76C3BD4BE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9EA8A-A6E0-4D5A-B3BB-B542D02B8E62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08AD2B-1F48-447F-8F38-D812C71375F4}"/>
              </a:ext>
            </a:extLst>
          </p:cNvPr>
          <p:cNvSpPr txBox="1">
            <a:spLocks/>
          </p:cNvSpPr>
          <p:nvPr/>
        </p:nvSpPr>
        <p:spPr>
          <a:xfrm>
            <a:off x="666000" y="1223889"/>
            <a:ext cx="10753200" cy="50041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Rozvoj pedagogického vědění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názory na edukaci </a:t>
            </a:r>
            <a:r>
              <a:rPr lang="cs-CZ" sz="3200" kern="0" dirty="0"/>
              <a:t>= klasická </a:t>
            </a:r>
            <a:r>
              <a:rPr lang="cs-CZ" sz="3200" b="1" kern="0" dirty="0">
                <a:solidFill>
                  <a:srgbClr val="0000DC"/>
                </a:solidFill>
              </a:rPr>
              <a:t>součást filozofie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rozvoj </a:t>
            </a:r>
            <a:r>
              <a:rPr lang="cs-CZ" sz="3200" b="1" kern="0" dirty="0"/>
              <a:t>normativních </a:t>
            </a:r>
            <a:r>
              <a:rPr lang="cs-CZ" sz="3200" kern="0" dirty="0"/>
              <a:t>pedagogických </a:t>
            </a:r>
            <a:r>
              <a:rPr lang="cs-CZ" sz="3200" b="1" kern="0" dirty="0"/>
              <a:t>koncepcí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vznik sociálních věd </a:t>
            </a:r>
            <a:r>
              <a:rPr lang="cs-CZ" sz="3200" kern="0" dirty="0"/>
              <a:t>– 19. století – sociologie, psychologie, pedagogika, …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začátek 20. století – </a:t>
            </a:r>
            <a:r>
              <a:rPr lang="cs-CZ" sz="3200" b="1" kern="0" dirty="0">
                <a:solidFill>
                  <a:srgbClr val="0000DC"/>
                </a:solidFill>
              </a:rPr>
              <a:t>vznik pedagogických výzkumů </a:t>
            </a:r>
            <a:r>
              <a:rPr lang="cs-CZ" sz="3200" kern="0" dirty="0"/>
              <a:t>= „moderní“ empirické pedagogiky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20. století – </a:t>
            </a:r>
            <a:r>
              <a:rPr lang="cs-CZ" sz="3200" b="1" kern="0" dirty="0"/>
              <a:t>rozvoj </a:t>
            </a:r>
            <a:r>
              <a:rPr lang="cs-CZ" sz="3200" b="1" kern="0" dirty="0">
                <a:solidFill>
                  <a:srgbClr val="0000DC"/>
                </a:solidFill>
              </a:rPr>
              <a:t>pedagogických subdisciplín 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1344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F3007-75CB-4EE3-8D49-9C5828220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1AEFB2-A290-4615-9FBB-B267FC713AD1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7621FE2-EF7F-43C7-90E0-8B69B74A77FF}"/>
              </a:ext>
            </a:extLst>
          </p:cNvPr>
          <p:cNvSpPr txBox="1">
            <a:spLocks/>
          </p:cNvSpPr>
          <p:nvPr/>
        </p:nvSpPr>
        <p:spPr>
          <a:xfrm>
            <a:off x="540000" y="1131376"/>
            <a:ext cx="11361268" cy="4700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  <a:endParaRPr lang="cs-CZ" alt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kern="0" dirty="0"/>
              <a:t>– </a:t>
            </a:r>
            <a:r>
              <a:rPr lang="cs-CZ" altLang="cs-CZ" sz="3200" kern="0" dirty="0"/>
              <a:t>systematizace a interpretaci základních pedagogických pojmů, jevů a zákonitostí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teorie („technologie“) vzdělávání 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 didaktiky </a:t>
            </a:r>
            <a:r>
              <a:rPr lang="cs-CZ" sz="3200" dirty="0"/>
              <a:t>= specifické zaměření (věk, obor, </a:t>
            </a:r>
            <a:br>
              <a:rPr lang="cs-CZ" sz="3200" dirty="0"/>
            </a:br>
            <a:r>
              <a:rPr lang="cs-CZ" sz="3200" dirty="0"/>
              <a:t>  škola) – např. didaktika sportu, ošetřovatelství, …</a:t>
            </a:r>
            <a:endParaRPr lang="cs-CZ" altLang="cs-CZ" sz="320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solidFill>
                  <a:srgbClr val="0000DC"/>
                </a:solidFill>
              </a:rPr>
              <a:t>pedagogika předškolní, školní, …, andragogika, </a:t>
            </a:r>
            <a:r>
              <a:rPr lang="cs-CZ" altLang="cs-CZ" sz="3200" kern="0" dirty="0" err="1">
                <a:solidFill>
                  <a:srgbClr val="0000DC"/>
                </a:solidFill>
              </a:rPr>
              <a:t>geragogika</a:t>
            </a:r>
            <a:endParaRPr lang="cs-CZ" altLang="cs-CZ" sz="3200" kern="0" dirty="0">
              <a:solidFill>
                <a:srgbClr val="0000DC"/>
              </a:solidFill>
            </a:endParaRP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805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494212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93369"/>
            <a:ext cx="10753200" cy="49446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(Sportovní) fyzioterapeut – fyzioterapeutka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pomáhá lidem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err="1"/>
              <a:t>edukuje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vzdělává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vychovává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lečí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= práce s lidmi = sociální profese → </a:t>
            </a:r>
            <a:r>
              <a:rPr lang="cs-CZ" b="1" dirty="0">
                <a:solidFill>
                  <a:srgbClr val="FF0000"/>
                </a:solidFill>
              </a:rPr>
              <a:t>pomáhající profese </a:t>
            </a:r>
            <a:r>
              <a:rPr lang="cs-CZ" dirty="0"/>
              <a:t>→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vedle odborných </a:t>
            </a:r>
            <a:r>
              <a:rPr lang="cs-CZ" b="1" dirty="0">
                <a:solidFill>
                  <a:srgbClr val="0000DC"/>
                </a:solidFill>
              </a:rPr>
              <a:t>kompetencí</a:t>
            </a:r>
            <a:r>
              <a:rPr lang="cs-CZ" dirty="0"/>
              <a:t> nutné i další kompetence – </a:t>
            </a:r>
            <a:br>
              <a:rPr lang="cs-CZ" dirty="0"/>
            </a:br>
            <a:r>
              <a:rPr lang="cs-CZ" dirty="0"/>
              <a:t>sociální, komunikativní, poradenské, pedagogické, didaktické,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83078-96E1-43D3-92D4-84BD2B234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93B4E5-547D-4665-AF91-CC84E3C02676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354082-B560-4CDA-8EC3-AFF3A97C9886}"/>
              </a:ext>
            </a:extLst>
          </p:cNvPr>
          <p:cNvSpPr txBox="1">
            <a:spLocks/>
          </p:cNvSpPr>
          <p:nvPr/>
        </p:nvSpPr>
        <p:spPr>
          <a:xfrm>
            <a:off x="540000" y="1131375"/>
            <a:ext cx="11361268" cy="523204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speciální pedagogika </a:t>
            </a:r>
            <a:r>
              <a:rPr lang="cs-CZ" altLang="cs-CZ" sz="3200" b="1" kern="0" dirty="0"/>
              <a:t>= výzkum </a:t>
            </a:r>
            <a:r>
              <a:rPr lang="cs-CZ" altLang="cs-CZ" dirty="0"/>
              <a:t>edukace jedinců se </a:t>
            </a:r>
            <a:r>
              <a:rPr lang="cs-CZ" altLang="cs-CZ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dirty="0"/>
              <a:t>= zdravotní </a:t>
            </a:r>
            <a:r>
              <a:rPr lang="cs-CZ" altLang="cs-CZ" b="1" dirty="0"/>
              <a:t>znevýhodnění </a:t>
            </a:r>
            <a:r>
              <a:rPr lang="cs-CZ" altLang="cs-CZ" dirty="0"/>
              <a:t>+ </a:t>
            </a:r>
            <a:r>
              <a:rPr lang="cs-CZ" altLang="cs-CZ" b="1" dirty="0"/>
              <a:t>postižení</a:t>
            </a:r>
            <a:r>
              <a:rPr lang="cs-CZ" altLang="cs-CZ" dirty="0"/>
              <a:t>, poruchy učení, … + sociální znevýhodnění + </a:t>
            </a:r>
            <a:r>
              <a:rPr lang="cs-CZ" altLang="cs-CZ" b="1" dirty="0"/>
              <a:t>nadaní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vady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jedinci, emoční problémy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poruchy hybnosti </a:t>
            </a:r>
            <a:br>
              <a:rPr lang="cs-CZ" altLang="cs-CZ" dirty="0"/>
            </a:br>
            <a:r>
              <a:rPr lang="cs-CZ" altLang="cs-CZ" dirty="0"/>
              <a:t>- …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40203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B9ACE0-64BC-4C9E-9A11-4336F50D3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C4479F-0963-41FD-9017-61AD8C2E76AA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040FD1-9603-45CF-9F94-4F90785608F8}"/>
              </a:ext>
            </a:extLst>
          </p:cNvPr>
          <p:cNvSpPr txBox="1">
            <a:spLocks/>
          </p:cNvSpPr>
          <p:nvPr/>
        </p:nvSpPr>
        <p:spPr>
          <a:xfrm>
            <a:off x="540000" y="1278610"/>
            <a:ext cx="11361268" cy="508481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 = zájmové vzdělávání – </a:t>
            </a:r>
            <a:r>
              <a:rPr lang="cs-CZ" altLang="cs-CZ" sz="3200" b="1" dirty="0" err="1">
                <a:solidFill>
                  <a:srgbClr val="F01928"/>
                </a:solidFill>
              </a:rPr>
              <a:t>animativní</a:t>
            </a:r>
            <a:r>
              <a:rPr lang="cs-CZ" altLang="cs-CZ" sz="3200" b="1" dirty="0">
                <a:solidFill>
                  <a:srgbClr val="F01928"/>
                </a:solidFill>
              </a:rPr>
              <a:t> didaktika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edukace v rámci školního, rekreačního a soutěžního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763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1ECE26-5741-4D79-BD5B-99000512A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42293-93A4-4607-9FAD-89AE3490C452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714AD3-BF0B-4800-8BB8-BB7A9CF48C09}"/>
              </a:ext>
            </a:extLst>
          </p:cNvPr>
          <p:cNvSpPr/>
          <p:nvPr/>
        </p:nvSpPr>
        <p:spPr>
          <a:xfrm>
            <a:off x="539999" y="1126842"/>
            <a:ext cx="114091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cs-CZ" sz="3200" b="1" dirty="0">
                <a:latin typeface="+mn-lt"/>
              </a:rPr>
              <a:t>Rysy soudobé edukace: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= jedna z klíčových podmínek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existence lidstva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aktuální </a:t>
            </a:r>
            <a:r>
              <a:rPr lang="cs-CZ" sz="3200" b="1" dirty="0">
                <a:latin typeface="+mn-lt"/>
              </a:rPr>
              <a:t>zaměření edukace </a:t>
            </a:r>
            <a:r>
              <a:rPr lang="cs-CZ" sz="3200" dirty="0">
                <a:latin typeface="+mn-lt"/>
              </a:rPr>
              <a:t>←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globální problémy </a:t>
            </a:r>
            <a:r>
              <a:rPr lang="cs-CZ" sz="3200" dirty="0">
                <a:latin typeface="+mn-lt"/>
              </a:rPr>
              <a:t>→ viz současná pandemie → výchova ke zdraví – zdravotní </a:t>
            </a:r>
            <a:r>
              <a:rPr lang="cs-CZ" sz="3200" b="1" dirty="0">
                <a:solidFill>
                  <a:srgbClr val="F01928"/>
                </a:solidFill>
                <a:latin typeface="+mn-lt"/>
              </a:rPr>
              <a:t>gramotnost</a:t>
            </a:r>
            <a:r>
              <a:rPr lang="cs-CZ" sz="3200" dirty="0">
                <a:latin typeface="+mn-lt"/>
              </a:rPr>
              <a:t> + pohybová, funkční, mediální, …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demokratická </a:t>
            </a:r>
            <a:r>
              <a:rPr lang="cs-CZ" altLang="cs-CZ" sz="3200" dirty="0">
                <a:latin typeface="+mn-lt"/>
              </a:rPr>
              <a:t>– rovnost šancí na vzdělání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zajištění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rovných příležitostí </a:t>
            </a:r>
            <a:r>
              <a:rPr lang="cs-CZ" altLang="cs-CZ" sz="3200" dirty="0">
                <a:latin typeface="+mn-lt"/>
              </a:rPr>
              <a:t>ve vzdělávání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vyrovnávání „startovní čáry“ (nejen u znevýhodněných)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humanistická </a:t>
            </a:r>
            <a:r>
              <a:rPr lang="cs-CZ" altLang="cs-CZ" sz="3200" dirty="0">
                <a:latin typeface="+mn-lt"/>
              </a:rPr>
              <a:t>– dílna lidskosti =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orientace na </a:t>
            </a:r>
            <a:r>
              <a:rPr lang="cs-CZ" altLang="cs-CZ" sz="3200" dirty="0">
                <a:latin typeface="+mn-lt"/>
              </a:rPr>
              <a:t>dítě, žáka, studenta, klienta, sportovce, …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1565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8013C1-D8FC-4E43-923C-73B1C0627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DC25E7-C7A9-4960-8F78-9DE86AEA9BBD}"/>
              </a:ext>
            </a:extLst>
          </p:cNvPr>
          <p:cNvSpPr/>
          <p:nvPr/>
        </p:nvSpPr>
        <p:spPr>
          <a:xfrm>
            <a:off x="540000" y="1154731"/>
            <a:ext cx="11360257" cy="541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  <a:latin typeface="+mn-lt"/>
              </a:rPr>
              <a:t>Realizace edukace: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formální vzdělávání </a:t>
            </a:r>
            <a:r>
              <a:rPr lang="cs-CZ" altLang="cs-CZ" sz="3200" dirty="0">
                <a:latin typeface="+mn-lt"/>
              </a:rPr>
              <a:t>= ve formálních vzdělávacích institucích (např. vysokoškolská výuka, …) – kurikulum, ukončení, …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neformální vzdělávání </a:t>
            </a:r>
            <a:r>
              <a:rPr lang="cs-CZ" altLang="cs-CZ" sz="3200" dirty="0">
                <a:latin typeface="+mn-lt"/>
              </a:rPr>
              <a:t>= také organizované,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ale </a:t>
            </a:r>
            <a:r>
              <a:rPr lang="cs-CZ" altLang="cs-CZ" sz="3200" b="1" dirty="0">
                <a:latin typeface="+mn-lt"/>
              </a:rPr>
              <a:t>mimo formální vzdělávací systém </a:t>
            </a:r>
            <a:r>
              <a:rPr lang="cs-CZ" altLang="cs-CZ" sz="3200" dirty="0">
                <a:latin typeface="+mn-lt"/>
              </a:rPr>
              <a:t>(sportovní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 volnočasové organizace, podnikové vzdělávání, ...)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informální vzdělávání (učení) </a:t>
            </a:r>
            <a:r>
              <a:rPr lang="cs-CZ" altLang="cs-CZ" sz="3200" dirty="0">
                <a:latin typeface="+mn-lt"/>
              </a:rPr>
              <a:t>= </a:t>
            </a:r>
            <a:r>
              <a:rPr lang="cs-CZ" altLang="cs-CZ" sz="3200" b="1" dirty="0">
                <a:latin typeface="+mn-lt"/>
              </a:rPr>
              <a:t>neorganizované </a:t>
            </a:r>
            <a:r>
              <a:rPr lang="cs-CZ" altLang="cs-CZ" sz="3200" dirty="0">
                <a:latin typeface="+mn-lt"/>
              </a:rPr>
              <a:t>(každodenní zkušenost – učení v práci, sportu, </a:t>
            </a:r>
            <a:r>
              <a:rPr lang="cs-CZ" altLang="cs-CZ" sz="3200" dirty="0" err="1">
                <a:latin typeface="+mn-lt"/>
              </a:rPr>
              <a:t>VČ</a:t>
            </a:r>
            <a:r>
              <a:rPr lang="cs-CZ" altLang="cs-CZ" sz="3200" dirty="0">
                <a:latin typeface="+mn-lt"/>
              </a:rPr>
              <a:t> aktivity, masmédia, známí, ...)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6CB04A-FB64-4600-B8B5-16C898DF2C70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</p:spTree>
    <p:extLst>
      <p:ext uri="{BB962C8B-B14F-4D97-AF65-F5344CB8AC3E}">
        <p14:creationId xmlns:p14="http://schemas.microsoft.com/office/powerpoint/2010/main" val="69839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F7CC96-0362-4EA3-B713-BB7DEAF77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D3116E-474C-40B8-B1CA-C13AF50A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8" y="1038083"/>
            <a:ext cx="10753200" cy="53159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psychologie?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práce s lidmi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</a:t>
            </a:r>
            <a:br>
              <a:rPr lang="cs-CZ" dirty="0"/>
            </a:br>
            <a:r>
              <a:rPr lang="cs-CZ" dirty="0"/>
              <a:t>lidskému prožívání a chování = </a:t>
            </a:r>
            <a:r>
              <a:rPr lang="cs-CZ" b="1" dirty="0"/>
              <a:t>psychologické vědění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poradenství?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pomoc lidem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= podstata poradenství = </a:t>
            </a:r>
            <a:r>
              <a:rPr lang="cs-CZ" b="1" dirty="0"/>
              <a:t>profesionální rada a pomoc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pedagogika?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edukace klientů, kolegů, veřejnosti, …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seznámit se s </a:t>
            </a:r>
            <a:r>
              <a:rPr lang="cs-CZ" b="1" dirty="0"/>
              <a:t>podstatou </a:t>
            </a:r>
            <a:r>
              <a:rPr lang="cs-CZ" dirty="0"/>
              <a:t>a „technologií“ </a:t>
            </a:r>
            <a:r>
              <a:rPr lang="cs-CZ" b="1" dirty="0"/>
              <a:t>edukace 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E4AD8E9E-F7E8-402E-95B6-574AF45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378000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</p:spTree>
    <p:extLst>
      <p:ext uri="{BB962C8B-B14F-4D97-AF65-F5344CB8AC3E}">
        <p14:creationId xmlns:p14="http://schemas.microsoft.com/office/powerpoint/2010/main" val="1895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B5DC5E-6D2D-4448-84DF-D6F5F142A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01D2CF-FBB6-46E0-A647-50D77A48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86" y="378000"/>
            <a:ext cx="10753200" cy="451576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F1EAA8-6FFF-452F-AED5-BE4F05E8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86" y="1022888"/>
            <a:ext cx="11375756" cy="50214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Práce s lidmi </a:t>
            </a:r>
            <a:r>
              <a:rPr lang="cs-CZ" dirty="0"/>
              <a:t>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>
                <a:solidFill>
                  <a:srgbClr val="F01928"/>
                </a:solidFill>
              </a:rPr>
              <a:t>psychologie </a:t>
            </a:r>
            <a:r>
              <a:rPr lang="cs-CZ" dirty="0"/>
              <a:t>= sociální věda – zabývá se člověkem (ve společnosti)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řecky psyché = duše + logos =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výzkum </a:t>
            </a:r>
            <a:r>
              <a:rPr lang="cs-CZ" b="1" dirty="0"/>
              <a:t>psychických procesů </a:t>
            </a:r>
            <a:r>
              <a:rPr lang="cs-CZ" dirty="0"/>
              <a:t>(= vnitřní – </a:t>
            </a:r>
            <a:r>
              <a:rPr lang="cs-CZ" b="1" dirty="0">
                <a:solidFill>
                  <a:srgbClr val="0000DC"/>
                </a:solidFill>
              </a:rPr>
              <a:t>prožívání</a:t>
            </a:r>
            <a:r>
              <a:rPr lang="cs-CZ" dirty="0"/>
              <a:t>) + jejich </a:t>
            </a:r>
            <a:r>
              <a:rPr lang="cs-CZ" b="1" dirty="0"/>
              <a:t>vnějších projevů </a:t>
            </a:r>
            <a:r>
              <a:rPr lang="cs-CZ" dirty="0"/>
              <a:t>(= vnější – </a:t>
            </a:r>
            <a:r>
              <a:rPr lang="cs-CZ" b="1" dirty="0">
                <a:solidFill>
                  <a:srgbClr val="0000DC"/>
                </a:solidFill>
              </a:rPr>
              <a:t>chování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psychické procesy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- emoční (citové = vznik, rozvoj citů) </a:t>
            </a:r>
            <a:br>
              <a:rPr lang="cs-CZ" dirty="0"/>
            </a:br>
            <a:r>
              <a:rPr lang="cs-CZ" dirty="0"/>
              <a:t>- kognitivní (poznávání = získávání a zpracovávání informací, učení) </a:t>
            </a:r>
            <a:br>
              <a:rPr lang="cs-CZ" dirty="0"/>
            </a:br>
            <a:r>
              <a:rPr lang="cs-CZ" dirty="0"/>
              <a:t>- konativní (snahové, volní = usměrňování chování)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7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FEC83E-C5B9-4797-AC4E-3D65340D5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8DED3B-7100-4EC9-8291-B163FBC7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976393"/>
            <a:ext cx="11329261" cy="506794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/>
              <a:t>Podněty pro práci s klientem a </a:t>
            </a:r>
            <a:r>
              <a:rPr lang="cs-CZ" b="1" dirty="0">
                <a:solidFill>
                  <a:srgbClr val="0000DC"/>
                </a:solidFill>
              </a:rPr>
              <a:t>psychologické disciplíny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A. Teoretické</a:t>
            </a:r>
          </a:p>
          <a:p>
            <a:pPr>
              <a:lnSpc>
                <a:spcPct val="100000"/>
              </a:lnSpc>
            </a:pPr>
            <a:r>
              <a:rPr lang="cs-CZ" b="1" dirty="0"/>
              <a:t>neuropsychologie </a:t>
            </a:r>
            <a:r>
              <a:rPr lang="cs-CZ" dirty="0"/>
              <a:t>– vztahy mezi tělesnými a psychickými procesy</a:t>
            </a:r>
          </a:p>
          <a:p>
            <a:pPr>
              <a:lnSpc>
                <a:spcPct val="100000"/>
              </a:lnSpc>
            </a:pPr>
            <a:r>
              <a:rPr lang="cs-CZ" b="1" dirty="0"/>
              <a:t>obecná psychologie </a:t>
            </a:r>
            <a:r>
              <a:rPr lang="cs-CZ" dirty="0"/>
              <a:t>– psychické procesy u duševně zdravých</a:t>
            </a:r>
          </a:p>
          <a:p>
            <a:pPr>
              <a:lnSpc>
                <a:spcPct val="100000"/>
              </a:lnSpc>
            </a:pPr>
            <a:r>
              <a:rPr lang="cs-CZ" b="1" dirty="0" err="1"/>
              <a:t>patosychologie</a:t>
            </a:r>
            <a:r>
              <a:rPr lang="cs-CZ" b="1" dirty="0"/>
              <a:t> </a:t>
            </a:r>
            <a:r>
              <a:rPr lang="cs-CZ" dirty="0"/>
              <a:t>– psychické procesy u nemocných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vývojová psychologie </a:t>
            </a:r>
            <a:r>
              <a:rPr lang="cs-CZ" dirty="0"/>
              <a:t>– (psychický) vývoj jedinec během života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B. Praktické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klinická psychologie </a:t>
            </a:r>
            <a:r>
              <a:rPr lang="cs-CZ" dirty="0"/>
              <a:t>– diagnostika a léčba osob s psych. poruchami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psychologie zdraví </a:t>
            </a:r>
            <a:r>
              <a:rPr lang="cs-CZ" dirty="0"/>
              <a:t>– vztah psychických procesů a chování a zdraví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psychologie sportu </a:t>
            </a:r>
            <a:r>
              <a:rPr lang="cs-CZ" dirty="0"/>
              <a:t>– osobnost sportovce a trenéra, jejich vztahy, …</a:t>
            </a:r>
          </a:p>
          <a:p>
            <a:r>
              <a:rPr lang="cs-CZ" dirty="0"/>
              <a:t>…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B4BBD8A9-C268-49DE-B118-BFCBD634D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811"/>
            <a:ext cx="10752138" cy="450850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</p:spTree>
    <p:extLst>
      <p:ext uri="{BB962C8B-B14F-4D97-AF65-F5344CB8AC3E}">
        <p14:creationId xmlns:p14="http://schemas.microsoft.com/office/powerpoint/2010/main" val="26542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1A06DA-15DD-4115-9687-9CAF88A59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BFF38B-1CAF-4DC8-81D7-DC5C41F7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110814"/>
            <a:ext cx="11411207" cy="511718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život a současný složitý svět </a:t>
            </a:r>
            <a:r>
              <a:rPr lang="cs-CZ" sz="3200" dirty="0"/>
              <a:t>→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řada problémů </a:t>
            </a:r>
            <a:r>
              <a:rPr lang="cs-CZ" sz="3200" dirty="0"/>
              <a:t>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jedinec se nedokáže někdy sám s nimi vyrovnat 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hledání </a:t>
            </a:r>
            <a:r>
              <a:rPr lang="cs-CZ" sz="3200" b="1" dirty="0">
                <a:solidFill>
                  <a:srgbClr val="FF0000"/>
                </a:solidFill>
              </a:rPr>
              <a:t>pomoci </a:t>
            </a:r>
            <a:r>
              <a:rPr lang="cs-CZ" sz="3200" dirty="0"/>
              <a:t>u: </a:t>
            </a:r>
            <a:br>
              <a:rPr lang="cs-CZ" sz="3200" dirty="0"/>
            </a:br>
            <a:r>
              <a:rPr lang="cs-CZ" sz="3200" dirty="0"/>
              <a:t>- příbuzných </a:t>
            </a:r>
            <a:br>
              <a:rPr lang="cs-CZ" sz="3200" dirty="0"/>
            </a:br>
            <a:r>
              <a:rPr lang="cs-CZ" sz="3200" dirty="0"/>
              <a:t>- nejbližších osob </a:t>
            </a:r>
            <a:br>
              <a:rPr lang="cs-CZ" sz="3200" dirty="0"/>
            </a:br>
            <a:r>
              <a:rPr lang="cs-CZ" sz="3200" dirty="0"/>
              <a:t>- dobrých přátel </a:t>
            </a:r>
            <a:br>
              <a:rPr lang="cs-CZ" sz="3200" dirty="0"/>
            </a:br>
            <a:r>
              <a:rPr lang="cs-CZ" sz="3200" dirty="0"/>
              <a:t>- odborníků </a:t>
            </a:r>
            <a:br>
              <a:rPr lang="cs-CZ" sz="3200" dirty="0"/>
            </a:br>
            <a:r>
              <a:rPr lang="cs-CZ" sz="3200" dirty="0"/>
              <a:t>- …</a:t>
            </a:r>
            <a:br>
              <a:rPr lang="cs-CZ" sz="3200" dirty="0"/>
            </a:br>
            <a:r>
              <a:rPr lang="cs-CZ" sz="3200" dirty="0"/>
              <a:t>- X </a:t>
            </a:r>
            <a:r>
              <a:rPr lang="cs-CZ" sz="3200" b="1" dirty="0">
                <a:solidFill>
                  <a:srgbClr val="0000DC"/>
                </a:solidFill>
              </a:rPr>
              <a:t>zneužití</a:t>
            </a:r>
            <a:r>
              <a:rPr lang="cs-CZ" sz="3200" dirty="0"/>
              <a:t> – reklamy, sekty, </a:t>
            </a:r>
            <a:r>
              <a:rPr lang="cs-CZ" sz="3200" dirty="0" err="1"/>
              <a:t>pseudoodborníci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7915ED87-63C7-48AA-82EE-DB2A1122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2138" cy="450850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32907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A3AF54-88F3-4402-A3EB-A4D74DB39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39B13-3D69-447B-A52D-1CBE3EB0A201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57DD56-61D5-4585-814E-17EDD3943DA7}"/>
              </a:ext>
            </a:extLst>
          </p:cNvPr>
          <p:cNvSpPr txBox="1">
            <a:spLocks/>
          </p:cNvSpPr>
          <p:nvPr/>
        </p:nvSpPr>
        <p:spPr>
          <a:xfrm>
            <a:off x="413999" y="1110814"/>
            <a:ext cx="11529472" cy="536918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</a:pPr>
            <a:r>
              <a:rPr lang="cs-CZ" sz="3200" b="1" kern="0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Každý se může ocitnout v situaci, kdy potřebuje radu a pomoc: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plnění každodenních úkolů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osobních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psychických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zdravotních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→ </a:t>
            </a:r>
            <a:r>
              <a:rPr lang="pl-PL" sz="3200" b="1" dirty="0">
                <a:solidFill>
                  <a:srgbClr val="F01928"/>
                </a:solidFill>
              </a:rPr>
              <a:t>potřeba rady a pomoci </a:t>
            </a:r>
            <a:r>
              <a:rPr lang="pl-PL" sz="3200" dirty="0"/>
              <a:t>– odjakživa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počátky poradenství – např. v USA (1908) – poradna </a:t>
            </a:r>
            <a:br>
              <a:rPr lang="cs-CZ" sz="3200" dirty="0"/>
            </a:br>
            <a:r>
              <a:rPr lang="cs-CZ" sz="3200" dirty="0"/>
              <a:t>pro přistěhovalce – hledání práce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6792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1794B-3776-4DA4-BD53-11B426527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0A890A-66D6-4C04-9DD5-09A07AE2711F}"/>
              </a:ext>
            </a:extLst>
          </p:cNvPr>
          <p:cNvSpPr txBox="1">
            <a:spLocks/>
          </p:cNvSpPr>
          <p:nvPr/>
        </p:nvSpPr>
        <p:spPr>
          <a:xfrm>
            <a:off x="414000" y="507756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EE5286F-D83F-4979-9314-CEAC9BC1EB86}"/>
              </a:ext>
            </a:extLst>
          </p:cNvPr>
          <p:cNvSpPr/>
          <p:nvPr/>
        </p:nvSpPr>
        <p:spPr>
          <a:xfrm>
            <a:off x="600490" y="1237957"/>
            <a:ext cx="10752138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Podstata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a klíčový rys </a:t>
            </a: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poradenství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cs-CZ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cs-CZ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dojednaný způsob společné práce, kterou si klient přeje, </a:t>
            </a:r>
            <a:r>
              <a:rPr lang="pl-PL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pracovník ji nabídl a klient zvolil</a:t>
            </a:r>
            <a:endParaRPr lang="pl-PL" sz="3200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– klient rozhoduje, co bude </a:t>
            </a: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sociální kontrola – pracovník rozhoduje, co bude</a:t>
            </a:r>
            <a:endParaRPr 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A4E1D2-5BCC-4F34-A274-564F108DE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E664A4-B703-4C58-897B-09C7A1BDB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17" y="1046136"/>
            <a:ext cx="11228521" cy="518186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není: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jednostranné dávání rad</a:t>
            </a:r>
          </a:p>
          <a:p>
            <a:r>
              <a:rPr lang="cs-CZ" dirty="0"/>
              <a:t>jednostranná intervenční činnost</a:t>
            </a:r>
          </a:p>
          <a:p>
            <a:r>
              <a:rPr lang="cs-CZ" dirty="0"/>
              <a:t>sociální práce </a:t>
            </a:r>
          </a:p>
          <a:p>
            <a:r>
              <a:rPr lang="cs-CZ" dirty="0"/>
              <a:t>charita … i když prvky mohou být obsaženy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Poradenství je:</a:t>
            </a:r>
            <a:endParaRPr lang="cs-CZ" dirty="0">
              <a:solidFill>
                <a:srgbClr val="F01928"/>
              </a:solidFill>
            </a:endParaRPr>
          </a:p>
          <a:p>
            <a:r>
              <a:rPr lang="cs-CZ" dirty="0"/>
              <a:t>setkávání lidí (většinou odborníka a klienta)</a:t>
            </a:r>
          </a:p>
          <a:p>
            <a:r>
              <a:rPr lang="cs-CZ" dirty="0"/>
              <a:t>vztah rovnocenných lidí</a:t>
            </a:r>
          </a:p>
          <a:p>
            <a:r>
              <a:rPr lang="cs-CZ" dirty="0"/>
              <a:t>pomoc k </a:t>
            </a:r>
            <a:r>
              <a:rPr lang="cs-CZ" dirty="0" err="1"/>
              <a:t>sebepomoci</a:t>
            </a:r>
            <a:r>
              <a:rPr lang="cs-CZ" dirty="0"/>
              <a:t> </a:t>
            </a:r>
            <a:r>
              <a:rPr lang="pl-PL" dirty="0"/>
              <a:t>a větší autonomii a samostatnosti klienta</a:t>
            </a:r>
          </a:p>
          <a:p>
            <a:r>
              <a:rPr lang="cs-CZ" dirty="0"/>
              <a:t>zvládání krizových situací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F6528993-D780-40ED-BCE1-07AF14B987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000" y="378000"/>
            <a:ext cx="10500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1973453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458</TotalTime>
  <Words>1582</Words>
  <Application>Microsoft Office PowerPoint</Application>
  <PresentationFormat>Širokoúhlá obrazovka</PresentationFormat>
  <Paragraphs>198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Pedagogika a psychologie bp4835</vt:lpstr>
      <vt:lpstr>Proč psychologie, poradenství, pedagogika, …?</vt:lpstr>
      <vt:lpstr>Proč psychologie, poradenství, pedagogika, …?</vt:lpstr>
      <vt:lpstr>Proč psychologie?</vt:lpstr>
      <vt:lpstr>Proč psychologie?</vt:lpstr>
      <vt:lpstr>Proč poradenství?</vt:lpstr>
      <vt:lpstr>Prezentace aplikace PowerPoint</vt:lpstr>
      <vt:lpstr>Prezentace aplikace PowerPoint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pedagogika?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47</cp:revision>
  <cp:lastPrinted>1601-01-01T00:00:00Z</cp:lastPrinted>
  <dcterms:created xsi:type="dcterms:W3CDTF">2020-10-05T06:18:46Z</dcterms:created>
  <dcterms:modified xsi:type="dcterms:W3CDTF">2022-08-11T11:41:06Z</dcterms:modified>
</cp:coreProperties>
</file>