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77" r:id="rId3"/>
    <p:sldId id="323" r:id="rId4"/>
    <p:sldId id="324" r:id="rId5"/>
    <p:sldId id="259" r:id="rId6"/>
    <p:sldId id="260" r:id="rId7"/>
    <p:sldId id="377" r:id="rId8"/>
    <p:sldId id="258" r:id="rId9"/>
    <p:sldId id="257" r:id="rId10"/>
    <p:sldId id="261" r:id="rId11"/>
    <p:sldId id="326" r:id="rId12"/>
    <p:sldId id="319" r:id="rId13"/>
    <p:sldId id="325"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juZSB1TFxd+jC+dL4AdRzRJ4Q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8EA792-81A5-4826-A71F-88CA252BFD95}">
  <a:tblStyle styleId="{A98EA792-81A5-4826-A71F-88CA252BFD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A790557-9B32-449E-8EF2-E38DBCBF7B1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ojta\OneDrive%20-%20MUNI\Plocha\moje%20z&#225;t&#283;&#382;&#225;ky\CPET__Grun_Vojt&#283;ch_2018.11.12_11.17.38_.xml"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3600" b="1" dirty="0"/>
              <a:t>Spotřeba O2 a CO2 během zátěže (L/min)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MetasoftStudio!$D$151</c:f>
              <c:strCache>
                <c:ptCount val="1"/>
                <c:pt idx="0">
                  <c:v>V'O2</c:v>
                </c:pt>
              </c:strCache>
            </c:strRef>
          </c:tx>
          <c:spPr>
            <a:ln w="28575" cap="rnd">
              <a:solidFill>
                <a:schemeClr val="accent1"/>
              </a:solidFill>
              <a:round/>
            </a:ln>
            <a:effectLst/>
          </c:spPr>
          <c:marker>
            <c:symbol val="none"/>
          </c:marker>
          <c:val>
            <c:numRef>
              <c:f>MetasoftStudio!$D$153:$D$243</c:f>
              <c:numCache>
                <c:formatCode>0.000</c:formatCode>
                <c:ptCount val="91"/>
                <c:pt idx="0">
                  <c:v>0.28831166978349598</c:v>
                </c:pt>
                <c:pt idx="1">
                  <c:v>0.33767090582709902</c:v>
                </c:pt>
                <c:pt idx="2">
                  <c:v>0.33374887934184599</c:v>
                </c:pt>
                <c:pt idx="3">
                  <c:v>0.41756175901536902</c:v>
                </c:pt>
                <c:pt idx="4">
                  <c:v>0.64714311496349797</c:v>
                </c:pt>
                <c:pt idx="5">
                  <c:v>0.97561779494961598</c:v>
                </c:pt>
                <c:pt idx="6">
                  <c:v>0.901250873733345</c:v>
                </c:pt>
                <c:pt idx="7">
                  <c:v>1.45597999228949</c:v>
                </c:pt>
                <c:pt idx="8">
                  <c:v>1.79815139120728</c:v>
                </c:pt>
                <c:pt idx="9">
                  <c:v>2.0999993264641401</c:v>
                </c:pt>
                <c:pt idx="10">
                  <c:v>2.3212716860304501</c:v>
                </c:pt>
                <c:pt idx="11">
                  <c:v>2.36325382552356</c:v>
                </c:pt>
                <c:pt idx="12">
                  <c:v>2.4517913251152299</c:v>
                </c:pt>
                <c:pt idx="13">
                  <c:v>2.3576946747484602</c:v>
                </c:pt>
                <c:pt idx="14">
                  <c:v>2.29221093490776</c:v>
                </c:pt>
                <c:pt idx="15">
                  <c:v>2.4664919937189298</c:v>
                </c:pt>
                <c:pt idx="16">
                  <c:v>2.4407722384729298</c:v>
                </c:pt>
                <c:pt idx="17">
                  <c:v>2.3793524896840599</c:v>
                </c:pt>
                <c:pt idx="18">
                  <c:v>2.5716549979018399</c:v>
                </c:pt>
                <c:pt idx="19">
                  <c:v>2.3095548186303598</c:v>
                </c:pt>
                <c:pt idx="20">
                  <c:v>2.3286328861949701</c:v>
                </c:pt>
                <c:pt idx="21">
                  <c:v>2.4058824422463498</c:v>
                </c:pt>
                <c:pt idx="22">
                  <c:v>2.4189835075280302</c:v>
                </c:pt>
                <c:pt idx="23">
                  <c:v>2.38020249959881</c:v>
                </c:pt>
                <c:pt idx="24">
                  <c:v>2.4403146932647699</c:v>
                </c:pt>
                <c:pt idx="25">
                  <c:v>2.26255918733413</c:v>
                </c:pt>
                <c:pt idx="26">
                  <c:v>2.1926745534344199</c:v>
                </c:pt>
                <c:pt idx="27">
                  <c:v>2.1428596976084</c:v>
                </c:pt>
                <c:pt idx="28">
                  <c:v>2.47294155034287</c:v>
                </c:pt>
                <c:pt idx="29">
                  <c:v>2.5760285738678799</c:v>
                </c:pt>
                <c:pt idx="30">
                  <c:v>2.1327060201706498</c:v>
                </c:pt>
                <c:pt idx="31">
                  <c:v>2.5049794949739801</c:v>
                </c:pt>
                <c:pt idx="32">
                  <c:v>2.3623320611408398</c:v>
                </c:pt>
                <c:pt idx="33">
                  <c:v>2.4183015240359298</c:v>
                </c:pt>
                <c:pt idx="34">
                  <c:v>2.2522178180599899</c:v>
                </c:pt>
                <c:pt idx="35">
                  <c:v>2.2782857671679202</c:v>
                </c:pt>
                <c:pt idx="36">
                  <c:v>2.2634786379743299</c:v>
                </c:pt>
                <c:pt idx="37">
                  <c:v>2.3741186735905799</c:v>
                </c:pt>
                <c:pt idx="38">
                  <c:v>2.3132858596716002</c:v>
                </c:pt>
                <c:pt idx="39">
                  <c:v>2.56595479582298</c:v>
                </c:pt>
                <c:pt idx="40">
                  <c:v>2.5535332329185598</c:v>
                </c:pt>
                <c:pt idx="41">
                  <c:v>2.56260475963989</c:v>
                </c:pt>
                <c:pt idx="42">
                  <c:v>2.5226718872048401</c:v>
                </c:pt>
                <c:pt idx="43">
                  <c:v>2.49462351142469</c:v>
                </c:pt>
                <c:pt idx="44">
                  <c:v>2.64671892270652</c:v>
                </c:pt>
                <c:pt idx="45">
                  <c:v>2.6177947760838198</c:v>
                </c:pt>
                <c:pt idx="46">
                  <c:v>2.6254451443773501</c:v>
                </c:pt>
                <c:pt idx="47">
                  <c:v>2.8475764130601</c:v>
                </c:pt>
                <c:pt idx="48">
                  <c:v>2.7847574344098098</c:v>
                </c:pt>
                <c:pt idx="49">
                  <c:v>2.7578901255703099</c:v>
                </c:pt>
                <c:pt idx="50">
                  <c:v>3.0045620550819101</c:v>
                </c:pt>
                <c:pt idx="51">
                  <c:v>2.8859761779462998</c:v>
                </c:pt>
                <c:pt idx="52">
                  <c:v>2.8489314295073598</c:v>
                </c:pt>
                <c:pt idx="53">
                  <c:v>3.0590093415295398</c:v>
                </c:pt>
                <c:pt idx="54">
                  <c:v>2.8538082243597001</c:v>
                </c:pt>
                <c:pt idx="55">
                  <c:v>3.19043127648643</c:v>
                </c:pt>
                <c:pt idx="56">
                  <c:v>3.0144728862049801</c:v>
                </c:pt>
                <c:pt idx="57">
                  <c:v>3.25735322003715</c:v>
                </c:pt>
                <c:pt idx="58">
                  <c:v>3.3332659240475899</c:v>
                </c:pt>
                <c:pt idx="59">
                  <c:v>3.35201196932185</c:v>
                </c:pt>
                <c:pt idx="60">
                  <c:v>3.1963361287175802</c:v>
                </c:pt>
                <c:pt idx="61">
                  <c:v>3.3798500707800301</c:v>
                </c:pt>
                <c:pt idx="62">
                  <c:v>3.50984798201746</c:v>
                </c:pt>
                <c:pt idx="63">
                  <c:v>3.3812148662442101</c:v>
                </c:pt>
                <c:pt idx="64">
                  <c:v>3.5150321040900101</c:v>
                </c:pt>
                <c:pt idx="65">
                  <c:v>3.5532199118235299</c:v>
                </c:pt>
                <c:pt idx="66">
                  <c:v>3.7172900775756501</c:v>
                </c:pt>
                <c:pt idx="67">
                  <c:v>3.6454065808046798</c:v>
                </c:pt>
                <c:pt idx="68">
                  <c:v>3.7117814817113901</c:v>
                </c:pt>
                <c:pt idx="69">
                  <c:v>3.6692485846045999</c:v>
                </c:pt>
                <c:pt idx="70">
                  <c:v>3.6612536717980402</c:v>
                </c:pt>
                <c:pt idx="71">
                  <c:v>3.8068419377420999</c:v>
                </c:pt>
                <c:pt idx="72">
                  <c:v>3.81591853006528</c:v>
                </c:pt>
                <c:pt idx="73">
                  <c:v>3.8361742392835501</c:v>
                </c:pt>
                <c:pt idx="74">
                  <c:v>3.8297721462046499</c:v>
                </c:pt>
                <c:pt idx="75">
                  <c:v>3.9959138067306701</c:v>
                </c:pt>
                <c:pt idx="76">
                  <c:v>3.9654148698918901</c:v>
                </c:pt>
                <c:pt idx="77">
                  <c:v>4.03493290162075</c:v>
                </c:pt>
                <c:pt idx="78">
                  <c:v>4.0161160609895399</c:v>
                </c:pt>
                <c:pt idx="79">
                  <c:v>3.9985411909941</c:v>
                </c:pt>
                <c:pt idx="80">
                  <c:v>4.0215425095198096</c:v>
                </c:pt>
                <c:pt idx="81">
                  <c:v>3.9984183071753301</c:v>
                </c:pt>
                <c:pt idx="82">
                  <c:v>4.1316690828703901</c:v>
                </c:pt>
                <c:pt idx="83">
                  <c:v>4.1107314663701997</c:v>
                </c:pt>
                <c:pt idx="84">
                  <c:v>4.1852134174658699</c:v>
                </c:pt>
                <c:pt idx="85">
                  <c:v>4.14326797280048</c:v>
                </c:pt>
                <c:pt idx="86">
                  <c:v>4.2149738633706502</c:v>
                </c:pt>
                <c:pt idx="87">
                  <c:v>4.0278865789932796</c:v>
                </c:pt>
                <c:pt idx="88">
                  <c:v>4.0934233206333701</c:v>
                </c:pt>
                <c:pt idx="89">
                  <c:v>3.7298779119616601</c:v>
                </c:pt>
                <c:pt idx="90">
                  <c:v>3.2530476668160802</c:v>
                </c:pt>
              </c:numCache>
            </c:numRef>
          </c:val>
          <c:smooth val="0"/>
          <c:extLst>
            <c:ext xmlns:c16="http://schemas.microsoft.com/office/drawing/2014/chart" uri="{C3380CC4-5D6E-409C-BE32-E72D297353CC}">
              <c16:uniqueId val="{00000000-5CB3-46ED-A9B4-3BA4B409EB84}"/>
            </c:ext>
          </c:extLst>
        </c:ser>
        <c:ser>
          <c:idx val="1"/>
          <c:order val="1"/>
          <c:tx>
            <c:strRef>
              <c:f>MetasoftStudio!$AL$151</c:f>
              <c:strCache>
                <c:ptCount val="1"/>
                <c:pt idx="0">
                  <c:v>V'CO2</c:v>
                </c:pt>
              </c:strCache>
            </c:strRef>
          </c:tx>
          <c:spPr>
            <a:ln w="28575" cap="rnd">
              <a:solidFill>
                <a:schemeClr val="accent2"/>
              </a:solidFill>
              <a:round/>
            </a:ln>
            <a:effectLst/>
          </c:spPr>
          <c:marker>
            <c:symbol val="none"/>
          </c:marker>
          <c:val>
            <c:numRef>
              <c:f>MetasoftStudio!$AL$153:$AL$243</c:f>
              <c:numCache>
                <c:formatCode>0.000</c:formatCode>
                <c:ptCount val="91"/>
                <c:pt idx="0">
                  <c:v>0.252753037747248</c:v>
                </c:pt>
                <c:pt idx="1">
                  <c:v>0.29168648883063802</c:v>
                </c:pt>
                <c:pt idx="2">
                  <c:v>0.28359662634605298</c:v>
                </c:pt>
                <c:pt idx="3">
                  <c:v>0.344328806925076</c:v>
                </c:pt>
                <c:pt idx="4">
                  <c:v>0.54588984979677002</c:v>
                </c:pt>
                <c:pt idx="5">
                  <c:v>0.90660440259277697</c:v>
                </c:pt>
                <c:pt idx="6">
                  <c:v>0.81687029981590398</c:v>
                </c:pt>
                <c:pt idx="7">
                  <c:v>1.15927925874282</c:v>
                </c:pt>
                <c:pt idx="8">
                  <c:v>1.22127968566685</c:v>
                </c:pt>
                <c:pt idx="9">
                  <c:v>1.49760586634979</c:v>
                </c:pt>
                <c:pt idx="10">
                  <c:v>1.73747630782162</c:v>
                </c:pt>
                <c:pt idx="11">
                  <c:v>1.8761626034382699</c:v>
                </c:pt>
                <c:pt idx="12">
                  <c:v>2.09179717398256</c:v>
                </c:pt>
                <c:pt idx="13">
                  <c:v>2.0318100224670501</c:v>
                </c:pt>
                <c:pt idx="14">
                  <c:v>2.02821476945544</c:v>
                </c:pt>
                <c:pt idx="15">
                  <c:v>2.18408497575337</c:v>
                </c:pt>
                <c:pt idx="16">
                  <c:v>2.21474560725756</c:v>
                </c:pt>
                <c:pt idx="17">
                  <c:v>2.1925598654829401</c:v>
                </c:pt>
                <c:pt idx="18">
                  <c:v>2.3091207842762702</c:v>
                </c:pt>
                <c:pt idx="19">
                  <c:v>2.1281385898468801</c:v>
                </c:pt>
                <c:pt idx="20">
                  <c:v>2.09668606738953</c:v>
                </c:pt>
                <c:pt idx="21">
                  <c:v>2.2528992627828099</c:v>
                </c:pt>
                <c:pt idx="22">
                  <c:v>2.2628463806771002</c:v>
                </c:pt>
                <c:pt idx="23">
                  <c:v>2.1610799464047701</c:v>
                </c:pt>
                <c:pt idx="24">
                  <c:v>2.2476625002245001</c:v>
                </c:pt>
                <c:pt idx="25">
                  <c:v>2.1161959903840502</c:v>
                </c:pt>
                <c:pt idx="26">
                  <c:v>1.95135567572788</c:v>
                </c:pt>
                <c:pt idx="27">
                  <c:v>1.9225320385040401</c:v>
                </c:pt>
                <c:pt idx="28">
                  <c:v>2.1473002279881102</c:v>
                </c:pt>
                <c:pt idx="29">
                  <c:v>2.3415371024018401</c:v>
                </c:pt>
                <c:pt idx="30">
                  <c:v>1.97988416073524</c:v>
                </c:pt>
                <c:pt idx="31">
                  <c:v>2.3557687227166699</c:v>
                </c:pt>
                <c:pt idx="32">
                  <c:v>2.2964820827158898</c:v>
                </c:pt>
                <c:pt idx="33">
                  <c:v>2.29943833271231</c:v>
                </c:pt>
                <c:pt idx="34">
                  <c:v>2.1813089738019098</c:v>
                </c:pt>
                <c:pt idx="35">
                  <c:v>2.17522315885941</c:v>
                </c:pt>
                <c:pt idx="36">
                  <c:v>2.1040730723674401</c:v>
                </c:pt>
                <c:pt idx="37">
                  <c:v>2.2142405149676798</c:v>
                </c:pt>
                <c:pt idx="38">
                  <c:v>2.0857131341872202</c:v>
                </c:pt>
                <c:pt idx="39">
                  <c:v>2.3869132379885101</c:v>
                </c:pt>
                <c:pt idx="40">
                  <c:v>2.3376830404889</c:v>
                </c:pt>
                <c:pt idx="41">
                  <c:v>2.4061538808478402</c:v>
                </c:pt>
                <c:pt idx="42">
                  <c:v>2.4251001342036602</c:v>
                </c:pt>
                <c:pt idx="43">
                  <c:v>2.3891581612241302</c:v>
                </c:pt>
                <c:pt idx="44">
                  <c:v>2.4699770544948798</c:v>
                </c:pt>
                <c:pt idx="45">
                  <c:v>2.4697974324656902</c:v>
                </c:pt>
                <c:pt idx="46">
                  <c:v>2.4213763040154901</c:v>
                </c:pt>
                <c:pt idx="47">
                  <c:v>2.5932081652052799</c:v>
                </c:pt>
                <c:pt idx="48">
                  <c:v>2.6156953273806698</c:v>
                </c:pt>
                <c:pt idx="49">
                  <c:v>2.59169221934975</c:v>
                </c:pt>
                <c:pt idx="50">
                  <c:v>2.8456205708178599</c:v>
                </c:pt>
                <c:pt idx="51">
                  <c:v>2.8602848973573498</c:v>
                </c:pt>
                <c:pt idx="52">
                  <c:v>2.7201906805159699</c:v>
                </c:pt>
                <c:pt idx="53">
                  <c:v>2.9571964330014402</c:v>
                </c:pt>
                <c:pt idx="54">
                  <c:v>2.8010794466376598</c:v>
                </c:pt>
                <c:pt idx="55">
                  <c:v>3.0487520429280499</c:v>
                </c:pt>
                <c:pt idx="56">
                  <c:v>2.84690981604821</c:v>
                </c:pt>
                <c:pt idx="57">
                  <c:v>3.09994512590765</c:v>
                </c:pt>
                <c:pt idx="58">
                  <c:v>3.2441898258214099</c:v>
                </c:pt>
                <c:pt idx="59">
                  <c:v>3.3463393839441902</c:v>
                </c:pt>
                <c:pt idx="60">
                  <c:v>3.1500821587878498</c:v>
                </c:pt>
                <c:pt idx="61">
                  <c:v>3.30087016001205</c:v>
                </c:pt>
                <c:pt idx="62">
                  <c:v>3.6292135798864602</c:v>
                </c:pt>
                <c:pt idx="63">
                  <c:v>3.4436340631509301</c:v>
                </c:pt>
                <c:pt idx="64">
                  <c:v>3.5203025395150198</c:v>
                </c:pt>
                <c:pt idx="65">
                  <c:v>3.5512101576191002</c:v>
                </c:pt>
                <c:pt idx="66">
                  <c:v>3.7827844007871998</c:v>
                </c:pt>
                <c:pt idx="67">
                  <c:v>3.72840868793919</c:v>
                </c:pt>
                <c:pt idx="68">
                  <c:v>3.86341523625399</c:v>
                </c:pt>
                <c:pt idx="69">
                  <c:v>3.8226847917706199</c:v>
                </c:pt>
                <c:pt idx="70">
                  <c:v>3.97228026601673</c:v>
                </c:pt>
                <c:pt idx="71">
                  <c:v>4.1584812172835202</c:v>
                </c:pt>
                <c:pt idx="72">
                  <c:v>4.1740610427069003</c:v>
                </c:pt>
                <c:pt idx="73">
                  <c:v>4.2373469613977299</c:v>
                </c:pt>
                <c:pt idx="74">
                  <c:v>4.2145293453621004</c:v>
                </c:pt>
                <c:pt idx="75">
                  <c:v>4.3811027057671597</c:v>
                </c:pt>
                <c:pt idx="76">
                  <c:v>4.4131381796172597</c:v>
                </c:pt>
                <c:pt idx="77">
                  <c:v>4.5216683284421304</c:v>
                </c:pt>
                <c:pt idx="78">
                  <c:v>4.4745510791252601</c:v>
                </c:pt>
                <c:pt idx="79">
                  <c:v>4.5907630439742997</c:v>
                </c:pt>
                <c:pt idx="80">
                  <c:v>4.6276904033112602</c:v>
                </c:pt>
                <c:pt idx="81">
                  <c:v>4.69715221531973</c:v>
                </c:pt>
                <c:pt idx="82">
                  <c:v>4.8633021087695898</c:v>
                </c:pt>
                <c:pt idx="83">
                  <c:v>4.9475034970497003</c:v>
                </c:pt>
                <c:pt idx="84">
                  <c:v>5.1396901167810398</c:v>
                </c:pt>
                <c:pt idx="85">
                  <c:v>5.1048805525232002</c:v>
                </c:pt>
                <c:pt idx="86">
                  <c:v>5.2152894797648104</c:v>
                </c:pt>
                <c:pt idx="87">
                  <c:v>4.9733468010781303</c:v>
                </c:pt>
                <c:pt idx="88">
                  <c:v>5.1200459631671196</c:v>
                </c:pt>
                <c:pt idx="89">
                  <c:v>4.8134124830132103</c:v>
                </c:pt>
                <c:pt idx="90">
                  <c:v>4.2753118894990401</c:v>
                </c:pt>
              </c:numCache>
            </c:numRef>
          </c:val>
          <c:smooth val="0"/>
          <c:extLst>
            <c:ext xmlns:c16="http://schemas.microsoft.com/office/drawing/2014/chart" uri="{C3380CC4-5D6E-409C-BE32-E72D297353CC}">
              <c16:uniqueId val="{00000001-5CB3-46ED-A9B4-3BA4B409EB84}"/>
            </c:ext>
          </c:extLst>
        </c:ser>
        <c:dLbls>
          <c:showLegendKey val="0"/>
          <c:showVal val="0"/>
          <c:showCatName val="0"/>
          <c:showSerName val="0"/>
          <c:showPercent val="0"/>
          <c:showBubbleSize val="0"/>
        </c:dLbls>
        <c:smooth val="0"/>
        <c:axId val="606032200"/>
        <c:axId val="606038104"/>
      </c:lineChart>
      <c:catAx>
        <c:axId val="6060322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06038104"/>
        <c:crosses val="autoZero"/>
        <c:auto val="1"/>
        <c:lblAlgn val="ctr"/>
        <c:lblOffset val="100"/>
        <c:noMultiLvlLbl val="0"/>
      </c:catAx>
      <c:valAx>
        <c:axId val="60603810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cs-CZ"/>
          </a:p>
        </c:txPr>
        <c:crossAx val="606032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0696be5b1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0696be5b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0696be5b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0696be5b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0696be5b1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20696be5b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a95739ab5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a95739ab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0696be5b1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0696be5b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11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49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47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0696be5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0696be5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a:spLocks noGrp="1"/>
          </p:cNvSpPr>
          <p:nvPr>
            <p:ph type="pic" idx="2"/>
          </p:nvPr>
        </p:nvSpPr>
        <p:spPr>
          <a:xfrm>
            <a:off x="5183188" y="987425"/>
            <a:ext cx="6172200" cy="4873625"/>
          </a:xfrm>
          <a:prstGeom prst="rect">
            <a:avLst/>
          </a:prstGeom>
          <a:noFill/>
          <a:ln>
            <a:noFill/>
          </a:ln>
        </p:spPr>
      </p:sp>
      <p:sp>
        <p:nvSpPr>
          <p:cNvPr id="69" name="Google Shape;69;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23"/>
        <p:cNvGrpSpPr/>
        <p:nvPr/>
      </p:nvGrpSpPr>
      <p:grpSpPr>
        <a:xfrm>
          <a:off x="0" y="0"/>
          <a:ext cx="0" cy="0"/>
          <a:chOff x="0" y="0"/>
          <a:chExt cx="0" cy="0"/>
        </a:xfrm>
      </p:grpSpPr>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sah" type="objOnly">
  <p:cSld name="OBJECT_ONLY">
    <p:spTree>
      <p:nvGrpSpPr>
        <p:cNvPr id="1" name="Shape 27"/>
        <p:cNvGrpSpPr/>
        <p:nvPr/>
      </p:nvGrpSpPr>
      <p:grpSpPr>
        <a:xfrm>
          <a:off x="0" y="0"/>
          <a:ext cx="0" cy="0"/>
          <a:chOff x="0" y="0"/>
          <a:chExt cx="0" cy="0"/>
        </a:xfrm>
      </p:grpSpPr>
      <p:sp>
        <p:nvSpPr>
          <p:cNvPr id="28" name="Google Shape;28;p21"/>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cs-CZ"/>
              <a:t>Prahy, pásma, adaptace</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p:nvPr/>
        </p:nvSpPr>
        <p:spPr>
          <a:xfrm>
            <a:off x="716691" y="503227"/>
            <a:ext cx="1103870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0070C0"/>
                </a:solidFill>
                <a:latin typeface="Calibri"/>
                <a:ea typeface="Calibri"/>
                <a:cs typeface="Calibri"/>
                <a:sym typeface="Calibri"/>
              </a:rPr>
              <a:t>VENTILAČNĚ – RESPIRAČNÍ ANAEROBNÍ PRÁH</a:t>
            </a:r>
            <a:endParaRPr/>
          </a:p>
          <a:p>
            <a:pPr marL="0" marR="0" lvl="0" indent="0" algn="ctr" rtl="0">
              <a:spcBef>
                <a:spcPts val="0"/>
              </a:spcBef>
              <a:spcAft>
                <a:spcPts val="0"/>
              </a:spcAft>
              <a:buNone/>
            </a:pPr>
            <a:r>
              <a:rPr lang="cs-CZ" sz="2000" b="0" i="0" u="none" strike="noStrike" cap="none">
                <a:solidFill>
                  <a:schemeClr val="dk1"/>
                </a:solidFill>
                <a:latin typeface="Calibri"/>
                <a:ea typeface="Calibri"/>
                <a:cs typeface="Calibri"/>
                <a:sym typeface="Calibri"/>
              </a:rPr>
              <a:t>přechod mezi rozdílnými energeticko-metabol. režimy: Začátek strmého ↑ anaerobně získávané energie</a:t>
            </a:r>
            <a:endParaRPr/>
          </a:p>
          <a:p>
            <a:pPr marL="0" marR="0" lvl="0" indent="0" algn="l" rtl="0">
              <a:spcBef>
                <a:spcPts val="0"/>
              </a:spcBef>
              <a:spcAft>
                <a:spcPts val="0"/>
              </a:spcAft>
              <a:buNone/>
            </a:pPr>
            <a:r>
              <a:rPr lang="cs-CZ" sz="2000" b="1" i="0" u="none" strike="noStrike" cap="none">
                <a:solidFill>
                  <a:srgbClr val="C00000"/>
                </a:solidFill>
                <a:latin typeface="Calibri"/>
                <a:ea typeface="Calibri"/>
                <a:cs typeface="Calibri"/>
                <a:sym typeface="Calibri"/>
              </a:rPr>
              <a:t>a) jako hranice mezi zónami tréninkové intenzity</a:t>
            </a:r>
            <a:endParaRPr/>
          </a:p>
          <a:p>
            <a:pPr marL="0" marR="0" lvl="0" indent="0" algn="l" rtl="0">
              <a:spcBef>
                <a:spcPts val="0"/>
              </a:spcBef>
              <a:spcAft>
                <a:spcPts val="0"/>
              </a:spcAft>
              <a:buNone/>
            </a:pPr>
            <a:r>
              <a:rPr lang="cs-CZ" sz="2000" b="0" i="0" u="none" strike="noStrike" cap="none">
                <a:solidFill>
                  <a:srgbClr val="C00000"/>
                </a:solidFill>
                <a:latin typeface="Calibri"/>
                <a:ea typeface="Calibri"/>
                <a:cs typeface="Calibri"/>
                <a:sym typeface="Calibri"/>
              </a:rPr>
              <a:t>b) k hodnocení aerobní schopnosti, připravenosti k vytrvalostnímu výkonu</a:t>
            </a:r>
            <a:endParaRPr/>
          </a:p>
          <a:p>
            <a:pPr marL="0" marR="0" lvl="0" indent="0" algn="l" rtl="0">
              <a:spcBef>
                <a:spcPts val="0"/>
              </a:spcBef>
              <a:spcAft>
                <a:spcPts val="0"/>
              </a:spcAft>
              <a:buNone/>
            </a:pPr>
            <a:r>
              <a:rPr lang="cs-CZ" sz="2000" b="0" i="0" u="none" strike="noStrike" cap="none">
                <a:solidFill>
                  <a:srgbClr val="C00000"/>
                </a:solidFill>
                <a:latin typeface="Calibri"/>
                <a:ea typeface="Calibri"/>
                <a:cs typeface="Calibri"/>
                <a:sym typeface="Calibri"/>
              </a:rPr>
              <a:t>c) k hodnocení efektivity aerobního tréninku</a:t>
            </a:r>
            <a:endParaRPr/>
          </a:p>
        </p:txBody>
      </p:sp>
      <p:graphicFrame>
        <p:nvGraphicFramePr>
          <p:cNvPr id="118" name="Google Shape;118;p5"/>
          <p:cNvGraphicFramePr/>
          <p:nvPr/>
        </p:nvGraphicFramePr>
        <p:xfrm>
          <a:off x="2782764" y="2420888"/>
          <a:ext cx="7705725" cy="3809225"/>
        </p:xfrm>
        <a:graphic>
          <a:graphicData uri="http://schemas.openxmlformats.org/drawingml/2006/table">
            <a:tbl>
              <a:tblPr>
                <a:noFill/>
                <a:tableStyleId>{A98EA792-81A5-4826-A71F-88CA252BFD95}</a:tableStyleId>
              </a:tblPr>
              <a:tblGrid>
                <a:gridCol w="7705725">
                  <a:extLst>
                    <a:ext uri="{9D8B030D-6E8A-4147-A177-3AD203B41FA5}">
                      <a16:colId xmlns:a16="http://schemas.microsoft.com/office/drawing/2014/main" val="20000"/>
                    </a:ext>
                  </a:extLst>
                </a:gridCol>
              </a:tblGrid>
              <a:tr h="441375">
                <a:tc>
                  <a:txBody>
                    <a:bodyPr/>
                    <a:lstStyle/>
                    <a:p>
                      <a:pPr marL="0" marR="0" lvl="0" indent="0" algn="ctr" rtl="0">
                        <a:lnSpc>
                          <a:spcPct val="100000"/>
                        </a:lnSpc>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SUBMAX. AŽ MAX. INTENZITA - zóna převážně anaerobní </a:t>
                      </a:r>
                      <a:endParaRPr/>
                    </a:p>
                  </a:txBody>
                  <a:tcPr marL="90000" marR="90000" marT="46800" marB="46800" anchor="ctr">
                    <a:lnL w="38100" cap="flat" cmpd="sng">
                      <a:solidFill>
                        <a:srgbClr val="3609F5"/>
                      </a:solidFill>
                      <a:prstDash val="solid"/>
                      <a:round/>
                      <a:headEnd type="none" w="sm" len="sm"/>
                      <a:tailEnd type="none" w="sm" len="sm"/>
                    </a:lnL>
                    <a:lnR w="38100" cap="flat" cmpd="sng">
                      <a:solidFill>
                        <a:srgbClr val="3609F5"/>
                      </a:solidFill>
                      <a:prstDash val="solid"/>
                      <a:round/>
                      <a:headEnd type="none" w="sm" len="sm"/>
                      <a:tailEnd type="none" w="sm" len="sm"/>
                    </a:lnR>
                    <a:lnT w="38100" cap="flat" cmpd="sng">
                      <a:solidFill>
                        <a:srgbClr val="3609F5"/>
                      </a:solidFill>
                      <a:prstDash val="solid"/>
                      <a:round/>
                      <a:headEnd type="none" w="sm" len="sm"/>
                      <a:tailEnd type="none" w="sm" len="sm"/>
                    </a:lnT>
                    <a:lnB w="38100" cap="flat" cmpd="sng">
                      <a:solidFill>
                        <a:srgbClr val="3609F5"/>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69100">
                <a:tc>
                  <a:txBody>
                    <a:bodyPr/>
                    <a:lstStyle/>
                    <a:p>
                      <a:pPr marL="0" marR="0" lvl="0" indent="0" algn="ctr" rtl="0">
                        <a:lnSpc>
                          <a:spcPct val="100000"/>
                        </a:lnSpc>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VYŠŠÍ INTENZITA (60-80%VO</a:t>
                      </a:r>
                      <a:r>
                        <a:rPr lang="cs-CZ" sz="2000" b="0" i="0" u="none" strike="noStrike" cap="none" baseline="-25000">
                          <a:solidFill>
                            <a:schemeClr val="dk1"/>
                          </a:solidFill>
                          <a:latin typeface="Arial"/>
                          <a:ea typeface="Arial"/>
                          <a:cs typeface="Arial"/>
                          <a:sym typeface="Arial"/>
                        </a:rPr>
                        <a:t>2</a:t>
                      </a:r>
                      <a:r>
                        <a:rPr lang="cs-CZ" sz="2000" b="0" i="0" u="none" strike="noStrike" cap="none">
                          <a:solidFill>
                            <a:schemeClr val="dk1"/>
                          </a:solidFill>
                          <a:latin typeface="Arial"/>
                          <a:ea typeface="Arial"/>
                          <a:cs typeface="Arial"/>
                          <a:sym typeface="Arial"/>
                        </a:rPr>
                        <a:t>max ?)</a:t>
                      </a:r>
                      <a:br>
                        <a:rPr lang="cs-CZ" sz="2000" b="0" i="0" u="none" strike="noStrike" cap="none">
                          <a:solidFill>
                            <a:schemeClr val="dk1"/>
                          </a:solidFill>
                          <a:latin typeface="Arial"/>
                          <a:ea typeface="Arial"/>
                          <a:cs typeface="Arial"/>
                          <a:sym typeface="Arial"/>
                        </a:rPr>
                      </a:br>
                      <a:r>
                        <a:rPr lang="cs-CZ" sz="2000" b="0" i="0" u="none" strike="noStrike" cap="none">
                          <a:solidFill>
                            <a:schemeClr val="dk1"/>
                          </a:solidFill>
                          <a:latin typeface="Arial"/>
                          <a:ea typeface="Arial"/>
                          <a:cs typeface="Arial"/>
                          <a:sym typeface="Arial"/>
                        </a:rPr>
                        <a:t> LT2?, LTP?, OBLA?,</a:t>
                      </a:r>
                      <a:r>
                        <a:rPr lang="cs-CZ" sz="2000" b="1" i="0" u="none" strike="noStrike" cap="none">
                          <a:solidFill>
                            <a:srgbClr val="3609F5"/>
                          </a:solidFill>
                          <a:latin typeface="Arial"/>
                          <a:ea typeface="Arial"/>
                          <a:cs typeface="Arial"/>
                          <a:sym typeface="Arial"/>
                        </a:rPr>
                        <a:t> </a:t>
                      </a:r>
                      <a:r>
                        <a:rPr lang="cs-CZ" sz="2000" b="1" i="0" u="none" strike="noStrike" cap="none">
                          <a:solidFill>
                            <a:srgbClr val="FF0000"/>
                          </a:solidFill>
                          <a:latin typeface="Arial"/>
                          <a:ea typeface="Arial"/>
                          <a:cs typeface="Arial"/>
                          <a:sym typeface="Arial"/>
                        </a:rPr>
                        <a:t>VT2, RCP</a:t>
                      </a:r>
                      <a:r>
                        <a:rPr lang="cs-CZ" sz="2000" b="1" i="0" u="none" strike="noStrike" cap="none">
                          <a:solidFill>
                            <a:srgbClr val="3609F5"/>
                          </a:solidFill>
                          <a:latin typeface="Arial"/>
                          <a:ea typeface="Arial"/>
                          <a:cs typeface="Arial"/>
                          <a:sym typeface="Arial"/>
                        </a:rPr>
                        <a:t> (RER, VE/VCO</a:t>
                      </a:r>
                      <a:r>
                        <a:rPr lang="cs-CZ" sz="2000" b="1" i="0" u="none" strike="noStrike" cap="none" baseline="-25000">
                          <a:solidFill>
                            <a:srgbClr val="3609F5"/>
                          </a:solidFill>
                          <a:latin typeface="Arial"/>
                          <a:ea typeface="Arial"/>
                          <a:cs typeface="Arial"/>
                          <a:sym typeface="Arial"/>
                        </a:rPr>
                        <a:t>2</a:t>
                      </a:r>
                      <a:r>
                        <a:rPr lang="cs-CZ" sz="2000" b="1" i="0" u="none" strike="noStrike" cap="none">
                          <a:solidFill>
                            <a:srgbClr val="3609F5"/>
                          </a:solidFill>
                          <a:latin typeface="Arial"/>
                          <a:ea typeface="Arial"/>
                          <a:cs typeface="Arial"/>
                          <a:sym typeface="Arial"/>
                        </a:rPr>
                        <a:t>)</a:t>
                      </a:r>
                      <a:endParaRPr/>
                    </a:p>
                    <a:p>
                      <a:pPr marL="0" marR="0" lvl="0" indent="0" algn="ctr" rtl="0">
                        <a:lnSpc>
                          <a:spcPct val="100000"/>
                        </a:lnSpc>
                        <a:spcBef>
                          <a:spcPts val="40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„2. práh“ ?</a:t>
                      </a:r>
                      <a:endParaRPr/>
                    </a:p>
                  </a:txBody>
                  <a:tcPr marL="90000" marR="90000" marT="46800" marB="46800" anchor="ctr">
                    <a:lnL w="38100" cap="flat" cmpd="sng">
                      <a:solidFill>
                        <a:srgbClr val="3609F5"/>
                      </a:solidFill>
                      <a:prstDash val="solid"/>
                      <a:round/>
                      <a:headEnd type="none" w="sm" len="sm"/>
                      <a:tailEnd type="none" w="sm" len="sm"/>
                    </a:lnL>
                    <a:lnR w="38100" cap="flat" cmpd="sng">
                      <a:solidFill>
                        <a:srgbClr val="3609F5"/>
                      </a:solidFill>
                      <a:prstDash val="solid"/>
                      <a:round/>
                      <a:headEnd type="none" w="sm" len="sm"/>
                      <a:tailEnd type="none" w="sm" len="sm"/>
                    </a:lnR>
                    <a:lnT w="38100" cap="flat" cmpd="sng">
                      <a:solidFill>
                        <a:srgbClr val="3609F5"/>
                      </a:solidFill>
                      <a:prstDash val="solid"/>
                      <a:round/>
                      <a:headEnd type="none" w="sm" len="sm"/>
                      <a:tailEnd type="none" w="sm" len="sm"/>
                    </a:lnT>
                    <a:lnB w="38100" cap="flat" cmpd="sng">
                      <a:solidFill>
                        <a:srgbClr val="3609F5"/>
                      </a:solidFill>
                      <a:prstDash val="solid"/>
                      <a:round/>
                      <a:headEnd type="none" w="sm" len="sm"/>
                      <a:tailEnd type="none" w="sm" len="sm"/>
                    </a:lnB>
                  </a:tcPr>
                </a:tc>
                <a:extLst>
                  <a:ext uri="{0D108BD9-81ED-4DB2-BD59-A6C34878D82A}">
                    <a16:rowId xmlns:a16="http://schemas.microsoft.com/office/drawing/2014/main" val="10001"/>
                  </a:ext>
                </a:extLst>
              </a:tr>
              <a:tr h="442975">
                <a:tc>
                  <a:txBody>
                    <a:bodyPr/>
                    <a:lstStyle/>
                    <a:p>
                      <a:pPr marL="0" marR="0" lvl="0" indent="0" algn="ctr" rtl="0">
                        <a:lnSpc>
                          <a:spcPct val="100000"/>
                        </a:lnSpc>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STŘEDNÍ AŽ SUBMAXIMÁLNÍ INTENZITA – zóna smíšená</a:t>
                      </a:r>
                      <a:endParaRPr/>
                    </a:p>
                  </a:txBody>
                  <a:tcPr marL="90000" marR="90000" marT="46800" marB="46800" anchor="ctr">
                    <a:lnL w="38100" cap="flat" cmpd="sng">
                      <a:solidFill>
                        <a:srgbClr val="3609F5"/>
                      </a:solidFill>
                      <a:prstDash val="solid"/>
                      <a:round/>
                      <a:headEnd type="none" w="sm" len="sm"/>
                      <a:tailEnd type="none" w="sm" len="sm"/>
                    </a:lnL>
                    <a:lnR w="38100" cap="flat" cmpd="sng">
                      <a:solidFill>
                        <a:srgbClr val="3609F5"/>
                      </a:solidFill>
                      <a:prstDash val="solid"/>
                      <a:round/>
                      <a:headEnd type="none" w="sm" len="sm"/>
                      <a:tailEnd type="none" w="sm" len="sm"/>
                    </a:lnR>
                    <a:lnT w="38100" cap="flat" cmpd="sng">
                      <a:solidFill>
                        <a:srgbClr val="3609F5"/>
                      </a:solidFill>
                      <a:prstDash val="solid"/>
                      <a:round/>
                      <a:headEnd type="none" w="sm" len="sm"/>
                      <a:tailEnd type="none" w="sm" len="sm"/>
                    </a:lnT>
                    <a:lnB w="38100" cap="flat" cmpd="sng">
                      <a:solidFill>
                        <a:srgbClr val="3609F5"/>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1069100">
                <a:tc>
                  <a:txBody>
                    <a:bodyPr/>
                    <a:lstStyle/>
                    <a:p>
                      <a:pPr marL="0" marR="0" lvl="0" indent="0" algn="ctr" rtl="0">
                        <a:lnSpc>
                          <a:spcPct val="100000"/>
                        </a:lnSpc>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NIŽŠÍ INTENZITA (40-60% VO</a:t>
                      </a:r>
                      <a:r>
                        <a:rPr lang="cs-CZ" sz="2000" b="0" i="0" u="none" strike="noStrike" cap="none" baseline="-25000">
                          <a:solidFill>
                            <a:schemeClr val="dk1"/>
                          </a:solidFill>
                          <a:latin typeface="Arial"/>
                          <a:ea typeface="Arial"/>
                          <a:cs typeface="Arial"/>
                          <a:sym typeface="Arial"/>
                        </a:rPr>
                        <a:t>2</a:t>
                      </a:r>
                      <a:r>
                        <a:rPr lang="cs-CZ" sz="2000" b="0" i="0" u="none" strike="noStrike" cap="none">
                          <a:solidFill>
                            <a:schemeClr val="dk1"/>
                          </a:solidFill>
                          <a:latin typeface="Arial"/>
                          <a:ea typeface="Arial"/>
                          <a:cs typeface="Arial"/>
                          <a:sym typeface="Arial"/>
                        </a:rPr>
                        <a:t>max ?)</a:t>
                      </a:r>
                      <a:br>
                        <a:rPr lang="cs-CZ" sz="2000" b="0" i="0" u="none" strike="noStrike" cap="none">
                          <a:solidFill>
                            <a:schemeClr val="dk1"/>
                          </a:solidFill>
                          <a:latin typeface="Arial"/>
                          <a:ea typeface="Arial"/>
                          <a:cs typeface="Arial"/>
                          <a:sym typeface="Arial"/>
                        </a:rPr>
                      </a:br>
                      <a:r>
                        <a:rPr lang="cs-CZ" sz="2000" b="0" i="0" u="none" strike="noStrike" cap="none">
                          <a:solidFill>
                            <a:srgbClr val="FF0000"/>
                          </a:solidFill>
                          <a:latin typeface="Arial"/>
                          <a:ea typeface="Arial"/>
                          <a:cs typeface="Arial"/>
                          <a:sym typeface="Arial"/>
                        </a:rPr>
                        <a:t>LT, LT1,</a:t>
                      </a:r>
                      <a:r>
                        <a:rPr lang="cs-CZ" sz="2000" b="1" i="0" u="none" strike="noStrike" cap="none">
                          <a:solidFill>
                            <a:srgbClr val="FF0000"/>
                          </a:solidFill>
                          <a:latin typeface="Arial"/>
                          <a:ea typeface="Arial"/>
                          <a:cs typeface="Arial"/>
                          <a:sym typeface="Arial"/>
                        </a:rPr>
                        <a:t> VT1 </a:t>
                      </a:r>
                      <a:r>
                        <a:rPr lang="cs-CZ" sz="2000" b="1" i="0" u="none" strike="noStrike" cap="none">
                          <a:solidFill>
                            <a:srgbClr val="3609F5"/>
                          </a:solidFill>
                          <a:latin typeface="Arial"/>
                          <a:ea typeface="Arial"/>
                          <a:cs typeface="Arial"/>
                          <a:sym typeface="Arial"/>
                        </a:rPr>
                        <a:t>(V-slope, VE/O</a:t>
                      </a:r>
                      <a:r>
                        <a:rPr lang="cs-CZ" sz="2000" b="1" i="0" u="none" strike="noStrike" cap="none" baseline="-25000">
                          <a:solidFill>
                            <a:srgbClr val="3609F5"/>
                          </a:solidFill>
                          <a:latin typeface="Arial"/>
                          <a:ea typeface="Arial"/>
                          <a:cs typeface="Arial"/>
                          <a:sym typeface="Arial"/>
                        </a:rPr>
                        <a:t>2</a:t>
                      </a:r>
                      <a:r>
                        <a:rPr lang="cs-CZ" sz="2000" b="1" i="0" u="none" strike="noStrike" cap="none">
                          <a:solidFill>
                            <a:srgbClr val="3609F5"/>
                          </a:solidFill>
                          <a:latin typeface="Arial"/>
                          <a:ea typeface="Arial"/>
                          <a:cs typeface="Arial"/>
                          <a:sym typeface="Arial"/>
                        </a:rPr>
                        <a:t>), </a:t>
                      </a:r>
                      <a:r>
                        <a:rPr lang="cs-CZ" sz="2000" b="0" i="0" u="none" strike="noStrike" cap="none">
                          <a:solidFill>
                            <a:srgbClr val="FF0000"/>
                          </a:solidFill>
                          <a:latin typeface="Arial"/>
                          <a:ea typeface="Arial"/>
                          <a:cs typeface="Arial"/>
                          <a:sym typeface="Arial"/>
                        </a:rPr>
                        <a:t>Test mluvení, RPE 13,</a:t>
                      </a:r>
                      <a:endParaRPr/>
                    </a:p>
                    <a:p>
                      <a:pPr marL="0" marR="0" lvl="0" indent="0" algn="ctr" rtl="0">
                        <a:lnSpc>
                          <a:spcPct val="100000"/>
                        </a:lnSpc>
                        <a:spcBef>
                          <a:spcPts val="400"/>
                        </a:spcBef>
                        <a:spcAft>
                          <a:spcPts val="0"/>
                        </a:spcAft>
                        <a:buClr>
                          <a:srgbClr val="009900"/>
                        </a:buClr>
                        <a:buSzPts val="2000"/>
                        <a:buFont typeface="Arial"/>
                        <a:buNone/>
                      </a:pPr>
                      <a:r>
                        <a:rPr lang="cs-CZ" sz="2000" b="0" i="0" u="none" strike="noStrike" cap="none">
                          <a:solidFill>
                            <a:srgbClr val="009900"/>
                          </a:solidFill>
                          <a:latin typeface="Arial"/>
                          <a:ea typeface="Arial"/>
                          <a:cs typeface="Arial"/>
                          <a:sym typeface="Arial"/>
                        </a:rPr>
                        <a:t>Svalový deoxidační práh, HRV práh</a:t>
                      </a:r>
                      <a:endParaRPr/>
                    </a:p>
                    <a:p>
                      <a:pPr marL="0" marR="0" lvl="0" indent="0" algn="ctr" rtl="0">
                        <a:lnSpc>
                          <a:spcPct val="100000"/>
                        </a:lnSpc>
                        <a:spcBef>
                          <a:spcPts val="40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„1. práh“ ?</a:t>
                      </a:r>
                      <a:r>
                        <a:rPr lang="cs-CZ" sz="2000" b="1" i="0" u="none" strike="noStrike" cap="none">
                          <a:solidFill>
                            <a:srgbClr val="FF0000"/>
                          </a:solidFill>
                          <a:latin typeface="Arial"/>
                          <a:ea typeface="Arial"/>
                          <a:cs typeface="Arial"/>
                          <a:sym typeface="Arial"/>
                        </a:rPr>
                        <a:t> </a:t>
                      </a:r>
                      <a:r>
                        <a:rPr lang="cs-CZ" sz="2000" b="0" i="0" u="none" strike="noStrike" cap="none">
                          <a:solidFill>
                            <a:schemeClr val="dk1"/>
                          </a:solidFill>
                          <a:latin typeface="Arial"/>
                          <a:ea typeface="Arial"/>
                          <a:cs typeface="Arial"/>
                          <a:sym typeface="Arial"/>
                        </a:rPr>
                        <a:t>(asi ne „aerobní práh“)</a:t>
                      </a:r>
                      <a:endParaRPr/>
                    </a:p>
                  </a:txBody>
                  <a:tcPr marL="90000" marR="90000" marT="46800" marB="46800" anchor="ctr">
                    <a:lnL w="38100" cap="flat" cmpd="sng">
                      <a:solidFill>
                        <a:srgbClr val="3609F5"/>
                      </a:solidFill>
                      <a:prstDash val="solid"/>
                      <a:round/>
                      <a:headEnd type="none" w="sm" len="sm"/>
                      <a:tailEnd type="none" w="sm" len="sm"/>
                    </a:lnL>
                    <a:lnR w="38100" cap="flat" cmpd="sng">
                      <a:solidFill>
                        <a:srgbClr val="3609F5"/>
                      </a:solidFill>
                      <a:prstDash val="solid"/>
                      <a:round/>
                      <a:headEnd type="none" w="sm" len="sm"/>
                      <a:tailEnd type="none" w="sm" len="sm"/>
                    </a:lnR>
                    <a:lnT w="38100" cap="flat" cmpd="sng">
                      <a:solidFill>
                        <a:srgbClr val="3609F5"/>
                      </a:solidFill>
                      <a:prstDash val="solid"/>
                      <a:round/>
                      <a:headEnd type="none" w="sm" len="sm"/>
                      <a:tailEnd type="none" w="sm" len="sm"/>
                    </a:lnT>
                    <a:lnB w="38100" cap="flat" cmpd="sng">
                      <a:solidFill>
                        <a:srgbClr val="3609F5"/>
                      </a:solidFill>
                      <a:prstDash val="solid"/>
                      <a:round/>
                      <a:headEnd type="none" w="sm" len="sm"/>
                      <a:tailEnd type="none" w="sm" len="sm"/>
                    </a:lnB>
                  </a:tcPr>
                </a:tc>
                <a:extLst>
                  <a:ext uri="{0D108BD9-81ED-4DB2-BD59-A6C34878D82A}">
                    <a16:rowId xmlns:a16="http://schemas.microsoft.com/office/drawing/2014/main" val="10003"/>
                  </a:ext>
                </a:extLst>
              </a:tr>
              <a:tr h="441375">
                <a:tc>
                  <a:txBody>
                    <a:bodyPr/>
                    <a:lstStyle/>
                    <a:p>
                      <a:pPr marL="0" marR="0" lvl="0" indent="0" algn="ctr" rtl="0">
                        <a:lnSpc>
                          <a:spcPct val="100000"/>
                        </a:lnSpc>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VELMI NÍZKÁ INTENZITA – zóna převážně aerobní</a:t>
                      </a:r>
                      <a:endParaRPr/>
                    </a:p>
                  </a:txBody>
                  <a:tcPr marL="90000" marR="90000" marT="46800" marB="46800" anchor="ctr">
                    <a:lnL w="38100" cap="flat" cmpd="sng">
                      <a:solidFill>
                        <a:srgbClr val="3609F5"/>
                      </a:solidFill>
                      <a:prstDash val="solid"/>
                      <a:round/>
                      <a:headEnd type="none" w="sm" len="sm"/>
                      <a:tailEnd type="none" w="sm" len="sm"/>
                    </a:lnL>
                    <a:lnR w="38100" cap="flat" cmpd="sng">
                      <a:solidFill>
                        <a:srgbClr val="3609F5"/>
                      </a:solidFill>
                      <a:prstDash val="solid"/>
                      <a:round/>
                      <a:headEnd type="none" w="sm" len="sm"/>
                      <a:tailEnd type="none" w="sm" len="sm"/>
                    </a:lnR>
                    <a:lnT w="38100" cap="flat" cmpd="sng">
                      <a:solidFill>
                        <a:srgbClr val="3609F5"/>
                      </a:solidFill>
                      <a:prstDash val="solid"/>
                      <a:round/>
                      <a:headEnd type="none" w="sm" len="sm"/>
                      <a:tailEnd type="none" w="sm" len="sm"/>
                    </a:lnT>
                    <a:lnB w="38100" cap="flat" cmpd="sng">
                      <a:solidFill>
                        <a:srgbClr val="3609F5"/>
                      </a:solidFill>
                      <a:prstDash val="solid"/>
                      <a:round/>
                      <a:headEnd type="none" w="sm" len="sm"/>
                      <a:tailEnd type="none" w="sm" len="sm"/>
                    </a:lnB>
                    <a:solidFill>
                      <a:schemeClr val="accent1"/>
                    </a:solidFill>
                  </a:tcPr>
                </a:tc>
                <a:extLst>
                  <a:ext uri="{0D108BD9-81ED-4DB2-BD59-A6C34878D82A}">
                    <a16:rowId xmlns:a16="http://schemas.microsoft.com/office/drawing/2014/main" val="10004"/>
                  </a:ext>
                </a:extLst>
              </a:tr>
            </a:tbl>
          </a:graphicData>
        </a:graphic>
      </p:graphicFrame>
      <p:sp>
        <p:nvSpPr>
          <p:cNvPr id="119" name="Google Shape;119;p5"/>
          <p:cNvSpPr/>
          <p:nvPr/>
        </p:nvSpPr>
        <p:spPr>
          <a:xfrm flipH="1">
            <a:off x="1774701" y="2351038"/>
            <a:ext cx="1008062" cy="3886274"/>
          </a:xfrm>
          <a:prstGeom prst="upArrow">
            <a:avLst>
              <a:gd name="adj1" fmla="val 50000"/>
              <a:gd name="adj2" fmla="val 87480"/>
            </a:avLst>
          </a:prstGeom>
          <a:solidFill>
            <a:srgbClr val="FF0000">
              <a:alpha val="17647"/>
            </a:srgbClr>
          </a:solidFill>
          <a:ln w="9525"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txBox="1"/>
          <p:nvPr/>
        </p:nvSpPr>
        <p:spPr>
          <a:xfrm rot="5400000" flipH="1">
            <a:off x="556057" y="4262610"/>
            <a:ext cx="3445348" cy="5040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Arial"/>
              <a:buNone/>
            </a:pPr>
            <a:r>
              <a:rPr lang="cs-CZ" sz="2000" b="0" i="0" u="none" strike="noStrike" cap="none">
                <a:solidFill>
                  <a:schemeClr val="dk1"/>
                </a:solidFill>
                <a:latin typeface="Arial"/>
                <a:ea typeface="Arial"/>
                <a:cs typeface="Arial"/>
                <a:sym typeface="Arial"/>
              </a:rPr>
              <a:t>INTENZITA ZÁTĚŽE</a:t>
            </a:r>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992313" y="333376"/>
            <a:ext cx="5256212" cy="46672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solidFill>
                  <a:srgbClr val="FF0000"/>
                </a:solidFill>
              </a:rPr>
              <a:t>Stanovení ventilačního prahu</a:t>
            </a:r>
            <a:endParaRPr lang="cs-CZ" altLang="cs-CZ" sz="2400" b="1"/>
          </a:p>
        </p:txBody>
      </p:sp>
      <p:pic>
        <p:nvPicPr>
          <p:cNvPr id="27651" name="Picture 5" descr="Raven201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164" y="0"/>
            <a:ext cx="314483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6"/>
          <p:cNvSpPr txBox="1">
            <a:spLocks noChangeArrowheads="1"/>
          </p:cNvSpPr>
          <p:nvPr/>
        </p:nvSpPr>
        <p:spPr bwMode="auto">
          <a:xfrm>
            <a:off x="7967663" y="6237288"/>
            <a:ext cx="22336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t>Raven et al., 2013)</a:t>
            </a:r>
          </a:p>
        </p:txBody>
      </p:sp>
      <p:pic>
        <p:nvPicPr>
          <p:cNvPr id="27653" name="Picture 7" descr="Oxy-p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773239"/>
            <a:ext cx="44719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8"/>
          <p:cNvSpPr txBox="1">
            <a:spLocks noChangeArrowheads="1"/>
          </p:cNvSpPr>
          <p:nvPr/>
        </p:nvSpPr>
        <p:spPr bwMode="auto">
          <a:xfrm>
            <a:off x="1774825" y="1196976"/>
            <a:ext cx="5761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solidFill>
                  <a:srgbClr val="3609F5"/>
                </a:solidFill>
              </a:rPr>
              <a:t>Spiroergometrie:</a:t>
            </a:r>
            <a:r>
              <a:rPr lang="cs-CZ" altLang="cs-CZ" sz="2000" b="1"/>
              <a:t> VE, VO</a:t>
            </a:r>
            <a:r>
              <a:rPr lang="cs-CZ" altLang="cs-CZ" sz="2000" b="1" baseline="-25000"/>
              <a:t>2</a:t>
            </a:r>
            <a:r>
              <a:rPr lang="cs-CZ" altLang="cs-CZ" sz="2000" b="1"/>
              <a:t>, VCO</a:t>
            </a:r>
            <a:r>
              <a:rPr lang="cs-CZ" altLang="cs-CZ" sz="2000" b="1" baseline="-25000"/>
              <a:t>2</a:t>
            </a:r>
            <a:r>
              <a:rPr lang="cs-CZ" altLang="cs-CZ" sz="2000" b="1"/>
              <a:t>, RER,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125538"/>
            <a:ext cx="8504238" cy="563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4" name="Přímá spojnice 3"/>
          <p:cNvCxnSpPr/>
          <p:nvPr/>
        </p:nvCxnSpPr>
        <p:spPr>
          <a:xfrm flipV="1">
            <a:off x="2495550" y="5373689"/>
            <a:ext cx="7704138" cy="7143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2495551" y="4652964"/>
            <a:ext cx="7681913" cy="7143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3" name="TextovéPole 5"/>
          <p:cNvSpPr txBox="1">
            <a:spLocks noChangeArrowheads="1"/>
          </p:cNvSpPr>
          <p:nvPr/>
        </p:nvSpPr>
        <p:spPr bwMode="auto">
          <a:xfrm>
            <a:off x="2293938" y="4508501"/>
            <a:ext cx="36036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4</a:t>
            </a:r>
          </a:p>
          <a:p>
            <a:pPr>
              <a:spcBef>
                <a:spcPct val="0"/>
              </a:spcBef>
              <a:buFontTx/>
              <a:buNone/>
            </a:pPr>
            <a:endParaRPr lang="cs-CZ" altLang="cs-CZ" sz="2800"/>
          </a:p>
          <a:p>
            <a:pPr>
              <a:spcBef>
                <a:spcPct val="0"/>
              </a:spcBef>
              <a:buFontTx/>
              <a:buNone/>
            </a:pPr>
            <a:r>
              <a:rPr lang="cs-CZ" altLang="cs-CZ" sz="1800"/>
              <a:t>2</a:t>
            </a:r>
          </a:p>
        </p:txBody>
      </p:sp>
      <p:sp>
        <p:nvSpPr>
          <p:cNvPr id="17414" name="TextovéPole 6"/>
          <p:cNvSpPr txBox="1">
            <a:spLocks noChangeArrowheads="1"/>
          </p:cNvSpPr>
          <p:nvPr/>
        </p:nvSpPr>
        <p:spPr bwMode="auto">
          <a:xfrm>
            <a:off x="2293939" y="4868864"/>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Takto NE:</a:t>
            </a:r>
          </a:p>
        </p:txBody>
      </p:sp>
      <p:sp>
        <p:nvSpPr>
          <p:cNvPr id="17415" name="Text Box 6"/>
          <p:cNvSpPr txBox="1">
            <a:spLocks noChangeArrowheads="1"/>
          </p:cNvSpPr>
          <p:nvPr/>
        </p:nvSpPr>
        <p:spPr bwMode="auto">
          <a:xfrm>
            <a:off x="3071814" y="333376"/>
            <a:ext cx="6264275" cy="133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solidFill>
                  <a:srgbClr val="FF0000"/>
                </a:solidFill>
              </a:rPr>
              <a:t>Stanovení laktátového prahu</a:t>
            </a:r>
          </a:p>
          <a:p>
            <a:pPr algn="ctr" eaLnBrk="1" hangingPunct="1">
              <a:spcBef>
                <a:spcPct val="50000"/>
              </a:spcBef>
              <a:buFontTx/>
              <a:buNone/>
            </a:pPr>
            <a:r>
              <a:rPr lang="cs-CZ" altLang="cs-CZ" sz="2000" b="1">
                <a:solidFill>
                  <a:srgbClr val="009900"/>
                </a:solidFill>
              </a:rPr>
              <a:t>INDIVIDUÁLNÍ (… zlom na křivce …)</a:t>
            </a:r>
            <a:endParaRPr lang="cs-CZ" altLang="cs-CZ" sz="2000">
              <a:solidFill>
                <a:srgbClr val="009900"/>
              </a:solidFill>
            </a:endParaRPr>
          </a:p>
          <a:p>
            <a:pPr algn="ctr" eaLnBrk="1" hangingPunct="1">
              <a:spcBef>
                <a:spcPct val="50000"/>
              </a:spcBef>
              <a:buFontTx/>
              <a:buNone/>
            </a:pPr>
            <a:r>
              <a:rPr lang="cs-CZ" altLang="cs-CZ" sz="1800" b="1"/>
              <a:t>NE pro všechny stejně koncentrace La 2 a 4mmol/l</a:t>
            </a:r>
            <a:endParaRPr lang="cs-CZ" altLang="cs-CZ" sz="1800"/>
          </a:p>
        </p:txBody>
      </p:sp>
      <p:sp>
        <p:nvSpPr>
          <p:cNvPr id="17416" name="Obdélník 12"/>
          <p:cNvSpPr>
            <a:spLocks noChangeArrowheads="1"/>
          </p:cNvSpPr>
          <p:nvPr/>
        </p:nvSpPr>
        <p:spPr bwMode="auto">
          <a:xfrm rot="-5400000">
            <a:off x="7445376" y="3792539"/>
            <a:ext cx="556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900"/>
              <a:t>http://norcalcyclingnews.com/2013/06/06/coaches-corner-lactate-threshold-the-science-and-data-wonkery/</a:t>
            </a:r>
          </a:p>
        </p:txBody>
      </p:sp>
      <p:pic>
        <p:nvPicPr>
          <p:cNvPr id="17417" name="Obrázek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4" y="1839913"/>
            <a:ext cx="3584575" cy="2546350"/>
          </a:xfrm>
          <a:prstGeom prst="rect">
            <a:avLst/>
          </a:prstGeom>
          <a:noFill/>
          <a:ln w="41275">
            <a:solidFill>
              <a:srgbClr val="009900"/>
            </a:solidFill>
            <a:miter lim="800000"/>
            <a:headEnd/>
            <a:tailEnd/>
          </a:ln>
          <a:extLst>
            <a:ext uri="{909E8E84-426E-40DD-AFC4-6F175D3DCCD1}">
              <a14:hiddenFill xmlns:a14="http://schemas.microsoft.com/office/drawing/2010/main">
                <a:solidFill>
                  <a:srgbClr val="FFFFFF"/>
                </a:solidFill>
              </a14:hiddenFill>
            </a:ext>
          </a:extLst>
        </p:spPr>
      </p:pic>
      <p:sp>
        <p:nvSpPr>
          <p:cNvPr id="17418" name="Obdélník 14"/>
          <p:cNvSpPr>
            <a:spLocks noChangeArrowheads="1"/>
          </p:cNvSpPr>
          <p:nvPr/>
        </p:nvSpPr>
        <p:spPr bwMode="auto">
          <a:xfrm rot="-5400000">
            <a:off x="4742658" y="2994820"/>
            <a:ext cx="2643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700"/>
              <a:t>https://fitlife101.wordpress.com/2013/09/13/lactate_threshold/</a:t>
            </a:r>
          </a:p>
        </p:txBody>
      </p:sp>
      <p:sp>
        <p:nvSpPr>
          <p:cNvPr id="17419" name="Line 5"/>
          <p:cNvSpPr>
            <a:spLocks noChangeShapeType="1"/>
          </p:cNvSpPr>
          <p:nvPr/>
        </p:nvSpPr>
        <p:spPr bwMode="auto">
          <a:xfrm>
            <a:off x="4583113" y="3379788"/>
            <a:ext cx="0" cy="576262"/>
          </a:xfrm>
          <a:prstGeom prst="line">
            <a:avLst/>
          </a:prstGeom>
          <a:noFill/>
          <a:ln w="762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20" name="Text Box 7"/>
          <p:cNvSpPr txBox="1">
            <a:spLocks noChangeArrowheads="1"/>
          </p:cNvSpPr>
          <p:nvPr/>
        </p:nvSpPr>
        <p:spPr bwMode="auto">
          <a:xfrm>
            <a:off x="4294188" y="2876551"/>
            <a:ext cx="576262" cy="46672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solidFill>
                  <a:srgbClr val="FF0000"/>
                </a:solidFill>
              </a:rPr>
              <a:t>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30" name="Google Shape;230;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aphicFrame>
        <p:nvGraphicFramePr>
          <p:cNvPr id="231" name="Google Shape;231;p13"/>
          <p:cNvGraphicFramePr/>
          <p:nvPr/>
        </p:nvGraphicFramePr>
        <p:xfrm>
          <a:off x="838199" y="365125"/>
          <a:ext cx="10515599" cy="581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88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4" descr="VE_EQ0001"/>
          <p:cNvPicPr preferRelativeResize="0"/>
          <p:nvPr/>
        </p:nvPicPr>
        <p:blipFill rotWithShape="1">
          <a:blip r:embed="rId3">
            <a:alphaModFix/>
          </a:blip>
          <a:srcRect/>
          <a:stretch/>
        </p:blipFill>
        <p:spPr>
          <a:xfrm>
            <a:off x="4656139" y="115889"/>
            <a:ext cx="5953125" cy="6669087"/>
          </a:xfrm>
          <a:prstGeom prst="rect">
            <a:avLst/>
          </a:prstGeom>
          <a:noFill/>
          <a:ln w="9525" cap="flat" cmpd="sng">
            <a:solidFill>
              <a:schemeClr val="dk1"/>
            </a:solidFill>
            <a:prstDash val="solid"/>
            <a:miter lim="800000"/>
            <a:headEnd type="none" w="sm" len="sm"/>
            <a:tailEnd type="none" w="sm" len="sm"/>
          </a:ln>
        </p:spPr>
      </p:pic>
      <p:sp>
        <p:nvSpPr>
          <p:cNvPr id="126" name="Google Shape;126;p4"/>
          <p:cNvSpPr txBox="1"/>
          <p:nvPr/>
        </p:nvSpPr>
        <p:spPr>
          <a:xfrm>
            <a:off x="6800850" y="288926"/>
            <a:ext cx="2520950" cy="36671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cs-CZ" sz="1800" b="0" i="0" u="none" strike="noStrike" cap="none">
                <a:solidFill>
                  <a:schemeClr val="dk1"/>
                </a:solidFill>
                <a:latin typeface="Arial"/>
                <a:ea typeface="Arial"/>
                <a:cs typeface="Arial"/>
                <a:sym typeface="Arial"/>
              </a:rPr>
              <a:t>Kraemer et al., 2012</a:t>
            </a:r>
            <a:endParaRPr/>
          </a:p>
        </p:txBody>
      </p:sp>
      <p:sp>
        <p:nvSpPr>
          <p:cNvPr id="127" name="Google Shape;127;p4"/>
          <p:cNvSpPr txBox="1"/>
          <p:nvPr/>
        </p:nvSpPr>
        <p:spPr>
          <a:xfrm>
            <a:off x="7104064" y="1196976"/>
            <a:ext cx="1512887" cy="116046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folHlink"/>
              </a:buClr>
              <a:buSzPts val="2800"/>
              <a:buFont typeface="Arial"/>
              <a:buNone/>
            </a:pPr>
            <a:r>
              <a:rPr lang="cs-CZ" sz="2800" b="1" i="0" u="none" strike="noStrike" cap="none">
                <a:solidFill>
                  <a:schemeClr val="folHlink"/>
                </a:solidFill>
                <a:latin typeface="Arial"/>
                <a:ea typeface="Arial"/>
                <a:cs typeface="Arial"/>
                <a:sym typeface="Arial"/>
              </a:rPr>
              <a:t>VE/CO</a:t>
            </a:r>
            <a:r>
              <a:rPr lang="cs-CZ" sz="2800" b="1" i="0" u="none" strike="noStrike" cap="none" baseline="-25000">
                <a:solidFill>
                  <a:schemeClr val="folHlink"/>
                </a:solidFill>
                <a:latin typeface="Arial"/>
                <a:ea typeface="Arial"/>
                <a:cs typeface="Arial"/>
                <a:sym typeface="Arial"/>
              </a:rPr>
              <a:t>2</a:t>
            </a:r>
            <a:endParaRPr/>
          </a:p>
          <a:p>
            <a:pPr marL="0" marR="0" lvl="0" indent="0" algn="l" rtl="0">
              <a:spcBef>
                <a:spcPts val="1400"/>
              </a:spcBef>
              <a:spcAft>
                <a:spcPts val="0"/>
              </a:spcAft>
              <a:buClr>
                <a:srgbClr val="2D9AD1"/>
              </a:buClr>
              <a:buSzPts val="2800"/>
              <a:buFont typeface="Arial"/>
              <a:buNone/>
            </a:pPr>
            <a:r>
              <a:rPr lang="cs-CZ" sz="2800" b="1" i="0" u="none" strike="noStrike" cap="none">
                <a:solidFill>
                  <a:srgbClr val="2D9AD1"/>
                </a:solidFill>
                <a:latin typeface="Arial"/>
                <a:ea typeface="Arial"/>
                <a:cs typeface="Arial"/>
                <a:sym typeface="Arial"/>
              </a:rPr>
              <a:t>VE/O</a:t>
            </a:r>
            <a:r>
              <a:rPr lang="cs-CZ" sz="2800" b="1" i="0" u="none" strike="noStrike" cap="none" baseline="-25000">
                <a:solidFill>
                  <a:srgbClr val="2D9AD1"/>
                </a:solidFill>
                <a:latin typeface="Arial"/>
                <a:ea typeface="Arial"/>
                <a:cs typeface="Arial"/>
                <a:sym typeface="Arial"/>
              </a:rPr>
              <a:t>2</a:t>
            </a:r>
            <a:endParaRPr/>
          </a:p>
        </p:txBody>
      </p:sp>
      <p:cxnSp>
        <p:nvCxnSpPr>
          <p:cNvPr id="128" name="Google Shape;128;p4"/>
          <p:cNvCxnSpPr/>
          <p:nvPr/>
        </p:nvCxnSpPr>
        <p:spPr>
          <a:xfrm rot="10800000">
            <a:off x="7608888" y="3573463"/>
            <a:ext cx="0" cy="431800"/>
          </a:xfrm>
          <a:prstGeom prst="straightConnector1">
            <a:avLst/>
          </a:prstGeom>
          <a:noFill/>
          <a:ln w="76200" cap="flat" cmpd="sng">
            <a:solidFill>
              <a:srgbClr val="FF0000"/>
            </a:solidFill>
            <a:prstDash val="dot"/>
            <a:round/>
            <a:headEnd type="none" w="med" len="med"/>
            <a:tailEnd type="none" w="med" len="med"/>
          </a:ln>
        </p:spPr>
      </p:cxnSp>
      <p:cxnSp>
        <p:nvCxnSpPr>
          <p:cNvPr id="129" name="Google Shape;129;p4"/>
          <p:cNvCxnSpPr/>
          <p:nvPr/>
        </p:nvCxnSpPr>
        <p:spPr>
          <a:xfrm rot="10800000">
            <a:off x="9409113" y="2565401"/>
            <a:ext cx="0" cy="1439863"/>
          </a:xfrm>
          <a:prstGeom prst="straightConnector1">
            <a:avLst/>
          </a:prstGeom>
          <a:noFill/>
          <a:ln w="76200" cap="flat" cmpd="sng">
            <a:solidFill>
              <a:srgbClr val="FF0000"/>
            </a:solidFill>
            <a:prstDash val="dot"/>
            <a:round/>
            <a:headEnd type="none" w="med" len="med"/>
            <a:tailEnd type="none" w="med" len="med"/>
          </a:ln>
        </p:spPr>
      </p:cxnSp>
      <p:sp>
        <p:nvSpPr>
          <p:cNvPr id="130" name="Google Shape;130;p4"/>
          <p:cNvSpPr txBox="1"/>
          <p:nvPr/>
        </p:nvSpPr>
        <p:spPr>
          <a:xfrm>
            <a:off x="7753350" y="3429000"/>
            <a:ext cx="647700" cy="528638"/>
          </a:xfrm>
          <a:prstGeom prst="rect">
            <a:avLst/>
          </a:prstGeom>
          <a:solidFill>
            <a:schemeClr val="lt1"/>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800"/>
              <a:buFont typeface="Arial"/>
              <a:buNone/>
            </a:pPr>
            <a:r>
              <a:rPr lang="cs-CZ" sz="2800" b="1" i="0" u="none" strike="noStrike" cap="none">
                <a:solidFill>
                  <a:srgbClr val="FF0000"/>
                </a:solidFill>
                <a:latin typeface="Arial"/>
                <a:ea typeface="Arial"/>
                <a:cs typeface="Arial"/>
                <a:sym typeface="Arial"/>
              </a:rPr>
              <a:t>VT</a:t>
            </a:r>
            <a:endParaRPr/>
          </a:p>
        </p:txBody>
      </p:sp>
      <p:sp>
        <p:nvSpPr>
          <p:cNvPr id="131" name="Google Shape;131;p4"/>
          <p:cNvSpPr txBox="1"/>
          <p:nvPr/>
        </p:nvSpPr>
        <p:spPr>
          <a:xfrm>
            <a:off x="9480551" y="3429000"/>
            <a:ext cx="1008063" cy="528638"/>
          </a:xfrm>
          <a:prstGeom prst="rect">
            <a:avLst/>
          </a:prstGeom>
          <a:solidFill>
            <a:schemeClr val="lt1"/>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800"/>
              <a:buFont typeface="Arial"/>
              <a:buNone/>
            </a:pPr>
            <a:r>
              <a:rPr lang="cs-CZ" sz="2800" b="1" i="0" u="none" strike="noStrike" cap="none">
                <a:solidFill>
                  <a:srgbClr val="FF0000"/>
                </a:solidFill>
                <a:latin typeface="Arial"/>
                <a:ea typeface="Arial"/>
                <a:cs typeface="Arial"/>
                <a:sym typeface="Arial"/>
              </a:rPr>
              <a:t>RCP</a:t>
            </a:r>
            <a:endParaRPr/>
          </a:p>
        </p:txBody>
      </p:sp>
      <p:cxnSp>
        <p:nvCxnSpPr>
          <p:cNvPr id="132" name="Google Shape;132;p4"/>
          <p:cNvCxnSpPr/>
          <p:nvPr/>
        </p:nvCxnSpPr>
        <p:spPr>
          <a:xfrm>
            <a:off x="7608888" y="2420938"/>
            <a:ext cx="0" cy="1079500"/>
          </a:xfrm>
          <a:prstGeom prst="straightConnector1">
            <a:avLst/>
          </a:prstGeom>
          <a:noFill/>
          <a:ln w="38100" cap="flat" cmpd="sng">
            <a:solidFill>
              <a:srgbClr val="2D9AD1"/>
            </a:solidFill>
            <a:prstDash val="solid"/>
            <a:round/>
            <a:headEnd type="none" w="med" len="med"/>
            <a:tailEnd type="triangle" w="med" len="med"/>
          </a:ln>
        </p:spPr>
      </p:cxnSp>
      <p:cxnSp>
        <p:nvCxnSpPr>
          <p:cNvPr id="133" name="Google Shape;133;p4"/>
          <p:cNvCxnSpPr/>
          <p:nvPr/>
        </p:nvCxnSpPr>
        <p:spPr>
          <a:xfrm>
            <a:off x="8401050" y="1773239"/>
            <a:ext cx="935038" cy="719137"/>
          </a:xfrm>
          <a:prstGeom prst="straightConnector1">
            <a:avLst/>
          </a:prstGeom>
          <a:noFill/>
          <a:ln w="38100" cap="flat" cmpd="sng">
            <a:solidFill>
              <a:schemeClr val="folHlink"/>
            </a:solidFill>
            <a:prstDash val="solid"/>
            <a:round/>
            <a:headEnd type="none" w="med" len="med"/>
            <a:tailEnd type="triangle" w="med" len="med"/>
          </a:ln>
        </p:spPr>
      </p:cxnSp>
      <p:sp>
        <p:nvSpPr>
          <p:cNvPr id="134" name="Google Shape;134;p4"/>
          <p:cNvSpPr txBox="1"/>
          <p:nvPr/>
        </p:nvSpPr>
        <p:spPr>
          <a:xfrm>
            <a:off x="10609264" y="3285332"/>
            <a:ext cx="172994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600"/>
              <a:buFont typeface="Calibri"/>
              <a:buNone/>
            </a:pPr>
            <a:r>
              <a:rPr lang="cs-CZ" sz="1600" b="1" i="0" u="none" strike="noStrike" cap="none">
                <a:solidFill>
                  <a:srgbClr val="FF0000"/>
                </a:solidFill>
                <a:latin typeface="Calibri"/>
                <a:ea typeface="Calibri"/>
                <a:cs typeface="Calibri"/>
                <a:sym typeface="Calibri"/>
              </a:rPr>
              <a:t>RCP</a:t>
            </a:r>
            <a:r>
              <a:rPr lang="cs-CZ" sz="1600" b="0" i="0" u="none" strike="noStrike" cap="none">
                <a:solidFill>
                  <a:schemeClr val="dk1"/>
                </a:solidFill>
                <a:latin typeface="Calibri"/>
                <a:ea typeface="Calibri"/>
                <a:cs typeface="Calibri"/>
                <a:sym typeface="Calibri"/>
              </a:rPr>
              <a:t> – respiratory compensation point</a:t>
            </a:r>
            <a:endParaRPr/>
          </a:p>
        </p:txBody>
      </p:sp>
      <p:sp>
        <p:nvSpPr>
          <p:cNvPr id="135" name="Google Shape;135;p4"/>
          <p:cNvSpPr txBox="1"/>
          <p:nvPr/>
        </p:nvSpPr>
        <p:spPr>
          <a:xfrm>
            <a:off x="939114" y="1758494"/>
            <a:ext cx="3855330" cy="2246769"/>
          </a:xfrm>
          <a:prstGeom prst="rect">
            <a:avLst/>
          </a:prstGeom>
          <a:solidFill>
            <a:schemeClr val="lt1"/>
          </a:solidFill>
          <a:ln w="9525" cap="flat" cmpd="sng">
            <a:solidFill>
              <a:srgbClr val="2D9AD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Calibri"/>
              <a:buNone/>
            </a:pPr>
            <a:r>
              <a:rPr lang="cs-CZ" sz="2000" b="0" i="0" u="none" strike="noStrike" cap="none">
                <a:solidFill>
                  <a:schemeClr val="dk1"/>
                </a:solidFill>
                <a:latin typeface="Calibri"/>
                <a:ea typeface="Calibri"/>
                <a:cs typeface="Calibri"/>
                <a:sym typeface="Calibri"/>
              </a:rPr>
              <a:t>„Současné“</a:t>
            </a:r>
            <a:endParaRPr/>
          </a:p>
          <a:p>
            <a:pPr marL="0" marR="0" lvl="0" indent="0" algn="ctr" rtl="0">
              <a:spcBef>
                <a:spcPts val="1000"/>
              </a:spcBef>
              <a:spcAft>
                <a:spcPts val="0"/>
              </a:spcAft>
              <a:buClr>
                <a:srgbClr val="FF0000"/>
              </a:buClr>
              <a:buSzPts val="2000"/>
              <a:buFont typeface="Calibri"/>
              <a:buNone/>
            </a:pPr>
            <a:r>
              <a:rPr lang="cs-CZ" sz="2000" b="1" i="0" u="none" strike="noStrike" cap="none">
                <a:solidFill>
                  <a:srgbClr val="FF0000"/>
                </a:solidFill>
                <a:latin typeface="Calibri"/>
                <a:ea typeface="Calibri"/>
                <a:cs typeface="Calibri"/>
                <a:sym typeface="Calibri"/>
              </a:rPr>
              <a:t>stanovení dvou ventilačních prahů </a:t>
            </a:r>
            <a:endParaRPr/>
          </a:p>
          <a:p>
            <a:pPr marL="0" marR="0" lvl="0" indent="0" algn="ctr" rtl="0">
              <a:spcBef>
                <a:spcPts val="1000"/>
              </a:spcBef>
              <a:spcAft>
                <a:spcPts val="0"/>
              </a:spcAft>
              <a:buClr>
                <a:schemeClr val="dk1"/>
              </a:buClr>
              <a:buSzPts val="2000"/>
              <a:buFont typeface="Calibri"/>
              <a:buNone/>
            </a:pPr>
            <a:r>
              <a:rPr lang="cs-CZ" sz="2000" b="1" i="0" u="none" strike="noStrike" cap="none">
                <a:solidFill>
                  <a:schemeClr val="dk1"/>
                </a:solidFill>
                <a:latin typeface="Calibri"/>
                <a:ea typeface="Calibri"/>
                <a:cs typeface="Calibri"/>
                <a:sym typeface="Calibri"/>
              </a:rPr>
              <a:t>zlom a nárůst</a:t>
            </a:r>
            <a:endParaRPr/>
          </a:p>
          <a:p>
            <a:pPr marL="0" marR="0" lvl="0" indent="0" algn="ctr" rtl="0">
              <a:spcBef>
                <a:spcPts val="1000"/>
              </a:spcBef>
              <a:spcAft>
                <a:spcPts val="0"/>
              </a:spcAft>
              <a:buClr>
                <a:schemeClr val="dk1"/>
              </a:buClr>
              <a:buSzPts val="2000"/>
              <a:buFont typeface="Calibri"/>
              <a:buNone/>
            </a:pPr>
            <a:r>
              <a:rPr lang="cs-CZ" sz="2000" b="1" i="0" u="none" strike="noStrike" cap="none">
                <a:solidFill>
                  <a:schemeClr val="dk1"/>
                </a:solidFill>
                <a:latin typeface="Calibri"/>
                <a:ea typeface="Calibri"/>
                <a:cs typeface="Calibri"/>
                <a:sym typeface="Calibri"/>
              </a:rPr>
              <a:t>ventilačních ekvivalentů</a:t>
            </a:r>
            <a:endParaRPr/>
          </a:p>
          <a:p>
            <a:pPr marL="0" marR="0" lvl="0" indent="0" algn="ctr" rtl="0">
              <a:spcBef>
                <a:spcPts val="1000"/>
              </a:spcBef>
              <a:spcAft>
                <a:spcPts val="0"/>
              </a:spcAft>
              <a:buClr>
                <a:schemeClr val="dk1"/>
              </a:buClr>
              <a:buSzPts val="2000"/>
              <a:buFont typeface="Calibri"/>
              <a:buNone/>
            </a:pPr>
            <a:r>
              <a:rPr lang="cs-CZ" sz="2000" b="1" i="0" u="none" strike="noStrike" cap="none">
                <a:solidFill>
                  <a:schemeClr val="dk1"/>
                </a:solidFill>
                <a:latin typeface="Calibri"/>
                <a:ea typeface="Calibri"/>
                <a:cs typeface="Calibri"/>
                <a:sym typeface="Calibri"/>
              </a:rPr>
              <a:t>pro</a:t>
            </a:r>
            <a:r>
              <a:rPr lang="cs-CZ" sz="2000" b="1" i="0" u="none" strike="noStrike" cap="none">
                <a:solidFill>
                  <a:srgbClr val="3609F5"/>
                </a:solidFill>
                <a:latin typeface="Calibri"/>
                <a:ea typeface="Calibri"/>
                <a:cs typeface="Calibri"/>
                <a:sym typeface="Calibri"/>
              </a:rPr>
              <a:t> </a:t>
            </a:r>
            <a:r>
              <a:rPr lang="cs-CZ" sz="2000" b="1" i="0" u="none" strike="noStrike" cap="none">
                <a:solidFill>
                  <a:srgbClr val="0070C0"/>
                </a:solidFill>
                <a:latin typeface="Calibri"/>
                <a:ea typeface="Calibri"/>
                <a:cs typeface="Calibri"/>
                <a:sym typeface="Calibri"/>
              </a:rPr>
              <a:t>O</a:t>
            </a:r>
            <a:r>
              <a:rPr lang="cs-CZ" sz="2000" b="1" i="0" u="none" strike="noStrike" cap="none" baseline="-25000">
                <a:solidFill>
                  <a:srgbClr val="0070C0"/>
                </a:solidFill>
                <a:latin typeface="Calibri"/>
                <a:ea typeface="Calibri"/>
                <a:cs typeface="Calibri"/>
                <a:sym typeface="Calibri"/>
              </a:rPr>
              <a:t>2</a:t>
            </a:r>
            <a:r>
              <a:rPr lang="cs-CZ" sz="2000" b="1" i="0" u="none" strike="noStrike" cap="none">
                <a:solidFill>
                  <a:srgbClr val="3609F5"/>
                </a:solidFill>
                <a:latin typeface="Calibri"/>
                <a:ea typeface="Calibri"/>
                <a:cs typeface="Calibri"/>
                <a:sym typeface="Calibri"/>
              </a:rPr>
              <a:t> </a:t>
            </a:r>
            <a:r>
              <a:rPr lang="cs-CZ" sz="2000" b="1" i="0" u="none" strike="noStrike" cap="none">
                <a:solidFill>
                  <a:schemeClr val="dk1"/>
                </a:solidFill>
                <a:latin typeface="Calibri"/>
                <a:ea typeface="Calibri"/>
                <a:cs typeface="Calibri"/>
                <a:sym typeface="Calibri"/>
              </a:rPr>
              <a:t>a</a:t>
            </a:r>
            <a:r>
              <a:rPr lang="cs-CZ" sz="2000" b="1" i="0" u="none" strike="noStrike" cap="none">
                <a:solidFill>
                  <a:srgbClr val="3609F5"/>
                </a:solidFill>
                <a:latin typeface="Calibri"/>
                <a:ea typeface="Calibri"/>
                <a:cs typeface="Calibri"/>
                <a:sym typeface="Calibri"/>
              </a:rPr>
              <a:t> </a:t>
            </a:r>
            <a:r>
              <a:rPr lang="cs-CZ" sz="2000" b="1" i="0" u="none" strike="noStrike" cap="none">
                <a:solidFill>
                  <a:srgbClr val="669900"/>
                </a:solidFill>
                <a:latin typeface="Calibri"/>
                <a:ea typeface="Calibri"/>
                <a:cs typeface="Calibri"/>
                <a:sym typeface="Calibri"/>
              </a:rPr>
              <a:t>CO</a:t>
            </a:r>
            <a:r>
              <a:rPr lang="cs-CZ" sz="2000" b="1" i="0" u="none" strike="noStrike" cap="none" baseline="-25000">
                <a:solidFill>
                  <a:srgbClr val="669900"/>
                </a:solidFill>
                <a:latin typeface="Calibri"/>
                <a:ea typeface="Calibri"/>
                <a:cs typeface="Calibri"/>
                <a:sym typeface="Calibri"/>
              </a:rPr>
              <a:t>2</a:t>
            </a:r>
            <a:endParaRPr/>
          </a:p>
        </p:txBody>
      </p:sp>
      <p:sp>
        <p:nvSpPr>
          <p:cNvPr id="136" name="Google Shape;136;p4"/>
          <p:cNvSpPr/>
          <p:nvPr/>
        </p:nvSpPr>
        <p:spPr>
          <a:xfrm>
            <a:off x="1240507" y="843033"/>
            <a:ext cx="32525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000" b="1" i="0" u="none" strike="noStrike" cap="none">
                <a:solidFill>
                  <a:srgbClr val="0070C0"/>
                </a:solidFill>
                <a:latin typeface="Calibri"/>
                <a:ea typeface="Calibri"/>
                <a:cs typeface="Calibri"/>
                <a:sym typeface="Calibri"/>
              </a:rPr>
              <a:t>VENTILAČNĚ – RESPIRAČNÍ ANAEROBNÍ PRÁH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20696be5b1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dirty="0"/>
              <a:t>CP - </a:t>
            </a:r>
            <a:r>
              <a:rPr lang="cs-CZ" dirty="0" err="1"/>
              <a:t>Critical</a:t>
            </a:r>
            <a:r>
              <a:rPr lang="cs-CZ" dirty="0"/>
              <a:t> </a:t>
            </a:r>
            <a:r>
              <a:rPr lang="cs-CZ" dirty="0" err="1"/>
              <a:t>Power</a:t>
            </a:r>
            <a:r>
              <a:rPr lang="cs-CZ" dirty="0"/>
              <a:t> – kritický výkon (</a:t>
            </a:r>
            <a:r>
              <a:rPr lang="cs-CZ" dirty="0" err="1"/>
              <a:t>running</a:t>
            </a:r>
            <a:r>
              <a:rPr lang="cs-CZ" dirty="0"/>
              <a:t>)</a:t>
            </a:r>
            <a:endParaRPr dirty="0"/>
          </a:p>
        </p:txBody>
      </p:sp>
      <p:sp>
        <p:nvSpPr>
          <p:cNvPr id="142" name="Google Shape;142;g120696be5b1_0_0"/>
          <p:cNvSpPr txBox="1">
            <a:spLocks noGrp="1"/>
          </p:cNvSpPr>
          <p:nvPr>
            <p:ph type="body" idx="1"/>
          </p:nvPr>
        </p:nvSpPr>
        <p:spPr>
          <a:xfrm>
            <a:off x="386938" y="1350611"/>
            <a:ext cx="7558941" cy="45320289"/>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000" b="1" dirty="0">
                <a:highlight>
                  <a:srgbClr val="FFFFFF"/>
                </a:highlight>
                <a:latin typeface="Arial"/>
                <a:ea typeface="Arial"/>
                <a:cs typeface="Arial"/>
                <a:sym typeface="Arial"/>
              </a:rPr>
              <a:t>Critical Power</a:t>
            </a:r>
            <a:r>
              <a:rPr lang="en-US" sz="2000" dirty="0">
                <a:highlight>
                  <a:srgbClr val="FFFFFF"/>
                </a:highlight>
                <a:latin typeface="Arial"/>
                <a:ea typeface="Arial"/>
                <a:cs typeface="Arial"/>
                <a:sym typeface="Arial"/>
              </a:rPr>
              <a:t> is the </a:t>
            </a:r>
            <a:r>
              <a:rPr lang="en-US" sz="2000" b="1" dirty="0">
                <a:highlight>
                  <a:srgbClr val="FFFFFF"/>
                </a:highlight>
                <a:latin typeface="Arial"/>
                <a:ea typeface="Arial"/>
                <a:cs typeface="Arial"/>
                <a:sym typeface="Arial"/>
              </a:rPr>
              <a:t>highest</a:t>
            </a:r>
            <a:r>
              <a:rPr lang="en-US" sz="2000" dirty="0">
                <a:highlight>
                  <a:srgbClr val="FFFFFF"/>
                </a:highlight>
                <a:latin typeface="Arial"/>
                <a:ea typeface="Arial"/>
                <a:cs typeface="Arial"/>
                <a:sym typeface="Arial"/>
              </a:rPr>
              <a:t> workload you can sustain without using your </a:t>
            </a:r>
            <a:r>
              <a:rPr lang="en-US" sz="2000" b="1" dirty="0">
                <a:highlight>
                  <a:srgbClr val="FFFFFF"/>
                </a:highlight>
                <a:latin typeface="Arial"/>
                <a:ea typeface="Arial"/>
                <a:cs typeface="Arial"/>
                <a:sym typeface="Arial"/>
              </a:rPr>
              <a:t>anaerobic reserve</a:t>
            </a:r>
            <a:r>
              <a:rPr lang="en-US" sz="2000" dirty="0">
                <a:highlight>
                  <a:srgbClr val="FFFFFF"/>
                </a:highlight>
                <a:latin typeface="Arial"/>
                <a:ea typeface="Arial"/>
                <a:cs typeface="Arial"/>
                <a:sym typeface="Arial"/>
              </a:rPr>
              <a:t>, and research papers often consider this workload that an athlete can sustain "indefinitely." Or course, "indefinitely" here means until glycogen reserves get depleted, or other limiting factors set in. Typically, you can maintain </a:t>
            </a:r>
            <a:r>
              <a:rPr lang="en-US" sz="2000" b="1" dirty="0">
                <a:highlight>
                  <a:srgbClr val="FFFFFF"/>
                </a:highlight>
                <a:latin typeface="Arial"/>
                <a:ea typeface="Arial"/>
                <a:cs typeface="Arial"/>
                <a:sym typeface="Arial"/>
              </a:rPr>
              <a:t>Critical Power for 30-70 minutes</a:t>
            </a:r>
          </a:p>
          <a:p>
            <a:pPr marL="0" lvl="0" indent="0" algn="l" rtl="0">
              <a:spcBef>
                <a:spcPts val="1000"/>
              </a:spcBef>
              <a:spcAft>
                <a:spcPts val="0"/>
              </a:spcAft>
              <a:buNone/>
            </a:pPr>
            <a:r>
              <a:rPr lang="en-US" sz="2000" b="1" dirty="0">
                <a:highlight>
                  <a:srgbClr val="FFFFFF"/>
                </a:highlight>
                <a:latin typeface="Arial"/>
                <a:ea typeface="Arial"/>
                <a:cs typeface="Arial"/>
                <a:sym typeface="Arial"/>
              </a:rPr>
              <a:t>Best critical power test: 10km running test (running power meter needed)</a:t>
            </a:r>
          </a:p>
        </p:txBody>
      </p:sp>
      <p:sp>
        <p:nvSpPr>
          <p:cNvPr id="4" name="Rectangle 3">
            <a:extLst>
              <a:ext uri="{FF2B5EF4-FFF2-40B4-BE49-F238E27FC236}">
                <a16:creationId xmlns:a16="http://schemas.microsoft.com/office/drawing/2014/main" id="{A5355E09-9131-4FED-BB23-3390A49BE686}"/>
              </a:ext>
            </a:extLst>
          </p:cNvPr>
          <p:cNvSpPr>
            <a:spLocks noChangeArrowheads="1"/>
          </p:cNvSpPr>
          <p:nvPr/>
        </p:nvSpPr>
        <p:spPr bwMode="auto">
          <a:xfrm>
            <a:off x="3428010" y="3928985"/>
            <a:ext cx="8763990" cy="29290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err="1">
                <a:ln>
                  <a:noFill/>
                </a:ln>
                <a:solidFill>
                  <a:srgbClr val="202124"/>
                </a:solidFill>
                <a:effectLst/>
                <a:latin typeface="inherit"/>
              </a:rPr>
              <a:t>Critical</a:t>
            </a:r>
            <a:r>
              <a:rPr kumimoji="0" lang="cs-CZ" altLang="cs-CZ" sz="2400" b="0" i="0" u="none" strike="noStrike" cap="none" normalizeH="0" baseline="0" dirty="0">
                <a:ln>
                  <a:noFill/>
                </a:ln>
                <a:solidFill>
                  <a:srgbClr val="202124"/>
                </a:solidFill>
                <a:effectLst/>
                <a:latin typeface="inherit"/>
              </a:rPr>
              <a:t> </a:t>
            </a:r>
            <a:r>
              <a:rPr kumimoji="0" lang="cs-CZ" altLang="cs-CZ" sz="2400" b="0" i="0" u="none" strike="noStrike" cap="none" normalizeH="0" baseline="0" dirty="0" err="1">
                <a:ln>
                  <a:noFill/>
                </a:ln>
                <a:solidFill>
                  <a:srgbClr val="202124"/>
                </a:solidFill>
                <a:effectLst/>
                <a:latin typeface="inherit"/>
              </a:rPr>
              <a:t>Power</a:t>
            </a:r>
            <a:r>
              <a:rPr kumimoji="0" lang="cs-CZ" altLang="cs-CZ" sz="2400" b="0" i="0" u="none" strike="noStrike" cap="none" normalizeH="0" baseline="0" dirty="0">
                <a:ln>
                  <a:noFill/>
                </a:ln>
                <a:solidFill>
                  <a:srgbClr val="202124"/>
                </a:solidFill>
                <a:effectLst/>
                <a:latin typeface="inherit"/>
              </a:rPr>
              <a:t> je nejvyšší pracovní zátěž, kterou dokážete udržet, aniž byste použili svou anaerobní rezervu, a výzkumné práce často zvažují tuto zátěž, kterou může sportovec vydržet „nekonečně dlouho“. Nebo samozřejmě, „na neurčito“ zde znamená, dokud se nevyčerpají zásoby glykogenu nebo nenastanou jiné omezující faktory. Kritický výkon můžete obvykle udržovat po dobu 30–70 minut Test nejlepšího kritického výkonu: 10 km běhový test (potřebný měřič provozního výkonu)</a:t>
            </a:r>
            <a:r>
              <a:rPr kumimoji="0" lang="cs-CZ" altLang="cs-CZ" sz="2400" b="0" i="0" u="none" strike="noStrike" cap="none" normalizeH="0" baseline="0" dirty="0">
                <a:ln>
                  <a:noFill/>
                </a:ln>
                <a:solidFill>
                  <a:schemeClr val="tx1"/>
                </a:solidFill>
                <a:effectLst/>
              </a:rPr>
              <a:t> </a:t>
            </a:r>
            <a:endParaRPr kumimoji="0" lang="cs-CZ" altLang="cs-CZ"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20696be5b1_0_26"/>
          <p:cNvSpPr txBox="1">
            <a:spLocks noGrp="1"/>
          </p:cNvSpPr>
          <p:nvPr>
            <p:ph type="title"/>
          </p:nvPr>
        </p:nvSpPr>
        <p:spPr>
          <a:xfrm>
            <a:off x="838200" y="365125"/>
            <a:ext cx="10515600" cy="7272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cs-CZ"/>
              <a:t>Critical Power zones based on 10 km power test</a:t>
            </a:r>
            <a:endParaRPr/>
          </a:p>
        </p:txBody>
      </p:sp>
      <p:sp>
        <p:nvSpPr>
          <p:cNvPr id="148" name="Google Shape;148;g120696be5b1_0_2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49" name="Google Shape;149;g120696be5b1_0_26"/>
          <p:cNvPicPr preferRelativeResize="0"/>
          <p:nvPr/>
        </p:nvPicPr>
        <p:blipFill>
          <a:blip r:embed="rId3">
            <a:alphaModFix/>
          </a:blip>
          <a:stretch>
            <a:fillRect/>
          </a:stretch>
        </p:blipFill>
        <p:spPr>
          <a:xfrm>
            <a:off x="447675" y="1467575"/>
            <a:ext cx="11296650" cy="506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20696be5b1_0_38"/>
          <p:cNvSpPr txBox="1">
            <a:spLocks noGrp="1"/>
          </p:cNvSpPr>
          <p:nvPr>
            <p:ph type="title"/>
          </p:nvPr>
        </p:nvSpPr>
        <p:spPr>
          <a:xfrm>
            <a:off x="166255" y="365125"/>
            <a:ext cx="12025745"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sz="4000" dirty="0" err="1"/>
              <a:t>Function</a:t>
            </a:r>
            <a:r>
              <a:rPr lang="cs-CZ" sz="4000" dirty="0"/>
              <a:t> </a:t>
            </a:r>
            <a:r>
              <a:rPr lang="cs-CZ" sz="4000" dirty="0" err="1"/>
              <a:t>Treshold</a:t>
            </a:r>
            <a:r>
              <a:rPr lang="cs-CZ" sz="4000" dirty="0"/>
              <a:t> </a:t>
            </a:r>
            <a:r>
              <a:rPr lang="cs-CZ" sz="4000" dirty="0" err="1"/>
              <a:t>Power</a:t>
            </a:r>
            <a:r>
              <a:rPr lang="cs-CZ" sz="4000" dirty="0"/>
              <a:t> (FTP) – Funkční prahový výkon</a:t>
            </a:r>
            <a:endParaRPr sz="4000" dirty="0"/>
          </a:p>
        </p:txBody>
      </p:sp>
      <p:sp>
        <p:nvSpPr>
          <p:cNvPr id="155" name="Google Shape;155;g120696be5b1_0_38"/>
          <p:cNvSpPr txBox="1">
            <a:spLocks noGrp="1"/>
          </p:cNvSpPr>
          <p:nvPr>
            <p:ph type="body" idx="1"/>
          </p:nvPr>
        </p:nvSpPr>
        <p:spPr>
          <a:xfrm>
            <a:off x="1513114" y="1896875"/>
            <a:ext cx="9351372" cy="55093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cs-CZ" sz="3250" dirty="0" err="1">
                <a:solidFill>
                  <a:srgbClr val="333333"/>
                </a:solidFill>
                <a:highlight>
                  <a:srgbClr val="FFFFFF"/>
                </a:highlight>
                <a:latin typeface="Arial"/>
                <a:ea typeface="Arial"/>
                <a:cs typeface="Arial"/>
                <a:sym typeface="Arial"/>
              </a:rPr>
              <a:t>Functional</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Threshold</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Power</a:t>
            </a:r>
            <a:r>
              <a:rPr lang="cs-CZ" sz="3250" dirty="0">
                <a:solidFill>
                  <a:srgbClr val="333333"/>
                </a:solidFill>
                <a:highlight>
                  <a:srgbClr val="FFFFFF"/>
                </a:highlight>
                <a:latin typeface="Arial"/>
                <a:ea typeface="Arial"/>
                <a:cs typeface="Arial"/>
                <a:sym typeface="Arial"/>
              </a:rPr>
              <a:t> (FTP) </a:t>
            </a:r>
            <a:r>
              <a:rPr lang="cs-CZ" sz="3250" dirty="0" err="1">
                <a:solidFill>
                  <a:srgbClr val="333333"/>
                </a:solidFill>
                <a:highlight>
                  <a:srgbClr val="FFFFFF"/>
                </a:highlight>
                <a:latin typeface="Arial"/>
                <a:ea typeface="Arial"/>
                <a:cs typeface="Arial"/>
                <a:sym typeface="Arial"/>
              </a:rPr>
              <a:t>represents</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your</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ability</a:t>
            </a:r>
            <a:r>
              <a:rPr lang="cs-CZ" sz="3250" dirty="0">
                <a:solidFill>
                  <a:srgbClr val="333333"/>
                </a:solidFill>
                <a:highlight>
                  <a:srgbClr val="FFFFFF"/>
                </a:highlight>
                <a:latin typeface="Arial"/>
                <a:ea typeface="Arial"/>
                <a:cs typeface="Arial"/>
                <a:sym typeface="Arial"/>
              </a:rPr>
              <a:t> to </a:t>
            </a:r>
            <a:r>
              <a:rPr lang="cs-CZ" sz="3250" dirty="0" err="1">
                <a:solidFill>
                  <a:srgbClr val="333333"/>
                </a:solidFill>
                <a:highlight>
                  <a:srgbClr val="FFFFFF"/>
                </a:highlight>
                <a:latin typeface="Arial"/>
                <a:ea typeface="Arial"/>
                <a:cs typeface="Arial"/>
                <a:sym typeface="Arial"/>
              </a:rPr>
              <a:t>sustain</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the</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highest</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possible</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power</a:t>
            </a:r>
            <a:r>
              <a:rPr lang="cs-CZ" sz="3250" dirty="0">
                <a:solidFill>
                  <a:srgbClr val="333333"/>
                </a:solidFill>
                <a:highlight>
                  <a:srgbClr val="FFFFFF"/>
                </a:highlight>
                <a:latin typeface="Arial"/>
                <a:ea typeface="Arial"/>
                <a:cs typeface="Arial"/>
                <a:sym typeface="Arial"/>
              </a:rPr>
              <a:t> output </a:t>
            </a:r>
            <a:r>
              <a:rPr lang="cs-CZ" sz="3250" dirty="0" err="1">
                <a:solidFill>
                  <a:srgbClr val="333333"/>
                </a:solidFill>
                <a:highlight>
                  <a:srgbClr val="FFFFFF"/>
                </a:highlight>
                <a:latin typeface="Arial"/>
                <a:ea typeface="Arial"/>
                <a:cs typeface="Arial"/>
                <a:sym typeface="Arial"/>
              </a:rPr>
              <a:t>over</a:t>
            </a:r>
            <a:r>
              <a:rPr lang="cs-CZ" sz="3250" dirty="0">
                <a:solidFill>
                  <a:srgbClr val="333333"/>
                </a:solidFill>
                <a:highlight>
                  <a:srgbClr val="FFFFFF"/>
                </a:highlight>
                <a:latin typeface="Arial"/>
                <a:ea typeface="Arial"/>
                <a:cs typeface="Arial"/>
                <a:sym typeface="Arial"/>
              </a:rPr>
              <a:t> 45 to 60 </a:t>
            </a:r>
            <a:r>
              <a:rPr lang="cs-CZ" sz="3250" dirty="0" err="1">
                <a:solidFill>
                  <a:srgbClr val="333333"/>
                </a:solidFill>
                <a:highlight>
                  <a:srgbClr val="FFFFFF"/>
                </a:highlight>
                <a:latin typeface="Arial"/>
                <a:ea typeface="Arial"/>
                <a:cs typeface="Arial"/>
                <a:sym typeface="Arial"/>
              </a:rPr>
              <a:t>minutes</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depending</a:t>
            </a:r>
            <a:r>
              <a:rPr lang="cs-CZ" sz="3250" dirty="0">
                <a:solidFill>
                  <a:srgbClr val="333333"/>
                </a:solidFill>
                <a:highlight>
                  <a:srgbClr val="FFFFFF"/>
                </a:highlight>
                <a:latin typeface="Arial"/>
                <a:ea typeface="Arial"/>
                <a:cs typeface="Arial"/>
                <a:sym typeface="Arial"/>
              </a:rPr>
              <a:t> on </a:t>
            </a:r>
            <a:r>
              <a:rPr lang="cs-CZ" sz="3250" dirty="0" err="1">
                <a:solidFill>
                  <a:srgbClr val="333333"/>
                </a:solidFill>
                <a:highlight>
                  <a:srgbClr val="FFFFFF"/>
                </a:highlight>
                <a:latin typeface="Arial"/>
                <a:ea typeface="Arial"/>
                <a:cs typeface="Arial"/>
                <a:sym typeface="Arial"/>
              </a:rPr>
              <a:t>whether</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you’re</a:t>
            </a:r>
            <a:r>
              <a:rPr lang="cs-CZ" sz="3250" dirty="0">
                <a:solidFill>
                  <a:srgbClr val="333333"/>
                </a:solidFill>
                <a:highlight>
                  <a:srgbClr val="FFFFFF"/>
                </a:highlight>
                <a:latin typeface="Arial"/>
                <a:ea typeface="Arial"/>
                <a:cs typeface="Arial"/>
                <a:sym typeface="Arial"/>
              </a:rPr>
              <a:t> a </a:t>
            </a:r>
            <a:r>
              <a:rPr lang="cs-CZ" sz="3250" dirty="0" err="1">
                <a:solidFill>
                  <a:srgbClr val="333333"/>
                </a:solidFill>
                <a:highlight>
                  <a:srgbClr val="FFFFFF"/>
                </a:highlight>
                <a:latin typeface="Arial"/>
                <a:ea typeface="Arial"/>
                <a:cs typeface="Arial"/>
                <a:sym typeface="Arial"/>
              </a:rPr>
              <a:t>trained</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athlete</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or</a:t>
            </a:r>
            <a:r>
              <a:rPr lang="cs-CZ" sz="3250" dirty="0">
                <a:solidFill>
                  <a:srgbClr val="333333"/>
                </a:solidFill>
                <a:highlight>
                  <a:srgbClr val="FFFFFF"/>
                </a:highlight>
                <a:latin typeface="Arial"/>
                <a:ea typeface="Arial"/>
                <a:cs typeface="Arial"/>
                <a:sym typeface="Arial"/>
              </a:rPr>
              <a:t> not. As a </a:t>
            </a:r>
            <a:r>
              <a:rPr lang="cs-CZ" sz="3250" dirty="0" err="1">
                <a:solidFill>
                  <a:srgbClr val="333333"/>
                </a:solidFill>
                <a:highlight>
                  <a:srgbClr val="FFFFFF"/>
                </a:highlight>
                <a:latin typeface="Arial"/>
                <a:ea typeface="Arial"/>
                <a:cs typeface="Arial"/>
                <a:sym typeface="Arial"/>
              </a:rPr>
              <a:t>result</a:t>
            </a:r>
            <a:r>
              <a:rPr lang="cs-CZ" sz="3250" dirty="0">
                <a:solidFill>
                  <a:srgbClr val="333333"/>
                </a:solidFill>
                <a:highlight>
                  <a:srgbClr val="FFFFFF"/>
                </a:highlight>
                <a:latin typeface="Arial"/>
                <a:ea typeface="Arial"/>
                <a:cs typeface="Arial"/>
                <a:sym typeface="Arial"/>
              </a:rPr>
              <a:t> 95% </a:t>
            </a:r>
            <a:r>
              <a:rPr lang="cs-CZ" sz="3250" dirty="0" err="1">
                <a:solidFill>
                  <a:srgbClr val="333333"/>
                </a:solidFill>
                <a:highlight>
                  <a:srgbClr val="FFFFFF"/>
                </a:highlight>
                <a:latin typeface="Arial"/>
                <a:ea typeface="Arial"/>
                <a:cs typeface="Arial"/>
                <a:sym typeface="Arial"/>
              </a:rPr>
              <a:t>of</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the</a:t>
            </a:r>
            <a:r>
              <a:rPr lang="cs-CZ" sz="3250" dirty="0">
                <a:solidFill>
                  <a:srgbClr val="333333"/>
                </a:solidFill>
                <a:highlight>
                  <a:srgbClr val="FFFFFF"/>
                </a:highlight>
                <a:latin typeface="Arial"/>
                <a:ea typeface="Arial"/>
                <a:cs typeface="Arial"/>
                <a:sym typeface="Arial"/>
              </a:rPr>
              <a:t> 20 </a:t>
            </a:r>
            <a:r>
              <a:rPr lang="cs-CZ" sz="3250" dirty="0" err="1">
                <a:solidFill>
                  <a:srgbClr val="333333"/>
                </a:solidFill>
                <a:highlight>
                  <a:srgbClr val="FFFFFF"/>
                </a:highlight>
                <a:latin typeface="Arial"/>
                <a:ea typeface="Arial"/>
                <a:cs typeface="Arial"/>
                <a:sym typeface="Arial"/>
              </a:rPr>
              <a:t>minute</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average</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power</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is</a:t>
            </a:r>
            <a:r>
              <a:rPr lang="cs-CZ" sz="3250" dirty="0">
                <a:solidFill>
                  <a:srgbClr val="333333"/>
                </a:solidFill>
                <a:highlight>
                  <a:srgbClr val="FFFFFF"/>
                </a:highlight>
                <a:latin typeface="Arial"/>
                <a:ea typeface="Arial"/>
                <a:cs typeface="Arial"/>
                <a:sym typeface="Arial"/>
              </a:rPr>
              <a:t> </a:t>
            </a:r>
            <a:r>
              <a:rPr lang="cs-CZ" sz="3250" dirty="0" err="1">
                <a:solidFill>
                  <a:srgbClr val="333333"/>
                </a:solidFill>
                <a:highlight>
                  <a:srgbClr val="FFFFFF"/>
                </a:highlight>
                <a:latin typeface="Arial"/>
                <a:ea typeface="Arial"/>
                <a:cs typeface="Arial"/>
                <a:sym typeface="Arial"/>
              </a:rPr>
              <a:t>used</a:t>
            </a:r>
            <a:r>
              <a:rPr lang="cs-CZ" sz="3250" dirty="0">
                <a:solidFill>
                  <a:srgbClr val="333333"/>
                </a:solidFill>
                <a:highlight>
                  <a:srgbClr val="FFFFFF"/>
                </a:highlight>
                <a:latin typeface="Arial"/>
                <a:ea typeface="Arial"/>
                <a:cs typeface="Arial"/>
                <a:sym typeface="Arial"/>
              </a:rPr>
              <a:t> to </a:t>
            </a:r>
            <a:r>
              <a:rPr lang="cs-CZ" sz="3250" dirty="0" err="1">
                <a:solidFill>
                  <a:srgbClr val="333333"/>
                </a:solidFill>
                <a:highlight>
                  <a:srgbClr val="FFFFFF"/>
                </a:highlight>
                <a:latin typeface="Arial"/>
                <a:ea typeface="Arial"/>
                <a:cs typeface="Arial"/>
                <a:sym typeface="Arial"/>
              </a:rPr>
              <a:t>determine</a:t>
            </a:r>
            <a:r>
              <a:rPr lang="cs-CZ" sz="3250" dirty="0">
                <a:solidFill>
                  <a:srgbClr val="333333"/>
                </a:solidFill>
                <a:highlight>
                  <a:srgbClr val="FFFFFF"/>
                </a:highlight>
                <a:latin typeface="Arial"/>
                <a:ea typeface="Arial"/>
                <a:cs typeface="Arial"/>
                <a:sym typeface="Arial"/>
              </a:rPr>
              <a:t> FTP. </a:t>
            </a:r>
            <a:endParaRPr sz="5600" dirty="0"/>
          </a:p>
        </p:txBody>
      </p:sp>
      <p:sp>
        <p:nvSpPr>
          <p:cNvPr id="2" name="Rectangle 1">
            <a:extLst>
              <a:ext uri="{FF2B5EF4-FFF2-40B4-BE49-F238E27FC236}">
                <a16:creationId xmlns:a16="http://schemas.microsoft.com/office/drawing/2014/main" id="{8916119F-FB26-4700-8853-D6E866AC2812}"/>
              </a:ext>
            </a:extLst>
          </p:cNvPr>
          <p:cNvSpPr>
            <a:spLocks noChangeArrowheads="1"/>
          </p:cNvSpPr>
          <p:nvPr/>
        </p:nvSpPr>
        <p:spPr bwMode="auto">
          <a:xfrm>
            <a:off x="561109" y="4893283"/>
            <a:ext cx="11069782" cy="16979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800" b="0" i="0" u="none" strike="noStrike" cap="none" normalizeH="0" baseline="0" dirty="0">
                <a:ln>
                  <a:noFill/>
                </a:ln>
                <a:solidFill>
                  <a:srgbClr val="202124"/>
                </a:solidFill>
                <a:effectLst/>
                <a:latin typeface="inherit"/>
              </a:rPr>
              <a:t>Funkční prahový výkon (FTP) představuje vaši schopnost udržet nejvyšší možný výkon po dobu 45 až 60 minut v závislosti na tom, zda jste trénovaný sportovec nebo ne. Výsledkem je, že 95 % 20minutového průměrného výkonu je použito k určení FTP.</a:t>
            </a:r>
            <a:r>
              <a:rPr kumimoji="0" lang="cs-CZ" altLang="cs-CZ" sz="2800" b="0" i="0" u="none" strike="noStrike" cap="none" normalizeH="0" baseline="0" dirty="0">
                <a:ln>
                  <a:noFill/>
                </a:ln>
                <a:solidFill>
                  <a:schemeClr val="tx1"/>
                </a:solidFill>
                <a:effectLst/>
              </a:rPr>
              <a:t> </a:t>
            </a:r>
            <a:endParaRPr kumimoji="0" lang="cs-CZ" altLang="cs-CZ"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0696be5b1_0_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a:t>Function Treshold Power (FTP) (cycling test)</a:t>
            </a:r>
            <a:endParaRPr/>
          </a:p>
        </p:txBody>
      </p:sp>
      <p:sp>
        <p:nvSpPr>
          <p:cNvPr id="161" name="Google Shape;161;g120696be5b1_0_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cs-CZ"/>
              <a:t>20 min time trial as hard as possible </a:t>
            </a:r>
            <a:endParaRPr/>
          </a:p>
          <a:p>
            <a:pPr marL="0" lvl="0" indent="0" algn="l" rtl="0">
              <a:spcBef>
                <a:spcPts val="1000"/>
              </a:spcBef>
              <a:spcAft>
                <a:spcPts val="0"/>
              </a:spcAft>
              <a:buNone/>
            </a:pPr>
            <a:endParaRPr/>
          </a:p>
          <a:p>
            <a:pPr marL="0" lvl="0" indent="0" algn="l" rtl="0">
              <a:spcBef>
                <a:spcPts val="1000"/>
              </a:spcBef>
              <a:spcAft>
                <a:spcPts val="0"/>
              </a:spcAft>
              <a:buNone/>
            </a:pPr>
            <a:r>
              <a:rPr lang="cs-CZ"/>
              <a:t>subtract   5%</a:t>
            </a:r>
            <a:endParaRPr/>
          </a:p>
          <a:p>
            <a:pPr marL="0" lvl="0" indent="0" algn="l" rtl="0">
              <a:spcBef>
                <a:spcPts val="1000"/>
              </a:spcBef>
              <a:spcAft>
                <a:spcPts val="0"/>
              </a:spcAft>
              <a:buNone/>
            </a:pPr>
            <a:endParaRPr/>
          </a:p>
          <a:p>
            <a:pPr marL="0" lvl="0" indent="0" algn="l" rtl="0">
              <a:spcBef>
                <a:spcPts val="1000"/>
              </a:spcBef>
              <a:spcAft>
                <a:spcPts val="0"/>
              </a:spcAft>
              <a:buNone/>
            </a:pPr>
            <a:r>
              <a:rPr lang="cs-CZ"/>
              <a:t>Example: Average power of 20 min time trial is 300 W</a:t>
            </a:r>
            <a:endParaRPr/>
          </a:p>
          <a:p>
            <a:pPr marL="0" lvl="0" indent="0" algn="l" rtl="0">
              <a:spcBef>
                <a:spcPts val="1000"/>
              </a:spcBef>
              <a:spcAft>
                <a:spcPts val="0"/>
              </a:spcAft>
              <a:buNone/>
            </a:pPr>
            <a:endParaRPr/>
          </a:p>
          <a:p>
            <a:pPr marL="0" lvl="0" indent="0" algn="l" rtl="0">
              <a:spcBef>
                <a:spcPts val="1000"/>
              </a:spcBef>
              <a:spcAft>
                <a:spcPts val="0"/>
              </a:spcAft>
              <a:buNone/>
            </a:pPr>
            <a:r>
              <a:rPr lang="cs-CZ"/>
              <a:t>Result of FTP is: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1931989" y="949325"/>
            <a:ext cx="8339137" cy="156845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2680FF"/>
              </a:buClr>
              <a:buSzPts val="1600"/>
              <a:buFont typeface="Verdana"/>
              <a:buNone/>
            </a:pPr>
            <a:r>
              <a:rPr lang="cs-CZ" sz="1600" b="1" i="0" u="none" strike="noStrike" cap="none">
                <a:solidFill>
                  <a:srgbClr val="2680FF"/>
                </a:solidFill>
                <a:latin typeface="Verdana"/>
                <a:ea typeface="Verdana"/>
                <a:cs typeface="Verdana"/>
                <a:sym typeface="Verdana"/>
              </a:rPr>
              <a:t>www.moxymonitor.com: Identifikace tréninkových zón – běh:</a:t>
            </a:r>
            <a:endParaRPr sz="1600" b="0" i="0" u="none" strike="noStrike" cap="none">
              <a:solidFill>
                <a:schemeClr val="accent2"/>
              </a:solidFill>
              <a:latin typeface="Arial"/>
              <a:ea typeface="Arial"/>
              <a:cs typeface="Arial"/>
              <a:sym typeface="Arial"/>
            </a:endParaRPr>
          </a:p>
          <a:p>
            <a:pPr marL="0" marR="0" lvl="0" indent="0" algn="l" rtl="0">
              <a:spcBef>
                <a:spcPts val="0"/>
              </a:spcBef>
              <a:spcAft>
                <a:spcPts val="0"/>
              </a:spcAft>
              <a:buClr>
                <a:srgbClr val="002060"/>
              </a:buClr>
              <a:buSzPts val="1600"/>
              <a:buFont typeface="Verdana"/>
              <a:buNone/>
            </a:pPr>
            <a:r>
              <a:rPr lang="cs-CZ" sz="1600" b="0" i="0" u="none" strike="noStrike" cap="none">
                <a:solidFill>
                  <a:srgbClr val="002060"/>
                </a:solidFill>
                <a:latin typeface="Verdana"/>
                <a:ea typeface="Verdana"/>
                <a:cs typeface="Verdana"/>
                <a:sym typeface="Verdana"/>
              </a:rPr>
              <a:t>„Zóna aktivní regenerace (AR). Plató v nejvyšším bodě Sm02 značí zónu strukturálně intenzivního tréninku (STEI). Druhé Sm02 plató je možné při nižším Sm02, ale nemusí být vždy přítomné. Toto plató značí zónu funkčně intenzivního tréninku (FEI) a je znázorněno oranžovou barvou. Jasné a kontinuální klesání Sm02 znázorňuje zónu vysoce intenzivního tréninku (HI).“</a:t>
            </a:r>
            <a:endParaRPr sz="1600" b="0" i="0" u="none" strike="noStrike" cap="none">
              <a:solidFill>
                <a:srgbClr val="002060"/>
              </a:solidFill>
              <a:latin typeface="Arial"/>
              <a:ea typeface="Arial"/>
              <a:cs typeface="Arial"/>
              <a:sym typeface="Arial"/>
            </a:endParaRPr>
          </a:p>
        </p:txBody>
      </p:sp>
      <p:pic>
        <p:nvPicPr>
          <p:cNvPr id="167" name="Google Shape;167;p6"/>
          <p:cNvPicPr preferRelativeResize="0"/>
          <p:nvPr/>
        </p:nvPicPr>
        <p:blipFill rotWithShape="1">
          <a:blip r:embed="rId3">
            <a:alphaModFix/>
          </a:blip>
          <a:srcRect/>
          <a:stretch/>
        </p:blipFill>
        <p:spPr>
          <a:xfrm>
            <a:off x="2627313" y="2708276"/>
            <a:ext cx="6946900" cy="4030663"/>
          </a:xfrm>
          <a:prstGeom prst="rect">
            <a:avLst/>
          </a:prstGeom>
          <a:noFill/>
          <a:ln w="9525" cap="flat" cmpd="sng">
            <a:solidFill>
              <a:schemeClr val="dk1"/>
            </a:solidFill>
            <a:prstDash val="solid"/>
            <a:miter lim="800000"/>
            <a:headEnd type="none" w="sm" len="sm"/>
            <a:tailEnd type="none" w="sm" len="sm"/>
          </a:ln>
        </p:spPr>
      </p:pic>
      <p:sp>
        <p:nvSpPr>
          <p:cNvPr id="168" name="Google Shape;168;p6"/>
          <p:cNvSpPr/>
          <p:nvPr/>
        </p:nvSpPr>
        <p:spPr>
          <a:xfrm>
            <a:off x="3410897" y="155576"/>
            <a:ext cx="53814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400" b="1" i="0" u="none" strike="noStrike" cap="none">
                <a:solidFill>
                  <a:srgbClr val="00B050"/>
                </a:solidFill>
                <a:latin typeface="Calibri"/>
                <a:ea typeface="Calibri"/>
                <a:cs typeface="Calibri"/>
                <a:sym typeface="Calibri"/>
              </a:rPr>
              <a:t>Svalová oxymetrie (hyposaturační práh</a:t>
            </a:r>
            <a:r>
              <a:rPr lang="cs-CZ" sz="2400" b="1">
                <a:solidFill>
                  <a:srgbClr val="00B050"/>
                </a:solidFill>
                <a:latin typeface="Calibri"/>
                <a:ea typeface="Calibri"/>
                <a:cs typeface="Calibri"/>
                <a:sym typeface="Calibri"/>
              </a:rPr>
              <a:t>, test SMO2</a:t>
            </a:r>
            <a:r>
              <a:rPr lang="cs-CZ" sz="2400" b="1" i="0" u="none" strike="noStrike" cap="none">
                <a:solidFill>
                  <a:srgbClr val="00B050"/>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rázek 5">
            <a:extLst>
              <a:ext uri="{FF2B5EF4-FFF2-40B4-BE49-F238E27FC236}">
                <a16:creationId xmlns:a16="http://schemas.microsoft.com/office/drawing/2014/main" id="{7BEE5FF2-7291-4F0C-AE7F-BF91F41EB8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222500"/>
            <a:ext cx="91725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Obdélník 6">
            <a:extLst>
              <a:ext uri="{FF2B5EF4-FFF2-40B4-BE49-F238E27FC236}">
                <a16:creationId xmlns:a16="http://schemas.microsoft.com/office/drawing/2014/main" id="{A87B641A-4669-4967-951F-8F2FEA8E4803}"/>
              </a:ext>
            </a:extLst>
          </p:cNvPr>
          <p:cNvSpPr>
            <a:spLocks noChangeArrowheads="1"/>
          </p:cNvSpPr>
          <p:nvPr/>
        </p:nvSpPr>
        <p:spPr bwMode="auto">
          <a:xfrm>
            <a:off x="4289426" y="6516688"/>
            <a:ext cx="3641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t>http://www.ib.bioninja.com.au/_Media/oxygen_debt_med.jpeg</a:t>
            </a:r>
          </a:p>
        </p:txBody>
      </p:sp>
      <p:sp>
        <p:nvSpPr>
          <p:cNvPr id="33796" name="Obdélník 7">
            <a:extLst>
              <a:ext uri="{FF2B5EF4-FFF2-40B4-BE49-F238E27FC236}">
                <a16:creationId xmlns:a16="http://schemas.microsoft.com/office/drawing/2014/main" id="{CD96A3A0-B797-4506-BA5D-C1788EEDFA3A}"/>
              </a:ext>
            </a:extLst>
          </p:cNvPr>
          <p:cNvSpPr>
            <a:spLocks noChangeArrowheads="1"/>
          </p:cNvSpPr>
          <p:nvPr/>
        </p:nvSpPr>
        <p:spPr bwMode="auto">
          <a:xfrm>
            <a:off x="6456363" y="549275"/>
            <a:ext cx="3816350" cy="17843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i="1">
                <a:solidFill>
                  <a:srgbClr val="C10F8E"/>
                </a:solidFill>
              </a:rPr>
              <a:t>Maximální kyslíkový dluh</a:t>
            </a:r>
          </a:p>
          <a:p>
            <a:pPr eaLnBrk="1" hangingPunct="1">
              <a:spcBef>
                <a:spcPct val="0"/>
              </a:spcBef>
              <a:buFontTx/>
              <a:buNone/>
            </a:pPr>
            <a:r>
              <a:rPr lang="cs-CZ" altLang="cs-CZ" sz="1800" i="1"/>
              <a:t>- po max. vyčerpávajícím výkonu se splácí </a:t>
            </a:r>
            <a:r>
              <a:rPr lang="en-US" altLang="cs-CZ" sz="1800" i="1"/>
              <a:t>~</a:t>
            </a:r>
            <a:r>
              <a:rPr lang="cs-CZ" altLang="cs-CZ" sz="1800" i="1"/>
              <a:t> 30 minut</a:t>
            </a:r>
          </a:p>
          <a:p>
            <a:pPr eaLnBrk="1" hangingPunct="1">
              <a:spcBef>
                <a:spcPct val="0"/>
              </a:spcBef>
              <a:buFontTx/>
              <a:buNone/>
            </a:pPr>
            <a:r>
              <a:rPr lang="cs-CZ" altLang="cs-CZ" sz="1800" i="1"/>
              <a:t>- např. 3-8 l VO</a:t>
            </a:r>
            <a:r>
              <a:rPr lang="cs-CZ" altLang="cs-CZ" sz="1800" i="1" baseline="-25000"/>
              <a:t>2</a:t>
            </a:r>
            <a:r>
              <a:rPr lang="cs-CZ" altLang="cs-CZ" sz="1800" i="1"/>
              <a:t> (100-150 ml/kg)</a:t>
            </a:r>
          </a:p>
          <a:p>
            <a:pPr eaLnBrk="1" hangingPunct="1">
              <a:spcBef>
                <a:spcPct val="0"/>
              </a:spcBef>
              <a:buFontTx/>
              <a:buNone/>
            </a:pPr>
            <a:r>
              <a:rPr lang="cs-CZ" altLang="cs-CZ" sz="1800">
                <a:solidFill>
                  <a:srgbClr val="00B050"/>
                </a:solidFill>
              </a:rPr>
              <a:t>(O</a:t>
            </a:r>
            <a:r>
              <a:rPr lang="cs-CZ" altLang="cs-CZ" sz="1800" baseline="-25000">
                <a:solidFill>
                  <a:srgbClr val="00B050"/>
                </a:solidFill>
              </a:rPr>
              <a:t>2</a:t>
            </a:r>
            <a:r>
              <a:rPr lang="cs-CZ" altLang="cs-CZ" sz="1800">
                <a:solidFill>
                  <a:srgbClr val="00B050"/>
                </a:solidFill>
              </a:rPr>
              <a:t>-debt, EPOC – excess post-exercise oxygen consumption)</a:t>
            </a:r>
          </a:p>
        </p:txBody>
      </p:sp>
      <p:sp>
        <p:nvSpPr>
          <p:cNvPr id="33797" name="Obdélník 8">
            <a:extLst>
              <a:ext uri="{FF2B5EF4-FFF2-40B4-BE49-F238E27FC236}">
                <a16:creationId xmlns:a16="http://schemas.microsoft.com/office/drawing/2014/main" id="{4D20B07C-B046-4A75-A6F0-FA50C02D3DF4}"/>
              </a:ext>
            </a:extLst>
          </p:cNvPr>
          <p:cNvSpPr>
            <a:spLocks noChangeArrowheads="1"/>
          </p:cNvSpPr>
          <p:nvPr/>
        </p:nvSpPr>
        <p:spPr bwMode="auto">
          <a:xfrm>
            <a:off x="2782889" y="549275"/>
            <a:ext cx="3462337" cy="17843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000" b="1" i="1">
                <a:solidFill>
                  <a:srgbClr val="C10F8E"/>
                </a:solidFill>
              </a:rPr>
              <a:t>Maximální kyslíkový deficit</a:t>
            </a:r>
          </a:p>
          <a:p>
            <a:pPr eaLnBrk="1" hangingPunct="1">
              <a:spcBef>
                <a:spcPct val="0"/>
              </a:spcBef>
              <a:buFontTx/>
              <a:buNone/>
            </a:pPr>
            <a:endParaRPr lang="cs-CZ" altLang="cs-CZ" sz="1800" b="1" i="1" u="sng">
              <a:solidFill>
                <a:srgbClr val="0070C0"/>
              </a:solidFill>
            </a:endParaRPr>
          </a:p>
          <a:p>
            <a:pPr algn="ctr" eaLnBrk="1" hangingPunct="1">
              <a:spcBef>
                <a:spcPct val="0"/>
              </a:spcBef>
              <a:buFontTx/>
              <a:buNone/>
            </a:pPr>
            <a:r>
              <a:rPr lang="cs-CZ" altLang="cs-CZ" sz="1800" i="1"/>
              <a:t>… čeká na využití?</a:t>
            </a:r>
          </a:p>
          <a:p>
            <a:pPr eaLnBrk="1" hangingPunct="1">
              <a:spcBef>
                <a:spcPct val="0"/>
              </a:spcBef>
              <a:buFontTx/>
              <a:buNone/>
            </a:pPr>
            <a:endParaRPr lang="cs-CZ" altLang="cs-CZ" sz="1800">
              <a:solidFill>
                <a:srgbClr val="0070C0"/>
              </a:solidFill>
            </a:endParaRPr>
          </a:p>
          <a:p>
            <a:pPr eaLnBrk="1" hangingPunct="1">
              <a:spcBef>
                <a:spcPct val="0"/>
              </a:spcBef>
              <a:buFontTx/>
              <a:buNone/>
            </a:pPr>
            <a:r>
              <a:rPr lang="cs-CZ" altLang="cs-CZ" sz="1800">
                <a:solidFill>
                  <a:srgbClr val="0070C0"/>
                </a:solidFill>
              </a:rPr>
              <a:t>(MAOD – maximal accumulated oxygen deficit)</a:t>
            </a:r>
            <a:endParaRPr lang="cs-CZ" altLang="cs-CZ" sz="1800"/>
          </a:p>
        </p:txBody>
      </p:sp>
      <p:sp>
        <p:nvSpPr>
          <p:cNvPr id="33798" name="TextovéPole 1">
            <a:extLst>
              <a:ext uri="{FF2B5EF4-FFF2-40B4-BE49-F238E27FC236}">
                <a16:creationId xmlns:a16="http://schemas.microsoft.com/office/drawing/2014/main" id="{91326154-537F-42DE-82CB-325B4D6E5822}"/>
              </a:ext>
            </a:extLst>
          </p:cNvPr>
          <p:cNvSpPr txBox="1">
            <a:spLocks noChangeArrowheads="1"/>
          </p:cNvSpPr>
          <p:nvPr/>
        </p:nvSpPr>
        <p:spPr bwMode="auto">
          <a:xfrm>
            <a:off x="8399463" y="4370388"/>
            <a:ext cx="208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cs-CZ" altLang="cs-CZ" sz="1800">
                <a:solidFill>
                  <a:srgbClr val="00B050"/>
                </a:solidFill>
              </a:rPr>
              <a:t>Dluh</a:t>
            </a:r>
            <a:r>
              <a:rPr lang="cs-CZ" altLang="cs-CZ" sz="1800"/>
              <a:t> </a:t>
            </a:r>
            <a:r>
              <a:rPr lang="en-US" altLang="cs-CZ" sz="1800"/>
              <a:t>&gt;</a:t>
            </a:r>
            <a:r>
              <a:rPr lang="cs-CZ" altLang="cs-CZ" sz="1800"/>
              <a:t> </a:t>
            </a:r>
            <a:r>
              <a:rPr lang="cs-CZ" altLang="cs-CZ" sz="1800">
                <a:solidFill>
                  <a:srgbClr val="0070C0"/>
                </a:solidFill>
              </a:rPr>
              <a:t>Deficit</a:t>
            </a:r>
            <a:endParaRPr lang="cs-CZ" altLang="cs-CZ" sz="1800"/>
          </a:p>
          <a:p>
            <a:pPr algn="r">
              <a:spcBef>
                <a:spcPct val="0"/>
              </a:spcBef>
              <a:buFontTx/>
              <a:buNone/>
            </a:pPr>
            <a:r>
              <a:rPr lang="cs-CZ" altLang="cs-CZ" sz="1400">
                <a:solidFill>
                  <a:srgbClr val="00B050"/>
                </a:solidFill>
              </a:rPr>
              <a:t>(vč. aerob. regenerace)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838200" y="365126"/>
            <a:ext cx="10515600" cy="8128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200"/>
              <a:buFont typeface="Calibri"/>
              <a:buNone/>
            </a:pPr>
            <a:r>
              <a:rPr lang="cs-CZ" sz="2200" b="1" cap="none">
                <a:solidFill>
                  <a:srgbClr val="0070C0"/>
                </a:solidFill>
                <a:latin typeface="Calibri"/>
                <a:ea typeface="Calibri"/>
                <a:cs typeface="Calibri"/>
                <a:sym typeface="Calibri"/>
              </a:rPr>
              <a:t>VODÍTKO PRO REGULACI INTENZITY – POCIT ZÁTĚŽE</a:t>
            </a:r>
            <a:br>
              <a:rPr lang="cs-CZ" sz="2200" b="1" cap="none">
                <a:solidFill>
                  <a:srgbClr val="0070C0"/>
                </a:solidFill>
                <a:latin typeface="Calibri"/>
                <a:ea typeface="Calibri"/>
                <a:cs typeface="Calibri"/>
                <a:sym typeface="Calibri"/>
              </a:rPr>
            </a:br>
            <a:r>
              <a:rPr lang="cs-CZ" sz="2000">
                <a:latin typeface="Calibri"/>
                <a:ea typeface="Calibri"/>
                <a:cs typeface="Calibri"/>
                <a:sym typeface="Calibri"/>
              </a:rPr>
              <a:t>(RPE – rating of perceived exertion)</a:t>
            </a:r>
            <a:endParaRPr sz="2000"/>
          </a:p>
        </p:txBody>
      </p:sp>
      <p:graphicFrame>
        <p:nvGraphicFramePr>
          <p:cNvPr id="174" name="Google Shape;174;p8"/>
          <p:cNvGraphicFramePr/>
          <p:nvPr/>
        </p:nvGraphicFramePr>
        <p:xfrm>
          <a:off x="508202" y="2329676"/>
          <a:ext cx="3000000" cy="3000000"/>
        </p:xfrm>
        <a:graphic>
          <a:graphicData uri="http://schemas.openxmlformats.org/drawingml/2006/table">
            <a:tbl>
              <a:tblPr firstRow="1" firstCol="1" lastRow="1" lastCol="1" bandRow="1" bandCol="1">
                <a:noFill/>
                <a:tableStyleId>{4A790557-9B32-449E-8EF2-E38DBCBF7B16}</a:tableStyleId>
              </a:tblPr>
              <a:tblGrid>
                <a:gridCol w="2017725">
                  <a:extLst>
                    <a:ext uri="{9D8B030D-6E8A-4147-A177-3AD203B41FA5}">
                      <a16:colId xmlns:a16="http://schemas.microsoft.com/office/drawing/2014/main" val="20000"/>
                    </a:ext>
                  </a:extLst>
                </a:gridCol>
                <a:gridCol w="2869850">
                  <a:extLst>
                    <a:ext uri="{9D8B030D-6E8A-4147-A177-3AD203B41FA5}">
                      <a16:colId xmlns:a16="http://schemas.microsoft.com/office/drawing/2014/main" val="20001"/>
                    </a:ext>
                  </a:extLst>
                </a:gridCol>
              </a:tblGrid>
              <a:tr h="257950">
                <a:tc>
                  <a:txBody>
                    <a:bodyPr/>
                    <a:lstStyle/>
                    <a:p>
                      <a:pPr marL="0" marR="0" lvl="0" indent="0" algn="ctr" rtl="0">
                        <a:spcBef>
                          <a:spcPts val="0"/>
                        </a:spcBef>
                        <a:spcAft>
                          <a:spcPts val="0"/>
                        </a:spcAft>
                        <a:buNone/>
                      </a:pPr>
                      <a:r>
                        <a:rPr lang="cs-CZ" sz="1800" u="none" strike="noStrike" cap="none"/>
                        <a:t>Číselná hodnota</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None/>
                      </a:pPr>
                      <a:r>
                        <a:rPr lang="cs-CZ" sz="1800" u="none" strike="noStrike" cap="none"/>
                        <a:t>Slovní hodnota</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257950">
                <a:tc>
                  <a:txBody>
                    <a:bodyPr/>
                    <a:lstStyle/>
                    <a:p>
                      <a:pPr marL="0" marR="0" lvl="0" indent="0" algn="ctr" rtl="0">
                        <a:spcBef>
                          <a:spcPts val="0"/>
                        </a:spcBef>
                        <a:spcAft>
                          <a:spcPts val="0"/>
                        </a:spcAft>
                        <a:buNone/>
                      </a:pPr>
                      <a:r>
                        <a:rPr lang="cs-CZ" sz="1800" u="none" strike="noStrike" cap="none"/>
                        <a:t>6</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257950">
                <a:tc>
                  <a:txBody>
                    <a:bodyPr/>
                    <a:lstStyle/>
                    <a:p>
                      <a:pPr marL="0" marR="0" lvl="0" indent="0" algn="ctr" rtl="0">
                        <a:spcBef>
                          <a:spcPts val="0"/>
                        </a:spcBef>
                        <a:spcAft>
                          <a:spcPts val="0"/>
                        </a:spcAft>
                        <a:buNone/>
                      </a:pPr>
                      <a:r>
                        <a:rPr lang="cs-CZ" sz="1800" u="none" strike="noStrike" cap="none"/>
                        <a:t>7</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velmi velmi lehká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257950">
                <a:tc>
                  <a:txBody>
                    <a:bodyPr/>
                    <a:lstStyle/>
                    <a:p>
                      <a:pPr marL="0" marR="0" lvl="0" indent="0" algn="ctr" rtl="0">
                        <a:spcBef>
                          <a:spcPts val="0"/>
                        </a:spcBef>
                        <a:spcAft>
                          <a:spcPts val="0"/>
                        </a:spcAft>
                        <a:buNone/>
                      </a:pPr>
                      <a:r>
                        <a:rPr lang="cs-CZ" sz="1800" u="none" strike="noStrike" cap="none"/>
                        <a:t>8</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257950">
                <a:tc>
                  <a:txBody>
                    <a:bodyPr/>
                    <a:lstStyle/>
                    <a:p>
                      <a:pPr marL="0" marR="0" lvl="0" indent="0" algn="ctr" rtl="0">
                        <a:spcBef>
                          <a:spcPts val="0"/>
                        </a:spcBef>
                        <a:spcAft>
                          <a:spcPts val="0"/>
                        </a:spcAft>
                        <a:buNone/>
                      </a:pPr>
                      <a:r>
                        <a:rPr lang="cs-CZ" sz="1800" u="none" strike="noStrike" cap="none"/>
                        <a:t>9</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velmi lehká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257950">
                <a:tc>
                  <a:txBody>
                    <a:bodyPr/>
                    <a:lstStyle/>
                    <a:p>
                      <a:pPr marL="0" marR="0" lvl="0" indent="0" algn="ctr" rtl="0">
                        <a:spcBef>
                          <a:spcPts val="0"/>
                        </a:spcBef>
                        <a:spcAft>
                          <a:spcPts val="0"/>
                        </a:spcAft>
                        <a:buNone/>
                      </a:pPr>
                      <a:r>
                        <a:rPr lang="cs-CZ" sz="1800" u="none" strike="noStrike" cap="none"/>
                        <a:t>10</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r h="257950">
                <a:tc>
                  <a:txBody>
                    <a:bodyPr/>
                    <a:lstStyle/>
                    <a:p>
                      <a:pPr marL="0" marR="0" lvl="0" indent="0" algn="ctr" rtl="0">
                        <a:spcBef>
                          <a:spcPts val="0"/>
                        </a:spcBef>
                        <a:spcAft>
                          <a:spcPts val="0"/>
                        </a:spcAft>
                        <a:buNone/>
                      </a:pPr>
                      <a:r>
                        <a:rPr lang="cs-CZ" sz="1800" u="none" strike="noStrike" cap="none"/>
                        <a:t>11</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lehká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6"/>
                  </a:ext>
                </a:extLst>
              </a:tr>
              <a:tr h="257950">
                <a:tc>
                  <a:txBody>
                    <a:bodyPr/>
                    <a:lstStyle/>
                    <a:p>
                      <a:pPr marL="0" marR="0" lvl="0" indent="0" algn="ctr" rtl="0">
                        <a:spcBef>
                          <a:spcPts val="0"/>
                        </a:spcBef>
                        <a:spcAft>
                          <a:spcPts val="0"/>
                        </a:spcAft>
                        <a:buNone/>
                      </a:pPr>
                      <a:r>
                        <a:rPr lang="cs-CZ" sz="1800" u="none" strike="noStrike" cap="none"/>
                        <a:t>12</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7"/>
                  </a:ext>
                </a:extLst>
              </a:tr>
              <a:tr h="257950">
                <a:tc>
                  <a:txBody>
                    <a:bodyPr/>
                    <a:lstStyle/>
                    <a:p>
                      <a:pPr marL="0" marR="0" lvl="0" indent="0" algn="ctr" rtl="0">
                        <a:spcBef>
                          <a:spcPts val="0"/>
                        </a:spcBef>
                        <a:spcAft>
                          <a:spcPts val="0"/>
                        </a:spcAft>
                        <a:buNone/>
                      </a:pPr>
                      <a:r>
                        <a:rPr lang="cs-CZ" sz="1800" u="none" strike="noStrike" cap="none">
                          <a:solidFill>
                            <a:srgbClr val="FFFF00"/>
                          </a:solidFill>
                        </a:rPr>
                        <a:t>13</a:t>
                      </a:r>
                      <a:endParaRPr sz="1800" u="none" strike="noStrike" cap="none">
                        <a:solidFill>
                          <a:srgbClr val="FFFF00"/>
                        </a:solidFill>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solidFill>
                            <a:srgbClr val="FFFF00"/>
                          </a:solidFill>
                        </a:rPr>
                        <a:t>poněkud namáhavá (VT1?)</a:t>
                      </a:r>
                      <a:endParaRPr sz="1800" u="none" strike="noStrike" cap="none">
                        <a:solidFill>
                          <a:srgbClr val="FFFF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8"/>
                  </a:ext>
                </a:extLst>
              </a:tr>
              <a:tr h="257950">
                <a:tc>
                  <a:txBody>
                    <a:bodyPr/>
                    <a:lstStyle/>
                    <a:p>
                      <a:pPr marL="0" marR="0" lvl="0" indent="0" algn="ctr" rtl="0">
                        <a:spcBef>
                          <a:spcPts val="0"/>
                        </a:spcBef>
                        <a:spcAft>
                          <a:spcPts val="0"/>
                        </a:spcAft>
                        <a:buNone/>
                      </a:pPr>
                      <a:r>
                        <a:rPr lang="cs-CZ" sz="1800" u="none" strike="noStrike" cap="none"/>
                        <a:t>14</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9"/>
                  </a:ext>
                </a:extLst>
              </a:tr>
              <a:tr h="257950">
                <a:tc>
                  <a:txBody>
                    <a:bodyPr/>
                    <a:lstStyle/>
                    <a:p>
                      <a:pPr marL="0" marR="0" lvl="0" indent="0" algn="ctr" rtl="0">
                        <a:spcBef>
                          <a:spcPts val="0"/>
                        </a:spcBef>
                        <a:spcAft>
                          <a:spcPts val="0"/>
                        </a:spcAft>
                        <a:buNone/>
                      </a:pPr>
                      <a:r>
                        <a:rPr lang="cs-CZ" sz="1800" u="none" strike="noStrike" cap="none"/>
                        <a:t>15</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namáhavá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0"/>
                  </a:ext>
                </a:extLst>
              </a:tr>
              <a:tr h="257950">
                <a:tc>
                  <a:txBody>
                    <a:bodyPr/>
                    <a:lstStyle/>
                    <a:p>
                      <a:pPr marL="0" marR="0" lvl="0" indent="0" algn="ctr" rtl="0">
                        <a:spcBef>
                          <a:spcPts val="0"/>
                        </a:spcBef>
                        <a:spcAft>
                          <a:spcPts val="0"/>
                        </a:spcAft>
                        <a:buNone/>
                      </a:pPr>
                      <a:r>
                        <a:rPr lang="cs-CZ" sz="1800" u="none" strike="noStrike" cap="none"/>
                        <a:t>16</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1"/>
                  </a:ext>
                </a:extLst>
              </a:tr>
              <a:tr h="257950">
                <a:tc>
                  <a:txBody>
                    <a:bodyPr/>
                    <a:lstStyle/>
                    <a:p>
                      <a:pPr marL="0" marR="0" lvl="0" indent="0" algn="ctr" rtl="0">
                        <a:spcBef>
                          <a:spcPts val="0"/>
                        </a:spcBef>
                        <a:spcAft>
                          <a:spcPts val="0"/>
                        </a:spcAft>
                        <a:buNone/>
                      </a:pPr>
                      <a:r>
                        <a:rPr lang="cs-CZ" sz="1800" u="none" strike="noStrike" cap="none"/>
                        <a:t>17</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velmi namáhavá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2"/>
                  </a:ext>
                </a:extLst>
              </a:tr>
              <a:tr h="257950">
                <a:tc>
                  <a:txBody>
                    <a:bodyPr/>
                    <a:lstStyle/>
                    <a:p>
                      <a:pPr marL="0" marR="0" lvl="0" indent="0" algn="ctr" rtl="0">
                        <a:spcBef>
                          <a:spcPts val="0"/>
                        </a:spcBef>
                        <a:spcAft>
                          <a:spcPts val="0"/>
                        </a:spcAft>
                        <a:buNone/>
                      </a:pPr>
                      <a:r>
                        <a:rPr lang="cs-CZ" sz="1800" u="none" strike="noStrike" cap="none"/>
                        <a:t>18</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3"/>
                  </a:ext>
                </a:extLst>
              </a:tr>
              <a:tr h="257950">
                <a:tc>
                  <a:txBody>
                    <a:bodyPr/>
                    <a:lstStyle/>
                    <a:p>
                      <a:pPr marL="0" marR="0" lvl="0" indent="0" algn="ctr" rtl="0">
                        <a:spcBef>
                          <a:spcPts val="0"/>
                        </a:spcBef>
                        <a:spcAft>
                          <a:spcPts val="0"/>
                        </a:spcAft>
                        <a:buNone/>
                      </a:pPr>
                      <a:r>
                        <a:rPr lang="cs-CZ" sz="1800" u="none" strike="noStrike" cap="none"/>
                        <a:t>19</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velmi velmi namáhavá</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4"/>
                  </a:ext>
                </a:extLst>
              </a:tr>
              <a:tr h="257950">
                <a:tc>
                  <a:txBody>
                    <a:bodyPr/>
                    <a:lstStyle/>
                    <a:p>
                      <a:pPr marL="0" marR="0" lvl="0" indent="0" algn="ctr" rtl="0">
                        <a:spcBef>
                          <a:spcPts val="0"/>
                        </a:spcBef>
                        <a:spcAft>
                          <a:spcPts val="0"/>
                        </a:spcAft>
                        <a:buNone/>
                      </a:pPr>
                      <a:r>
                        <a:rPr lang="cs-CZ" sz="1800" u="none" strike="noStrike" cap="none"/>
                        <a:t>20</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1800" u="none" strike="noStrike" cap="none"/>
                        <a:t> </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5"/>
                  </a:ext>
                </a:extLst>
              </a:tr>
            </a:tbl>
          </a:graphicData>
        </a:graphic>
      </p:graphicFrame>
      <p:sp>
        <p:nvSpPr>
          <p:cNvPr id="175" name="Google Shape;175;p8"/>
          <p:cNvSpPr/>
          <p:nvPr/>
        </p:nvSpPr>
        <p:spPr>
          <a:xfrm>
            <a:off x="1612536" y="1570518"/>
            <a:ext cx="2605237"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cs-CZ" sz="1800" b="0" i="0" u="none" strike="noStrike" cap="none">
                <a:solidFill>
                  <a:srgbClr val="000000"/>
                </a:solidFill>
                <a:latin typeface="Arial"/>
                <a:ea typeface="Arial"/>
                <a:cs typeface="Arial"/>
                <a:sym typeface="Arial"/>
              </a:rPr>
              <a:t>Škála pocitu zátěže (Borg, 1962).</a:t>
            </a:r>
            <a:endParaRPr sz="1800" b="0" i="0" u="none" strike="noStrike" cap="none">
              <a:solidFill>
                <a:schemeClr val="dk1"/>
              </a:solidFill>
              <a:latin typeface="Arial"/>
              <a:ea typeface="Arial"/>
              <a:cs typeface="Arial"/>
              <a:sym typeface="Arial"/>
            </a:endParaRPr>
          </a:p>
        </p:txBody>
      </p:sp>
      <p:sp>
        <p:nvSpPr>
          <p:cNvPr id="176" name="Google Shape;176;p8"/>
          <p:cNvSpPr/>
          <p:nvPr/>
        </p:nvSpPr>
        <p:spPr>
          <a:xfrm>
            <a:off x="6096000" y="1432018"/>
            <a:ext cx="549247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800" b="0" i="0" u="none" strike="noStrike" cap="none">
                <a:solidFill>
                  <a:srgbClr val="000000"/>
                </a:solidFill>
                <a:latin typeface="Arial"/>
                <a:ea typeface="Arial"/>
                <a:cs typeface="Arial"/>
                <a:sym typeface="Arial"/>
              </a:rPr>
              <a:t>Škála pocitu zátěže s implementací</a:t>
            </a:r>
            <a:endParaRPr/>
          </a:p>
          <a:p>
            <a:pPr marL="0" marR="0" lvl="0" indent="0" algn="ctr" rtl="0">
              <a:spcBef>
                <a:spcPts val="0"/>
              </a:spcBef>
              <a:spcAft>
                <a:spcPts val="0"/>
              </a:spcAft>
              <a:buNone/>
            </a:pPr>
            <a:r>
              <a:rPr lang="cs-CZ" sz="1800" b="0" i="0" u="none" strike="noStrike" cap="none">
                <a:solidFill>
                  <a:srgbClr val="000000"/>
                </a:solidFill>
                <a:latin typeface="Arial"/>
                <a:ea typeface="Arial"/>
                <a:cs typeface="Arial"/>
                <a:sym typeface="Arial"/>
              </a:rPr>
              <a:t>prvního (VT1) a druhého (VT2) ventilačního prahu</a:t>
            </a:r>
            <a:endParaRPr/>
          </a:p>
          <a:p>
            <a:pPr marL="0" marR="0" lvl="0" indent="0" algn="ctr" rtl="0">
              <a:spcBef>
                <a:spcPts val="0"/>
              </a:spcBef>
              <a:spcAft>
                <a:spcPts val="0"/>
              </a:spcAft>
              <a:buNone/>
            </a:pPr>
            <a:r>
              <a:rPr lang="cs-CZ" sz="1800" b="0" i="0" u="none" strike="noStrike" cap="none">
                <a:solidFill>
                  <a:srgbClr val="000000"/>
                </a:solidFill>
                <a:latin typeface="Arial"/>
                <a:ea typeface="Arial"/>
                <a:cs typeface="Arial"/>
                <a:sym typeface="Arial"/>
              </a:rPr>
              <a:t>(Foster et al. 1996)</a:t>
            </a:r>
            <a:endParaRPr sz="1800" b="0" i="0" u="none" strike="noStrike" cap="none">
              <a:solidFill>
                <a:schemeClr val="dk1"/>
              </a:solidFill>
              <a:latin typeface="Arial"/>
              <a:ea typeface="Arial"/>
              <a:cs typeface="Arial"/>
              <a:sym typeface="Arial"/>
            </a:endParaRPr>
          </a:p>
        </p:txBody>
      </p:sp>
      <p:graphicFrame>
        <p:nvGraphicFramePr>
          <p:cNvPr id="177" name="Google Shape;177;p8"/>
          <p:cNvGraphicFramePr/>
          <p:nvPr/>
        </p:nvGraphicFramePr>
        <p:xfrm>
          <a:off x="6526535" y="2323076"/>
          <a:ext cx="3000000" cy="3000000"/>
        </p:xfrm>
        <a:graphic>
          <a:graphicData uri="http://schemas.openxmlformats.org/drawingml/2006/table">
            <a:tbl>
              <a:tblPr firstRow="1" firstCol="1" lastRow="1" lastCol="1" bandRow="1" bandCol="1">
                <a:noFill/>
                <a:tableStyleId>{4A790557-9B32-449E-8EF2-E38DBCBF7B16}</a:tableStyleId>
              </a:tblPr>
              <a:tblGrid>
                <a:gridCol w="2178200">
                  <a:extLst>
                    <a:ext uri="{9D8B030D-6E8A-4147-A177-3AD203B41FA5}">
                      <a16:colId xmlns:a16="http://schemas.microsoft.com/office/drawing/2014/main" val="20000"/>
                    </a:ext>
                  </a:extLst>
                </a:gridCol>
                <a:gridCol w="2506975">
                  <a:extLst>
                    <a:ext uri="{9D8B030D-6E8A-4147-A177-3AD203B41FA5}">
                      <a16:colId xmlns:a16="http://schemas.microsoft.com/office/drawing/2014/main" val="20001"/>
                    </a:ext>
                  </a:extLst>
                </a:gridCol>
              </a:tblGrid>
              <a:tr h="316450">
                <a:tc>
                  <a:txBody>
                    <a:bodyPr/>
                    <a:lstStyle/>
                    <a:p>
                      <a:pPr marL="0" marR="0" lvl="0" indent="0" algn="ctr" rtl="0">
                        <a:spcBef>
                          <a:spcPts val="0"/>
                        </a:spcBef>
                        <a:spcAft>
                          <a:spcPts val="0"/>
                        </a:spcAft>
                        <a:buNone/>
                      </a:pPr>
                      <a:r>
                        <a:rPr lang="cs-CZ" sz="2000" u="none" strike="noStrike" cap="none"/>
                        <a:t>Číselná hodnota</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spcBef>
                          <a:spcPts val="0"/>
                        </a:spcBef>
                        <a:spcAft>
                          <a:spcPts val="0"/>
                        </a:spcAft>
                        <a:buNone/>
                      </a:pPr>
                      <a:r>
                        <a:rPr lang="cs-CZ" sz="2000" u="none" strike="noStrike" cap="none"/>
                        <a:t>Slovní hodnota</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316450">
                <a:tc>
                  <a:txBody>
                    <a:bodyPr/>
                    <a:lstStyle/>
                    <a:p>
                      <a:pPr marL="0" marR="0" lvl="0" indent="0" algn="ctr" rtl="0">
                        <a:spcBef>
                          <a:spcPts val="0"/>
                        </a:spcBef>
                        <a:spcAft>
                          <a:spcPts val="0"/>
                        </a:spcAft>
                        <a:buNone/>
                      </a:pPr>
                      <a:r>
                        <a:rPr lang="cs-CZ" sz="2000" u="none" strike="noStrike" cap="none"/>
                        <a:t>0</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klid</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316450">
                <a:tc>
                  <a:txBody>
                    <a:bodyPr/>
                    <a:lstStyle/>
                    <a:p>
                      <a:pPr marL="0" marR="0" lvl="0" indent="0" algn="ctr" rtl="0">
                        <a:spcBef>
                          <a:spcPts val="0"/>
                        </a:spcBef>
                        <a:spcAft>
                          <a:spcPts val="0"/>
                        </a:spcAft>
                        <a:buNone/>
                      </a:pPr>
                      <a:r>
                        <a:rPr lang="cs-CZ" sz="2000" u="none" strike="noStrike" cap="none"/>
                        <a:t>1</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velmi lehká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316450">
                <a:tc>
                  <a:txBody>
                    <a:bodyPr/>
                    <a:lstStyle/>
                    <a:p>
                      <a:pPr marL="0" marR="0" lvl="0" indent="0" algn="ctr" rtl="0">
                        <a:spcBef>
                          <a:spcPts val="0"/>
                        </a:spcBef>
                        <a:spcAft>
                          <a:spcPts val="0"/>
                        </a:spcAft>
                        <a:buNone/>
                      </a:pPr>
                      <a:r>
                        <a:rPr lang="cs-CZ" sz="2000" u="none" strike="noStrike" cap="none"/>
                        <a:t>2</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lehká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316450">
                <a:tc>
                  <a:txBody>
                    <a:bodyPr/>
                    <a:lstStyle/>
                    <a:p>
                      <a:pPr marL="0" marR="0" lvl="0" indent="0" algn="ctr" rtl="0">
                        <a:spcBef>
                          <a:spcPts val="0"/>
                        </a:spcBef>
                        <a:spcAft>
                          <a:spcPts val="0"/>
                        </a:spcAft>
                        <a:buNone/>
                      </a:pPr>
                      <a:r>
                        <a:rPr lang="cs-CZ" sz="2000" u="none" strike="noStrike" cap="none"/>
                        <a:t>3</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mírná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316450">
                <a:tc>
                  <a:txBody>
                    <a:bodyPr/>
                    <a:lstStyle/>
                    <a:p>
                      <a:pPr marL="0" marR="0" lvl="0" indent="0" algn="ctr" rtl="0">
                        <a:spcBef>
                          <a:spcPts val="0"/>
                        </a:spcBef>
                        <a:spcAft>
                          <a:spcPts val="0"/>
                        </a:spcAft>
                        <a:buNone/>
                      </a:pPr>
                      <a:r>
                        <a:rPr lang="cs-CZ" sz="2000" u="none" strike="noStrike" cap="none"/>
                        <a:t>4</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poněkud namáhavá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r h="316450">
                <a:tc>
                  <a:txBody>
                    <a:bodyPr/>
                    <a:lstStyle/>
                    <a:p>
                      <a:pPr marL="0" marR="0" lvl="0" indent="0" algn="ctr" rtl="0">
                        <a:spcBef>
                          <a:spcPts val="0"/>
                        </a:spcBef>
                        <a:spcAft>
                          <a:spcPts val="0"/>
                        </a:spcAft>
                        <a:buNone/>
                      </a:pPr>
                      <a:r>
                        <a:rPr lang="cs-CZ" sz="2000" u="none" strike="noStrike" cap="none"/>
                        <a:t>-</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solidFill>
                            <a:srgbClr val="FFFF00"/>
                          </a:solidFill>
                        </a:rPr>
                        <a:t>VT1</a:t>
                      </a:r>
                      <a:endParaRPr sz="2000" u="none" strike="noStrike" cap="none">
                        <a:solidFill>
                          <a:srgbClr val="FFFF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6"/>
                  </a:ext>
                </a:extLst>
              </a:tr>
              <a:tr h="316450">
                <a:tc>
                  <a:txBody>
                    <a:bodyPr/>
                    <a:lstStyle/>
                    <a:p>
                      <a:pPr marL="0" marR="0" lvl="0" indent="0" algn="ctr" rtl="0">
                        <a:spcBef>
                          <a:spcPts val="0"/>
                        </a:spcBef>
                        <a:spcAft>
                          <a:spcPts val="0"/>
                        </a:spcAft>
                        <a:buNone/>
                      </a:pPr>
                      <a:r>
                        <a:rPr lang="cs-CZ" sz="2000" u="none" strike="noStrike" cap="none"/>
                        <a:t>5</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těžká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7"/>
                  </a:ext>
                </a:extLst>
              </a:tr>
              <a:tr h="316450">
                <a:tc>
                  <a:txBody>
                    <a:bodyPr/>
                    <a:lstStyle/>
                    <a:p>
                      <a:pPr marL="0" marR="0" lvl="0" indent="0" algn="ctr" rtl="0">
                        <a:spcBef>
                          <a:spcPts val="0"/>
                        </a:spcBef>
                        <a:spcAft>
                          <a:spcPts val="0"/>
                        </a:spcAft>
                        <a:buNone/>
                      </a:pPr>
                      <a:r>
                        <a:rPr lang="cs-CZ" sz="2000" u="none" strike="noStrike" cap="none"/>
                        <a:t>6</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 </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8"/>
                  </a:ext>
                </a:extLst>
              </a:tr>
              <a:tr h="316450">
                <a:tc>
                  <a:txBody>
                    <a:bodyPr/>
                    <a:lstStyle/>
                    <a:p>
                      <a:pPr marL="0" marR="0" lvl="0" indent="0" algn="ctr" rtl="0">
                        <a:spcBef>
                          <a:spcPts val="0"/>
                        </a:spcBef>
                        <a:spcAft>
                          <a:spcPts val="0"/>
                        </a:spcAft>
                        <a:buNone/>
                      </a:pPr>
                      <a:r>
                        <a:rPr lang="cs-CZ" sz="2000" u="none" strike="noStrike" cap="none"/>
                        <a:t>-</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solidFill>
                            <a:srgbClr val="FFFF00"/>
                          </a:solidFill>
                        </a:rPr>
                        <a:t>VT2</a:t>
                      </a:r>
                      <a:endParaRPr sz="2000" u="none" strike="noStrike" cap="none">
                        <a:solidFill>
                          <a:srgbClr val="FFFF00"/>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9"/>
                  </a:ext>
                </a:extLst>
              </a:tr>
              <a:tr h="316450">
                <a:tc>
                  <a:txBody>
                    <a:bodyPr/>
                    <a:lstStyle/>
                    <a:p>
                      <a:pPr marL="0" marR="0" lvl="0" indent="0" algn="ctr" rtl="0">
                        <a:spcBef>
                          <a:spcPts val="0"/>
                        </a:spcBef>
                        <a:spcAft>
                          <a:spcPts val="0"/>
                        </a:spcAft>
                        <a:buNone/>
                      </a:pPr>
                      <a:r>
                        <a:rPr lang="cs-CZ" sz="2000" u="none" strike="noStrike" cap="none"/>
                        <a:t>7</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velmi těžká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0"/>
                  </a:ext>
                </a:extLst>
              </a:tr>
              <a:tr h="316450">
                <a:tc>
                  <a:txBody>
                    <a:bodyPr/>
                    <a:lstStyle/>
                    <a:p>
                      <a:pPr marL="0" marR="0" lvl="0" indent="0" algn="ctr" rtl="0">
                        <a:spcBef>
                          <a:spcPts val="0"/>
                        </a:spcBef>
                        <a:spcAft>
                          <a:spcPts val="0"/>
                        </a:spcAft>
                        <a:buNone/>
                      </a:pPr>
                      <a:r>
                        <a:rPr lang="cs-CZ" sz="2000" u="none" strike="noStrike" cap="none"/>
                        <a:t>8</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velmi velmi těžká</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1"/>
                  </a:ext>
                </a:extLst>
              </a:tr>
              <a:tr h="316450">
                <a:tc>
                  <a:txBody>
                    <a:bodyPr/>
                    <a:lstStyle/>
                    <a:p>
                      <a:pPr marL="0" marR="0" lvl="0" indent="0" algn="ctr" rtl="0">
                        <a:spcBef>
                          <a:spcPts val="0"/>
                        </a:spcBef>
                        <a:spcAft>
                          <a:spcPts val="0"/>
                        </a:spcAft>
                        <a:buNone/>
                      </a:pPr>
                      <a:r>
                        <a:rPr lang="cs-CZ" sz="2000" u="none" strike="noStrike" cap="none"/>
                        <a:t>9</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blízko maximální</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2"/>
                  </a:ext>
                </a:extLst>
              </a:tr>
              <a:tr h="316450">
                <a:tc>
                  <a:txBody>
                    <a:bodyPr/>
                    <a:lstStyle/>
                    <a:p>
                      <a:pPr marL="0" marR="0" lvl="0" indent="0" algn="ctr" rtl="0">
                        <a:spcBef>
                          <a:spcPts val="0"/>
                        </a:spcBef>
                        <a:spcAft>
                          <a:spcPts val="0"/>
                        </a:spcAft>
                        <a:buNone/>
                      </a:pPr>
                      <a:r>
                        <a:rPr lang="cs-CZ" sz="2000" u="none" strike="noStrike" cap="none"/>
                        <a:t>10</a:t>
                      </a:r>
                      <a:endParaRPr sz="20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cs-CZ" sz="2000" u="none" strike="noStrike" cap="none"/>
                        <a:t>maximální </a:t>
                      </a:r>
                      <a:endParaRPr sz="20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cxnSp>
        <p:nvCxnSpPr>
          <p:cNvPr id="182" name="Google Shape;182;p9"/>
          <p:cNvCxnSpPr/>
          <p:nvPr/>
        </p:nvCxnSpPr>
        <p:spPr>
          <a:xfrm>
            <a:off x="9667570" y="1638670"/>
            <a:ext cx="0" cy="3600450"/>
          </a:xfrm>
          <a:prstGeom prst="straightConnector1">
            <a:avLst/>
          </a:prstGeom>
          <a:noFill/>
          <a:ln w="38100" cap="flat" cmpd="dbl">
            <a:solidFill>
              <a:srgbClr val="548135"/>
            </a:solidFill>
            <a:prstDash val="solid"/>
            <a:round/>
            <a:headEnd type="triangle" w="med" len="med"/>
            <a:tailEnd type="triangle" w="med" len="med"/>
          </a:ln>
        </p:spPr>
      </p:cxnSp>
      <p:cxnSp>
        <p:nvCxnSpPr>
          <p:cNvPr id="183" name="Google Shape;183;p9"/>
          <p:cNvCxnSpPr/>
          <p:nvPr/>
        </p:nvCxnSpPr>
        <p:spPr>
          <a:xfrm>
            <a:off x="9304829" y="1638670"/>
            <a:ext cx="1807930" cy="0"/>
          </a:xfrm>
          <a:prstGeom prst="straightConnector1">
            <a:avLst/>
          </a:prstGeom>
          <a:noFill/>
          <a:ln w="9525" cap="flat" cmpd="sng">
            <a:solidFill>
              <a:schemeClr val="dk1"/>
            </a:solidFill>
            <a:prstDash val="solid"/>
            <a:round/>
            <a:headEnd type="none" w="med" len="med"/>
            <a:tailEnd type="none" w="med" len="med"/>
          </a:ln>
        </p:spPr>
      </p:cxnSp>
      <p:cxnSp>
        <p:nvCxnSpPr>
          <p:cNvPr id="184" name="Google Shape;184;p9"/>
          <p:cNvCxnSpPr/>
          <p:nvPr/>
        </p:nvCxnSpPr>
        <p:spPr>
          <a:xfrm>
            <a:off x="9523107" y="2430832"/>
            <a:ext cx="1589652" cy="2"/>
          </a:xfrm>
          <a:prstGeom prst="straightConnector1">
            <a:avLst/>
          </a:prstGeom>
          <a:noFill/>
          <a:ln w="38100" cap="flat" cmpd="sng">
            <a:solidFill>
              <a:srgbClr val="C00000"/>
            </a:solidFill>
            <a:prstDash val="solid"/>
            <a:round/>
            <a:headEnd type="none" w="med" len="med"/>
            <a:tailEnd type="none" w="med" len="med"/>
          </a:ln>
        </p:spPr>
      </p:cxnSp>
      <p:cxnSp>
        <p:nvCxnSpPr>
          <p:cNvPr id="185" name="Google Shape;185;p9"/>
          <p:cNvCxnSpPr/>
          <p:nvPr/>
        </p:nvCxnSpPr>
        <p:spPr>
          <a:xfrm>
            <a:off x="9333514" y="5239120"/>
            <a:ext cx="622982" cy="0"/>
          </a:xfrm>
          <a:prstGeom prst="straightConnector1">
            <a:avLst/>
          </a:prstGeom>
          <a:noFill/>
          <a:ln w="9525" cap="flat" cmpd="sng">
            <a:solidFill>
              <a:schemeClr val="dk1"/>
            </a:solidFill>
            <a:prstDash val="solid"/>
            <a:round/>
            <a:headEnd type="none" w="med" len="med"/>
            <a:tailEnd type="none" w="med" len="med"/>
          </a:ln>
        </p:spPr>
      </p:cxnSp>
      <p:sp>
        <p:nvSpPr>
          <p:cNvPr id="186" name="Google Shape;186;p9"/>
          <p:cNvSpPr txBox="1"/>
          <p:nvPr/>
        </p:nvSpPr>
        <p:spPr>
          <a:xfrm>
            <a:off x="9864726" y="1333777"/>
            <a:ext cx="1512888"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0" u="none" strike="noStrike" cap="none">
                <a:solidFill>
                  <a:schemeClr val="dk1"/>
                </a:solidFill>
                <a:latin typeface="Calibri"/>
                <a:ea typeface="Calibri"/>
                <a:cs typeface="Calibri"/>
                <a:sym typeface="Calibri"/>
              </a:rPr>
              <a:t>SFmax: 210</a:t>
            </a:r>
            <a:endParaRPr/>
          </a:p>
        </p:txBody>
      </p:sp>
      <p:sp>
        <p:nvSpPr>
          <p:cNvPr id="187" name="Google Shape;187;p9"/>
          <p:cNvSpPr txBox="1"/>
          <p:nvPr/>
        </p:nvSpPr>
        <p:spPr>
          <a:xfrm>
            <a:off x="9887208" y="2111178"/>
            <a:ext cx="1368425"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0" u="none" strike="noStrike" cap="none">
                <a:solidFill>
                  <a:srgbClr val="C00000"/>
                </a:solidFill>
                <a:latin typeface="Calibri"/>
                <a:ea typeface="Calibri"/>
                <a:cs typeface="Calibri"/>
                <a:sym typeface="Calibri"/>
              </a:rPr>
              <a:t>SFzátěž: 149</a:t>
            </a:r>
            <a:endParaRPr/>
          </a:p>
          <a:p>
            <a:pPr marL="0" marR="0" lvl="0" indent="0" algn="l" rtl="0">
              <a:spcBef>
                <a:spcPts val="900"/>
              </a:spcBef>
              <a:spcAft>
                <a:spcPts val="0"/>
              </a:spcAft>
              <a:buNone/>
            </a:pPr>
            <a:r>
              <a:rPr lang="cs-CZ" sz="1800" b="0" i="0" u="none" strike="noStrike" cap="none">
                <a:solidFill>
                  <a:schemeClr val="dk1"/>
                </a:solidFill>
                <a:latin typeface="Calibri"/>
                <a:ea typeface="Calibri"/>
                <a:cs typeface="Calibri"/>
                <a:sym typeface="Calibri"/>
              </a:rPr>
              <a:t>SFzátěž: 147</a:t>
            </a:r>
            <a:endParaRPr/>
          </a:p>
        </p:txBody>
      </p:sp>
      <p:sp>
        <p:nvSpPr>
          <p:cNvPr id="188" name="Google Shape;188;p9"/>
          <p:cNvSpPr txBox="1"/>
          <p:nvPr/>
        </p:nvSpPr>
        <p:spPr>
          <a:xfrm>
            <a:off x="9874057" y="4288515"/>
            <a:ext cx="136842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0" u="none" strike="noStrike" cap="none">
                <a:solidFill>
                  <a:schemeClr val="dk1"/>
                </a:solidFill>
                <a:latin typeface="Calibri"/>
                <a:ea typeface="Calibri"/>
                <a:cs typeface="Calibri"/>
                <a:sym typeface="Calibri"/>
              </a:rPr>
              <a:t>SFklid: 58</a:t>
            </a:r>
            <a:endParaRPr/>
          </a:p>
        </p:txBody>
      </p:sp>
      <p:sp>
        <p:nvSpPr>
          <p:cNvPr id="189" name="Google Shape;189;p9"/>
          <p:cNvSpPr txBox="1"/>
          <p:nvPr/>
        </p:nvSpPr>
        <p:spPr>
          <a:xfrm>
            <a:off x="9918395" y="5023220"/>
            <a:ext cx="39687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0" u="none" strike="noStrike" cap="none">
                <a:solidFill>
                  <a:schemeClr val="dk1"/>
                </a:solidFill>
                <a:latin typeface="Calibri"/>
                <a:ea typeface="Calibri"/>
                <a:cs typeface="Calibri"/>
                <a:sym typeface="Calibri"/>
              </a:rPr>
              <a:t>0</a:t>
            </a:r>
            <a:endParaRPr/>
          </a:p>
        </p:txBody>
      </p:sp>
      <p:cxnSp>
        <p:nvCxnSpPr>
          <p:cNvPr id="190" name="Google Shape;190;p9"/>
          <p:cNvCxnSpPr/>
          <p:nvPr/>
        </p:nvCxnSpPr>
        <p:spPr>
          <a:xfrm>
            <a:off x="9380232" y="1638670"/>
            <a:ext cx="0" cy="2952750"/>
          </a:xfrm>
          <a:prstGeom prst="straightConnector1">
            <a:avLst/>
          </a:prstGeom>
          <a:noFill/>
          <a:ln w="38100" cap="flat" cmpd="dbl">
            <a:solidFill>
              <a:srgbClr val="C00000"/>
            </a:solidFill>
            <a:prstDash val="solid"/>
            <a:round/>
            <a:headEnd type="triangle" w="med" len="med"/>
            <a:tailEnd type="triangle" w="med" len="med"/>
          </a:ln>
        </p:spPr>
      </p:cxnSp>
      <p:cxnSp>
        <p:nvCxnSpPr>
          <p:cNvPr id="191" name="Google Shape;191;p9"/>
          <p:cNvCxnSpPr/>
          <p:nvPr/>
        </p:nvCxnSpPr>
        <p:spPr>
          <a:xfrm rot="10800000">
            <a:off x="9810445" y="2586680"/>
            <a:ext cx="1587" cy="2652439"/>
          </a:xfrm>
          <a:prstGeom prst="straightConnector1">
            <a:avLst/>
          </a:prstGeom>
          <a:noFill/>
          <a:ln w="38100" cap="flat" cmpd="sng">
            <a:solidFill>
              <a:schemeClr val="dk1"/>
            </a:solidFill>
            <a:prstDash val="solid"/>
            <a:round/>
            <a:headEnd type="none" w="med" len="med"/>
            <a:tailEnd type="triangle" w="med" len="med"/>
          </a:ln>
        </p:spPr>
      </p:cxnSp>
      <p:cxnSp>
        <p:nvCxnSpPr>
          <p:cNvPr id="192" name="Google Shape;192;p9"/>
          <p:cNvCxnSpPr/>
          <p:nvPr/>
        </p:nvCxnSpPr>
        <p:spPr>
          <a:xfrm rot="10800000">
            <a:off x="9523107" y="2430833"/>
            <a:ext cx="0" cy="2160587"/>
          </a:xfrm>
          <a:prstGeom prst="straightConnector1">
            <a:avLst/>
          </a:prstGeom>
          <a:noFill/>
          <a:ln w="38100" cap="flat" cmpd="sng">
            <a:solidFill>
              <a:srgbClr val="C00000"/>
            </a:solidFill>
            <a:prstDash val="solid"/>
            <a:round/>
            <a:headEnd type="none" w="med" len="med"/>
            <a:tailEnd type="triangle" w="med" len="med"/>
          </a:ln>
        </p:spPr>
      </p:cxnSp>
      <p:sp>
        <p:nvSpPr>
          <p:cNvPr id="193" name="Google Shape;193;p9"/>
          <p:cNvSpPr txBox="1"/>
          <p:nvPr/>
        </p:nvSpPr>
        <p:spPr>
          <a:xfrm>
            <a:off x="1334531" y="443583"/>
            <a:ext cx="97782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400" b="1" i="0" u="none" strike="noStrike" cap="none">
                <a:solidFill>
                  <a:srgbClr val="0070C0"/>
                </a:solidFill>
                <a:latin typeface="Calibri"/>
                <a:ea typeface="Calibri"/>
                <a:cs typeface="Calibri"/>
                <a:sym typeface="Calibri"/>
              </a:rPr>
              <a:t>VÝPOČET TRÉNINKOVÉ SRDEČNÍ FREKVENCE </a:t>
            </a:r>
            <a:r>
              <a:rPr lang="cs-CZ" sz="2400" b="0" i="0" u="none" strike="noStrike" cap="none">
                <a:solidFill>
                  <a:srgbClr val="0070C0"/>
                </a:solidFill>
                <a:latin typeface="Calibri"/>
                <a:ea typeface="Calibri"/>
                <a:cs typeface="Calibri"/>
                <a:sym typeface="Calibri"/>
              </a:rPr>
              <a:t>z určitého </a:t>
            </a:r>
            <a:r>
              <a:rPr lang="cs-CZ" sz="2400" b="1" i="0" u="none" strike="noStrike" cap="none">
                <a:solidFill>
                  <a:srgbClr val="C00000"/>
                </a:solidFill>
                <a:latin typeface="Calibri"/>
                <a:ea typeface="Calibri"/>
                <a:cs typeface="Calibri"/>
                <a:sym typeface="Calibri"/>
              </a:rPr>
              <a:t>%MSR </a:t>
            </a:r>
            <a:r>
              <a:rPr lang="cs-CZ" sz="2400" b="0" i="0" u="none" strike="noStrike" cap="none">
                <a:solidFill>
                  <a:schemeClr val="dk1"/>
                </a:solidFill>
                <a:latin typeface="Calibri"/>
                <a:ea typeface="Calibri"/>
                <a:cs typeface="Calibri"/>
                <a:sym typeface="Calibri"/>
              </a:rPr>
              <a:t>nebo </a:t>
            </a:r>
            <a:r>
              <a:rPr lang="cs-CZ" sz="2400" b="1" i="0" u="none" strike="noStrike" cap="none">
                <a:solidFill>
                  <a:schemeClr val="dk1"/>
                </a:solidFill>
                <a:latin typeface="Calibri"/>
                <a:ea typeface="Calibri"/>
                <a:cs typeface="Calibri"/>
                <a:sym typeface="Calibri"/>
              </a:rPr>
              <a:t>%SFmax</a:t>
            </a:r>
            <a:endParaRPr sz="2400" b="1">
              <a:solidFill>
                <a:schemeClr val="dk1"/>
              </a:solidFill>
              <a:latin typeface="Calibri"/>
              <a:ea typeface="Calibri"/>
              <a:cs typeface="Calibri"/>
              <a:sym typeface="Calibri"/>
            </a:endParaRPr>
          </a:p>
        </p:txBody>
      </p:sp>
      <p:sp>
        <p:nvSpPr>
          <p:cNvPr id="194" name="Google Shape;194;p9"/>
          <p:cNvSpPr/>
          <p:nvPr/>
        </p:nvSpPr>
        <p:spPr>
          <a:xfrm>
            <a:off x="2055220" y="1221809"/>
            <a:ext cx="6962271" cy="415498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cs-CZ" sz="2400">
                <a:solidFill>
                  <a:schemeClr val="dk1"/>
                </a:solidFill>
                <a:latin typeface="Calibri"/>
                <a:ea typeface="Calibri"/>
                <a:cs typeface="Calibri"/>
                <a:sym typeface="Calibri"/>
              </a:rPr>
              <a:t>Příklad:</a:t>
            </a:r>
            <a:endParaRPr/>
          </a:p>
          <a:p>
            <a:pPr marL="0" marR="0" lvl="0" indent="0" algn="l" rtl="0">
              <a:spcBef>
                <a:spcPts val="0"/>
              </a:spcBef>
              <a:spcAft>
                <a:spcPts val="0"/>
              </a:spcAft>
              <a:buNone/>
            </a:pPr>
            <a:r>
              <a:rPr lang="cs-CZ" sz="2400">
                <a:solidFill>
                  <a:srgbClr val="0070C0"/>
                </a:solidFill>
                <a:latin typeface="Calibri"/>
                <a:ea typeface="Calibri"/>
                <a:cs typeface="Calibri"/>
                <a:sym typeface="Calibri"/>
              </a:rPr>
              <a:t>Cílové zatížení cirkulace: </a:t>
            </a:r>
            <a:r>
              <a:rPr lang="cs-CZ" sz="2400" b="1">
                <a:solidFill>
                  <a:srgbClr val="C00000"/>
                </a:solidFill>
                <a:latin typeface="Calibri"/>
                <a:ea typeface="Calibri"/>
                <a:cs typeface="Calibri"/>
                <a:sym typeface="Calibri"/>
              </a:rPr>
              <a:t>60 %MSR </a:t>
            </a:r>
            <a:r>
              <a:rPr lang="cs-CZ" sz="2400">
                <a:solidFill>
                  <a:srgbClr val="0070C0"/>
                </a:solidFill>
                <a:latin typeface="Calibri"/>
                <a:ea typeface="Calibri"/>
                <a:cs typeface="Calibri"/>
                <a:sym typeface="Calibri"/>
              </a:rPr>
              <a:t>nebo </a:t>
            </a:r>
            <a:r>
              <a:rPr lang="cs-CZ" sz="2400" b="1">
                <a:solidFill>
                  <a:schemeClr val="dk1"/>
                </a:solidFill>
                <a:latin typeface="Calibri"/>
                <a:ea typeface="Calibri"/>
                <a:cs typeface="Calibri"/>
                <a:sym typeface="Calibri"/>
              </a:rPr>
              <a:t>60 %SFmax </a:t>
            </a:r>
            <a:endParaRPr/>
          </a:p>
          <a:p>
            <a:pPr marL="285750" marR="0" lvl="0" indent="-285750" algn="l" rtl="0">
              <a:spcBef>
                <a:spcPts val="0"/>
              </a:spcBef>
              <a:spcAft>
                <a:spcPts val="0"/>
              </a:spcAft>
              <a:buClr>
                <a:srgbClr val="0070C0"/>
              </a:buClr>
              <a:buSzPts val="2400"/>
              <a:buFont typeface="Calibri"/>
              <a:buChar char="-"/>
            </a:pPr>
            <a:r>
              <a:rPr lang="cs-CZ" sz="2400">
                <a:solidFill>
                  <a:srgbClr val="0070C0"/>
                </a:solidFill>
                <a:latin typeface="Calibri"/>
                <a:ea typeface="Calibri"/>
                <a:cs typeface="Calibri"/>
                <a:sym typeface="Calibri"/>
              </a:rPr>
              <a:t>maximální SF: 210, klidová SF: 58</a:t>
            </a:r>
            <a:endParaRPr sz="2400">
              <a:solidFill>
                <a:srgbClr val="0070C0"/>
              </a:solidFill>
              <a:latin typeface="Calibri"/>
              <a:ea typeface="Calibri"/>
              <a:cs typeface="Calibri"/>
              <a:sym typeface="Calibri"/>
            </a:endParaRPr>
          </a:p>
          <a:p>
            <a:pPr marL="220980" marR="0" lvl="0" indent="0" algn="l" rtl="0">
              <a:spcBef>
                <a:spcPts val="0"/>
              </a:spcBef>
              <a:spcAft>
                <a:spcPts val="0"/>
              </a:spcAft>
              <a:buNone/>
            </a:pPr>
            <a:endParaRPr sz="2400" b="1">
              <a:solidFill>
                <a:srgbClr val="C00000"/>
              </a:solidFill>
              <a:latin typeface="Calibri"/>
              <a:ea typeface="Calibri"/>
              <a:cs typeface="Calibri"/>
              <a:sym typeface="Calibri"/>
            </a:endParaRPr>
          </a:p>
          <a:p>
            <a:pPr marL="220980" marR="0" lvl="0" indent="0" algn="l" rtl="0">
              <a:spcBef>
                <a:spcPts val="0"/>
              </a:spcBef>
              <a:spcAft>
                <a:spcPts val="0"/>
              </a:spcAft>
              <a:buNone/>
            </a:pPr>
            <a:r>
              <a:rPr lang="cs-CZ" sz="2400" b="1">
                <a:solidFill>
                  <a:srgbClr val="C00000"/>
                </a:solidFill>
                <a:latin typeface="Calibri"/>
                <a:ea typeface="Calibri"/>
                <a:cs typeface="Calibri"/>
                <a:sym typeface="Calibri"/>
              </a:rPr>
              <a:t>Cílová SF z procenta maximální srdeční rezervy</a:t>
            </a:r>
            <a:endParaRPr/>
          </a:p>
          <a:p>
            <a:pPr marL="220980" marR="0" lvl="0" indent="0" algn="l" rtl="0">
              <a:spcBef>
                <a:spcPts val="0"/>
              </a:spcBef>
              <a:spcAft>
                <a:spcPts val="0"/>
              </a:spcAft>
              <a:buNone/>
            </a:pPr>
            <a:r>
              <a:rPr lang="cs-CZ" sz="2400">
                <a:solidFill>
                  <a:srgbClr val="C00000"/>
                </a:solidFill>
                <a:latin typeface="Calibri"/>
                <a:ea typeface="Calibri"/>
                <a:cs typeface="Calibri"/>
                <a:sym typeface="Calibri"/>
              </a:rPr>
              <a:t>%MSR = ((SFmax-SFklid) * %MSR) + SFklid</a:t>
            </a:r>
            <a:endParaRPr sz="2400">
              <a:solidFill>
                <a:srgbClr val="C00000"/>
              </a:solidFill>
              <a:latin typeface="Calibri"/>
              <a:ea typeface="Calibri"/>
              <a:cs typeface="Calibri"/>
              <a:sym typeface="Calibri"/>
            </a:endParaRPr>
          </a:p>
          <a:p>
            <a:pPr marL="220980" marR="0" lvl="0" indent="0" algn="l" rtl="0">
              <a:spcBef>
                <a:spcPts val="0"/>
              </a:spcBef>
              <a:spcAft>
                <a:spcPts val="0"/>
              </a:spcAft>
              <a:buNone/>
            </a:pPr>
            <a:r>
              <a:rPr lang="cs-CZ" sz="2400">
                <a:solidFill>
                  <a:srgbClr val="C00000"/>
                </a:solidFill>
                <a:latin typeface="Calibri"/>
                <a:ea typeface="Calibri"/>
                <a:cs typeface="Calibri"/>
                <a:sym typeface="Calibri"/>
              </a:rPr>
              <a:t>%MSR = ((210-58) * 0,6) + 58 = </a:t>
            </a:r>
            <a:r>
              <a:rPr lang="cs-CZ" sz="2400" b="1">
                <a:solidFill>
                  <a:srgbClr val="C00000"/>
                </a:solidFill>
                <a:latin typeface="Calibri"/>
                <a:ea typeface="Calibri"/>
                <a:cs typeface="Calibri"/>
                <a:sym typeface="Calibri"/>
              </a:rPr>
              <a:t>149 t/min</a:t>
            </a:r>
            <a:endParaRPr sz="2400" b="1">
              <a:solidFill>
                <a:srgbClr val="C00000"/>
              </a:solidFill>
              <a:latin typeface="Calibri"/>
              <a:ea typeface="Calibri"/>
              <a:cs typeface="Calibri"/>
              <a:sym typeface="Calibri"/>
            </a:endParaRPr>
          </a:p>
          <a:p>
            <a:pPr marL="220980" marR="0" lvl="0" indent="0" algn="l" rtl="0">
              <a:spcBef>
                <a:spcPts val="0"/>
              </a:spcBef>
              <a:spcAft>
                <a:spcPts val="0"/>
              </a:spcAft>
              <a:buNone/>
            </a:pPr>
            <a:endParaRPr sz="2400">
              <a:solidFill>
                <a:srgbClr val="C00000"/>
              </a:solidFill>
              <a:latin typeface="Calibri"/>
              <a:ea typeface="Calibri"/>
              <a:cs typeface="Calibri"/>
              <a:sym typeface="Calibri"/>
            </a:endParaRPr>
          </a:p>
          <a:p>
            <a:pPr marL="220980" marR="0" lvl="0" indent="0" algn="l" rtl="0">
              <a:spcBef>
                <a:spcPts val="0"/>
              </a:spcBef>
              <a:spcAft>
                <a:spcPts val="0"/>
              </a:spcAft>
              <a:buNone/>
            </a:pPr>
            <a:r>
              <a:rPr lang="cs-CZ" sz="2400" b="1">
                <a:solidFill>
                  <a:schemeClr val="dk1"/>
                </a:solidFill>
                <a:latin typeface="Calibri"/>
                <a:ea typeface="Calibri"/>
                <a:cs typeface="Calibri"/>
                <a:sym typeface="Calibri"/>
              </a:rPr>
              <a:t>Cílová SF z procenta maximální srdeční frekvence</a:t>
            </a:r>
            <a:endParaRPr/>
          </a:p>
          <a:p>
            <a:pPr marL="220980" marR="0" lvl="0" indent="0" algn="l" rtl="0">
              <a:spcBef>
                <a:spcPts val="0"/>
              </a:spcBef>
              <a:spcAft>
                <a:spcPts val="0"/>
              </a:spcAft>
              <a:buNone/>
            </a:pPr>
            <a:r>
              <a:rPr lang="cs-CZ" sz="2400">
                <a:solidFill>
                  <a:schemeClr val="dk1"/>
                </a:solidFill>
                <a:latin typeface="Calibri"/>
                <a:ea typeface="Calibri"/>
                <a:cs typeface="Calibri"/>
                <a:sym typeface="Calibri"/>
              </a:rPr>
              <a:t>%SFmax = SFmax * %SFmax</a:t>
            </a:r>
            <a:endParaRPr sz="2400">
              <a:solidFill>
                <a:schemeClr val="dk1"/>
              </a:solidFill>
              <a:latin typeface="Calibri"/>
              <a:ea typeface="Calibri"/>
              <a:cs typeface="Calibri"/>
              <a:sym typeface="Calibri"/>
            </a:endParaRPr>
          </a:p>
          <a:p>
            <a:pPr marL="220980" marR="0" lvl="0" indent="0" algn="l" rtl="0">
              <a:spcBef>
                <a:spcPts val="0"/>
              </a:spcBef>
              <a:spcAft>
                <a:spcPts val="0"/>
              </a:spcAft>
              <a:buNone/>
            </a:pPr>
            <a:r>
              <a:rPr lang="cs-CZ" sz="2400">
                <a:solidFill>
                  <a:schemeClr val="dk1"/>
                </a:solidFill>
                <a:latin typeface="Calibri"/>
                <a:ea typeface="Calibri"/>
                <a:cs typeface="Calibri"/>
                <a:sym typeface="Calibri"/>
              </a:rPr>
              <a:t>%SFmax = 210 * 0,60 = </a:t>
            </a:r>
            <a:r>
              <a:rPr lang="cs-CZ" sz="2400" b="1">
                <a:solidFill>
                  <a:schemeClr val="dk1"/>
                </a:solidFill>
                <a:latin typeface="Calibri"/>
                <a:ea typeface="Calibri"/>
                <a:cs typeface="Calibri"/>
                <a:sym typeface="Calibri"/>
              </a:rPr>
              <a:t>147 t/min</a:t>
            </a:r>
            <a:endParaRPr/>
          </a:p>
        </p:txBody>
      </p:sp>
      <p:cxnSp>
        <p:nvCxnSpPr>
          <p:cNvPr id="195" name="Google Shape;195;p9"/>
          <p:cNvCxnSpPr/>
          <p:nvPr/>
        </p:nvCxnSpPr>
        <p:spPr>
          <a:xfrm>
            <a:off x="9333513" y="4577440"/>
            <a:ext cx="1605030" cy="0"/>
          </a:xfrm>
          <a:prstGeom prst="straightConnector1">
            <a:avLst/>
          </a:prstGeom>
          <a:noFill/>
          <a:ln w="9525" cap="flat" cmpd="sng">
            <a:solidFill>
              <a:schemeClr val="dk1"/>
            </a:solidFill>
            <a:prstDash val="solid"/>
            <a:round/>
            <a:headEnd type="none" w="med" len="med"/>
            <a:tailEnd type="none" w="med" len="med"/>
          </a:ln>
        </p:spPr>
      </p:cxnSp>
      <p:cxnSp>
        <p:nvCxnSpPr>
          <p:cNvPr id="196" name="Google Shape;196;p9"/>
          <p:cNvCxnSpPr/>
          <p:nvPr/>
        </p:nvCxnSpPr>
        <p:spPr>
          <a:xfrm>
            <a:off x="9810445" y="2567511"/>
            <a:ext cx="1302314"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p10" descr="Obsah obrázku text, skříňka, nábytek&#10;&#10;Popis byl vytvořen automaticky"/>
          <p:cNvPicPr preferRelativeResize="0">
            <a:picLocks noGrp="1"/>
          </p:cNvPicPr>
          <p:nvPr>
            <p:ph type="body" idx="1"/>
          </p:nvPr>
        </p:nvPicPr>
        <p:blipFill rotWithShape="1">
          <a:blip r:embed="rId3">
            <a:alphaModFix/>
          </a:blip>
          <a:srcRect/>
          <a:stretch/>
        </p:blipFill>
        <p:spPr>
          <a:xfrm>
            <a:off x="1414431" y="643466"/>
            <a:ext cx="9363137" cy="5571067"/>
          </a:xfrm>
          <a:prstGeom prst="rect">
            <a:avLst/>
          </a:prstGeom>
          <a:noFill/>
          <a:ln>
            <a:noFill/>
          </a:ln>
        </p:spPr>
      </p:pic>
      <p:sp>
        <p:nvSpPr>
          <p:cNvPr id="202" name="Google Shape;202;p10"/>
          <p:cNvSpPr txBox="1"/>
          <p:nvPr/>
        </p:nvSpPr>
        <p:spPr>
          <a:xfrm>
            <a:off x="7805057" y="6389914"/>
            <a:ext cx="3505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1">
                <a:solidFill>
                  <a:srgbClr val="222222"/>
                </a:solidFill>
                <a:latin typeface="Arial"/>
                <a:ea typeface="Arial"/>
                <a:cs typeface="Arial"/>
                <a:sym typeface="Arial"/>
              </a:rPr>
              <a:t>Coggan Classic Levels</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Google Shape;207;p11"/>
          <p:cNvPicPr preferRelativeResize="0">
            <a:picLocks noGrp="1"/>
          </p:cNvPicPr>
          <p:nvPr>
            <p:ph type="body" idx="1"/>
          </p:nvPr>
        </p:nvPicPr>
        <p:blipFill rotWithShape="1">
          <a:blip r:embed="rId3">
            <a:alphaModFix/>
          </a:blip>
          <a:srcRect/>
          <a:stretch/>
        </p:blipFill>
        <p:spPr>
          <a:xfrm>
            <a:off x="917825" y="102025"/>
            <a:ext cx="10301700" cy="6618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1a95739ab5_0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13" name="Google Shape;213;g11a95739ab5_0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4" name="Google Shape;214;g11a95739ab5_0_16"/>
          <p:cNvPicPr preferRelativeResize="0"/>
          <p:nvPr/>
        </p:nvPicPr>
        <p:blipFill>
          <a:blip r:embed="rId3">
            <a:alphaModFix/>
          </a:blip>
          <a:stretch>
            <a:fillRect/>
          </a:stretch>
        </p:blipFill>
        <p:spPr>
          <a:xfrm>
            <a:off x="838207" y="152707"/>
            <a:ext cx="10515600" cy="64286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2"/>
          <p:cNvSpPr/>
          <p:nvPr/>
        </p:nvSpPr>
        <p:spPr>
          <a:xfrm>
            <a:off x="2" y="0"/>
            <a:ext cx="1219199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12" descr="Obsah obrázku stůl&#10;&#10;Popis byl vytvořen automaticky"/>
          <p:cNvPicPr preferRelativeResize="0"/>
          <p:nvPr/>
        </p:nvPicPr>
        <p:blipFill rotWithShape="1">
          <a:blip r:embed="rId3">
            <a:alphaModFix/>
          </a:blip>
          <a:srcRect r="4673"/>
          <a:stretch/>
        </p:blipFill>
        <p:spPr>
          <a:xfrm>
            <a:off x="20" y="10"/>
            <a:ext cx="9272902" cy="6857990"/>
          </a:xfrm>
          <a:custGeom>
            <a:avLst/>
            <a:gdLst/>
            <a:ahLst/>
            <a:cxnLst/>
            <a:rect l="l" t="t" r="r" b="b"/>
            <a:pathLst>
              <a:path w="9272922" h="6858000" extrusionOk="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ln>
            <a:noFill/>
          </a:ln>
        </p:spPr>
      </p:pic>
      <p:sp>
        <p:nvSpPr>
          <p:cNvPr id="221" name="Google Shape;221;p12"/>
          <p:cNvSpPr/>
          <p:nvPr/>
        </p:nvSpPr>
        <p:spPr>
          <a:xfrm>
            <a:off x="9160561" y="1348782"/>
            <a:ext cx="935037" cy="8243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2"/>
          <p:cNvSpPr/>
          <p:nvPr/>
        </p:nvSpPr>
        <p:spPr>
          <a:xfrm>
            <a:off x="9960661" y="1000124"/>
            <a:ext cx="762167" cy="671915"/>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13" descr="Obsah obrázku stůl&#10;&#10;Popis byl vytvořen automaticky"/>
          <p:cNvPicPr preferRelativeResize="0"/>
          <p:nvPr/>
        </p:nvPicPr>
        <p:blipFill rotWithShape="1">
          <a:blip r:embed="rId3">
            <a:alphaModFix/>
          </a:blip>
          <a:srcRect/>
          <a:stretch/>
        </p:blipFill>
        <p:spPr>
          <a:xfrm>
            <a:off x="472801" y="0"/>
            <a:ext cx="11246407"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Google Shape;232;p14"/>
          <p:cNvGraphicFramePr/>
          <p:nvPr/>
        </p:nvGraphicFramePr>
        <p:xfrm>
          <a:off x="3194050" y="700616"/>
          <a:ext cx="3000000" cy="3000000"/>
        </p:xfrm>
        <a:graphic>
          <a:graphicData uri="http://schemas.openxmlformats.org/drawingml/2006/table">
            <a:tbl>
              <a:tblPr firstRow="1" bandRow="1">
                <a:noFill/>
                <a:tableStyleId>{4A790557-9B32-449E-8EF2-E38DBCBF7B16}</a:tableStyleId>
              </a:tblPr>
              <a:tblGrid>
                <a:gridCol w="2549525">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50">
                <a:tc gridSpan="3">
                  <a:txBody>
                    <a:bodyPr/>
                    <a:lstStyle/>
                    <a:p>
                      <a:pPr marL="0" marR="0" lvl="0" indent="0" algn="ctr" rtl="0">
                        <a:spcBef>
                          <a:spcPts val="0"/>
                        </a:spcBef>
                        <a:spcAft>
                          <a:spcPts val="0"/>
                        </a:spcAft>
                        <a:buNone/>
                      </a:pPr>
                      <a:r>
                        <a:rPr lang="cs-CZ" sz="1800" u="none" strike="noStrike" cap="none"/>
                        <a:t>PROJEVY KLIDOVÉ </a:t>
                      </a:r>
                      <a:r>
                        <a:rPr lang="cs-CZ" sz="1800" u="none" strike="noStrike" cap="none">
                          <a:solidFill>
                            <a:srgbClr val="C00000"/>
                          </a:solidFill>
                        </a:rPr>
                        <a:t>ADAPTACE</a:t>
                      </a:r>
                      <a:r>
                        <a:rPr lang="cs-CZ" sz="1800" u="none" strike="noStrike" cap="none"/>
                        <a:t> KARDIOVASKULÁRNÍHO SYSTÉMU </a:t>
                      </a:r>
                      <a:r>
                        <a:rPr lang="cs-CZ" sz="1800" u="none" strike="noStrike" cap="none">
                          <a:solidFill>
                            <a:srgbClr val="C00000"/>
                          </a:solidFill>
                        </a:rPr>
                        <a:t>NA VYTRVALOSTNÍ A SILOVÝ TRÉNINK</a:t>
                      </a:r>
                      <a:endParaRPr/>
                    </a:p>
                    <a:p>
                      <a:pPr marL="0" marR="0" lvl="0" indent="0" algn="ctr" rtl="0">
                        <a:spcBef>
                          <a:spcPts val="0"/>
                        </a:spcBef>
                        <a:spcAft>
                          <a:spcPts val="0"/>
                        </a:spcAft>
                        <a:buNone/>
                      </a:pPr>
                      <a:r>
                        <a:rPr lang="cs-CZ" sz="1200" b="0" u="none" strike="noStrike" cap="none"/>
                        <a:t>(Kraemer et al., 2012)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ACB8CA"/>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cs-CZ" sz="1800" u="none" strike="noStrike" cap="none"/>
                        <a:t>ADAPTACE KVS</a:t>
                      </a:r>
                      <a:endParaRPr/>
                    </a:p>
                  </a:txBody>
                  <a:tcPr marL="91450" marR="91450" marT="45725" marB="45725" anchor="ctr">
                    <a:lnL w="12700" cap="flat" cmpd="sng">
                      <a:solidFill>
                        <a:schemeClr val="dk1"/>
                      </a:solidFill>
                      <a:prstDash val="solid"/>
                      <a:round/>
                      <a:headEnd type="none" w="sm" len="sm"/>
                      <a:tailEnd type="none" w="sm" len="sm"/>
                    </a:lnL>
                    <a:solidFill>
                      <a:srgbClr val="F7CAAC"/>
                    </a:solidFill>
                  </a:tcPr>
                </a:tc>
                <a:tc>
                  <a:txBody>
                    <a:bodyPr/>
                    <a:lstStyle/>
                    <a:p>
                      <a:pPr marL="0" marR="0" lvl="0" indent="0" algn="ctr" rtl="0">
                        <a:spcBef>
                          <a:spcPts val="0"/>
                        </a:spcBef>
                        <a:spcAft>
                          <a:spcPts val="0"/>
                        </a:spcAft>
                        <a:buNone/>
                      </a:pPr>
                      <a:r>
                        <a:rPr lang="cs-CZ" sz="1800" u="none" strike="noStrike" cap="none"/>
                        <a:t>VYTRVALOSTNÍ TRÉNINK</a:t>
                      </a:r>
                      <a:endParaRPr/>
                    </a:p>
                  </a:txBody>
                  <a:tcPr marL="91450" marR="91450" marT="45725" marB="45725" anchor="ctr">
                    <a:solidFill>
                      <a:srgbClr val="F7CAAC"/>
                    </a:solidFill>
                  </a:tcPr>
                </a:tc>
                <a:tc>
                  <a:txBody>
                    <a:bodyPr/>
                    <a:lstStyle/>
                    <a:p>
                      <a:pPr marL="0" marR="0" lvl="0" indent="0" algn="ctr" rtl="0">
                        <a:spcBef>
                          <a:spcPts val="0"/>
                        </a:spcBef>
                        <a:spcAft>
                          <a:spcPts val="0"/>
                        </a:spcAft>
                        <a:buNone/>
                      </a:pPr>
                      <a:r>
                        <a:rPr lang="cs-CZ" sz="1800" u="none" strike="noStrike" cap="none"/>
                        <a:t>SILOVÝ TRÉNINK</a:t>
                      </a:r>
                      <a:endParaRPr/>
                    </a:p>
                  </a:txBody>
                  <a:tcPr marL="91450" marR="91450" marT="45725" marB="45725" anchor="ctr">
                    <a:lnR w="12700" cap="flat" cmpd="sng">
                      <a:solidFill>
                        <a:schemeClr val="dk1"/>
                      </a:solidFill>
                      <a:prstDash val="solid"/>
                      <a:round/>
                      <a:headEnd type="none" w="sm" len="sm"/>
                      <a:tailEnd type="none" w="sm" len="sm"/>
                    </a:lnR>
                    <a:solidFill>
                      <a:srgbClr val="F7CAAC"/>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cs-CZ" sz="1800" u="none" strike="noStrike" cap="none"/>
                        <a:t>Hmota LK</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spcBef>
                          <a:spcPts val="0"/>
                        </a:spcBef>
                        <a:spcAft>
                          <a:spcPts val="0"/>
                        </a:spcAft>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000"/>
                        <a:buFont typeface="Calibri"/>
                        <a:buNone/>
                      </a:pPr>
                      <a:r>
                        <a:rPr lang="cs-CZ" sz="2000" b="1">
                          <a:latin typeface="Calibri"/>
                          <a:ea typeface="Calibri"/>
                          <a:cs typeface="Calibri"/>
                          <a:sym typeface="Calibri"/>
                        </a:rPr>
                        <a:t>↑</a:t>
                      </a:r>
                      <a:endParaRPr sz="2000" b="1"/>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cs-CZ" sz="1800"/>
                        <a:t>Tloušťka stěny LK</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000"/>
                        <a:buFont typeface="Calibri"/>
                        <a:buNone/>
                      </a:pPr>
                      <a:r>
                        <a:rPr lang="cs-CZ" sz="2000" b="1">
                          <a:latin typeface="Calibri"/>
                          <a:ea typeface="Calibri"/>
                          <a:cs typeface="Calibri"/>
                          <a:sym typeface="Calibri"/>
                        </a:rPr>
                        <a:t>↑</a:t>
                      </a:r>
                      <a:endParaRPr sz="2000" b="1"/>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cs-CZ" sz="1800"/>
                        <a:t>End-diastolický objem LK</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cs-CZ" sz="1200" b="0">
                          <a:latin typeface="Calibri"/>
                          <a:ea typeface="Calibri"/>
                          <a:cs typeface="Calibri"/>
                          <a:sym typeface="Calibri"/>
                        </a:rPr>
                        <a:t>↑</a:t>
                      </a:r>
                      <a:endParaRPr sz="1200" b="0"/>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cs-CZ" sz="1800"/>
                        <a:t>Systolický objem LK</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cs-CZ" sz="1200" b="0">
                          <a:latin typeface="Calibri"/>
                          <a:ea typeface="Calibri"/>
                          <a:cs typeface="Calibri"/>
                          <a:sym typeface="Calibri"/>
                        </a:rPr>
                        <a:t>↑</a:t>
                      </a:r>
                      <a:endParaRPr sz="1200" b="0"/>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cs-CZ" sz="1800"/>
                        <a:t>Srdeční výdej</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cs-CZ" sz="1200" b="0">
                          <a:latin typeface="Calibri"/>
                          <a:ea typeface="Calibri"/>
                          <a:cs typeface="Calibri"/>
                          <a:sym typeface="Calibri"/>
                        </a:rPr>
                        <a:t>↑</a:t>
                      </a:r>
                      <a:endParaRPr sz="1200" b="0"/>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cs-CZ" sz="1800"/>
                        <a:t>Systolický TK</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spcBef>
                          <a:spcPts val="0"/>
                        </a:spcBef>
                        <a:spcAft>
                          <a:spcPts val="0"/>
                        </a:spcAft>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cs-CZ" sz="1200" b="0">
                          <a:latin typeface="Calibri"/>
                          <a:ea typeface="Calibri"/>
                          <a:cs typeface="Calibri"/>
                          <a:sym typeface="Calibri"/>
                        </a:rPr>
                        <a:t>↓</a:t>
                      </a:r>
                      <a:endParaRPr sz="1200" b="0"/>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cs-CZ" sz="1800"/>
                        <a:t>Diastolický TK</a:t>
                      </a:r>
                      <a:endParaRPr sz="1800"/>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Calibri"/>
                        <a:buNone/>
                      </a:pPr>
                      <a:r>
                        <a:rPr lang="cs-CZ" sz="1200" b="0">
                          <a:latin typeface="Calibri"/>
                          <a:ea typeface="Calibri"/>
                          <a:cs typeface="Calibri"/>
                          <a:sym typeface="Calibri"/>
                        </a:rPr>
                        <a:t>↓</a:t>
                      </a:r>
                      <a:endParaRPr sz="1200" b="0"/>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cs-CZ" sz="1800"/>
                        <a:t>Objem plazmy</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spcBef>
                          <a:spcPts val="0"/>
                        </a:spcBef>
                        <a:spcAft>
                          <a:spcPts val="0"/>
                        </a:spcAft>
                        <a:buNone/>
                      </a:pPr>
                      <a:r>
                        <a:rPr lang="cs-CZ" sz="1800"/>
                        <a:t>≈</a:t>
                      </a:r>
                      <a:endParaRPr/>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cs-CZ" sz="1800"/>
                        <a:t>Hmotnost erytrocytů</a:t>
                      </a:r>
                      <a:endParaRPr sz="1800"/>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a:t>≈</a:t>
                      </a:r>
                      <a:endParaRPr/>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cs-CZ" sz="1800"/>
                        <a:t>Hematokrit</a:t>
                      </a:r>
                      <a:endParaRPr/>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0">
                          <a:latin typeface="Calibri"/>
                          <a:ea typeface="Calibri"/>
                          <a:cs typeface="Calibri"/>
                          <a:sym typeface="Calibri"/>
                        </a:rPr>
                        <a:t>↓</a:t>
                      </a:r>
                      <a:endParaRPr sz="1800" b="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a:t>≈</a:t>
                      </a:r>
                      <a:endParaRPr/>
                    </a:p>
                  </a:txBody>
                  <a:tcPr marL="91450" marR="91450" marT="45725" marB="45725" anchor="ctr">
                    <a:lnR w="12700" cap="flat" cmpd="sng">
                      <a:solidFill>
                        <a:schemeClr val="dk1"/>
                      </a:solidFill>
                      <a:prstDash val="solid"/>
                      <a:round/>
                      <a:headEnd type="none" w="sm" len="sm"/>
                      <a:tailEnd type="none" w="sm" len="sm"/>
                    </a:lnR>
                  </a:tcPr>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cs-CZ" sz="1800"/>
                        <a:t>Objem krve</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b="1">
                          <a:latin typeface="Calibri"/>
                          <a:ea typeface="Calibri"/>
                          <a:cs typeface="Calibri"/>
                          <a:sym typeface="Calibri"/>
                        </a:rPr>
                        <a:t>↑</a:t>
                      </a:r>
                      <a:endParaRPr sz="1800" b="1"/>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r>
                        <a:rPr lang="cs-CZ" sz="1800"/>
                        <a:t>≈</a:t>
                      </a:r>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6"/>
          <p:cNvPicPr preferRelativeResize="0"/>
          <p:nvPr/>
        </p:nvPicPr>
        <p:blipFill rotWithShape="1">
          <a:blip r:embed="rId3">
            <a:alphaModFix/>
          </a:blip>
          <a:srcRect/>
          <a:stretch/>
        </p:blipFill>
        <p:spPr>
          <a:xfrm>
            <a:off x="1524000" y="4764"/>
            <a:ext cx="9144000" cy="6351587"/>
          </a:xfrm>
          <a:prstGeom prst="rect">
            <a:avLst/>
          </a:prstGeom>
          <a:noFill/>
          <a:ln>
            <a:noFill/>
          </a:ln>
        </p:spPr>
      </p:pic>
      <p:sp>
        <p:nvSpPr>
          <p:cNvPr id="238" name="Google Shape;238;p16"/>
          <p:cNvSpPr/>
          <p:nvPr/>
        </p:nvSpPr>
        <p:spPr>
          <a:xfrm>
            <a:off x="4440239" y="6453188"/>
            <a:ext cx="4103687" cy="2778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200"/>
              <a:buFont typeface="Arial"/>
              <a:buNone/>
            </a:pPr>
            <a:r>
              <a:rPr lang="cs-CZ" sz="1200">
                <a:solidFill>
                  <a:schemeClr val="accent2"/>
                </a:solidFill>
                <a:latin typeface="Arial"/>
                <a:ea typeface="Arial"/>
                <a:cs typeface="Arial"/>
                <a:sym typeface="Arial"/>
              </a:rPr>
              <a:t>(http://homepages.ihug.co.nz/~rpitch/VO2LT/sports.html)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1">
            <a:extLst>
              <a:ext uri="{FF2B5EF4-FFF2-40B4-BE49-F238E27FC236}">
                <a16:creationId xmlns:a16="http://schemas.microsoft.com/office/drawing/2014/main" id="{3EC00BDB-4A66-4936-964C-A0B597E44D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1412875"/>
            <a:ext cx="7308850" cy="45481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ovéPole 2">
            <a:extLst>
              <a:ext uri="{FF2B5EF4-FFF2-40B4-BE49-F238E27FC236}">
                <a16:creationId xmlns:a16="http://schemas.microsoft.com/office/drawing/2014/main" id="{B5CDD114-48D7-4752-84EA-9EF4CD9FA7BC}"/>
              </a:ext>
            </a:extLst>
          </p:cNvPr>
          <p:cNvSpPr txBox="1">
            <a:spLocks noChangeArrowheads="1"/>
          </p:cNvSpPr>
          <p:nvPr/>
        </p:nvSpPr>
        <p:spPr bwMode="auto">
          <a:xfrm>
            <a:off x="2441575" y="620714"/>
            <a:ext cx="730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000" b="1" i="1">
                <a:solidFill>
                  <a:srgbClr val="C10F8E"/>
                </a:solidFill>
              </a:rPr>
              <a:t>Maximální kyslíkový </a:t>
            </a:r>
            <a:r>
              <a:rPr lang="cs-CZ" altLang="cs-CZ" sz="2000" i="1">
                <a:solidFill>
                  <a:srgbClr val="C10F8E"/>
                </a:solidFill>
              </a:rPr>
              <a:t>deficit a</a:t>
            </a:r>
            <a:r>
              <a:rPr lang="cs-CZ" altLang="cs-CZ" sz="2000" b="1" i="1">
                <a:solidFill>
                  <a:srgbClr val="C10F8E"/>
                </a:solidFill>
              </a:rPr>
              <a:t> dluh</a:t>
            </a:r>
          </a:p>
          <a:p>
            <a:pPr algn="ctr">
              <a:spcBef>
                <a:spcPct val="0"/>
              </a:spcBef>
              <a:buFontTx/>
              <a:buNone/>
            </a:pPr>
            <a:r>
              <a:rPr lang="cs-CZ" altLang="cs-CZ" sz="2000">
                <a:solidFill>
                  <a:srgbClr val="0070C0"/>
                </a:solidFill>
              </a:rPr>
              <a:t>„alaktátová a laktátová“ složka kyslíkového dluhu</a:t>
            </a:r>
          </a:p>
        </p:txBody>
      </p:sp>
      <p:sp>
        <p:nvSpPr>
          <p:cNvPr id="34820" name="Obdélník 3">
            <a:extLst>
              <a:ext uri="{FF2B5EF4-FFF2-40B4-BE49-F238E27FC236}">
                <a16:creationId xmlns:a16="http://schemas.microsoft.com/office/drawing/2014/main" id="{EFBD842C-D039-43DC-9BE3-255DF98232F4}"/>
              </a:ext>
            </a:extLst>
          </p:cNvPr>
          <p:cNvSpPr>
            <a:spLocks noChangeArrowheads="1"/>
          </p:cNvSpPr>
          <p:nvPr/>
        </p:nvSpPr>
        <p:spPr bwMode="auto">
          <a:xfrm>
            <a:off x="2441575" y="6029326"/>
            <a:ext cx="7308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200"/>
              <a:t>Hill, A.V., C. Long., and H. Lupton.  1924.  Muscular exercise, lactic acid and the supply and utilization of oxygen.  Pt. 1-III.  </a:t>
            </a:r>
            <a:r>
              <a:rPr lang="en-US" altLang="cs-CZ" sz="1200" i="1"/>
              <a:t>Proceedings of the Royal Society</a:t>
            </a:r>
            <a:r>
              <a:rPr lang="en-US" altLang="cs-CZ" sz="1200"/>
              <a:t> 96: 438</a:t>
            </a:r>
            <a:r>
              <a:rPr lang="cs-CZ" altLang="cs-CZ" sz="1200"/>
              <a:t>. In: Scott Christensen. </a:t>
            </a:r>
            <a:r>
              <a:rPr lang="en-US" altLang="cs-CZ" sz="1200"/>
              <a:t>The Oxygen Deficit Curve: The Limiter of Mid-Distance Performance</a:t>
            </a:r>
            <a:r>
              <a:rPr lang="cs-CZ" altLang="cs-CZ" sz="1200"/>
              <a:t>. http://completetrackandfield.com/oxygen-deficit/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Obrázek 4">
            <a:extLst>
              <a:ext uri="{FF2B5EF4-FFF2-40B4-BE49-F238E27FC236}">
                <a16:creationId xmlns:a16="http://schemas.microsoft.com/office/drawing/2014/main" id="{25DD9A33-1B83-4A03-BCAB-D9FB4C6B54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557339"/>
            <a:ext cx="8456613" cy="362743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35843" name="Obdélník 5">
            <a:extLst>
              <a:ext uri="{FF2B5EF4-FFF2-40B4-BE49-F238E27FC236}">
                <a16:creationId xmlns:a16="http://schemas.microsoft.com/office/drawing/2014/main" id="{68EDD130-6764-4A2A-A97A-426A9A2EA561}"/>
              </a:ext>
            </a:extLst>
          </p:cNvPr>
          <p:cNvSpPr>
            <a:spLocks noChangeArrowheads="1"/>
          </p:cNvSpPr>
          <p:nvPr/>
        </p:nvSpPr>
        <p:spPr bwMode="auto">
          <a:xfrm>
            <a:off x="1774826" y="5202239"/>
            <a:ext cx="8456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a:t>http://archive.yeahmanh.com.s97240.gridserver.com/wp-content/uploads/2009/05/nsca-epoc.jpg</a:t>
            </a:r>
          </a:p>
        </p:txBody>
      </p:sp>
      <p:sp>
        <p:nvSpPr>
          <p:cNvPr id="35844" name="TextovéPole 6">
            <a:extLst>
              <a:ext uri="{FF2B5EF4-FFF2-40B4-BE49-F238E27FC236}">
                <a16:creationId xmlns:a16="http://schemas.microsoft.com/office/drawing/2014/main" id="{FE7E6616-B3AA-48DE-AADF-412059CA17FD}"/>
              </a:ext>
            </a:extLst>
          </p:cNvPr>
          <p:cNvSpPr txBox="1">
            <a:spLocks noChangeArrowheads="1"/>
          </p:cNvSpPr>
          <p:nvPr/>
        </p:nvSpPr>
        <p:spPr bwMode="auto">
          <a:xfrm>
            <a:off x="1774825" y="620714"/>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000" b="1" i="1">
                <a:solidFill>
                  <a:srgbClr val="C10F8E"/>
                </a:solidFill>
              </a:rPr>
              <a:t>Maximální kyslíkový deficit a dluh</a:t>
            </a:r>
          </a:p>
          <a:p>
            <a:pPr algn="ctr">
              <a:spcBef>
                <a:spcPct val="0"/>
              </a:spcBef>
              <a:buFontTx/>
              <a:buNone/>
            </a:pPr>
            <a:r>
              <a:rPr lang="cs-CZ" altLang="cs-CZ" sz="2000" i="1">
                <a:solidFill>
                  <a:srgbClr val="0070C0"/>
                </a:solidFill>
              </a:rPr>
              <a:t>problém s dávkováním zátěže při testu (intenzita a trvání)</a:t>
            </a:r>
          </a:p>
        </p:txBody>
      </p:sp>
      <p:sp>
        <p:nvSpPr>
          <p:cNvPr id="35845" name="Obdélník 7">
            <a:extLst>
              <a:ext uri="{FF2B5EF4-FFF2-40B4-BE49-F238E27FC236}">
                <a16:creationId xmlns:a16="http://schemas.microsoft.com/office/drawing/2014/main" id="{D1372F17-33A7-4AB1-9572-4551A4109331}"/>
              </a:ext>
            </a:extLst>
          </p:cNvPr>
          <p:cNvSpPr>
            <a:spLocks noChangeArrowheads="1"/>
          </p:cNvSpPr>
          <p:nvPr/>
        </p:nvSpPr>
        <p:spPr bwMode="auto">
          <a:xfrm>
            <a:off x="2495551" y="6165850"/>
            <a:ext cx="7148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i="1">
                <a:solidFill>
                  <a:srgbClr val="0070C0"/>
                </a:solidFill>
              </a:rPr>
              <a:t>Problém s interindividuálním srovnáním – s referenčními hodnotami </a:t>
            </a:r>
            <a:endParaRPr lang="cs-CZ" altLang="cs-CZ" sz="1800"/>
          </a:p>
        </p:txBody>
      </p:sp>
      <p:sp>
        <p:nvSpPr>
          <p:cNvPr id="35846" name="TextovéPole 1">
            <a:extLst>
              <a:ext uri="{FF2B5EF4-FFF2-40B4-BE49-F238E27FC236}">
                <a16:creationId xmlns:a16="http://schemas.microsoft.com/office/drawing/2014/main" id="{7DDDCA02-0B7C-488D-AC71-856478A62528}"/>
              </a:ext>
            </a:extLst>
          </p:cNvPr>
          <p:cNvSpPr txBox="1">
            <a:spLocks noChangeArrowheads="1"/>
          </p:cNvSpPr>
          <p:nvPr/>
        </p:nvSpPr>
        <p:spPr bwMode="auto">
          <a:xfrm>
            <a:off x="2171700" y="1568450"/>
            <a:ext cx="806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příliš lehká zátěž   </a:t>
            </a:r>
            <a:r>
              <a:rPr lang="cs-CZ" altLang="cs-CZ" sz="1800">
                <a:latin typeface="Calibri" panose="020F0502020204030204" pitchFamily="34" charset="0"/>
              </a:rPr>
              <a:t>→</a:t>
            </a:r>
            <a:r>
              <a:rPr lang="cs-CZ" altLang="cs-CZ" sz="1800"/>
              <a:t>      </a:t>
            </a:r>
            <a:r>
              <a:rPr lang="cs-CZ" altLang="cs-CZ" sz="1800">
                <a:solidFill>
                  <a:srgbClr val="C00000"/>
                </a:solidFill>
              </a:rPr>
              <a:t>nedosáhne VO</a:t>
            </a:r>
            <a:r>
              <a:rPr lang="cs-CZ" altLang="cs-CZ" sz="1800" baseline="-25000">
                <a:solidFill>
                  <a:srgbClr val="C00000"/>
                </a:solidFill>
              </a:rPr>
              <a:t>2</a:t>
            </a:r>
            <a:r>
              <a:rPr lang="cs-CZ" altLang="cs-CZ" sz="1800">
                <a:solidFill>
                  <a:srgbClr val="C00000"/>
                </a:solidFill>
              </a:rPr>
              <a:t>max     </a:t>
            </a:r>
            <a:r>
              <a:rPr lang="cs-CZ" altLang="cs-CZ" sz="1800"/>
              <a:t>←     příliš těžká zátěž</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7"/>
          <p:cNvPicPr preferRelativeResize="0"/>
          <p:nvPr/>
        </p:nvPicPr>
        <p:blipFill rotWithShape="1">
          <a:blip r:embed="rId3">
            <a:alphaModFix/>
          </a:blip>
          <a:srcRect/>
          <a:stretch/>
        </p:blipFill>
        <p:spPr>
          <a:xfrm>
            <a:off x="957597" y="0"/>
            <a:ext cx="1027680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120696be5b1_0_44"/>
          <p:cNvPicPr preferRelativeResize="0"/>
          <p:nvPr/>
        </p:nvPicPr>
        <p:blipFill>
          <a:blip r:embed="rId3">
            <a:alphaModFix/>
          </a:blip>
          <a:stretch>
            <a:fillRect/>
          </a:stretch>
        </p:blipFill>
        <p:spPr>
          <a:xfrm>
            <a:off x="3497175" y="0"/>
            <a:ext cx="493325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ovéPole 22"/>
          <p:cNvSpPr txBox="1">
            <a:spLocks noChangeArrowheads="1"/>
          </p:cNvSpPr>
          <p:nvPr/>
        </p:nvSpPr>
        <p:spPr bwMode="auto">
          <a:xfrm>
            <a:off x="2063750" y="3770314"/>
            <a:ext cx="84963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a:t>
            </a:r>
            <a:r>
              <a:rPr lang="cs-CZ" altLang="cs-CZ" sz="1800" u="sng"/>
              <a:t>2. práh ?</a:t>
            </a:r>
          </a:p>
          <a:p>
            <a:pPr>
              <a:spcBef>
                <a:spcPct val="0"/>
              </a:spcBef>
              <a:buFontTx/>
              <a:buNone/>
            </a:pPr>
            <a:endParaRPr lang="cs-CZ" altLang="cs-CZ" sz="1800"/>
          </a:p>
          <a:p>
            <a:pPr>
              <a:spcBef>
                <a:spcPct val="0"/>
              </a:spcBef>
              <a:buFontTx/>
              <a:buNone/>
            </a:pPr>
            <a:endParaRPr lang="cs-CZ" altLang="cs-CZ" sz="1400"/>
          </a:p>
          <a:p>
            <a:pPr>
              <a:spcBef>
                <a:spcPct val="0"/>
              </a:spcBef>
              <a:buFontTx/>
              <a:buNone/>
            </a:pPr>
            <a:endParaRPr lang="cs-CZ" altLang="cs-CZ" sz="800"/>
          </a:p>
          <a:p>
            <a:pPr>
              <a:spcBef>
                <a:spcPct val="0"/>
              </a:spcBef>
              <a:buFontTx/>
              <a:buNone/>
            </a:pPr>
            <a:endParaRPr lang="cs-CZ" altLang="cs-CZ" sz="1800"/>
          </a:p>
          <a:p>
            <a:pPr>
              <a:spcBef>
                <a:spcPct val="0"/>
              </a:spcBef>
              <a:buFontTx/>
              <a:buNone/>
            </a:pPr>
            <a:r>
              <a:rPr lang="cs-CZ" altLang="cs-CZ" sz="1800"/>
              <a:t>….……………………………………………………………………………... </a:t>
            </a:r>
            <a:r>
              <a:rPr lang="cs-CZ" altLang="cs-CZ" sz="1800" u="sng"/>
              <a:t>1. práh ?</a:t>
            </a:r>
          </a:p>
        </p:txBody>
      </p:sp>
      <p:graphicFrame>
        <p:nvGraphicFramePr>
          <p:cNvPr id="2" name="Tabulka 1"/>
          <p:cNvGraphicFramePr>
            <a:graphicFrameLocks noGrp="1"/>
          </p:cNvGraphicFramePr>
          <p:nvPr/>
        </p:nvGraphicFramePr>
        <p:xfrm>
          <a:off x="5232401" y="2565400"/>
          <a:ext cx="4176713" cy="1300164"/>
        </p:xfrm>
        <a:graphic>
          <a:graphicData uri="http://schemas.openxmlformats.org/drawingml/2006/table">
            <a:tbl>
              <a:tblPr firstRow="1" bandRow="1">
                <a:tableStyleId>{5C22544A-7EE6-4342-B048-85BDC9FD1C3A}</a:tableStyleId>
              </a:tblPr>
              <a:tblGrid>
                <a:gridCol w="2592443">
                  <a:extLst>
                    <a:ext uri="{9D8B030D-6E8A-4147-A177-3AD203B41FA5}">
                      <a16:colId xmlns:a16="http://schemas.microsoft.com/office/drawing/2014/main" val="20000"/>
                    </a:ext>
                  </a:extLst>
                </a:gridCol>
                <a:gridCol w="1584270">
                  <a:extLst>
                    <a:ext uri="{9D8B030D-6E8A-4147-A177-3AD203B41FA5}">
                      <a16:colId xmlns:a16="http://schemas.microsoft.com/office/drawing/2014/main" val="20001"/>
                    </a:ext>
                  </a:extLst>
                </a:gridCol>
              </a:tblGrid>
              <a:tr h="639976">
                <a:tc gridSpan="2">
                  <a:txBody>
                    <a:bodyPr/>
                    <a:lstStyle/>
                    <a:p>
                      <a:pPr algn="ctr"/>
                      <a:r>
                        <a:rPr lang="cs-CZ" sz="1800" dirty="0">
                          <a:solidFill>
                            <a:srgbClr val="7030A0"/>
                          </a:solidFill>
                        </a:rPr>
                        <a:t>PÁSMO PŘEVÁŽNĚ</a:t>
                      </a:r>
                      <a:r>
                        <a:rPr lang="cs-CZ" sz="1800" baseline="0" dirty="0">
                          <a:solidFill>
                            <a:srgbClr val="7030A0"/>
                          </a:solidFill>
                        </a:rPr>
                        <a:t> ANAEROBNÍ</a:t>
                      </a:r>
                    </a:p>
                    <a:p>
                      <a:pPr algn="ctr"/>
                      <a:r>
                        <a:rPr lang="cs-CZ" sz="1800" b="0" baseline="0" dirty="0">
                          <a:solidFill>
                            <a:srgbClr val="7030A0"/>
                          </a:solidFill>
                        </a:rPr>
                        <a:t>(„laktátové“)</a:t>
                      </a:r>
                      <a:endParaRPr lang="cs-CZ" sz="1800" b="0" dirty="0">
                        <a:solidFill>
                          <a:srgbClr val="7030A0"/>
                        </a:solidFill>
                      </a:endParaRPr>
                    </a:p>
                  </a:txBody>
                  <a:tcPr marL="91445" marR="91445" marT="45668" marB="45668">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1000"/>
                      </a:schemeClr>
                    </a:solidFill>
                  </a:tcPr>
                </a:tc>
                <a:tc hMerge="1">
                  <a:txBody>
                    <a:bodyPr/>
                    <a:lstStyle/>
                    <a:p>
                      <a:endParaRPr lang="cs-CZ" dirty="0"/>
                    </a:p>
                  </a:txBody>
                  <a:tcPr/>
                </a:tc>
                <a:extLst>
                  <a:ext uri="{0D108BD9-81ED-4DB2-BD59-A6C34878D82A}">
                    <a16:rowId xmlns:a16="http://schemas.microsoft.com/office/drawing/2014/main" val="10000"/>
                  </a:ext>
                </a:extLst>
              </a:tr>
              <a:tr h="289776">
                <a:tc>
                  <a:txBody>
                    <a:bodyPr/>
                    <a:lstStyle/>
                    <a:p>
                      <a:pPr algn="ctr"/>
                      <a:r>
                        <a:rPr lang="cs-CZ" sz="1200" dirty="0">
                          <a:solidFill>
                            <a:srgbClr val="7030A0"/>
                          </a:solidFill>
                        </a:rPr>
                        <a:t>ZDROJE ENERGIE</a:t>
                      </a:r>
                    </a:p>
                  </a:txBody>
                  <a:tcPr marL="91445" marR="91445" marT="45668" marB="45668">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1000"/>
                      </a:schemeClr>
                    </a:solidFill>
                  </a:tcPr>
                </a:tc>
                <a:tc>
                  <a:txBody>
                    <a:bodyPr/>
                    <a:lstStyle/>
                    <a:p>
                      <a:pPr algn="ctr"/>
                      <a:r>
                        <a:rPr lang="cs-CZ" sz="1200" dirty="0">
                          <a:solidFill>
                            <a:srgbClr val="7030A0"/>
                          </a:solidFill>
                        </a:rPr>
                        <a:t>SVALOVÁ VLÁKNA</a:t>
                      </a:r>
                    </a:p>
                  </a:txBody>
                  <a:tcPr marL="91445" marR="91445" marT="45668" marB="45668">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1000"/>
                      </a:schemeClr>
                    </a:solidFill>
                  </a:tcPr>
                </a:tc>
                <a:extLst>
                  <a:ext uri="{0D108BD9-81ED-4DB2-BD59-A6C34878D82A}">
                    <a16:rowId xmlns:a16="http://schemas.microsoft.com/office/drawing/2014/main" val="10001"/>
                  </a:ext>
                </a:extLst>
              </a:tr>
              <a:tr h="370412">
                <a:tc>
                  <a:txBody>
                    <a:bodyPr/>
                    <a:lstStyle/>
                    <a:p>
                      <a:pPr algn="ctr"/>
                      <a:r>
                        <a:rPr lang="cs-CZ" sz="1800" b="1" dirty="0">
                          <a:solidFill>
                            <a:srgbClr val="7030A0"/>
                          </a:solidFill>
                        </a:rPr>
                        <a:t>CP</a:t>
                      </a:r>
                      <a:r>
                        <a:rPr lang="cs-CZ" sz="1800" dirty="0">
                          <a:solidFill>
                            <a:srgbClr val="7030A0"/>
                          </a:solidFill>
                        </a:rPr>
                        <a:t>, </a:t>
                      </a:r>
                      <a:r>
                        <a:rPr lang="cs-CZ" sz="1800" b="1" dirty="0">
                          <a:solidFill>
                            <a:srgbClr val="7030A0"/>
                          </a:solidFill>
                        </a:rPr>
                        <a:t>ATP</a:t>
                      </a:r>
                      <a:r>
                        <a:rPr lang="cs-CZ" sz="1800" dirty="0">
                          <a:solidFill>
                            <a:srgbClr val="7030A0"/>
                          </a:solidFill>
                        </a:rPr>
                        <a:t>, </a:t>
                      </a:r>
                      <a:r>
                        <a:rPr lang="cs-CZ" sz="1800" b="1" dirty="0" err="1">
                          <a:solidFill>
                            <a:srgbClr val="7030A0"/>
                          </a:solidFill>
                        </a:rPr>
                        <a:t>Glu</a:t>
                      </a:r>
                      <a:endParaRPr lang="cs-CZ" sz="1800" dirty="0">
                        <a:solidFill>
                          <a:srgbClr val="7030A0"/>
                        </a:solidFill>
                      </a:endParaRPr>
                    </a:p>
                  </a:txBody>
                  <a:tcPr marL="91445" marR="91445" marT="45668" marB="45668">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1000"/>
                      </a:schemeClr>
                    </a:solidFill>
                  </a:tcPr>
                </a:tc>
                <a:tc>
                  <a:txBody>
                    <a:bodyPr/>
                    <a:lstStyle/>
                    <a:p>
                      <a:pPr algn="ctr"/>
                      <a:r>
                        <a:rPr lang="cs-CZ" sz="1800" b="1" dirty="0" err="1">
                          <a:solidFill>
                            <a:srgbClr val="7030A0"/>
                          </a:solidFill>
                        </a:rPr>
                        <a:t>IIa</a:t>
                      </a:r>
                      <a:r>
                        <a:rPr lang="cs-CZ" sz="1800" b="1" dirty="0">
                          <a:solidFill>
                            <a:srgbClr val="7030A0"/>
                          </a:solidFill>
                        </a:rPr>
                        <a:t>,</a:t>
                      </a:r>
                      <a:r>
                        <a:rPr lang="cs-CZ" sz="1800" dirty="0">
                          <a:solidFill>
                            <a:srgbClr val="7030A0"/>
                          </a:solidFill>
                        </a:rPr>
                        <a:t> </a:t>
                      </a:r>
                      <a:r>
                        <a:rPr lang="cs-CZ" sz="1800" b="1" dirty="0" err="1">
                          <a:solidFill>
                            <a:srgbClr val="7030A0"/>
                          </a:solidFill>
                        </a:rPr>
                        <a:t>IIx</a:t>
                      </a:r>
                      <a:endParaRPr lang="cs-CZ" sz="1400" dirty="0">
                        <a:solidFill>
                          <a:srgbClr val="7030A0"/>
                        </a:solidFill>
                      </a:endParaRPr>
                    </a:p>
                  </a:txBody>
                  <a:tcPr marL="91445" marR="91445" marT="45668" marB="45668">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1000"/>
                      </a:schemeClr>
                    </a:solidFill>
                  </a:tcPr>
                </a:tc>
                <a:extLst>
                  <a:ext uri="{0D108BD9-81ED-4DB2-BD59-A6C34878D82A}">
                    <a16:rowId xmlns:a16="http://schemas.microsoft.com/office/drawing/2014/main" val="10002"/>
                  </a:ext>
                </a:extLst>
              </a:tr>
            </a:tbl>
          </a:graphicData>
        </a:graphic>
      </p:graphicFrame>
      <p:graphicFrame>
        <p:nvGraphicFramePr>
          <p:cNvPr id="10" name="Tabulka 9"/>
          <p:cNvGraphicFramePr>
            <a:graphicFrameLocks noGrp="1"/>
          </p:cNvGraphicFramePr>
          <p:nvPr/>
        </p:nvGraphicFramePr>
        <p:xfrm>
          <a:off x="4151313" y="4076700"/>
          <a:ext cx="4284662" cy="1011238"/>
        </p:xfrm>
        <a:graphic>
          <a:graphicData uri="http://schemas.openxmlformats.org/drawingml/2006/table">
            <a:tbl>
              <a:tblPr firstRow="1" bandRow="1">
                <a:tableStyleId>{5C22544A-7EE6-4342-B048-85BDC9FD1C3A}</a:tableStyleId>
              </a:tblPr>
              <a:tblGrid>
                <a:gridCol w="2592401">
                  <a:extLst>
                    <a:ext uri="{9D8B030D-6E8A-4147-A177-3AD203B41FA5}">
                      <a16:colId xmlns:a16="http://schemas.microsoft.com/office/drawing/2014/main" val="20000"/>
                    </a:ext>
                  </a:extLst>
                </a:gridCol>
                <a:gridCol w="1692261">
                  <a:extLst>
                    <a:ext uri="{9D8B030D-6E8A-4147-A177-3AD203B41FA5}">
                      <a16:colId xmlns:a16="http://schemas.microsoft.com/office/drawing/2014/main" val="20001"/>
                    </a:ext>
                  </a:extLst>
                </a:gridCol>
              </a:tblGrid>
              <a:tr h="365875">
                <a:tc gridSpan="2">
                  <a:txBody>
                    <a:bodyPr/>
                    <a:lstStyle/>
                    <a:p>
                      <a:pPr algn="ctr"/>
                      <a:r>
                        <a:rPr lang="cs-CZ" sz="1800" dirty="0">
                          <a:solidFill>
                            <a:srgbClr val="C10F8E"/>
                          </a:solidFill>
                        </a:rPr>
                        <a:t>PÁSMO PŘEVÁŽNĚ</a:t>
                      </a:r>
                      <a:r>
                        <a:rPr lang="cs-CZ" sz="1800" baseline="0" dirty="0">
                          <a:solidFill>
                            <a:srgbClr val="C10F8E"/>
                          </a:solidFill>
                        </a:rPr>
                        <a:t> AEROBNÍ</a:t>
                      </a:r>
                    </a:p>
                  </a:txBody>
                  <a:tcPr marL="91444" marR="91444" marT="45734" marB="4573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51000"/>
                      </a:schemeClr>
                    </a:solidFill>
                  </a:tcPr>
                </a:tc>
                <a:tc hMerge="1">
                  <a:txBody>
                    <a:bodyPr/>
                    <a:lstStyle/>
                    <a:p>
                      <a:endParaRPr lang="cs-CZ" dirty="0"/>
                    </a:p>
                  </a:txBody>
                  <a:tcPr/>
                </a:tc>
                <a:extLst>
                  <a:ext uri="{0D108BD9-81ED-4DB2-BD59-A6C34878D82A}">
                    <a16:rowId xmlns:a16="http://schemas.microsoft.com/office/drawing/2014/main" val="10000"/>
                  </a:ext>
                </a:extLst>
              </a:tr>
              <a:tr h="274406">
                <a:tc>
                  <a:txBody>
                    <a:bodyPr/>
                    <a:lstStyle/>
                    <a:p>
                      <a:pPr algn="ctr"/>
                      <a:r>
                        <a:rPr lang="cs-CZ" sz="1200" dirty="0">
                          <a:solidFill>
                            <a:srgbClr val="C10F8E"/>
                          </a:solidFill>
                        </a:rPr>
                        <a:t>ZDROJE ENERGIE</a:t>
                      </a:r>
                    </a:p>
                  </a:txBody>
                  <a:tcPr marL="91444" marR="91444" marT="45734" marB="4573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51000"/>
                      </a:schemeClr>
                    </a:solidFill>
                  </a:tcPr>
                </a:tc>
                <a:tc>
                  <a:txBody>
                    <a:bodyPr/>
                    <a:lstStyle/>
                    <a:p>
                      <a:pPr algn="ctr"/>
                      <a:r>
                        <a:rPr lang="cs-CZ" sz="1200" dirty="0">
                          <a:solidFill>
                            <a:srgbClr val="C10F8E"/>
                          </a:solidFill>
                        </a:rPr>
                        <a:t>SVALOVÁ VLÁKNA</a:t>
                      </a:r>
                    </a:p>
                  </a:txBody>
                  <a:tcPr marL="91444" marR="91444" marT="45734" marB="4573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51000"/>
                      </a:schemeClr>
                    </a:solidFill>
                  </a:tcPr>
                </a:tc>
                <a:extLst>
                  <a:ext uri="{0D108BD9-81ED-4DB2-BD59-A6C34878D82A}">
                    <a16:rowId xmlns:a16="http://schemas.microsoft.com/office/drawing/2014/main" val="10001"/>
                  </a:ext>
                </a:extLst>
              </a:tr>
              <a:tr h="370957">
                <a:tc>
                  <a:txBody>
                    <a:bodyPr/>
                    <a:lstStyle/>
                    <a:p>
                      <a:pPr algn="ctr"/>
                      <a:r>
                        <a:rPr lang="cs-CZ" sz="1800" b="1" dirty="0">
                          <a:solidFill>
                            <a:srgbClr val="C10F8E"/>
                          </a:solidFill>
                        </a:rPr>
                        <a:t>CP</a:t>
                      </a:r>
                      <a:r>
                        <a:rPr lang="cs-CZ" sz="1800" b="0" dirty="0">
                          <a:solidFill>
                            <a:srgbClr val="C10F8E"/>
                          </a:solidFill>
                        </a:rPr>
                        <a:t>,</a:t>
                      </a:r>
                      <a:r>
                        <a:rPr lang="cs-CZ" sz="1800" b="1" dirty="0">
                          <a:solidFill>
                            <a:srgbClr val="C10F8E"/>
                          </a:solidFill>
                        </a:rPr>
                        <a:t> ATP</a:t>
                      </a:r>
                      <a:r>
                        <a:rPr lang="cs-CZ" sz="1800" dirty="0">
                          <a:solidFill>
                            <a:srgbClr val="C10F8E"/>
                          </a:solidFill>
                        </a:rPr>
                        <a:t>, </a:t>
                      </a:r>
                      <a:r>
                        <a:rPr lang="cs-CZ" sz="1800" b="1" dirty="0" err="1">
                          <a:solidFill>
                            <a:srgbClr val="C10F8E"/>
                          </a:solidFill>
                        </a:rPr>
                        <a:t>Glu</a:t>
                      </a:r>
                      <a:r>
                        <a:rPr lang="cs-CZ" sz="1800" dirty="0">
                          <a:solidFill>
                            <a:srgbClr val="C10F8E"/>
                          </a:solidFill>
                        </a:rPr>
                        <a:t>, La, Trig</a:t>
                      </a:r>
                    </a:p>
                  </a:txBody>
                  <a:tcPr marL="91444" marR="91444" marT="45734" marB="4573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51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baseline="0" dirty="0">
                          <a:solidFill>
                            <a:srgbClr val="C10F8E"/>
                          </a:solidFill>
                        </a:rPr>
                        <a:t>I, </a:t>
                      </a:r>
                      <a:r>
                        <a:rPr lang="cs-CZ" sz="1800" b="1" dirty="0" err="1">
                          <a:solidFill>
                            <a:srgbClr val="C10F8E"/>
                          </a:solidFill>
                        </a:rPr>
                        <a:t>IIa</a:t>
                      </a:r>
                      <a:endParaRPr lang="cs-CZ" sz="1800" dirty="0">
                        <a:solidFill>
                          <a:srgbClr val="C10F8E"/>
                        </a:solidFill>
                      </a:endParaRPr>
                    </a:p>
                  </a:txBody>
                  <a:tcPr marL="91444" marR="91444" marT="45734" marB="45734">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51000"/>
                      </a:schemeClr>
                    </a:solidFill>
                  </a:tcPr>
                </a:tc>
                <a:extLst>
                  <a:ext uri="{0D108BD9-81ED-4DB2-BD59-A6C34878D82A}">
                    <a16:rowId xmlns:a16="http://schemas.microsoft.com/office/drawing/2014/main" val="10002"/>
                  </a:ext>
                </a:extLst>
              </a:tr>
            </a:tbl>
          </a:graphicData>
        </a:graphic>
      </p:graphicFrame>
      <p:graphicFrame>
        <p:nvGraphicFramePr>
          <p:cNvPr id="11" name="Tabulka 10"/>
          <p:cNvGraphicFramePr>
            <a:graphicFrameLocks noGrp="1"/>
          </p:cNvGraphicFramePr>
          <p:nvPr/>
        </p:nvGraphicFramePr>
        <p:xfrm>
          <a:off x="2232025" y="5229225"/>
          <a:ext cx="4008438" cy="1016000"/>
        </p:xfrm>
        <a:graphic>
          <a:graphicData uri="http://schemas.openxmlformats.org/drawingml/2006/table">
            <a:tbl>
              <a:tblPr firstRow="1" bandRow="1">
                <a:tableStyleId>{5C22544A-7EE6-4342-B048-85BDC9FD1C3A}</a:tableStyleId>
              </a:tblPr>
              <a:tblGrid>
                <a:gridCol w="2208218">
                  <a:extLst>
                    <a:ext uri="{9D8B030D-6E8A-4147-A177-3AD203B41FA5}">
                      <a16:colId xmlns:a16="http://schemas.microsoft.com/office/drawing/2014/main" val="20000"/>
                    </a:ext>
                  </a:extLst>
                </a:gridCol>
                <a:gridCol w="1800220">
                  <a:extLst>
                    <a:ext uri="{9D8B030D-6E8A-4147-A177-3AD203B41FA5}">
                      <a16:colId xmlns:a16="http://schemas.microsoft.com/office/drawing/2014/main" val="20001"/>
                    </a:ext>
                  </a:extLst>
                </a:gridCol>
              </a:tblGrid>
              <a:tr h="370840">
                <a:tc gridSpan="2">
                  <a:txBody>
                    <a:bodyPr/>
                    <a:lstStyle/>
                    <a:p>
                      <a:pPr algn="ctr"/>
                      <a:r>
                        <a:rPr lang="cs-CZ" dirty="0">
                          <a:solidFill>
                            <a:srgbClr val="FF0000"/>
                          </a:solidFill>
                        </a:rPr>
                        <a:t>PÁSMO </a:t>
                      </a:r>
                      <a:r>
                        <a:rPr lang="cs-CZ" baseline="0" dirty="0">
                          <a:solidFill>
                            <a:srgbClr val="FF0000"/>
                          </a:solidFill>
                        </a:rPr>
                        <a:t>AEROBNÍ</a:t>
                      </a:r>
                    </a:p>
                  </a:txBody>
                  <a:tcPr marL="91441" marR="9144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8000"/>
                      </a:schemeClr>
                    </a:solidFill>
                  </a:tcPr>
                </a:tc>
                <a:tc hMerge="1">
                  <a:txBody>
                    <a:bodyPr/>
                    <a:lstStyle/>
                    <a:p>
                      <a:endParaRPr lang="cs-CZ" dirty="0"/>
                    </a:p>
                  </a:txBody>
                  <a:tcPr/>
                </a:tc>
                <a:extLst>
                  <a:ext uri="{0D108BD9-81ED-4DB2-BD59-A6C34878D82A}">
                    <a16:rowId xmlns:a16="http://schemas.microsoft.com/office/drawing/2014/main" val="10000"/>
                  </a:ext>
                </a:extLst>
              </a:tr>
              <a:tr h="224016">
                <a:tc>
                  <a:txBody>
                    <a:bodyPr/>
                    <a:lstStyle/>
                    <a:p>
                      <a:pPr algn="ctr"/>
                      <a:r>
                        <a:rPr lang="cs-CZ" sz="1200" dirty="0">
                          <a:solidFill>
                            <a:srgbClr val="FF0000"/>
                          </a:solidFill>
                        </a:rPr>
                        <a:t>ZDROJE ENERGIE</a:t>
                      </a:r>
                    </a:p>
                  </a:txBody>
                  <a:tcPr marL="91441" marR="9144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8000"/>
                      </a:schemeClr>
                    </a:solidFill>
                  </a:tcPr>
                </a:tc>
                <a:tc>
                  <a:txBody>
                    <a:bodyPr/>
                    <a:lstStyle/>
                    <a:p>
                      <a:pPr algn="ctr"/>
                      <a:r>
                        <a:rPr lang="cs-CZ" sz="1200" dirty="0">
                          <a:solidFill>
                            <a:srgbClr val="FF0000"/>
                          </a:solidFill>
                        </a:rPr>
                        <a:t>SVALOVÁ VLÁKNA</a:t>
                      </a:r>
                    </a:p>
                  </a:txBody>
                  <a:tcPr marL="91441" marR="9144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8000"/>
                      </a:schemeClr>
                    </a:solidFill>
                  </a:tcPr>
                </a:tc>
                <a:extLst>
                  <a:ext uri="{0D108BD9-81ED-4DB2-BD59-A6C34878D82A}">
                    <a16:rowId xmlns:a16="http://schemas.microsoft.com/office/drawing/2014/main" val="10001"/>
                  </a:ext>
                </a:extLst>
              </a:tr>
              <a:tr h="370840">
                <a:tc>
                  <a:txBody>
                    <a:bodyPr/>
                    <a:lstStyle/>
                    <a:p>
                      <a:pPr algn="ctr"/>
                      <a:r>
                        <a:rPr lang="cs-CZ" dirty="0">
                          <a:solidFill>
                            <a:srgbClr val="FF0000"/>
                          </a:solidFill>
                        </a:rPr>
                        <a:t>CP, </a:t>
                      </a:r>
                      <a:r>
                        <a:rPr lang="cs-CZ" b="1" dirty="0">
                          <a:solidFill>
                            <a:srgbClr val="FF0000"/>
                          </a:solidFill>
                        </a:rPr>
                        <a:t>ATP</a:t>
                      </a:r>
                      <a:r>
                        <a:rPr lang="cs-CZ" dirty="0">
                          <a:solidFill>
                            <a:srgbClr val="FF0000"/>
                          </a:solidFill>
                        </a:rPr>
                        <a:t>,</a:t>
                      </a:r>
                      <a:r>
                        <a:rPr lang="cs-CZ" baseline="0" dirty="0">
                          <a:solidFill>
                            <a:srgbClr val="FF0000"/>
                          </a:solidFill>
                        </a:rPr>
                        <a:t> </a:t>
                      </a:r>
                      <a:r>
                        <a:rPr lang="cs-CZ" dirty="0" err="1">
                          <a:solidFill>
                            <a:srgbClr val="FF0000"/>
                          </a:solidFill>
                        </a:rPr>
                        <a:t>Glu</a:t>
                      </a:r>
                      <a:r>
                        <a:rPr lang="cs-CZ" dirty="0">
                          <a:solidFill>
                            <a:srgbClr val="FF0000"/>
                          </a:solidFill>
                        </a:rPr>
                        <a:t>, </a:t>
                      </a:r>
                      <a:r>
                        <a:rPr lang="cs-CZ" b="1" dirty="0">
                          <a:solidFill>
                            <a:srgbClr val="FF0000"/>
                          </a:solidFill>
                        </a:rPr>
                        <a:t>Trig</a:t>
                      </a:r>
                    </a:p>
                  </a:txBody>
                  <a:tcPr marL="91441" marR="9144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8000"/>
                      </a:schemeClr>
                    </a:solidFill>
                  </a:tcPr>
                </a:tc>
                <a:tc>
                  <a:txBody>
                    <a:bodyPr/>
                    <a:lstStyle/>
                    <a:p>
                      <a:pPr algn="ctr"/>
                      <a:r>
                        <a:rPr lang="cs-CZ" b="1" dirty="0">
                          <a:solidFill>
                            <a:srgbClr val="FF0000"/>
                          </a:solidFill>
                        </a:rPr>
                        <a:t>I</a:t>
                      </a:r>
                      <a:r>
                        <a:rPr lang="cs-CZ" dirty="0">
                          <a:solidFill>
                            <a:srgbClr val="FF0000"/>
                          </a:solidFill>
                        </a:rPr>
                        <a:t> </a:t>
                      </a:r>
                      <a:r>
                        <a:rPr lang="cs-CZ" sz="1400" dirty="0">
                          <a:solidFill>
                            <a:srgbClr val="FF0000"/>
                          </a:solidFill>
                        </a:rPr>
                        <a:t>(</a:t>
                      </a:r>
                      <a:r>
                        <a:rPr lang="cs-CZ" sz="1400" dirty="0" err="1">
                          <a:solidFill>
                            <a:srgbClr val="FF0000"/>
                          </a:solidFill>
                        </a:rPr>
                        <a:t>Slow</a:t>
                      </a:r>
                      <a:r>
                        <a:rPr lang="cs-CZ" sz="1400" dirty="0">
                          <a:solidFill>
                            <a:srgbClr val="FF0000"/>
                          </a:solidFill>
                        </a:rPr>
                        <a:t> </a:t>
                      </a:r>
                      <a:r>
                        <a:rPr lang="cs-CZ" sz="1400" dirty="0" err="1">
                          <a:solidFill>
                            <a:srgbClr val="FF0000"/>
                          </a:solidFill>
                        </a:rPr>
                        <a:t>Oxidative</a:t>
                      </a:r>
                      <a:r>
                        <a:rPr lang="cs-CZ" sz="1400" dirty="0">
                          <a:solidFill>
                            <a:srgbClr val="FF0000"/>
                          </a:solidFill>
                        </a:rPr>
                        <a:t>)</a:t>
                      </a:r>
                    </a:p>
                  </a:txBody>
                  <a:tcPr marL="91441" marR="91441">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5">
                        <a:lumMod val="90000"/>
                        <a:alpha val="48000"/>
                      </a:schemeClr>
                    </a:solidFill>
                  </a:tcPr>
                </a:tc>
                <a:extLst>
                  <a:ext uri="{0D108BD9-81ED-4DB2-BD59-A6C34878D82A}">
                    <a16:rowId xmlns:a16="http://schemas.microsoft.com/office/drawing/2014/main" val="10002"/>
                  </a:ext>
                </a:extLst>
              </a:tr>
            </a:tbl>
          </a:graphicData>
        </a:graphic>
      </p:graphicFrame>
      <p:graphicFrame>
        <p:nvGraphicFramePr>
          <p:cNvPr id="9" name="Tabulka 8"/>
          <p:cNvGraphicFramePr>
            <a:graphicFrameLocks noGrp="1"/>
          </p:cNvGraphicFramePr>
          <p:nvPr/>
        </p:nvGraphicFramePr>
        <p:xfrm>
          <a:off x="7032625" y="1177926"/>
          <a:ext cx="3167064" cy="1285875"/>
        </p:xfrm>
        <a:graphic>
          <a:graphicData uri="http://schemas.openxmlformats.org/drawingml/2006/table">
            <a:tbl>
              <a:tblPr firstRow="1" bandRow="1">
                <a:tableStyleId>{5C22544A-7EE6-4342-B048-85BDC9FD1C3A}</a:tableStyleId>
              </a:tblPr>
              <a:tblGrid>
                <a:gridCol w="1583532">
                  <a:extLst>
                    <a:ext uri="{9D8B030D-6E8A-4147-A177-3AD203B41FA5}">
                      <a16:colId xmlns:a16="http://schemas.microsoft.com/office/drawing/2014/main" val="20000"/>
                    </a:ext>
                  </a:extLst>
                </a:gridCol>
                <a:gridCol w="1583532">
                  <a:extLst>
                    <a:ext uri="{9D8B030D-6E8A-4147-A177-3AD203B41FA5}">
                      <a16:colId xmlns:a16="http://schemas.microsoft.com/office/drawing/2014/main" val="20001"/>
                    </a:ext>
                  </a:extLst>
                </a:gridCol>
              </a:tblGrid>
              <a:tr h="640396">
                <a:tc gridSpan="2">
                  <a:txBody>
                    <a:bodyPr/>
                    <a:lstStyle/>
                    <a:p>
                      <a:pPr algn="ctr"/>
                      <a:r>
                        <a:rPr lang="cs-CZ" sz="1800" dirty="0">
                          <a:solidFill>
                            <a:srgbClr val="0070C0"/>
                          </a:solidFill>
                        </a:rPr>
                        <a:t>PÁSMO</a:t>
                      </a:r>
                      <a:r>
                        <a:rPr lang="cs-CZ" sz="1800" baseline="0" dirty="0">
                          <a:solidFill>
                            <a:srgbClr val="0070C0"/>
                          </a:solidFill>
                        </a:rPr>
                        <a:t> ANAEROBNÍ</a:t>
                      </a:r>
                    </a:p>
                    <a:p>
                      <a:pPr algn="ctr"/>
                      <a:r>
                        <a:rPr lang="cs-CZ" sz="1800" b="0" baseline="0" dirty="0">
                          <a:solidFill>
                            <a:srgbClr val="0070C0"/>
                          </a:solidFill>
                        </a:rPr>
                        <a:t>(„</a:t>
                      </a:r>
                      <a:r>
                        <a:rPr lang="cs-CZ" sz="1800" b="0" baseline="0" dirty="0" err="1">
                          <a:solidFill>
                            <a:srgbClr val="0070C0"/>
                          </a:solidFill>
                        </a:rPr>
                        <a:t>alaktátové</a:t>
                      </a:r>
                      <a:r>
                        <a:rPr lang="cs-CZ" sz="1800" b="0" baseline="0" dirty="0">
                          <a:solidFill>
                            <a:srgbClr val="0070C0"/>
                          </a:solidFill>
                        </a:rPr>
                        <a:t>“)</a:t>
                      </a:r>
                      <a:endParaRPr lang="cs-CZ" sz="1800" b="0" dirty="0">
                        <a:solidFill>
                          <a:srgbClr val="0070C0"/>
                        </a:solidFill>
                      </a:endParaRPr>
                    </a:p>
                  </a:txBody>
                  <a:tcPr marL="91403" marR="91403" marT="45743" marB="45743">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9000"/>
                      </a:schemeClr>
                    </a:solidFill>
                  </a:tcPr>
                </a:tc>
                <a:tc hMerge="1">
                  <a:txBody>
                    <a:bodyPr/>
                    <a:lstStyle/>
                    <a:p>
                      <a:endParaRPr lang="cs-CZ" dirty="0"/>
                    </a:p>
                  </a:txBody>
                  <a:tcPr/>
                </a:tc>
                <a:extLst>
                  <a:ext uri="{0D108BD9-81ED-4DB2-BD59-A6C34878D82A}">
                    <a16:rowId xmlns:a16="http://schemas.microsoft.com/office/drawing/2014/main" val="10000"/>
                  </a:ext>
                </a:extLst>
              </a:tr>
              <a:tr h="274456">
                <a:tc>
                  <a:txBody>
                    <a:bodyPr/>
                    <a:lstStyle/>
                    <a:p>
                      <a:pPr algn="ctr"/>
                      <a:r>
                        <a:rPr lang="cs-CZ" sz="1200" dirty="0">
                          <a:solidFill>
                            <a:srgbClr val="0070C0"/>
                          </a:solidFill>
                        </a:rPr>
                        <a:t>ZDROJE ENERGIE</a:t>
                      </a:r>
                    </a:p>
                  </a:txBody>
                  <a:tcPr marL="91403" marR="91403" marT="45743" marB="45743">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9000"/>
                      </a:schemeClr>
                    </a:solidFill>
                  </a:tcPr>
                </a:tc>
                <a:tc>
                  <a:txBody>
                    <a:bodyPr/>
                    <a:lstStyle/>
                    <a:p>
                      <a:pPr algn="ctr"/>
                      <a:r>
                        <a:rPr lang="cs-CZ" sz="1200" dirty="0">
                          <a:solidFill>
                            <a:srgbClr val="0070C0"/>
                          </a:solidFill>
                        </a:rPr>
                        <a:t>SVALOVÁ VLÁKNA</a:t>
                      </a:r>
                    </a:p>
                  </a:txBody>
                  <a:tcPr marL="91403" marR="91403" marT="45743" marB="45743">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9000"/>
                      </a:schemeClr>
                    </a:solidFill>
                  </a:tcPr>
                </a:tc>
                <a:extLst>
                  <a:ext uri="{0D108BD9-81ED-4DB2-BD59-A6C34878D82A}">
                    <a16:rowId xmlns:a16="http://schemas.microsoft.com/office/drawing/2014/main" val="10001"/>
                  </a:ext>
                </a:extLst>
              </a:tr>
              <a:tr h="371023">
                <a:tc>
                  <a:txBody>
                    <a:bodyPr/>
                    <a:lstStyle/>
                    <a:p>
                      <a:pPr algn="ctr"/>
                      <a:r>
                        <a:rPr lang="cs-CZ" sz="1800" b="1" dirty="0">
                          <a:solidFill>
                            <a:srgbClr val="0070C0"/>
                          </a:solidFill>
                        </a:rPr>
                        <a:t>CP</a:t>
                      </a:r>
                      <a:r>
                        <a:rPr lang="cs-CZ" sz="1800" dirty="0">
                          <a:solidFill>
                            <a:srgbClr val="0070C0"/>
                          </a:solidFill>
                        </a:rPr>
                        <a:t>, </a:t>
                      </a:r>
                      <a:r>
                        <a:rPr lang="cs-CZ" sz="1800" b="1" dirty="0">
                          <a:solidFill>
                            <a:srgbClr val="0070C0"/>
                          </a:solidFill>
                        </a:rPr>
                        <a:t>ATP</a:t>
                      </a:r>
                    </a:p>
                  </a:txBody>
                  <a:tcPr marL="91403" marR="91403" marT="45743" marB="45743">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9000"/>
                      </a:schemeClr>
                    </a:solidFill>
                  </a:tcPr>
                </a:tc>
                <a:tc>
                  <a:txBody>
                    <a:bodyPr/>
                    <a:lstStyle/>
                    <a:p>
                      <a:pPr algn="ctr"/>
                      <a:r>
                        <a:rPr lang="cs-CZ" sz="1800" b="1" dirty="0" err="1">
                          <a:solidFill>
                            <a:srgbClr val="0070C0"/>
                          </a:solidFill>
                        </a:rPr>
                        <a:t>IIx</a:t>
                      </a:r>
                      <a:endParaRPr lang="cs-CZ" sz="1800" b="1" dirty="0">
                        <a:solidFill>
                          <a:srgbClr val="0070C0"/>
                        </a:solidFill>
                      </a:endParaRPr>
                    </a:p>
                  </a:txBody>
                  <a:tcPr marL="91403" marR="91403" marT="45743" marB="45743">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alpha val="49000"/>
                      </a:schemeClr>
                    </a:solidFill>
                  </a:tcPr>
                </a:tc>
                <a:extLst>
                  <a:ext uri="{0D108BD9-81ED-4DB2-BD59-A6C34878D82A}">
                    <a16:rowId xmlns:a16="http://schemas.microsoft.com/office/drawing/2014/main" val="10002"/>
                  </a:ext>
                </a:extLst>
              </a:tr>
            </a:tbl>
          </a:graphicData>
        </a:graphic>
      </p:graphicFrame>
      <p:sp>
        <p:nvSpPr>
          <p:cNvPr id="5175" name="TextovéPole 3"/>
          <p:cNvSpPr txBox="1">
            <a:spLocks noChangeArrowheads="1"/>
          </p:cNvSpPr>
          <p:nvPr/>
        </p:nvSpPr>
        <p:spPr bwMode="auto">
          <a:xfrm>
            <a:off x="1992314" y="6308725"/>
            <a:ext cx="799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0 …………………...… Intenzita zatížení (%VO</a:t>
            </a:r>
            <a:r>
              <a:rPr lang="cs-CZ" altLang="cs-CZ" sz="1800" baseline="-25000"/>
              <a:t>2</a:t>
            </a:r>
            <a:r>
              <a:rPr lang="cs-CZ" altLang="cs-CZ" sz="1800"/>
              <a:t>max) ………………………100</a:t>
            </a:r>
          </a:p>
        </p:txBody>
      </p:sp>
      <p:cxnSp>
        <p:nvCxnSpPr>
          <p:cNvPr id="6" name="Přímá spojnice se šipkou 5"/>
          <p:cNvCxnSpPr/>
          <p:nvPr/>
        </p:nvCxnSpPr>
        <p:spPr>
          <a:xfrm>
            <a:off x="2135189" y="6308725"/>
            <a:ext cx="77057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flipV="1">
            <a:off x="2122489" y="2420939"/>
            <a:ext cx="28575" cy="388778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78" name="TextovéPole 18"/>
          <p:cNvSpPr txBox="1">
            <a:spLocks noChangeArrowheads="1"/>
          </p:cNvSpPr>
          <p:nvPr/>
        </p:nvSpPr>
        <p:spPr bwMode="auto">
          <a:xfrm rot="-5400000">
            <a:off x="-407987" y="4017964"/>
            <a:ext cx="4573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solidFill>
                  <a:srgbClr val="0070C0"/>
                </a:solidFill>
              </a:rPr>
              <a:t>0 ………….Laktát (mmol.l</a:t>
            </a:r>
            <a:r>
              <a:rPr lang="cs-CZ" altLang="cs-CZ" sz="1800" baseline="30000">
                <a:solidFill>
                  <a:srgbClr val="0070C0"/>
                </a:solidFill>
              </a:rPr>
              <a:t>-1</a:t>
            </a:r>
            <a:r>
              <a:rPr lang="cs-CZ" altLang="cs-CZ" sz="1800">
                <a:solidFill>
                  <a:srgbClr val="0070C0"/>
                </a:solidFill>
              </a:rPr>
              <a:t>) …….……18</a:t>
            </a:r>
          </a:p>
        </p:txBody>
      </p:sp>
      <p:sp>
        <p:nvSpPr>
          <p:cNvPr id="13" name="Volný tvar 12"/>
          <p:cNvSpPr/>
          <p:nvPr/>
        </p:nvSpPr>
        <p:spPr>
          <a:xfrm>
            <a:off x="2174875" y="2420938"/>
            <a:ext cx="7666038" cy="3168650"/>
          </a:xfrm>
          <a:custGeom>
            <a:avLst/>
            <a:gdLst>
              <a:gd name="connsiteX0" fmla="*/ 0 w 1958340"/>
              <a:gd name="connsiteY0" fmla="*/ 998220 h 1004085"/>
              <a:gd name="connsiteX1" fmla="*/ 289560 w 1958340"/>
              <a:gd name="connsiteY1" fmla="*/ 998220 h 1004085"/>
              <a:gd name="connsiteX2" fmla="*/ 693420 w 1958340"/>
              <a:gd name="connsiteY2" fmla="*/ 937260 h 1004085"/>
              <a:gd name="connsiteX3" fmla="*/ 1150620 w 1958340"/>
              <a:gd name="connsiteY3" fmla="*/ 777240 h 1004085"/>
              <a:gd name="connsiteX4" fmla="*/ 1516380 w 1958340"/>
              <a:gd name="connsiteY4" fmla="*/ 518160 h 1004085"/>
              <a:gd name="connsiteX5" fmla="*/ 1821180 w 1958340"/>
              <a:gd name="connsiteY5" fmla="*/ 205740 h 1004085"/>
              <a:gd name="connsiteX6" fmla="*/ 1958340 w 1958340"/>
              <a:gd name="connsiteY6" fmla="*/ 0 h 100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340" h="1004085">
                <a:moveTo>
                  <a:pt x="0" y="998220"/>
                </a:moveTo>
                <a:cubicBezTo>
                  <a:pt x="86995" y="1003300"/>
                  <a:pt x="173990" y="1008380"/>
                  <a:pt x="289560" y="998220"/>
                </a:cubicBezTo>
                <a:cubicBezTo>
                  <a:pt x="405130" y="988060"/>
                  <a:pt x="549910" y="974090"/>
                  <a:pt x="693420" y="937260"/>
                </a:cubicBezTo>
                <a:cubicBezTo>
                  <a:pt x="836930" y="900430"/>
                  <a:pt x="1013460" y="847090"/>
                  <a:pt x="1150620" y="777240"/>
                </a:cubicBezTo>
                <a:cubicBezTo>
                  <a:pt x="1287780" y="707390"/>
                  <a:pt x="1404620" y="613410"/>
                  <a:pt x="1516380" y="518160"/>
                </a:cubicBezTo>
                <a:cubicBezTo>
                  <a:pt x="1628140" y="422910"/>
                  <a:pt x="1747520" y="292100"/>
                  <a:pt x="1821180" y="205740"/>
                </a:cubicBezTo>
                <a:cubicBezTo>
                  <a:pt x="1894840" y="119380"/>
                  <a:pt x="1926590" y="59690"/>
                  <a:pt x="1958340" y="0"/>
                </a:cubicBezTo>
              </a:path>
            </a:pathLst>
          </a:custGeom>
          <a:noFill/>
          <a:ln w="38100"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17" name="Přímá spojnice 16"/>
          <p:cNvCxnSpPr/>
          <p:nvPr/>
        </p:nvCxnSpPr>
        <p:spPr>
          <a:xfrm flipV="1">
            <a:off x="9840913" y="1196975"/>
            <a:ext cx="0" cy="51117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2122489" y="2420939"/>
            <a:ext cx="7718425" cy="793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82" name="TextovéPole 34"/>
          <p:cNvSpPr txBox="1">
            <a:spLocks noChangeArrowheads="1"/>
          </p:cNvSpPr>
          <p:nvPr/>
        </p:nvSpPr>
        <p:spPr bwMode="auto">
          <a:xfrm>
            <a:off x="3071813" y="546100"/>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400">
                <a:solidFill>
                  <a:srgbClr val="0070C0"/>
                </a:solidFill>
              </a:rPr>
              <a:t>Energetická pásma při různé intenzitě zatížení organizmu</a:t>
            </a:r>
          </a:p>
        </p:txBody>
      </p:sp>
    </p:spTree>
    <p:extLst>
      <p:ext uri="{BB962C8B-B14F-4D97-AF65-F5344CB8AC3E}">
        <p14:creationId xmlns:p14="http://schemas.microsoft.com/office/powerpoint/2010/main" val="391916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dirty="0"/>
              <a:t>Aerobní práh</a:t>
            </a:r>
            <a:endParaRPr dirty="0"/>
          </a:p>
        </p:txBody>
      </p:sp>
      <p:sp>
        <p:nvSpPr>
          <p:cNvPr id="102" name="Google Shape;10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cs-CZ" dirty="0"/>
              <a:t>VT1, LT1 (VE/VO2)</a:t>
            </a:r>
            <a:endParaRPr dirty="0"/>
          </a:p>
        </p:txBody>
      </p:sp>
    </p:spTree>
    <p:extLst>
      <p:ext uri="{BB962C8B-B14F-4D97-AF65-F5344CB8AC3E}">
        <p14:creationId xmlns:p14="http://schemas.microsoft.com/office/powerpoint/2010/main" val="151145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Anaerobní práh</a:t>
            </a:r>
            <a:endParaRPr/>
          </a:p>
        </p:txBody>
      </p:sp>
      <p:sp>
        <p:nvSpPr>
          <p:cNvPr id="96" name="Google Shape;96;p2"/>
          <p:cNvSpPr txBox="1">
            <a:spLocks noGrp="1"/>
          </p:cNvSpPr>
          <p:nvPr>
            <p:ph type="body" idx="1"/>
          </p:nvPr>
        </p:nvSpPr>
        <p:spPr>
          <a:xfrm>
            <a:off x="838200" y="1825624"/>
            <a:ext cx="10515600" cy="489086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cs-CZ"/>
              <a:t>ANP (VT2)  - úroveň zátěže, kdy dochází k exponenciálnímu nárůstu Ve vzhledem k nárůstu VO2 (nárůst Ve je vysvětlován jako proces k eliminaci CO2, který vzniká při nedostatku O2 pro pracující svaly) </a:t>
            </a: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cs-CZ"/>
              <a:t>Metody měření:</a:t>
            </a:r>
            <a:endParaRPr/>
          </a:p>
          <a:p>
            <a:pPr marL="228600" lvl="0" indent="-228600" algn="l" rtl="0">
              <a:lnSpc>
                <a:spcPct val="90000"/>
              </a:lnSpc>
              <a:spcBef>
                <a:spcPts val="1000"/>
              </a:spcBef>
              <a:spcAft>
                <a:spcPts val="0"/>
              </a:spcAft>
              <a:buClr>
                <a:schemeClr val="dk1"/>
              </a:buClr>
              <a:buSzPct val="100000"/>
              <a:buChar char="•"/>
            </a:pPr>
            <a:r>
              <a:rPr lang="cs-CZ"/>
              <a:t>Orientační (nesportovci 45-65% VO2max, sportovci výše)</a:t>
            </a:r>
            <a:endParaRPr/>
          </a:p>
          <a:p>
            <a:pPr marL="228600" lvl="0" indent="-228600" algn="l" rtl="0">
              <a:lnSpc>
                <a:spcPct val="90000"/>
              </a:lnSpc>
              <a:spcBef>
                <a:spcPts val="1000"/>
              </a:spcBef>
              <a:spcAft>
                <a:spcPts val="0"/>
              </a:spcAft>
              <a:buClr>
                <a:schemeClr val="dk1"/>
              </a:buClr>
              <a:buSzPct val="100000"/>
              <a:buChar char="•"/>
            </a:pPr>
            <a:r>
              <a:rPr lang="cs-CZ" b="1"/>
              <a:t>Invazivní odběr laktátu</a:t>
            </a:r>
            <a:r>
              <a:rPr lang="cs-CZ"/>
              <a:t> (LT2 – cca 2,5-6 mmol/l (nejčastěji cca 4 mmol/l)</a:t>
            </a:r>
            <a:endParaRPr/>
          </a:p>
          <a:p>
            <a:pPr marL="228600" lvl="0" indent="-228600" algn="l" rtl="0">
              <a:lnSpc>
                <a:spcPct val="90000"/>
              </a:lnSpc>
              <a:spcBef>
                <a:spcPts val="1000"/>
              </a:spcBef>
              <a:spcAft>
                <a:spcPts val="0"/>
              </a:spcAft>
              <a:buClr>
                <a:schemeClr val="dk1"/>
              </a:buClr>
              <a:buSzPct val="100000"/>
              <a:buChar char="•"/>
            </a:pPr>
            <a:r>
              <a:rPr lang="cs-CZ" b="1"/>
              <a:t>Metoda V slope </a:t>
            </a:r>
            <a:r>
              <a:rPr lang="cs-CZ"/>
              <a:t>– poměr VCO2 (osa y) a VO2 (osa x) místo zlomu křivky (nárůst výdeje CO2)</a:t>
            </a:r>
            <a:endParaRPr/>
          </a:p>
          <a:p>
            <a:pPr marL="228600" lvl="0" indent="-228600" algn="l" rtl="0">
              <a:lnSpc>
                <a:spcPct val="90000"/>
              </a:lnSpc>
              <a:spcBef>
                <a:spcPts val="1000"/>
              </a:spcBef>
              <a:spcAft>
                <a:spcPts val="0"/>
              </a:spcAft>
              <a:buClr>
                <a:schemeClr val="dk1"/>
              </a:buClr>
              <a:buSzPct val="100000"/>
              <a:buChar char="•"/>
            </a:pPr>
            <a:r>
              <a:rPr lang="cs-CZ"/>
              <a:t>Ventilační ekvivalenty – hodnocení křivek Ve/VCO2 a Ve/VO2 (ANP v místě překřížení křivek</a:t>
            </a:r>
            <a:endParaRPr/>
          </a:p>
        </p:txBody>
      </p:sp>
    </p:spTree>
    <p:extLst>
      <p:ext uri="{BB962C8B-B14F-4D97-AF65-F5344CB8AC3E}">
        <p14:creationId xmlns:p14="http://schemas.microsoft.com/office/powerpoint/2010/main" val="3966141830"/>
      </p:ext>
    </p:extLst>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1444</Words>
  <Application>Microsoft Office PowerPoint</Application>
  <PresentationFormat>Širokoúhlá obrazovka</PresentationFormat>
  <Paragraphs>243</Paragraphs>
  <Slides>28</Slides>
  <Notes>22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inherit</vt:lpstr>
      <vt:lpstr>Times New Roman</vt:lpstr>
      <vt:lpstr>Verdana</vt:lpstr>
      <vt:lpstr>Motiv Office</vt:lpstr>
      <vt:lpstr>Prahy, pásma, adaptace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Aerobní práh</vt:lpstr>
      <vt:lpstr>Anaerobní práh</vt:lpstr>
      <vt:lpstr>Prezentace aplikace PowerPoint</vt:lpstr>
      <vt:lpstr>Prezentace aplikace PowerPoint</vt:lpstr>
      <vt:lpstr>Prezentace aplikace PowerPoint</vt:lpstr>
      <vt:lpstr>Prezentace aplikace PowerPoint</vt:lpstr>
      <vt:lpstr>Prezentace aplikace PowerPoint</vt:lpstr>
      <vt:lpstr>CP - Critical Power – kritický výkon (running)</vt:lpstr>
      <vt:lpstr>Critical Power zones based on 10 km power test</vt:lpstr>
      <vt:lpstr>Function Treshold Power (FTP) – Funkční prahový výkon</vt:lpstr>
      <vt:lpstr>Function Treshold Power (FTP) (cycling test)</vt:lpstr>
      <vt:lpstr>Prezentace aplikace PowerPoint</vt:lpstr>
      <vt:lpstr>VODÍTKO PRO REGULACI INTENZITY – POCIT ZÁTĚŽE (RPE – rating of perceived exertion)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Prahy, pásma, adaptace</dc:title>
  <dc:creator>Aleš Řehoř</dc:creator>
  <cp:lastModifiedBy>Martina Bernaciková</cp:lastModifiedBy>
  <cp:revision>2</cp:revision>
  <dcterms:created xsi:type="dcterms:W3CDTF">2022-03-23T20:25:36Z</dcterms:created>
  <dcterms:modified xsi:type="dcterms:W3CDTF">2022-03-28T04:48:39Z</dcterms:modified>
</cp:coreProperties>
</file>