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85" r:id="rId7"/>
    <p:sldId id="338" r:id="rId8"/>
    <p:sldId id="339" r:id="rId9"/>
    <p:sldId id="259" r:id="rId10"/>
    <p:sldId id="260" r:id="rId11"/>
    <p:sldId id="26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2" r:id="rId21"/>
    <p:sldId id="280" r:id="rId22"/>
    <p:sldId id="281" r:id="rId23"/>
    <p:sldId id="282" r:id="rId24"/>
    <p:sldId id="283" r:id="rId25"/>
    <p:sldId id="284" r:id="rId26"/>
    <p:sldId id="342" r:id="rId27"/>
    <p:sldId id="340" r:id="rId28"/>
    <p:sldId id="341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 snapToObjects="1">
      <p:cViewPr varScale="1">
        <p:scale>
          <a:sx n="90" d="100"/>
          <a:sy n="90" d="100"/>
        </p:scale>
        <p:origin x="232" y="5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96E56-5C3F-4C5E-8FA2-4C7BE646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047414-72BB-43A4-81A8-67CF011FF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AB3853-9BCC-4A9C-BAC3-BA97D145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26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84304" y="5457322"/>
            <a:ext cx="5994865" cy="1361355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39213" y="5530103"/>
            <a:ext cx="5611974" cy="1327897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2. Kultura školy. Bezpečná škola.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FB68E2-D55B-AC47-ACAA-7F3F17BE5E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9A8C68-8A33-6146-A0DC-37B3635156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8EEA8B-4300-BB4C-A9A5-8C8F9642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podílí na klimatu školy?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82D16C-C10B-F14D-9A5D-E7258533D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organizace (školní management, jak jsou věci na škole organizovány- pečlivě, ledabyle, každý ví co má dělat, s nadšením…, materiální prostředí školy apod.)</a:t>
            </a:r>
          </a:p>
          <a:p>
            <a:r>
              <a:rPr lang="cs-CZ" altLang="cs-CZ" sz="2400" dirty="0"/>
              <a:t>komunikace (jak mezi sebou žáci a pedagogové komunikují- otevřeně, v radostné atmosféře, není se možné dovolat svých práv…)</a:t>
            </a:r>
          </a:p>
          <a:p>
            <a:r>
              <a:rPr lang="cs-CZ" altLang="cs-CZ" sz="2400" dirty="0"/>
              <a:t>sociální vztahy (mezi žáky, mezi pedagogy a také mezi žáky a pedagogy)</a:t>
            </a:r>
          </a:p>
          <a:p>
            <a:r>
              <a:rPr lang="cs-CZ" altLang="cs-CZ" sz="2400" dirty="0"/>
              <a:t>učitelský sbor</a:t>
            </a:r>
          </a:p>
          <a:p>
            <a:r>
              <a:rPr lang="cs-CZ" altLang="cs-CZ" sz="2400" dirty="0"/>
              <a:t>jednotlivé třídy</a:t>
            </a:r>
          </a:p>
          <a:p>
            <a:r>
              <a:rPr lang="cs-CZ" altLang="cs-CZ" sz="2400" dirty="0"/>
              <a:t>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96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6FD6D8-98E7-0246-BC4A-4AF6F7EFA5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BCB86-AF20-5447-8100-3E4B04C417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4615C3-DFD3-D14D-9D10-B39A521B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 školní třídy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C5F12D-FBAB-BD42-9ED5-AC771EBDC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Zahrnuje: žáky dané třídy, jejich učitele, prostor třídy (jeho světlost, organizovanost, výzdoba apod.). </a:t>
            </a:r>
          </a:p>
          <a:p>
            <a:r>
              <a:rPr lang="cs-CZ" altLang="cs-CZ" i="1" dirty="0"/>
              <a:t>obsahová dimenze</a:t>
            </a:r>
            <a:r>
              <a:rPr lang="cs-CZ" altLang="cs-CZ" dirty="0"/>
              <a:t> (ustálený způsob vnímání, hodnocení a reagování všech aktérů třídy na to, co se ve třídě děje, co se stalo, co se očekává…), </a:t>
            </a:r>
          </a:p>
          <a:p>
            <a:r>
              <a:rPr lang="cs-CZ" altLang="cs-CZ" i="1" dirty="0"/>
              <a:t>časová dimenze</a:t>
            </a:r>
            <a:r>
              <a:rPr lang="cs-CZ" altLang="cs-CZ" dirty="0"/>
              <a:t> (klima je jev dlouhodobý, trvá od několika měsíců po několik let)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433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A23A7-B269-0949-B16E-3ECB9ACC6E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8370D-AA74-6049-AB4D-FF1A3786F8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888B72-23B4-C940-93EC-4432C149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klima třídy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4EA17B9-2A9B-8349-8205-8BB706034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prostředí (řešení učebny, vybavení, vytápění, akustika...)</a:t>
            </a:r>
          </a:p>
          <a:p>
            <a:r>
              <a:rPr lang="cs-CZ" altLang="cs-CZ" dirty="0"/>
              <a:t>atmosféra (mění se velmi rychle, je situačně podmíněna – před písemkou, po velké přestávce, po sdělení, že odpadá nějaký předmět...)</a:t>
            </a:r>
          </a:p>
          <a:p>
            <a:r>
              <a:rPr lang="cs-CZ" altLang="cs-CZ" dirty="0"/>
              <a:t>sociální klima (dlouhodobý jev, tvoří jej všichni aktéři, chování žáků vůči sobě, přístup jejich učitelů...)</a:t>
            </a:r>
          </a:p>
          <a:p>
            <a:r>
              <a:rPr lang="cs-CZ" altLang="cs-CZ" dirty="0"/>
              <a:t>klima školy (vesnická školy X městské školy - dobře vybavené, ...)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2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AC6547-0E5D-AD4C-8E55-3C8D40F9D5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497676-B60B-884F-BB0E-05CA59EBC6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D07C52-80E5-2E4B-88E2-EB2C2A48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co se jedná konkrétně?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D059F0-94E7-4E4A-9E6A-3B4874604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i="1" dirty="0"/>
              <a:t>komunikační a vyučovací postupy učitele</a:t>
            </a:r>
            <a:r>
              <a:rPr lang="cs-CZ" sz="2000" dirty="0"/>
              <a:t> (některý učitel hodně napomíná a kritizuje, jiný naopak chválí a oceňuje, dle typu komunikace učitele → komunikační klima podpůrné nebo obranné)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i="1" dirty="0"/>
              <a:t>struktura participace žáků na vyučování</a:t>
            </a:r>
            <a:r>
              <a:rPr lang="cs-CZ" sz="2000" dirty="0"/>
              <a:t> (jak a zda se žáci zapojují do vyučování, míra aktivity, participace je ovlivněna počtem žáků ve třídě, lokalizací žáků ve třídě- akční zónou, komunikací v závislosti na pohlavních rozdílech)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i="1" dirty="0"/>
              <a:t>preference učitele</a:t>
            </a:r>
            <a:r>
              <a:rPr lang="cs-CZ" sz="2000" dirty="0"/>
              <a:t> (někoho má učitel rád víc, někoho míň, „cíloví žáci“...)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i="1" dirty="0" err="1"/>
              <a:t>sebesplňující</a:t>
            </a:r>
            <a:r>
              <a:rPr lang="cs-CZ" sz="2000" i="1" dirty="0"/>
              <a:t> předpověď</a:t>
            </a:r>
            <a:r>
              <a:rPr lang="cs-CZ" sz="2000" dirty="0"/>
              <a:t> (domněnka o budoucím výkonu jedince se může skutečně splnit, protože učitel v ni věří, proto se k žákovi tak chová, až žák ztratí motivaci ukázat, že je jiný, takže se nakonec té domněnce podřídí a učitel může zajásat, že to přeci od začátku věděl)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i="1" dirty="0"/>
              <a:t>klima školy </a:t>
            </a:r>
            <a:r>
              <a:rPr lang="cs-CZ" sz="2000" dirty="0"/>
              <a:t>(prostředí, ve kterém škola je – vesnice, město, spolupráce učitelů navzájem, chování vedení školy k pedagogům, vybavení školy...)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44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4B0804-C347-1B48-82F4-F78BAF9917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AE7EA1-547A-9C41-A3AA-BAD371F06B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D1C4F0-A00B-7E41-BB90-966B9D36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klimatu vyžaduje změny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83309D-DE41-7449-AC90-88B2A9432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 kultuře školy a v mezilidských vztazích (např. změny vztahů založené na nedůvěře, závisti, autoritářství… na vztahy partnerské, otevřené)</a:t>
            </a:r>
          </a:p>
          <a:p>
            <a:r>
              <a:rPr lang="cs-CZ" altLang="cs-CZ" dirty="0"/>
              <a:t>ve vzdělávacím obsahu, v používání různých výukových metod, ve využívání různých organizačních forem, ve formulování jasných vzdělávacích a výchovných cílů, </a:t>
            </a:r>
          </a:p>
          <a:p>
            <a:r>
              <a:rPr lang="cs-CZ" altLang="cs-CZ" dirty="0"/>
              <a:t>v ujasnění si strategie školy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00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F16C77-9955-3941-A71C-BD99D7836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3DF0A4-4023-1F41-B208-2AB1A904A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E942D3-25D6-9C47-B8B2-BC317B6E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Vytváření pozitivního klimatu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70B2E5-B751-E14D-86E7-B42564920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46340"/>
            <a:ext cx="6125300" cy="3765320"/>
          </a:xfrm>
        </p:spPr>
        <p:txBody>
          <a:bodyPr/>
          <a:lstStyle/>
          <a:p>
            <a:r>
              <a:rPr lang="cs-CZ" altLang="cs-CZ" sz="2000" dirty="0"/>
              <a:t>podílí se na něm učitel, resp. učitelský sbor – má zásadní vliv na motivaci žáků a jejich postoji k učení</a:t>
            </a:r>
          </a:p>
          <a:p>
            <a:r>
              <a:rPr lang="cs-CZ" altLang="cs-CZ" sz="2000" dirty="0"/>
              <a:t>klima má být orientováno na určitý předem daný a žákům známý cíl, </a:t>
            </a:r>
          </a:p>
          <a:p>
            <a:r>
              <a:rPr lang="cs-CZ" altLang="cs-CZ" sz="2000" dirty="0"/>
              <a:t>má být orientováno na úlohy (aktivizace, zapojení žáků do procesu učení), </a:t>
            </a:r>
          </a:p>
          <a:p>
            <a:r>
              <a:rPr lang="cs-CZ" altLang="cs-CZ" sz="2000" dirty="0"/>
              <a:t>má být  uvolněné, přátelské, ale zároveň náročné na žáky apod. 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822626-F85C-1448-98FA-FD33DBF96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0" y="1593850"/>
            <a:ext cx="53467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EC8E8B-A228-3948-A28E-470C561122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7BD9C4-ED8E-9C46-A781-EE8B1B121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50F2E1-B659-6342-8AE2-804F41FD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podílí učitel na vytváření klimatu?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D369EE-1331-4E4E-881F-B53D63131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80987"/>
            <a:ext cx="10753200" cy="4139998"/>
          </a:xfrm>
        </p:spPr>
        <p:txBody>
          <a:bodyPr/>
          <a:lstStyle/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/>
              <a:t>maximálně využívat čas určený výuce,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/>
              <a:t>včas zahajovat výuku, 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/>
              <a:t>dobře naplánovat a zorganizovat výuku, 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/>
              <a:t>aktivizovat žáky, 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/>
              <a:t>reagovat na jejich podněty a buď je rozvíjet (ty, které se týkají obsahu výuky), nebo zamítnout (nežádoucí připomínky, posměch jiným žákům apod. – pozor však na vtipné připomínky od žáků k učivu, podpořit humor ve výuce, ale nezabývat se jím celou hodinu, příp. v dalších hodinách ho na vhodném místě opět připomenout), 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/>
              <a:t>podporovat všechny žáky v jejich snažení se učit, 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/>
              <a:t>dodržet pravidla, na kterých se učitel se žáky domluví, 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/>
              <a:t>chovat se k žákům partnersky, 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/>
              <a:t>vybudovat si přirozenou autoritu, 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/>
              <a:t>poskytovat žákům zpětnou vazbu (o jejich výsledcích, ale i o chování, způsobu komunikování apod.)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369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A419E3-7E70-C34E-9C11-6E2890C7D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F26F35-5EBB-9C4D-AF00-42CBF6E0C5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A59F84-E672-E743-8772-CDD161B4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Šikana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36F4B1-7FF2-8748-80DD-6318D105B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Agrese</a:t>
            </a:r>
            <a:r>
              <a:rPr lang="cs-CZ" dirty="0"/>
              <a:t> (</a:t>
            </a:r>
            <a:r>
              <a:rPr lang="cs-CZ" dirty="0" err="1"/>
              <a:t>aggression</a:t>
            </a:r>
            <a:r>
              <a:rPr lang="cs-CZ" dirty="0"/>
              <a:t>) = obvykle definována jako napadení, útočné či výbojné jednání, projev nepřátelství vůči určitému objektu, úmyslný útok na překážku, osobu, předmět stojící v cestě … </a:t>
            </a:r>
          </a:p>
          <a:p>
            <a:r>
              <a:rPr lang="cs-CZ" b="1" dirty="0"/>
              <a:t>Agresivita</a:t>
            </a:r>
            <a:r>
              <a:rPr lang="cs-CZ" dirty="0"/>
              <a:t> (</a:t>
            </a:r>
            <a:r>
              <a:rPr lang="cs-CZ" dirty="0" err="1"/>
              <a:t>aggressiveness</a:t>
            </a:r>
            <a:r>
              <a:rPr lang="cs-CZ" dirty="0"/>
              <a:t>, </a:t>
            </a:r>
            <a:r>
              <a:rPr lang="cs-CZ" dirty="0" err="1"/>
              <a:t>aggression</a:t>
            </a:r>
            <a:r>
              <a:rPr lang="cs-CZ" dirty="0"/>
              <a:t>) = je definována jako útočnost, tendence k útočnému jednání</a:t>
            </a:r>
          </a:p>
          <a:p>
            <a:r>
              <a:rPr lang="cs-CZ" b="1" dirty="0"/>
              <a:t>Šikana</a:t>
            </a:r>
            <a:r>
              <a:rPr lang="cs-CZ" dirty="0"/>
              <a:t> (</a:t>
            </a:r>
            <a:r>
              <a:rPr lang="cs-CZ" dirty="0" err="1"/>
              <a:t>mobbing</a:t>
            </a:r>
            <a:r>
              <a:rPr lang="cs-CZ" dirty="0"/>
              <a:t>) = znamená tělesné, psychické nebo kombinované ponižování, příp. týrání jedinců jinými, nejčastěji ve vrstevnických skupinách.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745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453F80-0704-B943-841C-FF0882A5F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12AC6B-BF54-0346-9290-CAAB0FAFE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C2B46D-5F0C-C947-A54F-AE9202F6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Šikana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53B3D5-B567-754C-850E-C9FC5F2FA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Znaky šikany</a:t>
            </a:r>
            <a:endParaRPr lang="cs-CZ" dirty="0"/>
          </a:p>
          <a:p>
            <a:pPr lvl="1"/>
            <a:r>
              <a:rPr lang="cs-CZ" dirty="0"/>
              <a:t>opakované ubližování</a:t>
            </a:r>
          </a:p>
          <a:p>
            <a:pPr lvl="1"/>
            <a:r>
              <a:rPr lang="cs-CZ" dirty="0"/>
              <a:t>bezbrannost oběti</a:t>
            </a:r>
          </a:p>
          <a:p>
            <a:pPr lvl="1"/>
            <a:r>
              <a:rPr lang="cs-CZ" dirty="0"/>
              <a:t>asymetričnost</a:t>
            </a:r>
          </a:p>
          <a:p>
            <a:r>
              <a:rPr lang="cs-CZ" b="1" dirty="0"/>
              <a:t>Druhy šikany</a:t>
            </a:r>
            <a:endParaRPr lang="cs-CZ" dirty="0"/>
          </a:p>
          <a:p>
            <a:pPr lvl="1"/>
            <a:r>
              <a:rPr lang="cs-CZ" dirty="0"/>
              <a:t>přímá (tvrdé projevy, mírnější projevy)</a:t>
            </a:r>
          </a:p>
          <a:p>
            <a:pPr lvl="1"/>
            <a:r>
              <a:rPr lang="cs-CZ" dirty="0"/>
              <a:t>nepřímá (pomlouvání, intriky, izolace …)</a:t>
            </a:r>
          </a:p>
          <a:p>
            <a:r>
              <a:rPr lang="cs-CZ" b="1" dirty="0"/>
              <a:t>Důvody k šikanování</a:t>
            </a:r>
            <a:endParaRPr lang="cs-CZ" dirty="0"/>
          </a:p>
          <a:p>
            <a:pPr lvl="1"/>
            <a:r>
              <a:rPr lang="cs-CZ" dirty="0"/>
              <a:t>touha dominovat</a:t>
            </a:r>
          </a:p>
          <a:p>
            <a:pPr lvl="1"/>
            <a:r>
              <a:rPr lang="cs-CZ" dirty="0"/>
              <a:t>motiv krutosti</a:t>
            </a:r>
          </a:p>
          <a:p>
            <a:pPr lvl="1"/>
            <a:r>
              <a:rPr lang="cs-CZ" dirty="0"/>
              <a:t>zvědavost </a:t>
            </a:r>
          </a:p>
          <a:p>
            <a:pPr lvl="1"/>
            <a:r>
              <a:rPr lang="cs-CZ" dirty="0"/>
              <a:t>nuda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8A4C37-BB53-9F46-82B8-5805AAB19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931" y="829408"/>
            <a:ext cx="5207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5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6EBBF9-CDA6-5648-99E5-3B6D92B38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C3A4B4-ED7A-B74E-A7C7-6EB6B1048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CC35A0-12B0-4E44-8F87-FCCE51A9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Šikana - aktéři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62A9FC-AC2B-134F-A2E3-A0DCA6CC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17324"/>
            <a:ext cx="10753200" cy="4139998"/>
          </a:xfrm>
        </p:spPr>
        <p:txBody>
          <a:bodyPr/>
          <a:lstStyle/>
          <a:p>
            <a:pPr marL="586350" lvl="0" indent="-514350">
              <a:buFont typeface="+mj-lt"/>
              <a:buAutoNum type="arabicPeriod"/>
            </a:pPr>
            <a:r>
              <a:rPr lang="cs-CZ" b="1" dirty="0"/>
              <a:t>agresor</a:t>
            </a:r>
            <a:endParaRPr lang="cs-CZ" sz="2400" dirty="0"/>
          </a:p>
          <a:p>
            <a:pPr lvl="1"/>
            <a:r>
              <a:rPr lang="cs-CZ" dirty="0"/>
              <a:t>somatické zvláštnosti (fyzicky zdatný a silný)</a:t>
            </a:r>
            <a:endParaRPr lang="cs-CZ" sz="1600" dirty="0"/>
          </a:p>
          <a:p>
            <a:pPr lvl="1"/>
            <a:r>
              <a:rPr lang="cs-CZ" dirty="0" err="1"/>
              <a:t>temperamentové</a:t>
            </a:r>
            <a:r>
              <a:rPr lang="cs-CZ" dirty="0"/>
              <a:t> dispozice</a:t>
            </a:r>
            <a:endParaRPr lang="cs-CZ" sz="1600" dirty="0"/>
          </a:p>
          <a:p>
            <a:pPr lvl="1"/>
            <a:r>
              <a:rPr lang="cs-CZ" dirty="0"/>
              <a:t>poškození nevhodnou výchovou (necitlivý, bezohledný, necítí se být vinen za své chování)</a:t>
            </a:r>
            <a:endParaRPr lang="cs-CZ" sz="1600" dirty="0"/>
          </a:p>
          <a:p>
            <a:pPr lvl="1"/>
            <a:r>
              <a:rPr lang="cs-CZ" dirty="0"/>
              <a:t>souvislost mezi chováním otce a účastí syna na šikaně</a:t>
            </a:r>
            <a:endParaRPr lang="cs-CZ" sz="1600" dirty="0"/>
          </a:p>
          <a:p>
            <a:pPr marL="72000" indent="0">
              <a:buNone/>
            </a:pPr>
            <a:endParaRPr lang="cs-CZ" sz="2400" dirty="0"/>
          </a:p>
          <a:p>
            <a:pPr marL="586350" lvl="0" indent="-514350">
              <a:buFont typeface="+mj-lt"/>
              <a:buAutoNum type="arabicPeriod" startAt="2"/>
            </a:pPr>
            <a:r>
              <a:rPr lang="cs-CZ" b="1" dirty="0"/>
              <a:t>oběti</a:t>
            </a:r>
            <a:endParaRPr lang="cs-CZ" sz="2400" dirty="0"/>
          </a:p>
          <a:p>
            <a:pPr lvl="1"/>
            <a:r>
              <a:rPr lang="cs-CZ" dirty="0"/>
              <a:t>somatické zvláštnosti (obvykle fyzicky slabé, neobratné děti, děti s handicapem …)</a:t>
            </a:r>
            <a:endParaRPr lang="cs-CZ" sz="1800" dirty="0"/>
          </a:p>
          <a:p>
            <a:pPr lvl="1"/>
            <a:r>
              <a:rPr lang="cs-CZ" dirty="0"/>
              <a:t>psychické příčiny </a:t>
            </a:r>
            <a:endParaRPr lang="cs-CZ" sz="1800" dirty="0"/>
          </a:p>
          <a:p>
            <a:pPr lvl="4"/>
            <a:r>
              <a:rPr lang="cs-CZ" sz="1600" dirty="0"/>
              <a:t>děti s nízkým sebevědomím (tiché, plaché, citlivé, ustupující …)</a:t>
            </a:r>
            <a:endParaRPr lang="cs-CZ" sz="1400" dirty="0"/>
          </a:p>
          <a:p>
            <a:pPr lvl="4"/>
            <a:r>
              <a:rPr lang="cs-CZ" sz="1600" dirty="0"/>
              <a:t>děti neschopné zaujmout (osamělé – bez kamarádů …)</a:t>
            </a:r>
            <a:endParaRPr lang="cs-CZ" sz="1400" dirty="0"/>
          </a:p>
          <a:p>
            <a:pPr lvl="4"/>
            <a:r>
              <a:rPr lang="cs-CZ" sz="1600" dirty="0"/>
              <a:t>děti s útočným chováním (dráždící, popichující, protivné …)</a:t>
            </a:r>
            <a:endParaRPr lang="cs-CZ" sz="1400" dirty="0"/>
          </a:p>
          <a:p>
            <a:pPr lvl="4"/>
            <a:r>
              <a:rPr lang="cs-CZ" sz="1600" dirty="0"/>
              <a:t>noví žáci, vynikající žáci … 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95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8C137E-2FE3-4BED-A41B-24114230E7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430D29-FCE1-4BEA-9AA9-47175D4A38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3407D1-BBC7-42C8-B552-9854FAC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4CDCA4-E628-4B98-96B5-3333E91F2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Kultura školy. </a:t>
            </a:r>
          </a:p>
          <a:p>
            <a:r>
              <a:rPr lang="cs-CZ" dirty="0"/>
              <a:t>Rozvoj školy. </a:t>
            </a:r>
          </a:p>
          <a:p>
            <a:r>
              <a:rPr lang="cs-CZ" dirty="0"/>
              <a:t>Bezpečná škola. </a:t>
            </a:r>
          </a:p>
          <a:p>
            <a:r>
              <a:rPr lang="cs-CZ" dirty="0"/>
              <a:t>Školní třída. </a:t>
            </a:r>
          </a:p>
          <a:p>
            <a:r>
              <a:rPr lang="cs-CZ"/>
              <a:t>Klima </a:t>
            </a:r>
            <a:r>
              <a:rPr lang="cs-CZ" dirty="0"/>
              <a:t>třídy</a:t>
            </a:r>
            <a:r>
              <a:rPr lang="cs-CZ"/>
              <a:t>. </a:t>
            </a:r>
          </a:p>
          <a:p>
            <a:r>
              <a:rPr lang="cs-CZ"/>
              <a:t>Primární </a:t>
            </a:r>
            <a:r>
              <a:rPr lang="cs-CZ" dirty="0"/>
              <a:t>prevence: šikana, protidrogová prevence apod.</a:t>
            </a:r>
          </a:p>
        </p:txBody>
      </p:sp>
    </p:spTree>
    <p:extLst>
      <p:ext uri="{BB962C8B-B14F-4D97-AF65-F5344CB8AC3E}">
        <p14:creationId xmlns:p14="http://schemas.microsoft.com/office/powerpoint/2010/main" val="2083271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B7A7C2-2164-6B4E-912E-D8169FEB7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467BED-970E-224D-AC39-926DF341BA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3A212C-55C4-9949-9EE2-5A68DF9B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stupně šikany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939356-69CF-114E-A365-25DA1DF9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lvl="0" indent="-514350">
              <a:buFont typeface="+mj-lt"/>
              <a:buAutoNum type="arabicPeriod"/>
            </a:pPr>
            <a:r>
              <a:rPr lang="cs-CZ" dirty="0"/>
              <a:t>stupeň – </a:t>
            </a:r>
            <a:r>
              <a:rPr lang="cs-CZ" b="1" dirty="0"/>
              <a:t>zrod</a:t>
            </a:r>
            <a:r>
              <a:rPr lang="cs-CZ" dirty="0"/>
              <a:t> </a:t>
            </a:r>
            <a:r>
              <a:rPr lang="cs-CZ" b="1" dirty="0"/>
              <a:t>ostrakismu</a:t>
            </a:r>
            <a:r>
              <a:rPr lang="cs-CZ" dirty="0"/>
              <a:t> = mírné, převážně psychické formy násilí (oběť se necítí dobře, je neoblíbena, neuznávána)</a:t>
            </a:r>
          </a:p>
          <a:p>
            <a:pPr marL="586350" lvl="0" indent="-514350">
              <a:buFont typeface="+mj-lt"/>
              <a:buAutoNum type="arabicPeriod"/>
            </a:pPr>
            <a:r>
              <a:rPr lang="cs-CZ" dirty="0"/>
              <a:t>stupeň – </a:t>
            </a:r>
            <a:r>
              <a:rPr lang="cs-CZ" b="1" dirty="0"/>
              <a:t>fyzická agrese a přitvrzování manipulace</a:t>
            </a:r>
            <a:endParaRPr lang="cs-CZ" dirty="0"/>
          </a:p>
          <a:p>
            <a:pPr marL="586350" lvl="0" indent="-514350">
              <a:buFont typeface="+mj-lt"/>
              <a:buAutoNum type="arabicPeriod"/>
            </a:pPr>
            <a:r>
              <a:rPr lang="cs-CZ" dirty="0"/>
              <a:t>stupeň – </a:t>
            </a:r>
            <a:r>
              <a:rPr lang="cs-CZ" b="1" dirty="0"/>
              <a:t>vytvoření jádra</a:t>
            </a:r>
            <a:r>
              <a:rPr lang="cs-CZ" dirty="0"/>
              <a:t> (šiřitelé „viru“ začnou spolupracovat a systematicky šikanovat nejvhodnější oběť/oběti)</a:t>
            </a:r>
          </a:p>
          <a:p>
            <a:pPr marL="586350" lvl="0" indent="-514350">
              <a:buFont typeface="+mj-lt"/>
              <a:buAutoNum type="arabicPeriod"/>
            </a:pPr>
            <a:r>
              <a:rPr lang="cs-CZ" dirty="0"/>
              <a:t>stupeň – </a:t>
            </a:r>
            <a:r>
              <a:rPr lang="cs-CZ" b="1" dirty="0"/>
              <a:t>většina přijímá normy agresorů</a:t>
            </a:r>
            <a:endParaRPr lang="cs-CZ" dirty="0"/>
          </a:p>
          <a:p>
            <a:pPr marL="586350" lvl="0" indent="-514350">
              <a:buFont typeface="+mj-lt"/>
              <a:buAutoNum type="arabicPeriod"/>
            </a:pPr>
            <a:r>
              <a:rPr lang="cs-CZ" dirty="0"/>
              <a:t>stupeň – </a:t>
            </a:r>
            <a:r>
              <a:rPr lang="cs-CZ" b="1" dirty="0"/>
              <a:t>dokonalá šikana</a:t>
            </a:r>
            <a:r>
              <a:rPr lang="cs-CZ" dirty="0"/>
              <a:t> – prorůstání šikany do oficiální struktury školy</a:t>
            </a:r>
          </a:p>
          <a:p>
            <a:pPr marL="7200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65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241D7C-6340-EB42-90D8-BEA990832E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5B1451-5A63-5742-A4D5-45D560777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8A606E-2A50-714D-8F1C-1555888C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Učitelé by si měli všimnout těchto znaků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9CDBA-7BDD-E343-820C-B22C48789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lvl="0" indent="-514350">
              <a:buFont typeface="+mj-lt"/>
              <a:buAutoNum type="arabicPeriod"/>
            </a:pPr>
            <a:r>
              <a:rPr lang="cs-CZ" b="1" dirty="0"/>
              <a:t>přímé znaky</a:t>
            </a:r>
            <a:endParaRPr lang="cs-CZ" dirty="0"/>
          </a:p>
          <a:p>
            <a:pPr lvl="1"/>
            <a:r>
              <a:rPr lang="cs-CZ" dirty="0"/>
              <a:t>spolužáci se mu posmívají, má pokořující přezdívku;</a:t>
            </a:r>
          </a:p>
          <a:p>
            <a:pPr lvl="1"/>
            <a:r>
              <a:rPr lang="cs-CZ" dirty="0"/>
              <a:t>mimo vyučovací hodinu spolužáci do dítěte šťouchají, strkají, kopou a to se ne­brá­ní;</a:t>
            </a:r>
          </a:p>
          <a:p>
            <a:pPr marL="72000" indent="0">
              <a:buNone/>
            </a:pPr>
            <a:endParaRPr lang="cs-CZ" dirty="0"/>
          </a:p>
          <a:p>
            <a:pPr marL="586350" lvl="0" indent="-514350">
              <a:buFont typeface="+mj-lt"/>
              <a:buAutoNum type="arabicPeriod"/>
            </a:pPr>
            <a:r>
              <a:rPr lang="cs-CZ" b="1" dirty="0"/>
              <a:t>nepřímé znaky</a:t>
            </a:r>
            <a:endParaRPr lang="cs-CZ" dirty="0"/>
          </a:p>
          <a:p>
            <a:pPr lvl="1"/>
            <a:r>
              <a:rPr lang="cs-CZ" dirty="0"/>
              <a:t>dítě je o přestávkách samo, ostatní o něj nejeví zájem;</a:t>
            </a:r>
          </a:p>
          <a:p>
            <a:pPr lvl="1"/>
            <a:r>
              <a:rPr lang="cs-CZ" dirty="0"/>
              <a:t>vyhledává pří­tom­nost uči­tele;</a:t>
            </a:r>
          </a:p>
          <a:p>
            <a:pPr lvl="1"/>
            <a:r>
              <a:rPr lang="cs-CZ" dirty="0"/>
              <a:t>má-li mluvit před třídou, je ustrašené, nejisté;</a:t>
            </a:r>
          </a:p>
          <a:p>
            <a:pPr lvl="1"/>
            <a:r>
              <a:rPr lang="cs-CZ" dirty="0"/>
              <a:t>působí smutně až depresivně a zhoršuje se jeho prospěch ve škole;</a:t>
            </a:r>
          </a:p>
          <a:p>
            <a:pPr lvl="1"/>
            <a:r>
              <a:rPr lang="cs-CZ" dirty="0"/>
              <a:t>má poškozené, znečištěné věci a oděv;</a:t>
            </a:r>
          </a:p>
          <a:p>
            <a:pPr lvl="1"/>
            <a:r>
              <a:rPr lang="cs-CZ" dirty="0"/>
              <a:t>mívá odřeniny, škrábance nebo řezné rány, které nedokáže zdůvodnit.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685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7F54E0-D145-E246-A911-708D227BF5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11FB8B-FCD8-6549-BB84-B2EC30A6E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CB3B78-67CC-9144-9EB0-2DE3C75E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šikany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A5F21F-B8E1-544F-9758-5C02A8E4D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cs-CZ" sz="2400" dirty="0"/>
              <a:t>lepší šikaně předcházet, než ji řešit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učitel se ve třídě musí prosadit jako ten, kdo má ve sporech apod. poslední slovo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úkolem učitele je prosadit spravedlnost mezi žáky, ochránit slabší před silnějšími, tzn. měl by posilovat sebevědomí žáků, ujistit je o tom, že jsou stejně hodnotné jako ostatní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aktivní naslouchání i mimo vyučování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uplatňovat kooperaci při všech školních činnostech 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zapojovat „outsidery“ do skupinových aktivit → získají respekt třídy a vyšší sebevědomí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61C4F35-E579-BB4C-9693-50D3706D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39323"/>
            <a:ext cx="5490052" cy="19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30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826043-EC55-F44A-B68D-40386C12E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F8C295-E46A-AC44-B7E4-5BB352102B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B4B1E5-2F4C-E24F-BA97-AB016583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Protidrogová prevence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8527F42-5DB5-EC48-86D2-A3D0ECAA5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603" y="1487236"/>
            <a:ext cx="5705470" cy="4140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5BE9AE-C6B4-5041-92CE-AD8053E26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469" y="2108200"/>
            <a:ext cx="2819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44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D71968-CCE6-9F47-ADDF-871D92B4A6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B94126-3A9F-2445-A547-DEF1FE80D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AF5092-3BB9-4145-88B4-39DD374D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Protidrogová prevence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9F896C-E210-A045-8E1B-95F31BA23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Primární prevence: cílem je předejít problémům s užíváním drog, oddálit první kontakt s drogou:</a:t>
            </a:r>
          </a:p>
          <a:p>
            <a:pPr lvl="1"/>
            <a:r>
              <a:rPr lang="cs-CZ" dirty="0"/>
              <a:t>specifická – týká se přímo drog (besedy, nácvik odmítání drog…)</a:t>
            </a:r>
          </a:p>
          <a:p>
            <a:pPr lvl="1"/>
            <a:r>
              <a:rPr lang="cs-CZ" dirty="0"/>
              <a:t>nespecifická – týká se smysluplného trávení volného času, posílení sebevědomí, schopnosti komunikovat… (obecně prevence sociálně nežádoucích jevů)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Sekundární prevence: cílem je předcházet závislostem u osob, které již mají zkušenost s drogou/užívají ji.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Terciární prevence: cílem je minimalizace škod u drogově závislých, prevence recidivy (týká se spíše odborných pracovníků). </a:t>
            </a:r>
          </a:p>
        </p:txBody>
      </p:sp>
    </p:spTree>
    <p:extLst>
      <p:ext uri="{BB962C8B-B14F-4D97-AF65-F5344CB8AC3E}">
        <p14:creationId xmlns:p14="http://schemas.microsoft.com/office/powerpoint/2010/main" val="2916572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A934D1-4817-F945-9910-E2F421988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84304" y="5457322"/>
            <a:ext cx="5994865" cy="136135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20EEFC-F36A-C74A-9D4D-8EEEDB8CC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BCF2AE-796E-7B49-8A77-3DEF132E4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487" y="4020092"/>
            <a:ext cx="5486736" cy="679993"/>
          </a:xfrm>
        </p:spPr>
        <p:txBody>
          <a:bodyPr anchor="t">
            <a:noAutofit/>
          </a:bodyPr>
          <a:lstStyle/>
          <a:p>
            <a:r>
              <a:rPr lang="cs-CZ" sz="3200" dirty="0"/>
              <a:t>Děkuji za pozornost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30896C-8616-054B-814E-F3BFCF65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273175"/>
            <a:ext cx="7543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6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F8036D-292E-C948-9029-BB4ECE7CB7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39213" y="5530103"/>
            <a:ext cx="5611974" cy="132789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232EEA-D019-1D45-AF5B-962C0857C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0B1C99-AAB0-7B4F-BA25-C0D85012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Kultura školy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301C02-1F40-AD48-8A38-133765A1E00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dirty="0"/>
              <a:t>projevuje se materiálně i nemateriálně, uvnitř i vně školy, je nehmatatelná, ale ne nepoznatelná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dirty="0"/>
              <a:t>vzniká, rozvíjí se, může se měnit či zaniknout – vše v konkrétním čase a na konkrétním místě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dirty="0"/>
              <a:t>má přímý i nepřímý vliv na celkové výsledky školy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F1AB4A-7F8C-304E-9C33-06228A395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46" b="1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74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FD8ACB-12A9-2949-840F-B45EBABA1B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029C9F-E861-864A-9DE6-F9F8A3AAF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0C8C0A1-3501-7F4B-B0C0-DCDB0F0AE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6561" y="39324"/>
            <a:ext cx="5025438" cy="475541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E87A382-7617-1545-9137-098F6A3A47FF}"/>
              </a:ext>
            </a:extLst>
          </p:cNvPr>
          <p:cNvSpPr txBox="1"/>
          <p:nvPr/>
        </p:nvSpPr>
        <p:spPr>
          <a:xfrm>
            <a:off x="273323" y="170580"/>
            <a:ext cx="713566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Skrývá několik vzájemně souvisejících prvků: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DC"/>
                </a:solidFill>
              </a:rPr>
              <a:t>symboly: </a:t>
            </a:r>
            <a:r>
              <a:rPr lang="cs-CZ" sz="2200" dirty="0"/>
              <a:t>způsob prezentace školy, vnější charakteristiky (např. logo, informační materiály o škole, výzdoba školy, sociální sítě školy, školní emaily…, uniformy žáků…)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DC"/>
                </a:solidFill>
              </a:rPr>
              <a:t>osobnosti: </a:t>
            </a:r>
            <a:r>
              <a:rPr lang="cs-CZ" sz="2200" dirty="0"/>
              <a:t>lidé spolupodílející se na hodnotách školy, jsou modelem chování pro ostatní (učitelé současní i předcházející, úspěšní žáci…)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DC"/>
                </a:solidFill>
              </a:rPr>
              <a:t>pověst (image) školy: </a:t>
            </a:r>
            <a:r>
              <a:rPr lang="cs-CZ" sz="2200" dirty="0"/>
              <a:t>obraz školy na veřejnosti (jak o ní mluví žáci, rodiče, odborná veřejnost…)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DC"/>
                </a:solidFill>
              </a:rPr>
              <a:t>pravidla a normy jednání: </a:t>
            </a:r>
            <a:r>
              <a:rPr lang="cs-CZ" sz="2200" dirty="0"/>
              <a:t>způsoby komunikace a rozhodování o škole, zákony chování a jednání jednotlivých pracovníků…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DC"/>
                </a:solidFill>
              </a:rPr>
              <a:t>hodnoty: </a:t>
            </a:r>
            <a:r>
              <a:rPr lang="cs-CZ" sz="2200" dirty="0"/>
              <a:t>jsou srdcem kultury školy, jde v podstatě o hlavní cíle školy = považují se za důležité, věnuje se jim pozornost</a:t>
            </a:r>
            <a:endParaRPr lang="cs-CZ" sz="2200" dirty="0">
              <a:solidFill>
                <a:srgbClr val="0000DC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DC"/>
              </a:solidFill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420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C625C8-84B1-2347-A9D6-4CF081E6E5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01BE2C-0300-594C-8276-E08933360E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5048E2-7F91-2047-8D47-53492189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 školy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292958-5B92-1A4E-B181-83EF5D8D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Někdy se objevují termíny: zdravá / nemocná kultura </a:t>
            </a:r>
          </a:p>
          <a:p>
            <a:r>
              <a:rPr lang="cs-CZ" dirty="0"/>
              <a:t>Za </a:t>
            </a:r>
            <a:r>
              <a:rPr lang="cs-CZ" dirty="0" err="1"/>
              <a:t>měřítko</a:t>
            </a:r>
            <a:r>
              <a:rPr lang="cs-CZ" dirty="0"/>
              <a:t> „</a:t>
            </a:r>
            <a:r>
              <a:rPr lang="cs-CZ" dirty="0" err="1"/>
              <a:t>zdravotního</a:t>
            </a:r>
            <a:r>
              <a:rPr lang="cs-CZ" dirty="0"/>
              <a:t> stavu“ kultury organizace se </a:t>
            </a:r>
            <a:r>
              <a:rPr lang="cs-CZ" dirty="0" err="1"/>
              <a:t>považuje</a:t>
            </a:r>
            <a:r>
              <a:rPr lang="cs-CZ" dirty="0"/>
              <a:t> </a:t>
            </a:r>
            <a:r>
              <a:rPr lang="cs-CZ" dirty="0" err="1"/>
              <a:t>jeji</a:t>
            </a:r>
            <a:r>
              <a:rPr lang="cs-CZ" dirty="0"/>
              <a:t>́ </a:t>
            </a:r>
            <a:r>
              <a:rPr lang="cs-CZ" b="1" dirty="0" err="1"/>
              <a:t>připravenost</a:t>
            </a:r>
            <a:r>
              <a:rPr lang="cs-CZ" b="1" dirty="0"/>
              <a:t> na krizi</a:t>
            </a:r>
            <a:r>
              <a:rPr lang="cs-CZ" dirty="0"/>
              <a:t>. To, zda je schopna a ochotna vyrovnat se s </a:t>
            </a:r>
            <a:r>
              <a:rPr lang="cs-CZ" dirty="0" err="1"/>
              <a:t>problém</a:t>
            </a:r>
            <a:r>
              <a:rPr lang="cs-CZ" dirty="0"/>
              <a:t> </a:t>
            </a:r>
            <a:r>
              <a:rPr lang="cs-CZ" dirty="0" err="1"/>
              <a:t>či</a:t>
            </a:r>
            <a:r>
              <a:rPr lang="cs-CZ" dirty="0"/>
              <a:t> </a:t>
            </a:r>
            <a:r>
              <a:rPr lang="cs-CZ" dirty="0" err="1"/>
              <a:t>přímo</a:t>
            </a:r>
            <a:r>
              <a:rPr lang="cs-CZ" dirty="0"/>
              <a:t> s krizí.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47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A51DCE-143E-5742-9F2B-D2EE7AB38A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B8027A-CF35-C441-8F42-D74C1823B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9B3413-6118-2343-A6D5-516A7C97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Bezpečná škola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060187-B05E-3D47-9811-DB438FEA4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Obecně prevence rizik hrozících ve škole. </a:t>
            </a:r>
          </a:p>
          <a:p>
            <a:r>
              <a:rPr lang="cs-CZ" dirty="0"/>
              <a:t>Bezpečí: fyzické i sociální</a:t>
            </a:r>
          </a:p>
          <a:p>
            <a:r>
              <a:rPr lang="cs-CZ" dirty="0"/>
              <a:t>Úspěch = součinnost všech aktérů (učitelé a další zaměstnanci školy, žáci, rodiče)</a:t>
            </a:r>
          </a:p>
          <a:p>
            <a:r>
              <a:rPr lang="cs-CZ" dirty="0"/>
              <a:t>Zakotveno:</a:t>
            </a:r>
          </a:p>
          <a:p>
            <a:pPr lvl="1"/>
            <a:r>
              <a:rPr lang="cs-CZ" dirty="0"/>
              <a:t>Školní řád, Minimální preventivní program, pravidla (musí být jasná, srozumitelná, ideálně se na nich podílí samotní žáci, transparentní, veřejná a v jejich dodržování musí být učitelé důslední) </a:t>
            </a:r>
          </a:p>
        </p:txBody>
      </p:sp>
    </p:spTree>
    <p:extLst>
      <p:ext uri="{BB962C8B-B14F-4D97-AF65-F5344CB8AC3E}">
        <p14:creationId xmlns:p14="http://schemas.microsoft.com/office/powerpoint/2010/main" val="290081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F829F3-5870-4148-9E23-12C18D121A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82601-205A-9E47-BA7B-AD9E1EF07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0BC13C-5639-C147-BDA3-8F7D0E6B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třída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1E7309-409E-0F49-A916-D2E4B6B37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Malá sociální skupina (socializace). Relativně stabilní co do členů skupiny. </a:t>
            </a:r>
          </a:p>
          <a:p>
            <a:r>
              <a:rPr lang="cs-CZ" dirty="0"/>
              <a:t>Základní sociální a organizační jednotka školy. </a:t>
            </a:r>
          </a:p>
          <a:p>
            <a:r>
              <a:rPr lang="cs-CZ" dirty="0"/>
              <a:t>Formální uskupení několika žáků (většinou 15 – 30, heterogenní) na základních a středních školách.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56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1FB5B8-1213-EF4C-BE21-B3A325EF0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FC994C-93D3-8647-9914-0974B29AB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EC14DF-47D2-7E40-AD7D-5A32ACE7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 třídy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960BDD-18E1-BC4D-AC78-B9EA3DF0C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cs-CZ" i="1" dirty="0"/>
              <a:t>Atmosféra</a:t>
            </a:r>
            <a:r>
              <a:rPr lang="cs-CZ" dirty="0"/>
              <a:t> = krátkodobý, proměnlivý a situačně podmíněný jev, mění se během vyučovacího dne či dokonce během jedné vyučovací hodiny, např. atmosféra před zkouškou</a:t>
            </a:r>
          </a:p>
          <a:p>
            <a:pPr marL="457200" indent="-457200" fontAlgn="auto">
              <a:spcAft>
                <a:spcPts val="0"/>
              </a:spcAft>
              <a:defRPr/>
            </a:pPr>
            <a:endParaRPr lang="cs-CZ" dirty="0"/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cs-CZ" i="1" dirty="0"/>
              <a:t>Klima</a:t>
            </a:r>
            <a:r>
              <a:rPr lang="cs-CZ" dirty="0"/>
              <a:t> = dlouhodobý jev, typický pro danou třídu a daného učitele. Tvůrci: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dirty="0"/>
              <a:t>žáci celé třídy, skupinky žáků v dané třídě, jednotliví žáci, všichni učitelé vyučující v dané třídě a učitelé jako jednotlivci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dirty="0"/>
              <a:t>ovlivněno klimatem školy i klimatem učitelského sboru. 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dirty="0"/>
              <a:t>zahrnuje ustálené postupy vnímání, hodnocení a reagování na to, co se ve třídě odehrává.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74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6D0FBC-4DD8-B943-B35C-00D20509FA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CCE2C6-333A-3641-A84B-1805440AA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0419EA-BD31-804E-8FE3-8D6B00AF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E1742F-15C1-EC47-B1B9-77C9AC9FC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Klasifikace I: </a:t>
            </a:r>
          </a:p>
          <a:p>
            <a:pPr lvl="1"/>
            <a:r>
              <a:rPr lang="cs-CZ" altLang="cs-CZ" b="1" dirty="0"/>
              <a:t>defenzivní</a:t>
            </a:r>
            <a:r>
              <a:rPr lang="cs-CZ" altLang="cs-CZ" dirty="0"/>
              <a:t>  (obranné)</a:t>
            </a:r>
          </a:p>
          <a:p>
            <a:pPr lvl="1"/>
            <a:r>
              <a:rPr lang="cs-CZ" altLang="cs-CZ" b="1" dirty="0" err="1"/>
              <a:t>suportivní</a:t>
            </a:r>
            <a:r>
              <a:rPr lang="cs-CZ" altLang="cs-CZ" b="1" dirty="0"/>
              <a:t> </a:t>
            </a:r>
            <a:r>
              <a:rPr lang="cs-CZ" altLang="cs-CZ" dirty="0"/>
              <a:t>(podpůrné, vstřícné)</a:t>
            </a:r>
          </a:p>
          <a:p>
            <a:r>
              <a:rPr lang="cs-CZ" altLang="cs-CZ" dirty="0"/>
              <a:t>Klasifikace II:</a:t>
            </a:r>
          </a:p>
          <a:p>
            <a:pPr lvl="1"/>
            <a:r>
              <a:rPr lang="cs-CZ" altLang="cs-CZ" b="1" dirty="0"/>
              <a:t>otevřené</a:t>
            </a:r>
            <a:r>
              <a:rPr lang="cs-CZ" altLang="cs-CZ" dirty="0"/>
              <a:t> – vyznačuje se živostí, energičností, pracovní úkoly a sociální potřeby žáků/učitelů jsou vyvážené a korespondují spolu, rozvíjí se spolupráce apod.</a:t>
            </a:r>
          </a:p>
          <a:p>
            <a:pPr lvl="1"/>
            <a:r>
              <a:rPr lang="cs-CZ" altLang="cs-CZ" b="1" dirty="0"/>
              <a:t>uzavřené </a:t>
            </a:r>
            <a:r>
              <a:rPr lang="cs-CZ" altLang="cs-CZ" dirty="0"/>
              <a:t>– vyznačuje se frustrací, apatií, pracovní úkoly jsou plněny pouze formálně, bez osobní angažovanosti, nespokojenost žáků/učitelů, žáci si chtějí výuku pouze „odsedět“, nezájem o učivo, školní akce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10162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870CA23C9C40429B6BBFF3EF45D4EB" ma:contentTypeVersion="12" ma:contentTypeDescription="Vytvoří nový dokument" ma:contentTypeScope="" ma:versionID="5f632a482ba1ad9fac1786f6368e2bb4">
  <xsd:schema xmlns:xsd="http://www.w3.org/2001/XMLSchema" xmlns:xs="http://www.w3.org/2001/XMLSchema" xmlns:p="http://schemas.microsoft.com/office/2006/metadata/properties" xmlns:ns2="4e556105-c29a-463f-954a-f69b50614a4f" xmlns:ns3="65e27c90-cfd7-4300-b56f-431f0c449b80" targetNamespace="http://schemas.microsoft.com/office/2006/metadata/properties" ma:root="true" ma:fieldsID="a160693adf70ea963939af5e7196c1b2" ns2:_="" ns3:_="">
    <xsd:import namespace="4e556105-c29a-463f-954a-f69b50614a4f"/>
    <xsd:import namespace="65e27c90-cfd7-4300-b56f-431f0c449b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56105-c29a-463f-954a-f69b50614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27c90-cfd7-4300-b56f-431f0c449b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E8E86-896E-4A98-A183-86701033C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FD318B-DED0-489E-BFE1-7EE03CC60AB3}">
  <ds:schemaRefs>
    <ds:schemaRef ds:uri="4e556105-c29a-463f-954a-f69b50614a4f"/>
    <ds:schemaRef ds:uri="65e27c90-cfd7-4300-b56f-431f0c449b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0702C7-064F-4C19-AE15-29CD39589AAF}">
  <ds:schemaRefs>
    <ds:schemaRef ds:uri="4e556105-c29a-463f-954a-f69b50614a4f"/>
    <ds:schemaRef ds:uri="65e27c90-cfd7-4300-b56f-431f0c449b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125</TotalTime>
  <Words>1832</Words>
  <Application>Microsoft Macintosh PowerPoint</Application>
  <PresentationFormat>Širokoúhlá obrazovka</PresentationFormat>
  <Paragraphs>200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Tahoma</vt:lpstr>
      <vt:lpstr>Wingdings</vt:lpstr>
      <vt:lpstr>Prezentace_MU_CZ</vt:lpstr>
      <vt:lpstr>2. Kultura školy. Bezpečná škola. </vt:lpstr>
      <vt:lpstr>Obsah</vt:lpstr>
      <vt:lpstr>Kultura školy</vt:lpstr>
      <vt:lpstr>Prezentace aplikace PowerPoint</vt:lpstr>
      <vt:lpstr>Kultura školy</vt:lpstr>
      <vt:lpstr>Bezpečná škola</vt:lpstr>
      <vt:lpstr>Školní třída</vt:lpstr>
      <vt:lpstr>Klima třídy</vt:lpstr>
      <vt:lpstr>Klima</vt:lpstr>
      <vt:lpstr>Co se podílí na klimatu školy?</vt:lpstr>
      <vt:lpstr>Klima školní třídy</vt:lpstr>
      <vt:lpstr>Faktory ovlivňující klima třídy</vt:lpstr>
      <vt:lpstr>O co se jedná konkrétně?</vt:lpstr>
      <vt:lpstr>Změna klimatu vyžaduje změny</vt:lpstr>
      <vt:lpstr>Vytváření pozitivního klimatu</vt:lpstr>
      <vt:lpstr>Jak se podílí učitel na vytváření klimatu?</vt:lpstr>
      <vt:lpstr>Šikana </vt:lpstr>
      <vt:lpstr>Šikana</vt:lpstr>
      <vt:lpstr>Šikana - aktéři</vt:lpstr>
      <vt:lpstr>Vývojové stupně šikany</vt:lpstr>
      <vt:lpstr>Učitelé by si měli všimnout těchto znaků</vt:lpstr>
      <vt:lpstr>Prevence šikany</vt:lpstr>
      <vt:lpstr>Protidrogová prevence</vt:lpstr>
      <vt:lpstr>Protidrogová prevence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Katarína Peterková</dc:creator>
  <cp:lastModifiedBy>Marcela Janíková</cp:lastModifiedBy>
  <cp:revision>23</cp:revision>
  <cp:lastPrinted>1601-01-01T00:00:00Z</cp:lastPrinted>
  <dcterms:created xsi:type="dcterms:W3CDTF">2021-02-15T13:46:28Z</dcterms:created>
  <dcterms:modified xsi:type="dcterms:W3CDTF">2021-04-22T06:30:51Z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0x010100E6870CA23C9C40429B6BBFF3EF45D4EB</vt:lpwstr>
  </property>
</Properties>
</file>