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2" r:id="rId19"/>
    <p:sldId id="273" r:id="rId20"/>
    <p:sldId id="274" r:id="rId21"/>
    <p:sldId id="283" r:id="rId22"/>
    <p:sldId id="275" r:id="rId23"/>
    <p:sldId id="279" r:id="rId24"/>
    <p:sldId id="280" r:id="rId25"/>
    <p:sldId id="276" r:id="rId26"/>
    <p:sldId id="277" r:id="rId27"/>
    <p:sldId id="281" r:id="rId28"/>
    <p:sldId id="282" r:id="rId29"/>
    <p:sldId id="284" r:id="rId30"/>
    <p:sldId id="285" r:id="rId31"/>
    <p:sldId id="287" r:id="rId32"/>
    <p:sldId id="288" r:id="rId33"/>
    <p:sldId id="289" r:id="rId34"/>
    <p:sldId id="286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55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62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C6AE54C-01FF-4E86-A77D-BE0C62ED8783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54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58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6AE54C-01FF-4E86-A77D-BE0C62ED8783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251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39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08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28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39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66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8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C6AE54C-01FF-4E86-A77D-BE0C62ED8783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79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EGotawjueU&amp;pp=QAA%3D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081F8-8F3B-4BC3-A65E-47AC1628B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2506220"/>
          </a:xfrm>
        </p:spPr>
        <p:txBody>
          <a:bodyPr/>
          <a:lstStyle/>
          <a:p>
            <a:r>
              <a:rPr lang="cs-CZ" u="sng" dirty="0"/>
              <a:t>Plavecký  způsob  kraul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65377B-2936-4D98-9CF7-DEEA5FB13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7016" y="4397312"/>
            <a:ext cx="4876800" cy="1619440"/>
          </a:xfrm>
        </p:spPr>
        <p:txBody>
          <a:bodyPr>
            <a:normAutofit/>
          </a:bodyPr>
          <a:lstStyle/>
          <a:p>
            <a:endParaRPr lang="cs-CZ" sz="6000" dirty="0"/>
          </a:p>
        </p:txBody>
      </p:sp>
      <p:pic>
        <p:nvPicPr>
          <p:cNvPr id="1026" name="Picture 2" descr="POZOR NA PLAVÁNÍ PRO ROK 2018/2019!!! | Základní škola Pitín">
            <a:extLst>
              <a:ext uri="{FF2B5EF4-FFF2-40B4-BE49-F238E27FC236}">
                <a16:creationId xmlns:a16="http://schemas.microsoft.com/office/drawing/2014/main" id="{2E2DD4FC-37B2-4160-9856-9FCF580A5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16" y="4178808"/>
            <a:ext cx="4876800" cy="250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fracing.com.au/wp-content/uploads/2014/11/Feet-position-comparison-1024x506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067" b="16714"/>
          <a:stretch>
            <a:fillRect/>
          </a:stretch>
        </p:blipFill>
        <p:spPr>
          <a:xfrm>
            <a:off x="1524954" y="209047"/>
            <a:ext cx="8649702" cy="414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"/>
          <p:cNvSpPr/>
          <p:nvPr/>
        </p:nvSpPr>
        <p:spPr>
          <a:xfrm>
            <a:off x="365760" y="3105835"/>
            <a:ext cx="1140387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 smtClean="0">
              <a:solidFill>
                <a:srgbClr val="00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 smtClean="0">
              <a:solidFill>
                <a:srgbClr val="00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 smtClean="0">
              <a:solidFill>
                <a:srgbClr val="000000"/>
              </a:solidFill>
              <a:latin typeface="Arial Black" pitchFamily="34"/>
            </a:endParaRPr>
          </a:p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dirty="0" smtClean="0">
                <a:solidFill>
                  <a:srgbClr val="FF0000"/>
                </a:solidFill>
                <a:latin typeface="Arial Black" pitchFamily="34"/>
              </a:rPr>
              <a:t>Práce </a:t>
            </a:r>
            <a:r>
              <a:rPr lang="cs-CZ" sz="3200" dirty="0">
                <a:solidFill>
                  <a:srgbClr val="FF0000"/>
                </a:solidFill>
                <a:latin typeface="Arial Black" pitchFamily="34"/>
              </a:rPr>
              <a:t>nohou se 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/>
              </a:rPr>
              <a:t>skládá</a:t>
            </a:r>
          </a:p>
          <a:p>
            <a:pPr marL="285750" lvl="0" indent="-285750" defTabSz="914400"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dirty="0" smtClean="0">
              <a:solidFill>
                <a:srgbClr val="FF0000"/>
              </a:solidFill>
              <a:latin typeface="Arial Black" pitchFamily="34"/>
            </a:endParaRPr>
          </a:p>
          <a:p>
            <a:pPr marL="285750" lvl="0" indent="-285750" algn="ctr" defTabSz="914400"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 smtClean="0">
                <a:solidFill>
                  <a:srgbClr val="000000"/>
                </a:solidFill>
                <a:latin typeface="Arial Black" pitchFamily="34"/>
              </a:rPr>
              <a:t> </a:t>
            </a:r>
            <a:r>
              <a:rPr lang="cs-CZ" sz="2400" dirty="0">
                <a:solidFill>
                  <a:srgbClr val="FF0000"/>
                </a:solidFill>
                <a:latin typeface="Arial Black" pitchFamily="34"/>
              </a:rPr>
              <a:t>z kopu </a:t>
            </a:r>
            <a:r>
              <a:rPr lang="cs-CZ" sz="2400" dirty="0">
                <a:solidFill>
                  <a:srgbClr val="000000"/>
                </a:solidFill>
                <a:latin typeface="Arial Black" pitchFamily="34"/>
              </a:rPr>
              <a:t>(</a:t>
            </a:r>
            <a:r>
              <a:rPr lang="cs-CZ" sz="2400" dirty="0" smtClean="0">
                <a:solidFill>
                  <a:srgbClr val="000000"/>
                </a:solidFill>
                <a:latin typeface="Arial Black" pitchFamily="34"/>
              </a:rPr>
              <a:t>záběru) </a:t>
            </a:r>
            <a:r>
              <a:rPr lang="cs-CZ" sz="2400" dirty="0">
                <a:solidFill>
                  <a:srgbClr val="FFFF00"/>
                </a:solidFill>
                <a:latin typeface="Arial Black" pitchFamily="34"/>
              </a:rPr>
              <a:t>směrem </a:t>
            </a:r>
            <a:r>
              <a:rPr lang="cs-CZ" sz="2400" dirty="0" smtClean="0">
                <a:solidFill>
                  <a:srgbClr val="FFFF00"/>
                </a:solidFill>
                <a:latin typeface="Arial Black" pitchFamily="34"/>
              </a:rPr>
              <a:t>dolů </a:t>
            </a:r>
            <a:r>
              <a:rPr lang="cs-CZ" sz="2400" dirty="0" smtClean="0">
                <a:solidFill>
                  <a:srgbClr val="000000"/>
                </a:solidFill>
                <a:latin typeface="Arial Black" pitchFamily="34"/>
              </a:rPr>
              <a:t>–přes pokrčené koleno  </a:t>
            </a:r>
          </a:p>
          <a:p>
            <a:pPr marL="285750" lvl="0" indent="-285750" algn="ctr" defTabSz="914400"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dirty="0" smtClean="0">
              <a:solidFill>
                <a:srgbClr val="000000"/>
              </a:solidFill>
              <a:latin typeface="Arial Black" pitchFamily="34"/>
            </a:endParaRPr>
          </a:p>
          <a:p>
            <a:pPr marL="285750" lvl="0" indent="-285750" algn="ctr" defTabSz="914400"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solidFill>
                  <a:srgbClr val="000000"/>
                </a:solidFill>
                <a:latin typeface="Arial Black" pitchFamily="34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/>
              </a:rPr>
              <a:t>z pohybu </a:t>
            </a:r>
            <a:r>
              <a:rPr lang="cs-CZ" sz="2400" dirty="0">
                <a:solidFill>
                  <a:srgbClr val="000000"/>
                </a:solidFill>
                <a:latin typeface="Arial Black" pitchFamily="34"/>
              </a:rPr>
              <a:t>nohy </a:t>
            </a:r>
            <a:r>
              <a:rPr lang="cs-CZ" sz="2400" dirty="0">
                <a:solidFill>
                  <a:srgbClr val="FFFF00"/>
                </a:solidFill>
                <a:latin typeface="Arial Black" pitchFamily="34"/>
              </a:rPr>
              <a:t>směrem </a:t>
            </a:r>
            <a:r>
              <a:rPr lang="cs-CZ" sz="2400" dirty="0" smtClean="0">
                <a:solidFill>
                  <a:srgbClr val="FFFF00"/>
                </a:solidFill>
                <a:latin typeface="Arial Black" pitchFamily="34"/>
              </a:rPr>
              <a:t>nahoru</a:t>
            </a:r>
            <a:r>
              <a:rPr lang="cs-CZ" sz="2400" dirty="0" smtClean="0">
                <a:solidFill>
                  <a:srgbClr val="000000"/>
                </a:solidFill>
                <a:latin typeface="Arial Black" pitchFamily="34"/>
              </a:rPr>
              <a:t> k hladině – nataženou nohou</a:t>
            </a:r>
            <a:endParaRPr lang="cs-CZ" sz="2400" dirty="0">
              <a:solidFill>
                <a:srgbClr val="000000"/>
              </a:solidFill>
              <a:latin typeface="Arial Black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120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70" y="412840"/>
            <a:ext cx="9875520" cy="479923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00446" y="2967335"/>
            <a:ext cx="115214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šestidobý kraul </a:t>
            </a:r>
            <a:r>
              <a:rPr lang="cs-CZ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6 </a:t>
            </a:r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kopů na jeden cyklus </a:t>
            </a:r>
            <a:r>
              <a:rPr lang="cs-CZ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paží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2071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dirty="0" smtClean="0"/>
              <a:t>Chyby dolních končetin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691" y="2011680"/>
            <a:ext cx="6369467" cy="46899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sz="2800" dirty="0" smtClean="0"/>
              <a:t>nohy </a:t>
            </a:r>
            <a:r>
              <a:rPr lang="cs-CZ" sz="2800" dirty="0"/>
              <a:t>jsou příliš krčeny v kolenou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 smtClean="0"/>
              <a:t>pohyb </a:t>
            </a:r>
            <a:r>
              <a:rPr lang="cs-CZ" sz="2800" dirty="0"/>
              <a:t>nevychází z kyčlí, ale z kolen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/>
              <a:t>vysazený zadek, nohy kopu hluboko pod hladinou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 smtClean="0"/>
              <a:t>„</a:t>
            </a:r>
            <a:r>
              <a:rPr lang="cs-CZ" sz="2800" dirty="0"/>
              <a:t>cyklistický“ pohyb nohou – neuvolněný hlezenní kloub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 smtClean="0"/>
              <a:t>kopání </a:t>
            </a:r>
            <a:r>
              <a:rPr lang="cs-CZ" sz="2800" dirty="0"/>
              <a:t>napnutýma nohama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 smtClean="0"/>
              <a:t>kopání </a:t>
            </a:r>
            <a:r>
              <a:rPr lang="cs-CZ" sz="2800" dirty="0"/>
              <a:t>příliš do stran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 smtClean="0"/>
              <a:t>kombinace </a:t>
            </a:r>
            <a:r>
              <a:rPr lang="cs-CZ" sz="2800" dirty="0"/>
              <a:t>a kumulace těchto chyb</a:t>
            </a:r>
          </a:p>
          <a:p>
            <a:endParaRPr lang="cs-CZ" sz="2800" dirty="0"/>
          </a:p>
        </p:txBody>
      </p:sp>
      <p:pic>
        <p:nvPicPr>
          <p:cNvPr id="5" name="Picture 4" descr="http://www.swimsmooth.com/images/bentknee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61165" y="3527215"/>
            <a:ext cx="2312126" cy="13974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98" y="3484459"/>
            <a:ext cx="2529076" cy="14829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90" y="1901948"/>
            <a:ext cx="3396344" cy="14891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90" y="5111330"/>
            <a:ext cx="3536815" cy="16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 smtClean="0"/>
              <a:t>Horní končetiny</a:t>
            </a:r>
            <a:endParaRPr lang="cs-CZ" sz="8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8011" y="2011680"/>
            <a:ext cx="6779623" cy="46634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hlavní </a:t>
            </a:r>
            <a:r>
              <a:rPr lang="cs-CZ" sz="4000" dirty="0"/>
              <a:t>hnací </a:t>
            </a:r>
            <a:r>
              <a:rPr lang="cs-CZ" sz="4000" dirty="0" smtClean="0"/>
              <a:t>síla </a:t>
            </a:r>
            <a:endParaRPr lang="cs-CZ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představují </a:t>
            </a:r>
            <a:r>
              <a:rPr lang="cs-CZ" sz="4000" dirty="0">
                <a:solidFill>
                  <a:schemeClr val="bg1"/>
                </a:solidFill>
              </a:rPr>
              <a:t>80 – 85% z celkového </a:t>
            </a:r>
            <a:r>
              <a:rPr lang="cs-CZ" sz="4000" dirty="0" smtClean="0">
                <a:solidFill>
                  <a:schemeClr val="bg1"/>
                </a:solidFill>
              </a:rPr>
              <a:t>výkonu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 střídavý </a:t>
            </a:r>
            <a:r>
              <a:rPr lang="cs-CZ" sz="4000" dirty="0"/>
              <a:t>záběr pažemi </a:t>
            </a:r>
            <a:r>
              <a:rPr lang="cs-CZ" sz="4000" dirty="0" smtClean="0"/>
              <a:t>pod trupem</a:t>
            </a:r>
            <a:endParaRPr lang="cs-CZ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 </a:t>
            </a:r>
            <a:r>
              <a:rPr lang="cs-CZ" sz="4000" dirty="0" smtClean="0"/>
              <a:t>přenos </a:t>
            </a:r>
            <a:r>
              <a:rPr lang="cs-CZ" sz="4000" dirty="0"/>
              <a:t>paží nad </a:t>
            </a:r>
            <a:r>
              <a:rPr lang="cs-CZ" sz="4000" dirty="0" smtClean="0"/>
              <a:t>vodou </a:t>
            </a:r>
            <a:endParaRPr lang="cs-CZ" sz="4000" dirty="0"/>
          </a:p>
        </p:txBody>
      </p:sp>
      <p:pic>
        <p:nvPicPr>
          <p:cNvPr id="5" name="Zástupný symbol pro obsah 4" descr="práce paží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2011680"/>
            <a:ext cx="4769079" cy="466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2515" y="2790107"/>
            <a:ext cx="10384971" cy="4733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Prsty - mírně </a:t>
            </a: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roztaženy, </a:t>
            </a:r>
            <a:endParaRPr lang="cs-CZ" sz="4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ale při záběru pevné.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OSICION DE MANO EN NATACION - AUMENTAR LA SUPERFICIE DE EMPUJE ~ TRITIM - TRIATLON ROSARIO: 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9269" y="615015"/>
            <a:ext cx="6048101" cy="46231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Nathan Adrian Photo - 2012 U.S. Olympic Swimming Team Trials - Day 4: 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54962" y="615015"/>
            <a:ext cx="4444855" cy="59817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24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dirty="0" smtClean="0"/>
              <a:t>pohyb paže</a:t>
            </a:r>
            <a:endParaRPr lang="cs-CZ" sz="8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7548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>
                <a:solidFill>
                  <a:schemeClr val="bg1"/>
                </a:solidFill>
              </a:rPr>
              <a:t>Rozlišujeme 5 fází pohybu </a:t>
            </a:r>
            <a:r>
              <a:rPr lang="cs-CZ" sz="4000" b="1" dirty="0" smtClean="0">
                <a:solidFill>
                  <a:schemeClr val="bg1"/>
                </a:solidFill>
              </a:rPr>
              <a:t>paže</a:t>
            </a:r>
            <a:endParaRPr lang="cs-CZ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4000" dirty="0" smtClean="0"/>
              <a:t>přípravná fáze</a:t>
            </a:r>
          </a:p>
          <a:p>
            <a:pPr marL="0" indent="0" algn="ctr">
              <a:buNone/>
            </a:pPr>
            <a:r>
              <a:rPr lang="cs-CZ" sz="4000" dirty="0" smtClean="0"/>
              <a:t>přechodná </a:t>
            </a:r>
            <a:r>
              <a:rPr lang="cs-CZ" sz="4000" dirty="0"/>
              <a:t>fáze</a:t>
            </a:r>
          </a:p>
          <a:p>
            <a:pPr marL="0" indent="0" algn="ctr">
              <a:buNone/>
            </a:pPr>
            <a:r>
              <a:rPr lang="cs-CZ" sz="4000" dirty="0" smtClean="0"/>
              <a:t>záběrová </a:t>
            </a:r>
            <a:r>
              <a:rPr lang="cs-CZ" sz="4000" dirty="0"/>
              <a:t>fáze – přitažení, odtlačení</a:t>
            </a:r>
          </a:p>
          <a:p>
            <a:pPr marL="0" indent="0" algn="ctr">
              <a:buNone/>
            </a:pPr>
            <a:r>
              <a:rPr lang="cs-CZ" sz="4000" dirty="0" smtClean="0"/>
              <a:t>fáze </a:t>
            </a:r>
            <a:r>
              <a:rPr lang="cs-CZ" sz="4000" dirty="0"/>
              <a:t>vytažení</a:t>
            </a:r>
          </a:p>
          <a:p>
            <a:pPr marL="0" indent="0" algn="ctr">
              <a:buNone/>
            </a:pPr>
            <a:r>
              <a:rPr lang="cs-CZ" sz="4000" dirty="0" smtClean="0"/>
              <a:t>přenos </a:t>
            </a:r>
            <a:r>
              <a:rPr lang="cs-CZ" sz="4000" dirty="0"/>
              <a:t>paže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31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riathlete-europe.competitor.com/files/2013/05/Screen-shot-2013-05-07-at-19.59.14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7360" y="236792"/>
            <a:ext cx="8673737" cy="42045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"/>
          <p:cNvSpPr/>
          <p:nvPr/>
        </p:nvSpPr>
        <p:spPr>
          <a:xfrm>
            <a:off x="209006" y="2690336"/>
            <a:ext cx="11795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4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Přípravná </a:t>
            </a:r>
            <a:r>
              <a:rPr lang="cs-CZ" sz="4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fáze </a:t>
            </a:r>
            <a:endParaRPr lang="cs-CZ" sz="4000" b="1" u="sng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začíná 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protnutím hladiny rukou po přenosu vpřed a </a:t>
            </a:r>
            <a:r>
              <a:rPr lang="cs-CZ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končí, 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 se dlaň začne pohybovat směrem </a:t>
            </a:r>
            <a:r>
              <a:rPr lang="cs-CZ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dolů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6952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eedo.com.ph/Freestyle_files/SpeedoFit_Technique_Freestyle-Stroke-4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757"/>
          <a:stretch>
            <a:fillRect/>
          </a:stretch>
        </p:blipFill>
        <p:spPr>
          <a:xfrm>
            <a:off x="1188720" y="731520"/>
            <a:ext cx="9627325" cy="57345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327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4599" y="2828836"/>
            <a:ext cx="1176604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4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Přechodná </a:t>
            </a:r>
            <a:r>
              <a:rPr lang="cs-CZ" sz="4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fáze</a:t>
            </a:r>
            <a:r>
              <a:rPr lang="cs-CZ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4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velmi krátká, </a:t>
            </a:r>
            <a:r>
              <a:rPr lang="cs-CZ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ruka </a:t>
            </a: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začíná pohybovat směrem </a:t>
            </a:r>
            <a:r>
              <a:rPr lang="cs-CZ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dolů do </a:t>
            </a: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polohy záběrové </a:t>
            </a:r>
            <a:r>
              <a:rPr lang="cs-CZ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tzv. „uchopí vodu“ </a:t>
            </a:r>
            <a:endParaRPr lang="cs-CZ" sz="4400" dirty="0"/>
          </a:p>
        </p:txBody>
      </p:sp>
      <p:pic>
        <p:nvPicPr>
          <p:cNvPr id="3" name="Picture 6" descr="http://4.bp.blogspot.com/-ikpcyqshDyk/Uk1dlOD_xKI/AAAAAAAADZU/fEiaPHeZeYw/s400/rebecca-adlington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599" y="315813"/>
            <a:ext cx="6552727" cy="39676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 descr="http://2.bp.blogspot.com/-0EwJcXqVkIQ/Uk1VqBBIe5I/AAAAAAAADZA/QnhMWg0Ot5I/s1600/skydraper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64010" y="315812"/>
            <a:ext cx="6236637" cy="396767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997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3954" y="3086471"/>
            <a:ext cx="10789920" cy="376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Záběrová </a:t>
            </a:r>
            <a:r>
              <a:rPr lang="cs-CZ" sz="4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fáze </a:t>
            </a:r>
            <a:endParaRPr lang="cs-CZ" sz="4000" b="1" u="sng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pracovní fází a rozdělujeme ji na fázi </a:t>
            </a: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přitahování</a:t>
            </a:r>
            <a:r>
              <a:rPr lang="cs-CZ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fázi </a:t>
            </a:r>
            <a:r>
              <a:rPr lang="cs-CZ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odtlačování</a:t>
            </a:r>
            <a:endParaRPr lang="cs-CZ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DK-catch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2778" y="287383"/>
            <a:ext cx="10411096" cy="441524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266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Dc1Ari3z2KY/maxresdefault.jpg">
            <a:extLst>
              <a:ext uri="{FF2B5EF4-FFF2-40B4-BE49-F238E27FC236}">
                <a16:creationId xmlns:a16="http://schemas.microsoft.com/office/drawing/2014/main" id="{2202628E-884A-4B7B-B5B2-E89CCAB2CBC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27632" y="560155"/>
            <a:ext cx="8723376" cy="50657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A613845-2B60-4B36-83F2-0BC1564F237A}"/>
              </a:ext>
            </a:extLst>
          </p:cNvPr>
          <p:cNvSpPr/>
          <p:nvPr/>
        </p:nvSpPr>
        <p:spPr>
          <a:xfrm>
            <a:off x="338328" y="3093043"/>
            <a:ext cx="11558016" cy="349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Plavecký způsob kraul je lakmusovým papírkem plavecké gramotnosti!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 smtClean="0"/>
              <a:t>Fáze přitahování</a:t>
            </a:r>
            <a:endParaRPr lang="cs-CZ" sz="8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08469" y="2011679"/>
            <a:ext cx="5956662" cy="45328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/>
              <a:t> začíná </a:t>
            </a:r>
            <a:r>
              <a:rPr lang="cs-CZ" sz="2800" dirty="0"/>
              <a:t>uchopení vody </a:t>
            </a:r>
            <a:r>
              <a:rPr lang="cs-CZ" sz="28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/>
              <a:t> končí, když </a:t>
            </a:r>
            <a:r>
              <a:rPr lang="cs-CZ" sz="2800" dirty="0"/>
              <a:t>je paže kolmo k plavci </a:t>
            </a:r>
            <a:r>
              <a:rPr lang="cs-CZ" sz="28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/>
              <a:t> loket </a:t>
            </a:r>
            <a:r>
              <a:rPr lang="cs-CZ" sz="2800" dirty="0"/>
              <a:t>svírá </a:t>
            </a:r>
            <a:r>
              <a:rPr lang="cs-CZ" sz="2800" dirty="0" smtClean="0"/>
              <a:t>nejmenší </a:t>
            </a:r>
            <a:r>
              <a:rPr lang="cs-CZ" sz="2800" dirty="0"/>
              <a:t>úhel (80°- 120°) tzn. ohnutí v loketním kloubu je </a:t>
            </a:r>
            <a:r>
              <a:rPr lang="cs-CZ" sz="2800" dirty="0" smtClean="0"/>
              <a:t>největší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/>
              <a:t> poloha </a:t>
            </a:r>
            <a:r>
              <a:rPr lang="cs-CZ" sz="2800" dirty="0"/>
              <a:t>vysokého </a:t>
            </a:r>
            <a:r>
              <a:rPr lang="cs-CZ" sz="2800" dirty="0" smtClean="0"/>
              <a:t>lokte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 smtClean="0"/>
              <a:t>záběr </a:t>
            </a:r>
            <a:r>
              <a:rPr lang="cs-CZ" sz="2800" dirty="0"/>
              <a:t>ruky a současně i předloktí směřuje vzad k podélné ose </a:t>
            </a:r>
            <a:r>
              <a:rPr lang="cs-CZ" sz="2800" dirty="0" smtClean="0"/>
              <a:t>plavce</a:t>
            </a:r>
            <a:endParaRPr lang="cs-CZ" sz="2800" dirty="0"/>
          </a:p>
        </p:txBody>
      </p:sp>
      <p:pic>
        <p:nvPicPr>
          <p:cNvPr id="5" name="Picture 2" descr="https://swimspeedsecrets.files.wordpress.com/2014/10/beisel2_600x800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2919" y="2011363"/>
            <a:ext cx="3956853" cy="42068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220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Tf8rO9JkyN4/UBu1ncUo9qI/AAAAAAAABhg/eIVoTr3nWXM/s400/becky1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3406" y="585036"/>
            <a:ext cx="9953897" cy="58418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579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 smtClean="0"/>
              <a:t>Fáze odtlačování</a:t>
            </a:r>
            <a:endParaRPr lang="cs-CZ" sz="8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12526" y="2246810"/>
            <a:ext cx="6257108" cy="42584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začíná, když </a:t>
            </a:r>
            <a:r>
              <a:rPr lang="cs-CZ" sz="3200" dirty="0"/>
              <a:t>je paže kolmo k </a:t>
            </a:r>
            <a:r>
              <a:rPr lang="cs-CZ" sz="3200" dirty="0" smtClean="0"/>
              <a:t>trupu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končí </a:t>
            </a:r>
            <a:r>
              <a:rPr lang="cs-CZ" sz="3200" dirty="0"/>
              <a:t>dokončením záběru do natažené </a:t>
            </a:r>
            <a:r>
              <a:rPr lang="cs-CZ" sz="3200" dirty="0" smtClean="0"/>
              <a:t>paže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záběr </a:t>
            </a:r>
            <a:r>
              <a:rPr lang="cs-CZ" sz="3200" dirty="0"/>
              <a:t>končí v oblasti kyčelního </a:t>
            </a:r>
            <a:r>
              <a:rPr lang="cs-CZ" sz="3200" dirty="0" smtClean="0"/>
              <a:t>kloubu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 smtClean="0"/>
              <a:t>rychlost záběru je nejvyšší</a:t>
            </a:r>
          </a:p>
          <a:p>
            <a:endParaRPr lang="cs-CZ" sz="3200" dirty="0"/>
          </a:p>
        </p:txBody>
      </p:sp>
      <p:pic>
        <p:nvPicPr>
          <p:cNvPr id="5" name="Picture 2" descr="http://www.swimsmooth.com/images/unco3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8903" y="2129246"/>
            <a:ext cx="4101738" cy="437605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279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eedo.com.ph/Freestyle_files/SpeedoFit_Technique_Freestyle-Stroke-3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708"/>
          <a:stretch>
            <a:fillRect/>
          </a:stretch>
        </p:blipFill>
        <p:spPr>
          <a:xfrm>
            <a:off x="966651" y="509451"/>
            <a:ext cx="10254343" cy="57607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589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eedo.com.ph/Freestyle_files/SpeedoFit_Technique_Freestyle-Stroke-5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92" b="34948"/>
          <a:stretch>
            <a:fillRect/>
          </a:stretch>
        </p:blipFill>
        <p:spPr>
          <a:xfrm>
            <a:off x="927463" y="613954"/>
            <a:ext cx="10358846" cy="569540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534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7566" y="2790107"/>
            <a:ext cx="11756571" cy="376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Fáze </a:t>
            </a:r>
            <a:r>
              <a:rPr lang="cs-CZ" sz="4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vytažení</a:t>
            </a:r>
            <a:r>
              <a:rPr lang="cs-CZ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4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začíná 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ukončení záběru, kdy </a:t>
            </a:r>
            <a:r>
              <a:rPr lang="cs-CZ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pohybuje 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nahoru a </a:t>
            </a:r>
            <a:r>
              <a:rPr lang="cs-CZ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vpřed, ideálně loktem směrem vzhůru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352697"/>
            <a:ext cx="8673738" cy="38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7566" y="2197381"/>
            <a:ext cx="6204857" cy="405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3600" b="1" u="sng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6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Přenos </a:t>
            </a:r>
            <a:r>
              <a:rPr lang="cs-CZ" sz="36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paže</a:t>
            </a:r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36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prováděn uvolněnými svaly, kdy předloktí a ruka vykonávají kyvadlový 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pohyb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paulpipers.pl/blog/wp-content/uploads/2013/03/318513_575622549117798_1577069740_n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35931" y="583658"/>
            <a:ext cx="4833256" cy="56734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583658"/>
            <a:ext cx="5042263" cy="25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dirty="0" smtClean="0"/>
              <a:t>Chyby horních končetin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8011" y="2011679"/>
            <a:ext cx="5542213" cy="46503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/>
              <a:t> paže </a:t>
            </a:r>
            <a:r>
              <a:rPr lang="cs-CZ" sz="2800" dirty="0"/>
              <a:t>se zasouvá </a:t>
            </a:r>
            <a:r>
              <a:rPr lang="cs-CZ" sz="2800" dirty="0">
                <a:solidFill>
                  <a:srgbClr val="FF0000"/>
                </a:solidFill>
              </a:rPr>
              <a:t>vně osy </a:t>
            </a:r>
            <a:r>
              <a:rPr lang="cs-CZ" sz="2800" dirty="0"/>
              <a:t>nebo ji naopak </a:t>
            </a:r>
            <a:r>
              <a:rPr lang="cs-CZ" sz="2800" dirty="0">
                <a:solidFill>
                  <a:srgbClr val="FF0000"/>
                </a:solidFill>
              </a:rPr>
              <a:t>kříží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nevytažení</a:t>
            </a:r>
            <a:r>
              <a:rPr lang="cs-CZ" sz="2800" dirty="0" smtClean="0"/>
              <a:t> </a:t>
            </a:r>
            <a:r>
              <a:rPr lang="cs-CZ" sz="2800" dirty="0"/>
              <a:t>paže vpřed před začátkem záběru – zkrácený záběr vpředu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nedotažení </a:t>
            </a:r>
            <a:r>
              <a:rPr lang="cs-CZ" sz="2800" dirty="0"/>
              <a:t>záběru do natažené paže – zkrácení záběru vzadu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rgbClr val="FF0000"/>
                </a:solidFill>
              </a:rPr>
              <a:t>pokleslý </a:t>
            </a:r>
            <a:r>
              <a:rPr lang="cs-CZ" sz="2800" dirty="0">
                <a:solidFill>
                  <a:srgbClr val="FF0000"/>
                </a:solidFill>
              </a:rPr>
              <a:t>loket</a:t>
            </a:r>
            <a:r>
              <a:rPr lang="cs-CZ" sz="2800" dirty="0"/>
              <a:t>, propadlé </a:t>
            </a:r>
            <a:r>
              <a:rPr lang="cs-CZ" sz="2800" dirty="0">
                <a:solidFill>
                  <a:srgbClr val="FF0000"/>
                </a:solidFill>
              </a:rPr>
              <a:t>rameno</a:t>
            </a:r>
            <a:r>
              <a:rPr lang="cs-CZ" sz="2800" dirty="0"/>
              <a:t> při záběru – neúčinný záběr</a:t>
            </a:r>
          </a:p>
          <a:p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0390" y="2011680"/>
            <a:ext cx="5630683" cy="47548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úder</a:t>
            </a:r>
            <a:r>
              <a:rPr lang="cs-CZ" sz="2800" dirty="0" smtClean="0"/>
              <a:t> </a:t>
            </a:r>
            <a:r>
              <a:rPr lang="cs-CZ" sz="2800" dirty="0"/>
              <a:t>rukama o hladinu – paže se do vody nezasouvá správně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 smtClean="0"/>
              <a:t>ruce </a:t>
            </a:r>
            <a:r>
              <a:rPr lang="cs-CZ" sz="2800" dirty="0">
                <a:solidFill>
                  <a:srgbClr val="FF0000"/>
                </a:solidFill>
              </a:rPr>
              <a:t>tlačí vodu </a:t>
            </a:r>
            <a:r>
              <a:rPr lang="cs-CZ" sz="2800" dirty="0"/>
              <a:t>v začátku záběru příliš dolů – neuchopení vody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 smtClean="0"/>
              <a:t>záběr </a:t>
            </a:r>
            <a:r>
              <a:rPr lang="cs-CZ" sz="2800" dirty="0">
                <a:solidFill>
                  <a:srgbClr val="FF0000"/>
                </a:solidFill>
              </a:rPr>
              <a:t>příliš nataženou</a:t>
            </a:r>
            <a:r>
              <a:rPr lang="cs-CZ" sz="2800" dirty="0"/>
              <a:t> paží – malá efektivita, plavec se zvedá z vody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 smtClean="0"/>
              <a:t>záběr </a:t>
            </a:r>
            <a:r>
              <a:rPr lang="cs-CZ" sz="2800" dirty="0"/>
              <a:t>je veden příliš </a:t>
            </a:r>
            <a:r>
              <a:rPr lang="cs-CZ" sz="2800" dirty="0">
                <a:solidFill>
                  <a:srgbClr val="FF0000"/>
                </a:solidFill>
              </a:rPr>
              <a:t>přes podélnou osu těla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/>
              <a:t>záběr je veden příliš do strany </a:t>
            </a:r>
            <a:r>
              <a:rPr lang="cs-CZ" sz="2800" dirty="0">
                <a:solidFill>
                  <a:srgbClr val="FF0000"/>
                </a:solidFill>
              </a:rPr>
              <a:t>od podélné osy těla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8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oulder pain http://www.feelforthewater.com/2013/02/the-four-classic-causes-of-shoulder.html: 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646"/>
          <a:stretch>
            <a:fillRect/>
          </a:stretch>
        </p:blipFill>
        <p:spPr>
          <a:xfrm>
            <a:off x="1881051" y="260649"/>
            <a:ext cx="8464732" cy="63367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773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evřený vodní plavec nezachycující vodu při volném plavání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7853" y="333425"/>
            <a:ext cx="5633152" cy="30670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 descr="triatlonový plavec s opravdu dobrým freestyle plavání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7853" y="3535898"/>
            <a:ext cx="5633152" cy="3168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TECNICA DE NADO - EJERCICIOS DE CORRECCION ~ TRITIM - TRIATLON ROSARIO ...: 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82975" y="333425"/>
            <a:ext cx="5112565" cy="640883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849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7423F-D2B2-4423-B12A-CFAA4922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9600" dirty="0"/>
              <a:t>technika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8986E2-9C54-4247-9E45-E52801F07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Plavecký způsob kraul je nejrychlejší plavecký způsob a zároveň nejčastěji používaným způsobem pro sportovní plavání (triatlon, moderní pětiboj, dlouhé tratě). </a:t>
            </a:r>
          </a:p>
          <a:p>
            <a:pPr marL="0" indent="0">
              <a:buNone/>
            </a:pPr>
            <a:endParaRPr lang="cs-CZ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Rychlost plavání je poměrně plynulá, nastává u něj druhé nejmenší kolísání rychlosti v jednom plaveckém cyklu (nejmenší má znak).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oneswimmer.files.wordpress.com/2013/03/vidanalysiscompare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5475" y="471556"/>
            <a:ext cx="9457508" cy="48965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"/>
          <p:cNvSpPr/>
          <p:nvPr/>
        </p:nvSpPr>
        <p:spPr>
          <a:xfrm>
            <a:off x="1345475" y="2886993"/>
            <a:ext cx="9457508" cy="4143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nejčastějších chyb u plaveckého způsobu kraul </a:t>
            </a:r>
            <a:r>
              <a:rPr lang="cs-CZ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paže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000" u="sng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https://www.youtube.com/watch?v=sEGotawjueU&amp;pp=QAA%3D</a:t>
            </a:r>
            <a:endParaRPr lang="cs-CZ" sz="2000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9600" dirty="0" smtClean="0"/>
              <a:t>dýchání</a:t>
            </a:r>
            <a:endParaRPr lang="cs-CZ" sz="9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949" y="2011680"/>
            <a:ext cx="11521440" cy="45458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smtClean="0"/>
              <a:t> </a:t>
            </a:r>
            <a:r>
              <a:rPr lang="cs-CZ" sz="3600" dirty="0"/>
              <a:t>N</a:t>
            </a:r>
            <a:r>
              <a:rPr lang="cs-CZ" sz="3600" dirty="0" smtClean="0"/>
              <a:t>ádech je </a:t>
            </a:r>
            <a:r>
              <a:rPr lang="cs-CZ" sz="3600" dirty="0"/>
              <a:t>prováděn </a:t>
            </a:r>
            <a:r>
              <a:rPr lang="cs-CZ" sz="3600" dirty="0" smtClean="0"/>
              <a:t>v </a:t>
            </a:r>
            <a:r>
              <a:rPr lang="cs-CZ" sz="3600" b="1" dirty="0" err="1" smtClean="0">
                <a:solidFill>
                  <a:schemeClr val="bg1"/>
                </a:solidFill>
              </a:rPr>
              <a:t>mezizáběrové</a:t>
            </a:r>
            <a:r>
              <a:rPr lang="cs-CZ" sz="3600" b="1" dirty="0" smtClean="0">
                <a:solidFill>
                  <a:schemeClr val="bg1"/>
                </a:solidFill>
              </a:rPr>
              <a:t> pauze!</a:t>
            </a:r>
          </a:p>
          <a:p>
            <a:pPr marL="0" indent="0" algn="ctr">
              <a:buNone/>
            </a:pPr>
            <a:endParaRPr lang="cs-CZ" sz="3600" b="1" dirty="0"/>
          </a:p>
          <a:p>
            <a:pPr marL="0" indent="0" algn="ctr">
              <a:buNone/>
            </a:pPr>
            <a:endParaRPr lang="cs-CZ" sz="2800" b="1" dirty="0" smtClean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 smtClean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dirty="0" smtClean="0"/>
          </a:p>
          <a:p>
            <a:pPr marL="0" indent="0" algn="ctr">
              <a:buNone/>
            </a:pPr>
            <a:r>
              <a:rPr lang="cs-CZ" sz="2800" dirty="0" smtClean="0"/>
              <a:t>paže </a:t>
            </a:r>
            <a:r>
              <a:rPr lang="cs-CZ" sz="2800" dirty="0"/>
              <a:t>na nádechové straně ukončila záběr a druhá paže ještě nezačala zabírat</a:t>
            </a:r>
          </a:p>
          <a:p>
            <a:pPr marL="0" indent="0" algn="ctr">
              <a:buNone/>
            </a:pPr>
            <a:endParaRPr lang="cs-CZ" sz="2800" dirty="0"/>
          </a:p>
        </p:txBody>
      </p:sp>
      <p:pic>
        <p:nvPicPr>
          <p:cNvPr id="4" name="Picture 2" descr="images (1)nádychkr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3955" y="2677887"/>
            <a:ext cx="5460274" cy="27693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" descr="images (1)dých kr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>
          <a:xfrm>
            <a:off x="6518366" y="2677887"/>
            <a:ext cx="4963886" cy="276932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976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gressive.kelbymediagroup.com/scottkelby/wp-content/uploads/2011/08/5-Go-BIG-or-Go-Home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7725" y="404667"/>
            <a:ext cx="9287691" cy="52646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"/>
          <p:cNvSpPr/>
          <p:nvPr/>
        </p:nvSpPr>
        <p:spPr>
          <a:xfrm>
            <a:off x="1397724" y="3244334"/>
            <a:ext cx="9287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6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ilaterární </a:t>
            </a:r>
            <a:r>
              <a:rPr lang="cs-CZ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dýchání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5011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 smtClean="0"/>
              <a:t>Chyby  v  dýchání</a:t>
            </a:r>
            <a:endParaRPr lang="cs-CZ" sz="8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4320" y="2011679"/>
            <a:ext cx="5685904" cy="467650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600" dirty="0" smtClean="0"/>
              <a:t> neúplný </a:t>
            </a:r>
            <a:r>
              <a:rPr lang="cs-CZ" sz="3600" dirty="0"/>
              <a:t>a opožděný výdech  - plavec vydechuje až nad hladinou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 </a:t>
            </a:r>
            <a:r>
              <a:rPr lang="cs-CZ" sz="3600" dirty="0" smtClean="0"/>
              <a:t>nádech </a:t>
            </a:r>
            <a:r>
              <a:rPr lang="cs-CZ" sz="3600" dirty="0"/>
              <a:t>je prováděn po dlouhou dobu – hlava blokuje přenos paže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 </a:t>
            </a:r>
            <a:r>
              <a:rPr lang="cs-CZ" sz="3600" dirty="0" smtClean="0"/>
              <a:t>nádech </a:t>
            </a:r>
            <a:r>
              <a:rPr lang="cs-CZ" sz="3600" dirty="0"/>
              <a:t>je doprovázen záklonem hlavy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 </a:t>
            </a:r>
            <a:r>
              <a:rPr lang="cs-CZ" sz="3600" dirty="0" smtClean="0"/>
              <a:t>při </a:t>
            </a:r>
            <a:r>
              <a:rPr lang="cs-CZ" sz="3600" dirty="0"/>
              <a:t>nádechu již dochází k záběru protilehlé paže – nedostatečný nádech i záběr 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06" y="2220686"/>
            <a:ext cx="4938917" cy="3866605"/>
          </a:xfrm>
        </p:spPr>
      </p:pic>
    </p:spTree>
    <p:extLst>
      <p:ext uri="{BB962C8B-B14F-4D97-AF65-F5344CB8AC3E}">
        <p14:creationId xmlns:p14="http://schemas.microsoft.com/office/powerpoint/2010/main" val="39201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9600" dirty="0" smtClean="0"/>
              <a:t>souhra</a:t>
            </a:r>
            <a:endParaRPr lang="cs-CZ" sz="9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383" y="2011679"/>
            <a:ext cx="11586754" cy="4558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/>
              <a:t>plavání pažemi a nohama při souvislém plavání v synchronizaci s nádechem </a:t>
            </a:r>
            <a:r>
              <a:rPr lang="cs-CZ" sz="4000" dirty="0" smtClean="0"/>
              <a:t> </a:t>
            </a:r>
            <a:endParaRPr lang="cs-CZ" sz="4000" dirty="0"/>
          </a:p>
        </p:txBody>
      </p:sp>
      <p:pic>
        <p:nvPicPr>
          <p:cNvPr id="4" name="Picture 2" descr="http://www.active.com/Assets/Swimming/460x345/perfect-freestyle-460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5269" y="3239589"/>
            <a:ext cx="6217920" cy="354977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281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1" y="192542"/>
            <a:ext cx="57531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1" y="2458129"/>
            <a:ext cx="57531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4620304"/>
            <a:ext cx="57531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s://swimspeedsecrets.files.wordpress.com/2012/05/5-1_as_edit-1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897" b="7868"/>
          <a:stretch>
            <a:fillRect/>
          </a:stretch>
        </p:blipFill>
        <p:spPr>
          <a:xfrm>
            <a:off x="6226629" y="2354717"/>
            <a:ext cx="5753100" cy="221388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908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 smtClean="0"/>
              <a:t>Chyby  v  souhře</a:t>
            </a:r>
            <a:endParaRPr lang="cs-CZ" sz="8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300" y="2011680"/>
            <a:ext cx="10745699" cy="4206240"/>
          </a:xfrm>
        </p:spPr>
        <p:txBody>
          <a:bodyPr/>
          <a:lstStyle/>
          <a:p>
            <a:pPr marL="1577600" lvl="8" indent="0" algn="ctr" fontAlgn="base">
              <a:buNone/>
            </a:pPr>
            <a:r>
              <a:rPr lang="cs-CZ" sz="8000" dirty="0" smtClean="0"/>
              <a:t>nedostatečná </a:t>
            </a:r>
          </a:p>
          <a:p>
            <a:pPr marL="1577600" lvl="8" indent="0" algn="ctr" fontAlgn="base">
              <a:buNone/>
            </a:pPr>
            <a:r>
              <a:rPr lang="cs-CZ" sz="8000" dirty="0" smtClean="0"/>
              <a:t>nebo přehnaná rotace</a:t>
            </a:r>
            <a:endParaRPr lang="cs-CZ" sz="8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6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9600" dirty="0" smtClean="0"/>
              <a:t>pravidla</a:t>
            </a:r>
            <a:endParaRPr lang="cs-CZ" sz="9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859" y="2024380"/>
            <a:ext cx="11506200" cy="45542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500" b="1" dirty="0"/>
              <a:t>Pravidla plaveckého způsobu </a:t>
            </a:r>
            <a:r>
              <a:rPr lang="cs-CZ" sz="3500" b="1"/>
              <a:t>kraul </a:t>
            </a:r>
            <a:r>
              <a:rPr lang="cs-CZ" sz="3500" b="1" smtClean="0"/>
              <a:t>jsou </a:t>
            </a:r>
            <a:r>
              <a:rPr lang="cs-CZ" sz="3500" b="1"/>
              <a:t>nejméně </a:t>
            </a:r>
            <a:r>
              <a:rPr lang="cs-CZ" sz="3500" b="1" smtClean="0"/>
              <a:t>omezena</a:t>
            </a:r>
            <a:endParaRPr lang="cs-CZ" sz="3500" b="1" dirty="0"/>
          </a:p>
          <a:p>
            <a:pPr marL="0" indent="0">
              <a:buNone/>
            </a:pPr>
            <a:endParaRPr lang="cs-CZ" sz="3500" dirty="0" smtClean="0"/>
          </a:p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</a:rPr>
              <a:t>SW </a:t>
            </a:r>
            <a:r>
              <a:rPr lang="cs-CZ" sz="2800" dirty="0">
                <a:solidFill>
                  <a:schemeClr val="bg1"/>
                </a:solidFill>
              </a:rPr>
              <a:t>5.1 </a:t>
            </a:r>
            <a:r>
              <a:rPr lang="cs-CZ" sz="2800" dirty="0"/>
              <a:t>V takto označené disciplíně může závodník plavat jakýmkoli způsobem. V polohovém závodě a v polohové štafetě znamená volný způsob jakýkoli jiný způsob než znak, prsa nebo motýlek.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</a:rPr>
              <a:t>SW </a:t>
            </a:r>
            <a:r>
              <a:rPr lang="cs-CZ" sz="2800" dirty="0">
                <a:solidFill>
                  <a:schemeClr val="bg1"/>
                </a:solidFill>
              </a:rPr>
              <a:t>5.2 </a:t>
            </a:r>
            <a:r>
              <a:rPr lang="cs-CZ" sz="2800" dirty="0"/>
              <a:t>Při dokončení každé délky bazénu a v cíli se plavec musí dotknout stěny kteroukoliv částí těla.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</a:rPr>
              <a:t>SW </a:t>
            </a:r>
            <a:r>
              <a:rPr lang="cs-CZ" sz="2800" dirty="0">
                <a:solidFill>
                  <a:schemeClr val="bg1"/>
                </a:solidFill>
              </a:rPr>
              <a:t>5.3 </a:t>
            </a:r>
            <a:r>
              <a:rPr lang="cs-CZ" sz="2800" dirty="0"/>
              <a:t>Během celého závodu musí některá část těla plavce protínat vodní hladinu, plavci je dovoleno být zcela ponořen během obrátky a do vzdálenosti 15 m po startu a každé obrátce. Po dosažení této vzdálenosti musí hlava protnout hladinu vody.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2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85A3AC-21DA-4056-8210-B5E3E77F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dirty="0"/>
              <a:t>POLOHA  těla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8EE64D-BFAE-4422-A762-C982191FB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5950254" cy="48828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u="sng" dirty="0"/>
              <a:t>Ideální poloha těla: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téměř horizontální poloha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ramena jsou mírně výše než boky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hlava je přirozeně v prodloužení trupu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plavec temenem rozráží hladinu vody a pohled směřuje šikmo dolů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plynulá rotace (40-50°) na stranu záběru kolem podélné osy těla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boky se vychylují na stejnou stranu jako trup pouze v menším rozsahu</a:t>
            </a:r>
          </a:p>
          <a:p>
            <a:pPr marL="0" indent="0">
              <a:buNone/>
            </a:pPr>
            <a:endParaRPr lang="cs-CZ" u="sng" dirty="0"/>
          </a:p>
          <a:p>
            <a:pPr marL="0" indent="0" algn="ctr">
              <a:buNone/>
            </a:pPr>
            <a:r>
              <a:rPr lang="cs-CZ" u="sng" dirty="0"/>
              <a:t>Hlavní chyby v poloze těla: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zvednutá hlava – pohled směřuje vpřed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pokleslé boky a dolní končetiny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1A961E7-02D1-40B4-A207-E6129B741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390" y="2011680"/>
            <a:ext cx="5345913" cy="4206240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8" descr="Přední plazit se plavec, střílel z pod vodou">
            <a:extLst>
              <a:ext uri="{FF2B5EF4-FFF2-40B4-BE49-F238E27FC236}">
                <a16:creationId xmlns:a16="http://schemas.microsoft.com/office/drawing/2014/main" id="{1979B644-A67F-4756-AB36-82976D1164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14439" y="2002536"/>
            <a:ext cx="4754879" cy="23134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 descr="Výsledek obrázku pro swimming crawl kick">
            <a:extLst>
              <a:ext uri="{FF2B5EF4-FFF2-40B4-BE49-F238E27FC236}">
                <a16:creationId xmlns:a16="http://schemas.microsoft.com/office/drawing/2014/main" id="{5583BA3E-D71B-4213-8E08-E0FCE9FB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14439" y="4325112"/>
            <a:ext cx="4754880" cy="23134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052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218F2B-730E-4530-AF03-AB53ECC4B3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cs-CZ" sz="9600" dirty="0"/>
              <a:t>chyby</a:t>
            </a:r>
          </a:p>
        </p:txBody>
      </p:sp>
      <p:pic>
        <p:nvPicPr>
          <p:cNvPr id="9" name="Obrázek 8" descr="bez názvu">
            <a:extLst>
              <a:ext uri="{FF2B5EF4-FFF2-40B4-BE49-F238E27FC236}">
                <a16:creationId xmlns:a16="http://schemas.microsoft.com/office/drawing/2014/main" id="{F2446827-DE14-4602-A233-1BB672FF57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66" y="731453"/>
            <a:ext cx="5185954" cy="369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9687" y="284163"/>
            <a:ext cx="5532558" cy="41440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"/>
          <p:cNvSpPr/>
          <p:nvPr/>
        </p:nvSpPr>
        <p:spPr>
          <a:xfrm>
            <a:off x="561702" y="2828836"/>
            <a:ext cx="111426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 smtClean="0">
              <a:solidFill>
                <a:srgbClr val="FF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>
              <a:solidFill>
                <a:srgbClr val="FF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 smtClean="0">
              <a:solidFill>
                <a:srgbClr val="FF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>
              <a:solidFill>
                <a:srgbClr val="FF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 smtClean="0">
              <a:solidFill>
                <a:srgbClr val="FF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>
              <a:solidFill>
                <a:srgbClr val="FF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 smtClean="0">
              <a:solidFill>
                <a:srgbClr val="FF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>
              <a:solidFill>
                <a:srgbClr val="FF0000"/>
              </a:solidFill>
              <a:latin typeface="Arial Black" pitchFamily="34"/>
            </a:endParaRPr>
          </a:p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 smtClean="0">
                <a:solidFill>
                  <a:srgbClr val="FF0000"/>
                </a:solidFill>
                <a:latin typeface="Arial Black" pitchFamily="34"/>
              </a:rPr>
              <a:t>N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/>
              </a:rPr>
              <a:t>ízká </a:t>
            </a:r>
            <a:r>
              <a:rPr lang="cs-CZ" sz="2800" dirty="0">
                <a:solidFill>
                  <a:srgbClr val="FF0000"/>
                </a:solidFill>
                <a:latin typeface="Arial Black" pitchFamily="34"/>
              </a:rPr>
              <a:t>poloha hlavy </a:t>
            </a:r>
            <a:r>
              <a:rPr lang="cs-CZ" sz="2800" dirty="0">
                <a:solidFill>
                  <a:srgbClr val="000000"/>
                </a:solidFill>
                <a:latin typeface="Arial Black" pitchFamily="34"/>
              </a:rPr>
              <a:t>udržuje </a:t>
            </a:r>
            <a:r>
              <a:rPr lang="cs-CZ" sz="2800" dirty="0">
                <a:solidFill>
                  <a:srgbClr val="FF0000"/>
                </a:solidFill>
                <a:latin typeface="Arial Black" pitchFamily="34"/>
              </a:rPr>
              <a:t>boky nahoře </a:t>
            </a:r>
            <a:r>
              <a:rPr lang="cs-CZ" sz="2800" dirty="0">
                <a:solidFill>
                  <a:srgbClr val="000000"/>
                </a:solidFill>
                <a:latin typeface="Arial Black" pitchFamily="34"/>
              </a:rPr>
              <a:t>a celé tělo horizontálně s </a:t>
            </a:r>
            <a:r>
              <a:rPr lang="cs-CZ" sz="2800" dirty="0" smtClean="0">
                <a:solidFill>
                  <a:srgbClr val="000000"/>
                </a:solidFill>
                <a:latin typeface="Arial Black" pitchFamily="34"/>
              </a:rPr>
              <a:t>hladinou - čím </a:t>
            </a:r>
            <a:r>
              <a:rPr lang="cs-CZ" sz="2800" dirty="0">
                <a:solidFill>
                  <a:srgbClr val="000000"/>
                </a:solidFill>
                <a:latin typeface="Arial Black" pitchFamily="34"/>
              </a:rPr>
              <a:t>vyšší boky, tím menší odpor, což znamená efektivnější pohyb ve </a:t>
            </a:r>
            <a:r>
              <a:rPr lang="cs-CZ" sz="2800" dirty="0" smtClean="0">
                <a:solidFill>
                  <a:srgbClr val="000000"/>
                </a:solidFill>
                <a:latin typeface="Arial Black" pitchFamily="34"/>
              </a:rPr>
              <a:t>vodě.</a:t>
            </a:r>
            <a:endParaRPr lang="cs-CZ" sz="2800" dirty="0">
              <a:solidFill>
                <a:srgbClr val="000000"/>
              </a:solidFill>
              <a:latin typeface="Arial Black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826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swimming crawl kick">
            <a:extLst>
              <a:ext uri="{FF2B5EF4-FFF2-40B4-BE49-F238E27FC236}">
                <a16:creationId xmlns:a16="http://schemas.microsoft.com/office/drawing/2014/main" id="{3D7FCF9F-FCE8-4F95-A6DF-202D00B229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8" b="10254"/>
          <a:stretch>
            <a:fillRect/>
          </a:stretch>
        </p:blipFill>
        <p:spPr>
          <a:xfrm>
            <a:off x="417576" y="454981"/>
            <a:ext cx="5230368" cy="24898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CACF646-4C3A-401C-BC96-CC326C0A26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67" y="454981"/>
            <a:ext cx="5657850" cy="24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4721773-583E-40AD-B2AD-7014508D5299}"/>
              </a:ext>
            </a:extLst>
          </p:cNvPr>
          <p:cNvSpPr/>
          <p:nvPr/>
        </p:nvSpPr>
        <p:spPr>
          <a:xfrm>
            <a:off x="4358858" y="3244334"/>
            <a:ext cx="18473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CC08514-4847-4E38-B856-9830A9E1832A}"/>
              </a:ext>
            </a:extLst>
          </p:cNvPr>
          <p:cNvSpPr/>
          <p:nvPr/>
        </p:nvSpPr>
        <p:spPr>
          <a:xfrm>
            <a:off x="0" y="2944861"/>
            <a:ext cx="1207008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Správná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poloha těla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optimální práce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dolních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končetin = </a:t>
            </a:r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extrémně </a:t>
            </a:r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uvolněný hlezenní kloub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09F1420-8C81-4DAE-ADC2-1E8C0239276E}"/>
              </a:ext>
            </a:extLst>
          </p:cNvPr>
          <p:cNvSpPr/>
          <p:nvPr/>
        </p:nvSpPr>
        <p:spPr>
          <a:xfrm>
            <a:off x="813816" y="2796679"/>
            <a:ext cx="10917936" cy="3001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Tuhý kotník = nesprávná práce nohou = vysazené hýždě = špatná poloha těla = nelze správně vytočit trup = nelze se bez vytočení správně nadechnout = nemohu bez správného nádechu uplavat delší vzdálenost.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 smtClean="0"/>
              <a:t>Dolní končetiny</a:t>
            </a:r>
            <a:endParaRPr lang="cs-CZ" sz="8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262" y="2011680"/>
            <a:ext cx="11299371" cy="48463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400" dirty="0"/>
              <a:t>Práce nohou má </a:t>
            </a:r>
            <a:r>
              <a:rPr lang="cs-CZ" sz="2400" dirty="0" smtClean="0"/>
              <a:t>především </a:t>
            </a:r>
            <a:r>
              <a:rPr lang="cs-CZ" sz="2400" b="1" dirty="0">
                <a:solidFill>
                  <a:schemeClr val="bg1"/>
                </a:solidFill>
              </a:rPr>
              <a:t>funkci stabilizační a vyrovnávací</a:t>
            </a:r>
            <a:r>
              <a:rPr lang="cs-CZ" sz="2400" dirty="0"/>
              <a:t>, čímž vytváří optimální podmínky pro záběry paží a přispívá k udržení rovnoměrné rychlosti plavání.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800" dirty="0" smtClean="0">
                <a:solidFill>
                  <a:schemeClr val="bg1"/>
                </a:solidFill>
              </a:rPr>
              <a:t>Podíl</a:t>
            </a:r>
            <a:r>
              <a:rPr lang="cs-CZ" sz="2800" dirty="0" smtClean="0"/>
              <a:t> </a:t>
            </a:r>
            <a:r>
              <a:rPr lang="cs-CZ" sz="2800" dirty="0"/>
              <a:t>práce kraulových nohou na celkovém výkonu je </a:t>
            </a:r>
            <a:r>
              <a:rPr lang="cs-CZ" sz="2800" b="1" dirty="0">
                <a:solidFill>
                  <a:schemeClr val="bg1"/>
                </a:solidFill>
              </a:rPr>
              <a:t>15 – 20</a:t>
            </a:r>
            <a:r>
              <a:rPr lang="cs-CZ" sz="2800" b="1" dirty="0" smtClean="0">
                <a:solidFill>
                  <a:schemeClr val="bg1"/>
                </a:solidFill>
              </a:rPr>
              <a:t>% 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Podvodní záběr se zaměřil na flutter kop na přední procházení plavec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4478" y="2847703"/>
            <a:ext cx="8640961" cy="32134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562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ek obrázku pro swimming technique front crawl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1416" y="287383"/>
            <a:ext cx="9248504" cy="45066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"/>
          <p:cNvSpPr/>
          <p:nvPr/>
        </p:nvSpPr>
        <p:spPr>
          <a:xfrm>
            <a:off x="391885" y="2938289"/>
            <a:ext cx="11456125" cy="38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Pohyb vychází </a:t>
            </a:r>
            <a:r>
              <a:rPr lang="cs-CZ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kyčelních kloubů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celý pohyb má vlnivý charakter přes pokrčené koleno až do jeho opětovného propnutí.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ytimg.com/vi/KK563K_DZP0/maxresdefault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4766" y="692694"/>
            <a:ext cx="11038114" cy="44671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"/>
          <p:cNvSpPr/>
          <p:nvPr/>
        </p:nvSpPr>
        <p:spPr>
          <a:xfrm>
            <a:off x="104503" y="3105835"/>
            <a:ext cx="1195251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hodidlo je</a:t>
            </a:r>
            <a: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uvolněné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natažené (plantární flexe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špičky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směřují k sobě a paty od 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 </a:t>
            </a:r>
            <a:endParaRPr lang="cs-CZ" sz="3600" dirty="0"/>
          </a:p>
        </p:txBody>
      </p:sp>
      <p:pic>
        <p:nvPicPr>
          <p:cNvPr id="4" name="Picture 6" descr="http://www.swimsmooth.com/images/plantarflex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1074" y="350833"/>
            <a:ext cx="2533573" cy="21412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462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TM03090430[[fn=Pruhy]]</Template>
  <TotalTime>319</TotalTime>
  <Words>929</Words>
  <Application>Microsoft Office PowerPoint</Application>
  <PresentationFormat>Širokoúhlá obrazovka</PresentationFormat>
  <Paragraphs>232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 Black</vt:lpstr>
      <vt:lpstr>Calibri</vt:lpstr>
      <vt:lpstr>Corbel</vt:lpstr>
      <vt:lpstr>Times New Roman</vt:lpstr>
      <vt:lpstr>Wingdings</vt:lpstr>
      <vt:lpstr>Pruhy</vt:lpstr>
      <vt:lpstr>Plavecký  způsob  kraul </vt:lpstr>
      <vt:lpstr>Prezentace aplikace PowerPoint</vt:lpstr>
      <vt:lpstr>technika</vt:lpstr>
      <vt:lpstr>POLOHA  těla</vt:lpstr>
      <vt:lpstr>chyby</vt:lpstr>
      <vt:lpstr>Prezentace aplikace PowerPoint</vt:lpstr>
      <vt:lpstr>Dolní končetiny</vt:lpstr>
      <vt:lpstr>Prezentace aplikace PowerPoint</vt:lpstr>
      <vt:lpstr>Prezentace aplikace PowerPoint</vt:lpstr>
      <vt:lpstr>Prezentace aplikace PowerPoint</vt:lpstr>
      <vt:lpstr>Prezentace aplikace PowerPoint</vt:lpstr>
      <vt:lpstr>Chyby dolních končetin</vt:lpstr>
      <vt:lpstr>Horní končetiny</vt:lpstr>
      <vt:lpstr>Prezentace aplikace PowerPoint</vt:lpstr>
      <vt:lpstr>pohyb paže</vt:lpstr>
      <vt:lpstr>Prezentace aplikace PowerPoint</vt:lpstr>
      <vt:lpstr>Prezentace aplikace PowerPoint</vt:lpstr>
      <vt:lpstr>Prezentace aplikace PowerPoint</vt:lpstr>
      <vt:lpstr>Prezentace aplikace PowerPoint</vt:lpstr>
      <vt:lpstr>Fáze přitahování</vt:lpstr>
      <vt:lpstr>Prezentace aplikace PowerPoint</vt:lpstr>
      <vt:lpstr>Fáze odtlačování</vt:lpstr>
      <vt:lpstr>Prezentace aplikace PowerPoint</vt:lpstr>
      <vt:lpstr>Prezentace aplikace PowerPoint</vt:lpstr>
      <vt:lpstr>Prezentace aplikace PowerPoint</vt:lpstr>
      <vt:lpstr>Prezentace aplikace PowerPoint</vt:lpstr>
      <vt:lpstr>Chyby horních končetin</vt:lpstr>
      <vt:lpstr>Prezentace aplikace PowerPoint</vt:lpstr>
      <vt:lpstr>Prezentace aplikace PowerPoint</vt:lpstr>
      <vt:lpstr>Prezentace aplikace PowerPoint</vt:lpstr>
      <vt:lpstr>dýchání</vt:lpstr>
      <vt:lpstr>Prezentace aplikace PowerPoint</vt:lpstr>
      <vt:lpstr>Chyby  v  dýchání</vt:lpstr>
      <vt:lpstr>souhra</vt:lpstr>
      <vt:lpstr>Prezentace aplikace PowerPoint</vt:lpstr>
      <vt:lpstr>Chyby  v  souhře</vt:lpstr>
      <vt:lpstr>pravidla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Plavecký  způsob  kraul</dc:title>
  <dc:creator>Dita Hlavoňová</dc:creator>
  <cp:lastModifiedBy>Dita Hlavoňová</cp:lastModifiedBy>
  <cp:revision>33</cp:revision>
  <dcterms:created xsi:type="dcterms:W3CDTF">2020-10-14T12:07:18Z</dcterms:created>
  <dcterms:modified xsi:type="dcterms:W3CDTF">2020-10-14T21:38:14Z</dcterms:modified>
</cp:coreProperties>
</file>