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  <p:sldId id="269" r:id="rId18"/>
    <p:sldId id="273" r:id="rId19"/>
    <p:sldId id="274" r:id="rId20"/>
    <p:sldId id="275" r:id="rId21"/>
    <p:sldId id="278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77" r:id="rId34"/>
    <p:sldId id="276" r:id="rId35"/>
    <p:sldId id="290" r:id="rId36"/>
    <p:sldId id="291" r:id="rId37"/>
    <p:sldId id="292" r:id="rId38"/>
    <p:sldId id="293" r:id="rId39"/>
    <p:sldId id="295" r:id="rId40"/>
    <p:sldId id="294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5759" y="2166364"/>
            <a:ext cx="11471565" cy="1739347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0000"/>
              </a:lnSpc>
              <a:defRPr sz="6000" spc="150" baseline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996250"/>
            <a:ext cx="9144000" cy="1309255"/>
          </a:xfrm>
        </p:spPr>
        <p:txBody>
          <a:bodyPr>
            <a:normAutofit/>
          </a:bodyPr>
          <a:lstStyle>
            <a:lvl1pPr marL="0" indent="0" algn="ctr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20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cs-CZ" smtClean="0"/>
              <a:t>Kliknutím můžete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835932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48731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019312" y="0"/>
            <a:ext cx="27432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60624" y="274638"/>
            <a:ext cx="2402380" cy="5897562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199" y="274638"/>
            <a:ext cx="7973291" cy="5897562"/>
          </a:xfrm>
        </p:spPr>
        <p:txBody>
          <a:bodyPr vert="eaVert"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422854"/>
            <a:ext cx="2743196" cy="365125"/>
          </a:xfrm>
        </p:spPr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776135" y="6422854"/>
            <a:ext cx="4279669" cy="365125"/>
          </a:xfrm>
        </p:spPr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3048" y="6422854"/>
            <a:ext cx="879759" cy="365125"/>
          </a:xfrm>
        </p:spPr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739053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51075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6843" y="2059012"/>
            <a:ext cx="12195668" cy="18288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191" y="2208879"/>
            <a:ext cx="10515600" cy="1676400"/>
          </a:xfrm>
        </p:spPr>
        <p:txBody>
          <a:bodyPr anchor="ctr">
            <a:noAutofit/>
          </a:bodyPr>
          <a:lstStyle>
            <a:lvl1pPr algn="ctr">
              <a:lnSpc>
                <a:spcPct val="80000"/>
              </a:lnSpc>
              <a:defRPr sz="6000" b="0" spc="150" baseline="0">
                <a:solidFill>
                  <a:schemeClr val="bg1"/>
                </a:solidFill>
              </a:defRPr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3191" y="4010334"/>
            <a:ext cx="10515600" cy="1174639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734198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05344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30391" y="2011680"/>
            <a:ext cx="4754880" cy="420624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715458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7008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07008" y="2656566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31230" y="1913470"/>
            <a:ext cx="4754880" cy="743094"/>
          </a:xfrm>
        </p:spPr>
        <p:txBody>
          <a:bodyPr anchor="ctr">
            <a:normAutofit/>
          </a:bodyPr>
          <a:lstStyle>
            <a:lvl1pPr marL="0" indent="0">
              <a:buNone/>
              <a:defRPr sz="21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31230" y="2656564"/>
            <a:ext cx="4754880" cy="3566160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876179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846682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8466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07008" y="2120054"/>
            <a:ext cx="6126480" cy="41148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89023" y="2147486"/>
            <a:ext cx="3200400" cy="3432319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78286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80160" y="2211494"/>
            <a:ext cx="6126480" cy="3931920"/>
          </a:xfrm>
          <a:solidFill>
            <a:schemeClr val="tx2">
              <a:lumMod val="60000"/>
              <a:lumOff val="40000"/>
            </a:schemeClr>
          </a:solidFill>
        </p:spPr>
        <p:txBody>
          <a:bodyPr tIns="365760" anchor="t"/>
          <a:lstStyle>
            <a:lvl1pPr marL="0" indent="0" algn="ctr">
              <a:buNone/>
              <a:defRPr sz="3200">
                <a:solidFill>
                  <a:schemeClr val="tx1">
                    <a:lumMod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0688" y="2150621"/>
            <a:ext cx="3200400" cy="3429000"/>
          </a:xfrm>
        </p:spPr>
        <p:txBody>
          <a:bodyPr>
            <a:normAutofit/>
          </a:bodyPr>
          <a:lstStyle>
            <a:lvl1pPr marL="0" indent="0">
              <a:lnSpc>
                <a:spcPct val="95000"/>
              </a:lnSpc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Upravte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923997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83" y="176109"/>
            <a:ext cx="12188952" cy="16459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02919" y="284176"/>
            <a:ext cx="9784080" cy="15087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02919" y="2011680"/>
            <a:ext cx="9784080" cy="42062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Upravte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02266" y="6422854"/>
            <a:ext cx="3000894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l">
              <a:defRPr sz="1050">
                <a:solidFill>
                  <a:schemeClr val="tx1"/>
                </a:solidFill>
              </a:defRPr>
            </a:lvl1pPr>
          </a:lstStyle>
          <a:p>
            <a:fld id="{4B3330A9-2685-4868-8A26-41E7617F5379}" type="datetimeFigureOut">
              <a:rPr lang="cs-CZ" smtClean="0"/>
              <a:t>27.10.2020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596471" y="6422854"/>
            <a:ext cx="50444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/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58927" y="6422854"/>
            <a:ext cx="946264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 b="0">
                <a:solidFill>
                  <a:schemeClr val="tx1"/>
                </a:solidFill>
              </a:defRPr>
            </a:lvl1pPr>
          </a:lstStyle>
          <a:p>
            <a:fld id="{ECF0CC41-0F1F-43C8-8A26-1935C46FC81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3114000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000" kern="1200" cap="all" baseline="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tx1"/>
        </a:buClr>
        <a:buFont typeface="Wingdings" pitchFamily="2" charset="2"/>
        <a:buChar char="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6400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8686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2846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718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29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18062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tx1"/>
        </a:buClr>
        <a:buFont typeface="Wingdings" pitchFamily="2" charset="2"/>
        <a:buChar char="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hyperlink" Target="https://www.google.cz/url?sa=i&amp;url=https%3A%2F%2Fwww.focus-on-process.com%2Fblog%2F2020%2F03%2F06%2Fattila-menyhart-2%2F&amp;psig=AOvVaw0W_VKUmSeQdTJt6nNE8hhH&amp;ust=1603733486709000&amp;source=images&amp;cd=vfe&amp;ved=0CAIQjRxqFwoTCID-q5Km0OwCFQAAAAAdAAAAABBA" TargetMode="Externa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212935888602428720%2F&amp;psig=AOvVaw0W_VKUmSeQdTJt6nNE8hhH&amp;ust=1603733486709000&amp;source=images&amp;cd=vfe&amp;ved=0CAIQjRxqGAoTCID-q5Km0OwCFQAAAAAdAAAAABCKAQ" TargetMode="Externa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hyperlink" Target="https://www.google.cz/url?sa=i&amp;url=https%3A%2F%2Fwww.pinterest.com%2Fpin%2F112308584428952323%2F&amp;psig=AOvVaw0W_VKUmSeQdTJt6nNE8hhH&amp;ust=1603733486709000&amp;source=images&amp;cd=vfe&amp;ved=0CAIQjRxqFwoTCID-q5Km0OwCFQAAAAAdAAAAABBS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hyperlink" Target="https://www.youtube.com/watch?v=ebMfr7n65_c" TargetMode="Externa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hyperlink" Target="https://www.google.cz/url?sa=i&amp;url=https%3A%2F%2Fpetra15-7x.webgarden.cz%2Ftemata%2Fstyl-motyl&amp;psig=AOvVaw0W_VKUmSeQdTJt6nNE8hhH&amp;ust=1603733486709000&amp;source=images&amp;cd=vfe&amp;ved=0CAIQjRxqFwoTCICUuoaj0OwCFQAAAAAdAAAAABAK" TargetMode="Externa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cz/url?sa=i&amp;url=https%3A%2F%2Fwww.pinterest.com%2Fpin%2F536209899353538049%2F&amp;psig=AOvVaw0W_VKUmSeQdTJt6nNE8hhH&amp;ust=1603733486709000&amp;source=images&amp;cd=vfe&amp;ved=0CAIQjRxqFwoTCID-q5Km0OwCFQAAAAAdAAAAABAh" TargetMode="Externa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hyperlink" Target="https://www.google.cz/url?sa=i&amp;url=https%3A%2F%2Fwww.straitstimes.com%2Fsport%2Fle-clos-guns-for-phelps-fly-records&amp;psig=AOvVaw0W_VKUmSeQdTJt6nNE8hhH&amp;ust=1603733486709000&amp;source=images&amp;cd=vfe&amp;ved=0CAIQjRxqFwoTCID-q5Km0OwCFQAAAAAdAAAAABBf" TargetMode="Externa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hyperlink" Target="https://www.google.cz/url?sa=i&amp;url=https%3A%2F%2Fwww.pinterest.com%2Ffluffysucks%2Fphotography%2F&amp;psig=AOvVaw0W_VKUmSeQdTJt6nNE8hhH&amp;ust=1603733486709000&amp;source=images&amp;cd=vfe&amp;ved=0CAIQjRxqFwoTCID-q5Km0OwCFQAAAAAdAAAAABAQ" TargetMode="Externa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hyperlink" Target="https://www.google.cz/url?sa=i&amp;url=https%3A%2F%2Fm.youtube.com%2Fwatch%3Fv%3D9g9maSiKMcM&amp;psig=AOvVaw1uB3IgXKSUWqGYIoHICgmX&amp;ust=1603823315064000&amp;source=images&amp;cd=vfe&amp;ved=0CAIQjRxqFwoTCJCNkNPx0uwCFQAAAAAdAAAAABAS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UffZn_-lU54" TargetMode="Externa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7" Type="http://schemas.openxmlformats.org/officeDocument/2006/relationships/hyperlink" Target="https://www.youtube.com/watch?v=H16wDdWw3Cc" TargetMode="External"/><Relationship Id="rId2" Type="http://schemas.openxmlformats.org/officeDocument/2006/relationships/hyperlink" Target="https://www.google.cz/url?sa=i&amp;url=https%3A%2F%2Fwww.dreamstime.com%2Frussian-athlete-swimmer-swimming-breaststroke-chelyabinsk-russia-march-russian-athlete-swimmer-swimming-breaststroke-image112821238&amp;psig=AOvVaw0W_VKUmSeQdTJt6nNE8hhH&amp;ust=1603733486709000&amp;source=images&amp;cd=vfe&amp;ved=0CAIQjRxqFwoTCPDqqvaj0OwCFQAAAAAdAAAAABAk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mSRQrZAxCUA" TargetMode="External"/><Relationship Id="rId5" Type="http://schemas.openxmlformats.org/officeDocument/2006/relationships/image" Target="../media/image50.jpeg"/><Relationship Id="rId4" Type="http://schemas.openxmlformats.org/officeDocument/2006/relationships/hyperlink" Target="https://www.google.cz/url?sa=i&amp;url=http%3A%2F%2Fwww.etriatlon.cz%2Ftechnika_plavani%2Fmotylek_delfin.html&amp;psig=AOvVaw0W_VKUmSeQdTJt6nNE8hhH&amp;ust=1603733486709000&amp;source=images&amp;cd=vfe&amp;ved=0CAIQjRxqFwoTCICUuoaj0OwCFQAAAAAdAAAAABAQ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hyperlink" Target="https://www.youtube.com/watch?v=0llpJyPb7vI" TargetMode="Externa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hyperlink" Target="https://www.google.cz/url?sa=i&amp;url=https%3A%2F%2Fwww.pinterest.com%2Fpin%2F546272629797839764%2F&amp;psig=AOvVaw0W_VKUmSeQdTJt6nNE8hhH&amp;ust=1603733486709000&amp;source=images&amp;cd=vfe&amp;ved=0CAIQjRxqFwoTCID-q5Km0OwCFQAAAAAdAAAAABAb" TargetMode="Externa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sz="9600" dirty="0" smtClean="0">
                <a:latin typeface="Algerian" panose="04020705040A02060702" pitchFamily="82" charset="0"/>
              </a:rPr>
              <a:t>motýlek</a:t>
            </a:r>
            <a:endParaRPr lang="cs-CZ" sz="9600" dirty="0">
              <a:latin typeface="Algerian" panose="04020705040A02060702" pitchFamily="82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3996250"/>
            <a:ext cx="6648995" cy="2757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34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Dolní končetiny</a:t>
            </a:r>
            <a:endParaRPr lang="cs-CZ" sz="8800" dirty="0"/>
          </a:p>
        </p:txBody>
      </p:sp>
      <p:pic>
        <p:nvPicPr>
          <p:cNvPr id="4" name="Zástupný symbol pro obsah 3" descr="VIJAY KABBOOR Product &amp; Application Manager | Focus on Proces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486" y="1946367"/>
            <a:ext cx="8686799" cy="4820194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406084" y="6147289"/>
            <a:ext cx="11377749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motýlkových nohou na celkovém výkonu je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35%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2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7979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2057" y="535577"/>
            <a:ext cx="5264332" cy="2103119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22366" y="234277"/>
            <a:ext cx="6096000" cy="193642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Kopání nohama je podobné jako u kraulu pouze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pracují současně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což vyvolává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 zrychlení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avšak vykoupené následným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vyšším kolísáním rychlosti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 descr="2012 US Olympians by Martin Schoeller | Swimming photography, Natalie  coughlin, Swimming pictures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006" y="2261779"/>
            <a:ext cx="5760720" cy="4179570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6518366" y="2877057"/>
            <a:ext cx="5408023" cy="43593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Kolena se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krčí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při kopu směrem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dolů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více než u kraulu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při pohybu směrem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hladině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nohy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natažené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stejně jako u kraulu.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jsou </a:t>
            </a:r>
            <a:r>
              <a:rPr lang="cs-CZ" sz="28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vně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chodidla </a:t>
            </a:r>
            <a:r>
              <a:rPr lang="cs-CZ" sz="28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uvolněná </a:t>
            </a:r>
            <a:r>
              <a:rPr lang="cs-CZ" sz="28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š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pičky vtočené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dovnitř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86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mymsc.ca/blogs/coaching/resource/MichaelPhelpsButterfly01-KickTiming-72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666206" y="1631923"/>
            <a:ext cx="10881360" cy="496854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6206" y="368958"/>
            <a:ext cx="1088136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3200" dirty="0">
                <a:solidFill>
                  <a:srgbClr val="FF0000"/>
                </a:solidFill>
                <a:latin typeface="Calibri"/>
              </a:rPr>
              <a:t>Jde o sérii vlnivý </a:t>
            </a:r>
            <a:r>
              <a:rPr lang="cs-CZ" sz="3200" dirty="0" smtClean="0">
                <a:solidFill>
                  <a:srgbClr val="FF0000"/>
                </a:solidFill>
                <a:latin typeface="Calibri"/>
              </a:rPr>
              <a:t>pohybů ve vertikální rovině, </a:t>
            </a:r>
            <a:r>
              <a:rPr lang="cs-CZ" sz="3200" dirty="0">
                <a:solidFill>
                  <a:srgbClr val="FF0000"/>
                </a:solidFill>
                <a:latin typeface="Calibri"/>
              </a:rPr>
              <a:t>které začínají v bederní oblasti zad a pokračují celými dolními </a:t>
            </a:r>
            <a:r>
              <a:rPr lang="cs-CZ" sz="3200" dirty="0" smtClean="0">
                <a:solidFill>
                  <a:srgbClr val="FF0000"/>
                </a:solidFill>
                <a:latin typeface="Calibri"/>
              </a:rPr>
              <a:t>končetinami. </a:t>
            </a:r>
            <a:endParaRPr lang="cs-CZ" sz="3200" dirty="0">
              <a:solidFill>
                <a:srgbClr val="FF000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9232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35131" y="5352648"/>
            <a:ext cx="116259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Pro efektivní delfínovitý záběr dolními končetinami je nezbytná nadprůměrná </a:t>
            </a:r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pohyblivost hlezenního kloubu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600" dirty="0"/>
          </a:p>
        </p:txBody>
      </p:sp>
      <p:pic>
        <p:nvPicPr>
          <p:cNvPr id="3" name="Picture 2" descr="Butterfly Swimming Technique - Kick | Feat. Tyler Clary - YouTube">
            <a:extLst>
              <a:ext uri="{FF2B5EF4-FFF2-40B4-BE49-F238E27FC236}">
                <a16:creationId xmlns:a16="http://schemas.microsoft.com/office/drawing/2014/main" id="{71405ECB-86CF-435B-B951-B6BF3B466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6469" y="436835"/>
            <a:ext cx="9823268" cy="4592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82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2014 Sochi Olympics | Michael phelps, Olympics, Summer olympic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5290" y="1018902"/>
            <a:ext cx="9000309" cy="475488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1515289" y="372571"/>
            <a:ext cx="900030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4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4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„dvoudobý“ motýlek </a:t>
            </a:r>
            <a:r>
              <a:rPr lang="cs-CZ" sz="40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4000" dirty="0">
              <a:solidFill>
                <a:schemeClr val="bg1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1515290" y="5934670"/>
            <a:ext cx="90003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54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kopy na jeden cyklus paží </a:t>
            </a:r>
            <a:endParaRPr lang="cs-CZ" sz="5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45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The Dolphin Kick Technique in the Butterfly Stroke">
            <a:extLst>
              <a:ext uri="{FF2B5EF4-FFF2-40B4-BE49-F238E27FC236}">
                <a16:creationId xmlns:a16="http://schemas.microsoft.com/office/drawing/2014/main" id="{8279F51D-51E6-42EA-AE4A-DF607412CC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5657" y="201516"/>
            <a:ext cx="9666514" cy="5128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175657" y="5329646"/>
            <a:ext cx="9666514" cy="20185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kop – se uskutečňuje </a:t>
            </a:r>
            <a:r>
              <a:rPr lang="cs-CZ" sz="28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při zasouvání paží do vody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– méně výrazný a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pozorovatelný – zvedá boky a vrací tělu správnou polohu pro účinný záběr </a:t>
            </a:r>
            <a:r>
              <a:rPr lang="cs-CZ" sz="2800" dirty="0" smtClean="0">
                <a:ln w="22225">
                  <a:solidFill>
                    <a:schemeClr val="tx1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800" dirty="0" smtClean="0">
                <a:ln w="22225">
                  <a:solidFill>
                    <a:sysClr val="windowText" lastClr="000000"/>
                  </a:solidFill>
                  <a:prstDash val="solid"/>
                </a:ln>
                <a:solidFill>
                  <a:schemeClr val="tx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2800" dirty="0">
              <a:ln w="22225">
                <a:solidFill>
                  <a:sysClr val="windowText" lastClr="000000"/>
                </a:solidFill>
                <a:prstDash val="solid"/>
              </a:ln>
              <a:solidFill>
                <a:schemeClr val="tx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>
              <a:lnSpc>
                <a:spcPct val="107000"/>
              </a:lnSpc>
              <a:spcAft>
                <a:spcPts val="800"/>
              </a:spcAft>
            </a:pP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93016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>
            <a:extLst>
              <a:ext uri="{FF2B5EF4-FFF2-40B4-BE49-F238E27FC236}">
                <a16:creationId xmlns:a16="http://schemas.microsoft.com/office/drawing/2014/main" id="{EFBD828B-0272-49B6-B175-874DF97118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726" y="234197"/>
            <a:ext cx="9248503" cy="4847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bdélník 2"/>
          <p:cNvSpPr/>
          <p:nvPr/>
        </p:nvSpPr>
        <p:spPr>
          <a:xfrm>
            <a:off x="1397725" y="5264331"/>
            <a:ext cx="9248503" cy="24964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07000"/>
              </a:lnSpc>
              <a:spcAft>
                <a:spcPts val="0"/>
              </a:spcAft>
              <a:buSzPts val="1200"/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2. kop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podporuje záběr paží v jeho konečné 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fázi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pomáhá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 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nádechu a usnadňuje přenesení paží – výraznější</a:t>
            </a:r>
          </a:p>
          <a:p>
            <a:pPr lvl="0">
              <a:lnSpc>
                <a:spcPct val="107000"/>
              </a:lnSpc>
              <a:spcAft>
                <a:spcPts val="0"/>
              </a:spcAft>
              <a:buSzPts val="1200"/>
            </a:pPr>
            <a:endParaRPr lang="cs-CZ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>
              <a:lnSpc>
                <a:spcPct val="107000"/>
              </a:lnSpc>
              <a:spcAft>
                <a:spcPts val="0"/>
              </a:spcAft>
            </a:pPr>
            <a:r>
              <a:rPr lang="cs-CZ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>
              <a:lnSpc>
                <a:spcPct val="107000"/>
              </a:lnSpc>
              <a:spcAft>
                <a:spcPts val="800"/>
              </a:spcAft>
            </a:pP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05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182880" y="116154"/>
            <a:ext cx="5891349" cy="6774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Základní charakteristika </a:t>
            </a:r>
            <a:r>
              <a:rPr lang="cs-CZ" sz="2000" b="1" u="sng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kopu</a:t>
            </a:r>
            <a:endParaRPr lang="cs-CZ" sz="2000" u="sng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pracuje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celý trup a kopy jsou součástí delfínového vlnění plavce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vychází z kyčelního kloubu a je doprovázen pohybem pánve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vzhůru je pomalejší, než kop směrem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paty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vytočeny vně a palce dovnitř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hnací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síla vzniká pohybem ploch nártů a dolních částí bérců směrem dolů ke dnu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úhel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 kolenech je na krátký okamžik až 90°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svislé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pohyby ramen vyvolávají nesouhlasné pohyby pánve a souhlasné pohyby nohou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kopy na jeden cyklus paží 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531429" y="246960"/>
            <a:ext cx="5225142" cy="2807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práci </a:t>
            </a:r>
            <a:r>
              <a:rPr lang="cs-CZ" sz="20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nohou</a:t>
            </a:r>
            <a:endParaRPr lang="cs-CZ" sz="2000" b="1" u="sng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nohy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jsou příliš od sebe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malý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rozsah vertikálního pohybu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přílišné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nebo žádné krčení kolen</a:t>
            </a: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4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pohyb </a:t>
            </a:r>
            <a:r>
              <a:rPr lang="cs-CZ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nevychází z kyčlí, ale jen z ramen</a:t>
            </a:r>
            <a:endParaRPr lang="cs-CZ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Obrázek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429" y="3054845"/>
            <a:ext cx="4990011" cy="32548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05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1476103" y="6208494"/>
            <a:ext cx="8634548" cy="3886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https://www.youtube.com/watch?v=ebMfr7n65_c</a:t>
            </a:r>
            <a:r>
              <a:rPr lang="cs-CZ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Kick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287383" y="290611"/>
            <a:ext cx="11547566" cy="30562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i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Samotné delfínové vlnění pod vodní hladinu je tak účinné, že někteří plavci byli schopni po startu a po obrátce vlnit pod vodou až 25 m a udrželi vlněním vyšší rychlost než při plavání na hladině. I proto bylo posléze zavedeno pravidlo plavání pod vodou maximálně 15m po startu a každé obrátce.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5377" y="3346897"/>
            <a:ext cx="6096000" cy="2804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876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Horní končetiny</a:t>
            </a:r>
            <a:endParaRPr lang="cs-CZ" sz="8800" dirty="0"/>
          </a:p>
        </p:txBody>
      </p:sp>
      <p:pic>
        <p:nvPicPr>
          <p:cNvPr id="6" name="Zástupný symbol pro obsah 5" descr="Le Clos guns for Phelps' fly records, Sport News &amp; Top Stories - The  Straits Times">
            <a:hlinkClick r:id="rId2" tgtFrame="&quot;_blank&quot;"/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1519" y="2507751"/>
            <a:ext cx="9326880" cy="420687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Obdélník 6"/>
          <p:cNvSpPr/>
          <p:nvPr/>
        </p:nvSpPr>
        <p:spPr>
          <a:xfrm>
            <a:off x="1431519" y="1861420"/>
            <a:ext cx="93268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Podíl práce paží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celkovém výkonu je 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cca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65%</a:t>
            </a:r>
            <a:r>
              <a:rPr lang="cs-CZ" sz="3600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cs-CZ" sz="3600" dirty="0"/>
          </a:p>
        </p:txBody>
      </p:sp>
    </p:spTree>
    <p:extLst>
      <p:ext uri="{BB962C8B-B14F-4D97-AF65-F5344CB8AC3E}">
        <p14:creationId xmlns:p14="http://schemas.microsoft.com/office/powerpoint/2010/main" val="2572463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Styl motýl - Plavani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9874" y="1275661"/>
            <a:ext cx="7550331" cy="378416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Obdélník 4"/>
          <p:cNvSpPr/>
          <p:nvPr/>
        </p:nvSpPr>
        <p:spPr>
          <a:xfrm>
            <a:off x="326571" y="198443"/>
            <a:ext cx="1141693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ruhý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nejrychlejší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plavecký způsob díky významné hnací síle vytvořené 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vlněním těla a nohou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která plavce rychle posouvá vpřed. </a:t>
            </a:r>
            <a:endParaRPr lang="cs-CZ" sz="3200" dirty="0"/>
          </a:p>
        </p:txBody>
      </p:sp>
      <p:sp>
        <p:nvSpPr>
          <p:cNvPr id="6" name="Obdélník 5"/>
          <p:cNvSpPr/>
          <p:nvPr/>
        </p:nvSpPr>
        <p:spPr>
          <a:xfrm>
            <a:off x="431074" y="5059825"/>
            <a:ext cx="11508378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nejnáročnější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=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nejméně vytrvalecký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=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nejméně praktikovaný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cs-CZ" sz="36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dirty="0" smtClean="0"/>
              <a:t> 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účinnost je druhá </a:t>
            </a:r>
            <a:r>
              <a:rPr lang="cs-CZ" sz="3600" dirty="0">
                <a:latin typeface="Calibri" panose="020F0502020204030204" pitchFamily="34" charset="0"/>
                <a:cs typeface="Calibri" panose="020F0502020204030204" pitchFamily="34" charset="0"/>
              </a:rPr>
              <a:t>nejmenší ze všech plaveckých </a:t>
            </a:r>
            <a:r>
              <a:rPr lang="cs-CZ" sz="3600" dirty="0" smtClean="0">
                <a:latin typeface="Calibri" panose="020F0502020204030204" pitchFamily="34" charset="0"/>
                <a:cs typeface="Calibri" panose="020F0502020204030204" pitchFamily="34" charset="0"/>
              </a:rPr>
              <a:t>způsobů</a:t>
            </a:r>
          </a:p>
          <a:p>
            <a:pPr algn="ctr"/>
            <a:r>
              <a:rPr lang="cs-CZ" sz="36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nejatraktivnější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 </a:t>
            </a:r>
            <a:endParaRPr lang="cs-CZ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8292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287382" y="424543"/>
            <a:ext cx="4258491" cy="60221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Pohyby horních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končetin jsou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současné a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cs-CZ" sz="4000" dirty="0" smtClean="0">
                <a:latin typeface="Calibri" panose="020F0502020204030204" pitchFamily="34" charset="0"/>
                <a:cs typeface="Calibri" panose="020F0502020204030204" pitchFamily="34" charset="0"/>
              </a:rPr>
              <a:t>ymetrické</a:t>
            </a: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endParaRPr lang="cs-CZ" sz="4000" dirty="0" smtClean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Během jednoho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cyklu provedou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záběr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pod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hladinou </a:t>
            </a:r>
            <a:r>
              <a:rPr lang="cs-CZ" sz="4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švihový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přenos bočními</a:t>
            </a:r>
          </a:p>
          <a:p>
            <a:pPr marL="609603" lvl="0" indent="-609603">
              <a:lnSpc>
                <a:spcPct val="80000"/>
              </a:lnSpc>
              <a:spcBef>
                <a:spcPts val="400"/>
              </a:spcBef>
            </a:pP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blouky</a:t>
            </a:r>
            <a:r>
              <a:rPr lang="cs-CZ" sz="4000" dirty="0" smtClean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cs-CZ" sz="4000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4689566" y="4950506"/>
            <a:ext cx="7075714" cy="19159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Timing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jednotlivých fází je určen jak individuálními parametry plavce, tak intenzitou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plavání, rychlostí vlnění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 úrovní techniky plavce.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2" descr="Butterfly Stroke Swimming Technique - the 12 essential parts">
            <a:extLst>
              <a:ext uri="{FF2B5EF4-FFF2-40B4-BE49-F238E27FC236}">
                <a16:creationId xmlns:a16="http://schemas.microsoft.com/office/drawing/2014/main" id="{57FBF1DD-AE69-4C42-B8F2-D83597B02B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53" b="11556"/>
          <a:stretch/>
        </p:blipFill>
        <p:spPr bwMode="auto">
          <a:xfrm>
            <a:off x="4689566" y="424543"/>
            <a:ext cx="7075714" cy="4525963"/>
          </a:xfrm>
          <a:prstGeom prst="rect">
            <a:avLst/>
          </a:prstGeom>
          <a:solidFill>
            <a:srgbClr val="FFFFFF"/>
          </a:solidFill>
          <a:extLst/>
        </p:spPr>
      </p:pic>
    </p:spTree>
    <p:extLst>
      <p:ext uri="{BB962C8B-B14F-4D97-AF65-F5344CB8AC3E}">
        <p14:creationId xmlns:p14="http://schemas.microsoft.com/office/powerpoint/2010/main" val="2003627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Pohyby paží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202919" y="2011679"/>
            <a:ext cx="9784080" cy="474181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cs-CZ" sz="4400" dirty="0" smtClean="0"/>
              <a:t> </a:t>
            </a:r>
            <a:r>
              <a:rPr lang="cs-CZ" sz="4400" dirty="0">
                <a:solidFill>
                  <a:schemeClr val="bg1"/>
                </a:solidFill>
              </a:rPr>
              <a:t>rozlišujeme 5 základních fází </a:t>
            </a:r>
            <a:r>
              <a:rPr lang="cs-CZ" sz="4400" dirty="0" smtClean="0">
                <a:solidFill>
                  <a:schemeClr val="bg1"/>
                </a:solidFill>
              </a:rPr>
              <a:t>pohybu paží</a:t>
            </a:r>
          </a:p>
          <a:p>
            <a:pPr marL="0" indent="0" algn="ctr">
              <a:buNone/>
            </a:pPr>
            <a:r>
              <a:rPr lang="cs-CZ" sz="4400" dirty="0" smtClean="0"/>
              <a:t> </a:t>
            </a:r>
            <a:r>
              <a:rPr lang="cs-CZ" sz="4400" b="1" dirty="0" smtClean="0"/>
              <a:t>přípravná </a:t>
            </a:r>
          </a:p>
          <a:p>
            <a:pPr marL="0" indent="0" algn="ctr">
              <a:buNone/>
            </a:pPr>
            <a:r>
              <a:rPr lang="cs-CZ" sz="4400" b="1" dirty="0" smtClean="0"/>
              <a:t>přechodná</a:t>
            </a:r>
          </a:p>
          <a:p>
            <a:pPr marL="0" indent="0" algn="ctr">
              <a:buNone/>
            </a:pPr>
            <a:r>
              <a:rPr lang="cs-CZ" sz="4400" b="1" dirty="0" smtClean="0"/>
              <a:t> </a:t>
            </a:r>
            <a:r>
              <a:rPr lang="cs-CZ" sz="4400" b="1" dirty="0"/>
              <a:t>záběrová </a:t>
            </a:r>
            <a:r>
              <a:rPr lang="cs-CZ" sz="4400" dirty="0" smtClean="0"/>
              <a:t>– přitahování, odtlačování</a:t>
            </a:r>
            <a:r>
              <a:rPr lang="cs-CZ" sz="4400" b="1" dirty="0" smtClean="0"/>
              <a:t> </a:t>
            </a:r>
          </a:p>
          <a:p>
            <a:pPr marL="0" indent="0" algn="ctr">
              <a:buNone/>
            </a:pPr>
            <a:r>
              <a:rPr lang="cs-CZ" sz="4400" b="1" dirty="0"/>
              <a:t>f</a:t>
            </a:r>
            <a:r>
              <a:rPr lang="cs-CZ" sz="4400" b="1" dirty="0" smtClean="0"/>
              <a:t>áze vytažení  </a:t>
            </a:r>
          </a:p>
          <a:p>
            <a:pPr marL="0" indent="0" algn="ctr">
              <a:buNone/>
            </a:pPr>
            <a:r>
              <a:rPr lang="cs-CZ" sz="4400" b="1" dirty="0"/>
              <a:t>p</a:t>
            </a:r>
            <a:r>
              <a:rPr lang="cs-CZ" sz="4400" b="1" dirty="0" smtClean="0"/>
              <a:t>řenos paže</a:t>
            </a:r>
            <a:endParaRPr lang="cs-CZ" sz="4400" dirty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068335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27908" y="292941"/>
            <a:ext cx="9287691" cy="434437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365760" y="4637315"/>
            <a:ext cx="11521440" cy="21707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Přípravná fáze </a:t>
            </a:r>
            <a:endParaRPr lang="cs-CZ" sz="36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začíná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zasunutím paží do vody ve vzpažení, přibližně v šíři ramen a dlaně jsou vytočeny vně. Zanoření paže by mělo optimálně probíhat v tomto pořadí – ruka, loket, rameno, a proto bývají někdy paže mírně ohnuté v 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lokti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366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1.bp.blogspot.com/-sBG-Eung460/VO15x7xm3EI/AAAAAAAAADs/m1tbKSqatv4/s1600/MIchael%2BPhelps%2B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878003" y="783807"/>
            <a:ext cx="8424934" cy="51873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8079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i.dailymail.co.uk/i/pix/2012/08/03/article-2183335-145EADDD000005DC-637_634x395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1013" y="182839"/>
            <a:ext cx="10069798" cy="64725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Pin on Swimming">
            <a:hlinkClick r:id="rId3" tgtFrame="&quot;_blank&quot;"/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771" y="182839"/>
            <a:ext cx="5708469" cy="647255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2001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Le Clos guns for Phelps' fly records, Sport News &amp; Top Stories - The  Straits Times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280" y="209006"/>
            <a:ext cx="9875520" cy="4852851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287383" y="5172039"/>
            <a:ext cx="11586754" cy="17097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Přechodná fáze </a:t>
            </a:r>
            <a:endParaRPr lang="cs-CZ" sz="36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pokračuje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pohybem paží do stran a mírně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dolů, začínají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se lehce ohýbat v 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loktech - cílem 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tzv. zachycení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vody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768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100+ Best phOtOgraphy images | photography, photographer, photo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143691"/>
            <a:ext cx="5617028" cy="657061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815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SWIMMER Magazine Breaststroke Arms Missteps - YouTube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99" y="2351314"/>
            <a:ext cx="7106195" cy="4272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47440" y="251967"/>
            <a:ext cx="6497497" cy="4032650"/>
          </a:xfrm>
          <a:prstGeom prst="rect">
            <a:avLst/>
          </a:prstGeom>
        </p:spPr>
      </p:pic>
      <p:sp>
        <p:nvSpPr>
          <p:cNvPr id="5" name="Plus 4"/>
          <p:cNvSpPr/>
          <p:nvPr/>
        </p:nvSpPr>
        <p:spPr>
          <a:xfrm>
            <a:off x="718457" y="953588"/>
            <a:ext cx="914400" cy="914400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Minus 5"/>
          <p:cNvSpPr/>
          <p:nvPr/>
        </p:nvSpPr>
        <p:spPr>
          <a:xfrm>
            <a:off x="10356296" y="2690948"/>
            <a:ext cx="914400" cy="914400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57995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313509" y="-287382"/>
            <a:ext cx="11443062" cy="6991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</a:t>
            </a:r>
            <a:r>
              <a:rPr lang="cs-CZ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řitahování</a:t>
            </a:r>
            <a:r>
              <a:rPr lang="cs-CZ" sz="3200" b="1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pohybují po obloucích nejdříve do stran a </a:t>
            </a:r>
            <a:endParaRPr lang="cs-CZ" sz="2800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následně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dovnitř s „vysokou polohou“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lokte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</a:t>
            </a:r>
            <a:r>
              <a:rPr lang="cs-CZ" sz="3200" b="1" u="sng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dtlačování</a:t>
            </a:r>
            <a:r>
              <a:rPr lang="cs-CZ" sz="32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ochází k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natahování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paží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pod trupem až do ukončení záběru ke stehnům dlaněmi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vzad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982" y="1894114"/>
            <a:ext cx="9000309" cy="3056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513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délník 2"/>
          <p:cNvSpPr/>
          <p:nvPr/>
        </p:nvSpPr>
        <p:spPr>
          <a:xfrm>
            <a:off x="849086" y="4780152"/>
            <a:ext cx="10319657" cy="1643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Fáze vytažení </a:t>
            </a:r>
            <a:endParaRPr lang="cs-CZ" sz="3200" b="1" u="sng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následuje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po prvním kopu a ukončení záběru, kdy se ramena dostávají vpřed nad hladinu a lokty vytahují relaxovaná předloktí a </a:t>
            </a: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ruku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6" descr="http://www.tnp.sg/sites/default/files/styles/story_big_image/public/articles/20160119/NP_20160119_SHSWIM19_1138745.jpg?itok=vznhwNJB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92777" y="209006"/>
            <a:ext cx="9980023" cy="457114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24351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Vývoj techniky</a:t>
            </a:r>
            <a:endParaRPr lang="cs-CZ" sz="8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00445" y="2011679"/>
            <a:ext cx="11639005" cy="46111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4800" dirty="0"/>
              <a:t>Motýlek je </a:t>
            </a:r>
            <a:r>
              <a:rPr lang="cs-CZ" sz="4800" dirty="0" smtClean="0">
                <a:solidFill>
                  <a:srgbClr val="FF0000"/>
                </a:solidFill>
              </a:rPr>
              <a:t>nejmladším </a:t>
            </a:r>
            <a:r>
              <a:rPr lang="cs-CZ" sz="4800" dirty="0">
                <a:solidFill>
                  <a:srgbClr val="FF0000"/>
                </a:solidFill>
              </a:rPr>
              <a:t>plaveckým </a:t>
            </a:r>
            <a:r>
              <a:rPr lang="cs-CZ" sz="4800" dirty="0" smtClean="0">
                <a:solidFill>
                  <a:srgbClr val="FF0000"/>
                </a:solidFill>
              </a:rPr>
              <a:t>způsobem </a:t>
            </a:r>
            <a:r>
              <a:rPr lang="cs-CZ" sz="4800" dirty="0" smtClean="0"/>
              <a:t>a vyznačuje se tedy nejkratší historií.</a:t>
            </a:r>
          </a:p>
          <a:p>
            <a:pPr marL="0" indent="0">
              <a:buNone/>
            </a:pPr>
            <a:r>
              <a:rPr lang="cs-CZ" sz="4800" dirty="0" smtClean="0"/>
              <a:t> Vznikl </a:t>
            </a:r>
            <a:r>
              <a:rPr lang="cs-CZ" sz="4800" dirty="0"/>
              <a:t>jako</a:t>
            </a:r>
            <a:r>
              <a:rPr lang="cs-CZ" sz="4800" b="1" dirty="0"/>
              <a:t> </a:t>
            </a:r>
            <a:r>
              <a:rPr lang="cs-CZ" sz="4800" dirty="0">
                <a:solidFill>
                  <a:srgbClr val="FF0000"/>
                </a:solidFill>
              </a:rPr>
              <a:t>modifikace plaveckého způsobu prsa </a:t>
            </a:r>
            <a:r>
              <a:rPr lang="cs-CZ" sz="4800" dirty="0"/>
              <a:t>a v roce </a:t>
            </a:r>
            <a:r>
              <a:rPr lang="cs-CZ" sz="4800" dirty="0">
                <a:solidFill>
                  <a:schemeClr val="bg1"/>
                </a:solidFill>
              </a:rPr>
              <a:t>1952</a:t>
            </a:r>
            <a:r>
              <a:rPr lang="cs-CZ" sz="4800" dirty="0"/>
              <a:t> </a:t>
            </a:r>
            <a:r>
              <a:rPr lang="cs-CZ" sz="4800" dirty="0" smtClean="0"/>
              <a:t>byl </a:t>
            </a:r>
            <a:r>
              <a:rPr lang="cs-CZ" sz="4800" dirty="0"/>
              <a:t>uznán jako </a:t>
            </a:r>
            <a:r>
              <a:rPr lang="cs-CZ" sz="4800" dirty="0">
                <a:solidFill>
                  <a:schemeClr val="bg1"/>
                </a:solidFill>
              </a:rPr>
              <a:t>nový plavecký způsob. </a:t>
            </a:r>
            <a:endParaRPr lang="cs-CZ" sz="4800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cs-CZ" sz="4800" dirty="0" smtClean="0"/>
              <a:t>Bývá </a:t>
            </a:r>
            <a:r>
              <a:rPr lang="cs-CZ" sz="4800" dirty="0"/>
              <a:t>nazýván také jako motýl nebo </a:t>
            </a:r>
            <a:r>
              <a:rPr lang="cs-CZ" sz="4800" dirty="0">
                <a:solidFill>
                  <a:srgbClr val="FF0000"/>
                </a:solidFill>
              </a:rPr>
              <a:t>delfín</a:t>
            </a:r>
            <a:r>
              <a:rPr lang="cs-CZ" sz="4800" b="1" dirty="0"/>
              <a:t>. </a:t>
            </a:r>
            <a:endParaRPr lang="cs-CZ" sz="4800" dirty="0"/>
          </a:p>
          <a:p>
            <a:endParaRPr lang="cs-CZ" sz="4800" dirty="0"/>
          </a:p>
        </p:txBody>
      </p:sp>
    </p:spTree>
    <p:extLst>
      <p:ext uri="{BB962C8B-B14F-4D97-AF65-F5344CB8AC3E}">
        <p14:creationId xmlns:p14="http://schemas.microsoft.com/office/powerpoint/2010/main" val="1069764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464" y="313509"/>
            <a:ext cx="10620102" cy="5891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570" y="4376058"/>
            <a:ext cx="5146767" cy="2351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8347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947493" y="4236003"/>
            <a:ext cx="10283516" cy="23026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u="sng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Přenos paží </a:t>
            </a:r>
            <a:endParaRPr lang="cs-CZ" u="sng" dirty="0" smtClean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j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prováděn švihově bočními oblouky po sklonění hlavy a ohnutí zad, těsně nad hladinou uvolněnými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pažemi - </a:t>
            </a:r>
            <a:r>
              <a:rPr lang="cs-CZ" sz="3200" kern="0" dirty="0">
                <a:latin typeface="Calibri" panose="020F0502020204030204" pitchFamily="34" charset="0"/>
                <a:cs typeface="Calibri" panose="020F0502020204030204" pitchFamily="34" charset="0"/>
              </a:rPr>
              <a:t>ruce jsou obráceny dovnitř , palce směřují k hladině</a:t>
            </a:r>
            <a:endParaRPr lang="cs-CZ" sz="3200" dirty="0"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 descr="http://blog.doheny.com/wp-content/uploads/2011/06/butterfly-stroke-swim-technique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83326" y="418011"/>
            <a:ext cx="5329646" cy="365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Výsledek obrázku pro swimming world technique tips butterfly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479177" y="418011"/>
            <a:ext cx="5094514" cy="36576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42685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Motýl plavec mrtvice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57646" y="483327"/>
            <a:ext cx="10554788" cy="55647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757646" y="5839098"/>
            <a:ext cx="10554788" cy="8389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cs-CZ" sz="2000" u="sng" dirty="0" smtClean="0">
              <a:solidFill>
                <a:srgbClr val="0563C1"/>
              </a:solidFill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  <a:hlinkClick r:id="rId3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000" u="sng" dirty="0" smtClean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https</a:t>
            </a:r>
            <a:r>
              <a:rPr lang="cs-CZ" sz="2000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3"/>
              </a:rPr>
              <a:t>://www.youtube.com/watch?v=UffZn_-lU54</a:t>
            </a:r>
            <a:r>
              <a:rPr lang="cs-CZ" sz="2000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-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sz="2000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sz="2000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Stroke</a:t>
            </a:r>
            <a:endParaRPr lang="cs-CZ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496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swimspeedsecrets.files.wordpress.com/2014/11/swimspeedstrokes_butterflycurvilinearpath_600px.jpg"/>
          <p:cNvPicPr>
            <a:picLocks noChangeAspect="1"/>
          </p:cNvPicPr>
          <p:nvPr/>
        </p:nvPicPr>
        <p:blipFill>
          <a:blip r:embed="rId2"/>
          <a:srcRect l="7730" t="11664" r="9347" b="7793"/>
          <a:stretch>
            <a:fillRect/>
          </a:stretch>
        </p:blipFill>
        <p:spPr>
          <a:xfrm>
            <a:off x="431075" y="116631"/>
            <a:ext cx="5747656" cy="65973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Obdélník 2"/>
          <p:cNvSpPr/>
          <p:nvPr/>
        </p:nvSpPr>
        <p:spPr>
          <a:xfrm>
            <a:off x="6648994" y="554960"/>
            <a:ext cx="5251269" cy="67156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 smtClean="0">
                <a:solidFill>
                  <a:srgbClr val="000000"/>
                </a:solidFill>
                <a:latin typeface="Arial Black" pitchFamily="34"/>
              </a:rPr>
              <a:t>1 - 2 </a:t>
            </a: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přípravná </a:t>
            </a:r>
            <a:r>
              <a:rPr lang="cs-CZ" sz="2000" b="1" kern="0" dirty="0" smtClean="0">
                <a:solidFill>
                  <a:srgbClr val="000000"/>
                </a:solidFill>
                <a:latin typeface="Arial Black" pitchFamily="34"/>
              </a:rPr>
              <a:t>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3 - 4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přechodná fáze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5 - 6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záběrová </a:t>
            </a: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fáze -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  <a:r>
              <a:rPr lang="cs-CZ" sz="2000" dirty="0" smtClean="0">
                <a:solidFill>
                  <a:srgbClr val="000000"/>
                </a:solidFill>
                <a:latin typeface="Arial Black" pitchFamily="34"/>
              </a:rPr>
              <a:t>přitahování </a:t>
            </a: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kern="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dirty="0" smtClean="0">
                <a:solidFill>
                  <a:srgbClr val="000000"/>
                </a:solidFill>
                <a:latin typeface="Arial Black" pitchFamily="34"/>
              </a:rPr>
              <a:t>7 - záběrová fáze - odtlačování  </a:t>
            </a:r>
            <a:endParaRPr lang="cs-CZ" sz="2000" dirty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</a:t>
            </a:r>
            <a:endParaRPr lang="cs-CZ" sz="2000" b="1" dirty="0" smtClean="0">
              <a:solidFill>
                <a:srgbClr val="000000"/>
              </a:solidFill>
              <a:latin typeface="Arial Black" pitchFamily="34"/>
            </a:endParaRP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 smtClean="0">
                <a:solidFill>
                  <a:srgbClr val="000000"/>
                </a:solidFill>
                <a:latin typeface="Arial Black" pitchFamily="34"/>
              </a:rPr>
              <a:t>8 - fáze </a:t>
            </a: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vytažení</a:t>
            </a:r>
            <a:r>
              <a:rPr lang="cs-CZ" sz="2000" dirty="0">
                <a:solidFill>
                  <a:srgbClr val="000000"/>
                </a:solidFill>
                <a:latin typeface="Arial Black" pitchFamily="34"/>
              </a:rPr>
              <a:t>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dirty="0">
                <a:solidFill>
                  <a:srgbClr val="000000"/>
                </a:solidFill>
                <a:latin typeface="Arial Black" pitchFamily="34"/>
              </a:rPr>
              <a:t>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000" b="1" kern="0" dirty="0">
                <a:solidFill>
                  <a:srgbClr val="000000"/>
                </a:solidFill>
                <a:latin typeface="Arial Black" pitchFamily="34"/>
              </a:rPr>
              <a:t>        </a:t>
            </a:r>
          </a:p>
          <a:p>
            <a:pPr lvl="0" defTabSz="914400">
              <a:lnSpc>
                <a:spcPct val="8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kern="0" dirty="0" smtClean="0">
                <a:solidFill>
                  <a:srgbClr val="000000"/>
                </a:solidFill>
                <a:latin typeface="Arial Black" pitchFamily="34"/>
              </a:rPr>
              <a:t> </a:t>
            </a:r>
            <a:endParaRPr lang="cs-CZ" kern="0" dirty="0">
              <a:solidFill>
                <a:srgbClr val="000000"/>
              </a:solidFill>
              <a:latin typeface="Arial Black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81196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utvs.cvut.cz/sporty/plavani/img/motylek_02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87577" y="404949"/>
            <a:ext cx="4472697" cy="615260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4" descr="DrawingButterflyPulling-242x300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753497" y="404949"/>
            <a:ext cx="4598126" cy="61526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56589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6000" dirty="0" smtClean="0"/>
              <a:t>Chyby horních končetin</a:t>
            </a:r>
            <a:endParaRPr lang="cs-CZ" sz="6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82881" y="2429691"/>
            <a:ext cx="6217918" cy="4624251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zasunutí 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záběr příliš vně stranou od těla – chybí oblouk dovnitř a vysoký loket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 </a:t>
            </a:r>
            <a:r>
              <a:rPr lang="cs-CZ" sz="3000" dirty="0"/>
              <a:t>záběr nataženými pažemi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záběr </a:t>
            </a:r>
            <a:r>
              <a:rPr lang="cs-CZ" sz="3000" dirty="0"/>
              <a:t>není dotažen do úrovně boků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přenos </a:t>
            </a:r>
            <a:r>
              <a:rPr lang="cs-CZ" sz="3000" dirty="0"/>
              <a:t>je veden částečně vodou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přenos </a:t>
            </a:r>
            <a:r>
              <a:rPr lang="cs-CZ" sz="3000" dirty="0"/>
              <a:t>pokrčených 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 smtClean="0"/>
              <a:t>záběr </a:t>
            </a:r>
            <a:r>
              <a:rPr lang="cs-CZ" sz="3000" dirty="0"/>
              <a:t>začíná hned po zasunutí paží do vody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endParaRPr lang="cs-CZ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2011681"/>
            <a:ext cx="4532812" cy="2103120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7067" y="4333546"/>
            <a:ext cx="4532812" cy="2302385"/>
          </a:xfrm>
          <a:prstGeom prst="rect">
            <a:avLst/>
          </a:prstGeom>
        </p:spPr>
      </p:pic>
      <p:sp>
        <p:nvSpPr>
          <p:cNvPr id="4" name="Plus 3"/>
          <p:cNvSpPr/>
          <p:nvPr/>
        </p:nvSpPr>
        <p:spPr>
          <a:xfrm>
            <a:off x="10243552" y="5824372"/>
            <a:ext cx="743447" cy="628679"/>
          </a:xfrm>
          <a:prstGeom prst="mathPlus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5" name="Minus 4"/>
          <p:cNvSpPr/>
          <p:nvPr/>
        </p:nvSpPr>
        <p:spPr>
          <a:xfrm>
            <a:off x="10243552" y="3540034"/>
            <a:ext cx="507179" cy="444138"/>
          </a:xfrm>
          <a:prstGeom prst="mathMinus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290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000" dirty="0" smtClean="0"/>
              <a:t>Souhra a dýchání</a:t>
            </a:r>
            <a:endParaRPr lang="cs-CZ" sz="80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lvl="0" inden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Souhra v motýlku </a:t>
            </a:r>
            <a:r>
              <a:rPr lang="cs-CZ" sz="2400" dirty="0" smtClean="0">
                <a:solidFill>
                  <a:srgbClr val="000000"/>
                </a:solidFill>
                <a:latin typeface="Arial Black" pitchFamily="34"/>
              </a:rPr>
              <a:t>a návaznost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pohybů </a:t>
            </a:r>
            <a:r>
              <a:rPr lang="cs-CZ" sz="2400" dirty="0" smtClean="0">
                <a:solidFill>
                  <a:srgbClr val="000000"/>
                </a:solidFill>
                <a:latin typeface="Arial Black" pitchFamily="34"/>
              </a:rPr>
              <a:t>musí </a:t>
            </a:r>
            <a:r>
              <a:rPr lang="cs-CZ" sz="2400" dirty="0">
                <a:solidFill>
                  <a:srgbClr val="000000"/>
                </a:solidFill>
                <a:latin typeface="Arial Black" pitchFamily="34"/>
              </a:rPr>
              <a:t>být plynulá.</a:t>
            </a:r>
          </a:p>
          <a:p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2919" y="2468880"/>
            <a:ext cx="9404121" cy="41801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706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www.maciejowa-chata.com.pl/images/Plywanie/delfinszkic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51767" y="169816"/>
            <a:ext cx="3418896" cy="6570617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Obdélník 3"/>
          <p:cNvSpPr/>
          <p:nvPr/>
        </p:nvSpPr>
        <p:spPr>
          <a:xfrm>
            <a:off x="3840480" y="454302"/>
            <a:ext cx="799446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Plavec je po zasunutí paží do vody natažen a zahajuje záběr pažemi.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uchopení vody a ve fázi přitahování se nohy krčí v kolenou do maximální flexe a chystají se na kop.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záběru paží plavec vydechuje a na konci záběru s podporou kopu vysouvá hlavu z 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vody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a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po ukončení záběru a kopu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provádí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nádech.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Po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nádechu se hlava sklání, uvolněné paže jsou švihem přeneseny těsně nad hladinou do vzpažení a zasouvají se do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vody.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zasouvání paží do vody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následuje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druhý kop nohama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 smtClean="0">
              <a:solidFill>
                <a:srgbClr val="FF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Trup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kopíruje dráhu paží a provádí delfínovou vlnu.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Na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konci této vlny plavec zanožuje, krčí nohy, zahajuje záběr pažemi a chystá se na první kop. </a:t>
            </a:r>
            <a:endParaRPr lang="cs-CZ" sz="2400" dirty="0" smtClean="0"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b="1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První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kop </a:t>
            </a:r>
            <a:r>
              <a:rPr lang="cs-CZ" sz="2400" b="1" dirty="0">
                <a:latin typeface="Calibri" panose="020F0502020204030204" pitchFamily="34" charset="0"/>
                <a:ea typeface="Times New Roman" panose="02020603050405020304" pitchFamily="18" charset="0"/>
              </a:rPr>
              <a:t>je prováděn </a:t>
            </a:r>
            <a:r>
              <a:rPr lang="cs-CZ" sz="2400" b="1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během záběru pažemi</a:t>
            </a:r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b="1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3999572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4.bp.blogspot.com/-MAo-qBYOP10/UqZx6eJpaLI/AAAAAAAABsY/661QOR3ZRgE/s1600/phelps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901337" y="294857"/>
            <a:ext cx="4608511" cy="2592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6" descr="http://www.enjoy-swimming.com/wp-content/uploads/swimming-butterfly-breathing-2.jpg"/>
          <p:cNvPicPr>
            <a:picLocks noChangeAspect="1"/>
          </p:cNvPicPr>
          <p:nvPr/>
        </p:nvPicPr>
        <p:blipFill>
          <a:blip r:embed="rId3"/>
          <a:srcRect b="5131"/>
          <a:stretch>
            <a:fillRect/>
          </a:stretch>
        </p:blipFill>
        <p:spPr>
          <a:xfrm>
            <a:off x="6570617" y="294857"/>
            <a:ext cx="4598126" cy="259901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t="11863" r="50142"/>
          <a:stretch>
            <a:fillRect/>
          </a:stretch>
        </p:blipFill>
        <p:spPr>
          <a:xfrm>
            <a:off x="901337" y="4252612"/>
            <a:ext cx="4608511" cy="2347047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http://www.swim-teach.com/images/337xNxswim-butterfly-breathing-technique.jpg.pagespeed.ic.A2AdnrJmse.jpg"/>
          <p:cNvPicPr>
            <a:picLocks noChangeAspect="1"/>
          </p:cNvPicPr>
          <p:nvPr/>
        </p:nvPicPr>
        <p:blipFill>
          <a:blip r:embed="rId4"/>
          <a:srcRect l="50692"/>
          <a:stretch>
            <a:fillRect/>
          </a:stretch>
        </p:blipFill>
        <p:spPr>
          <a:xfrm>
            <a:off x="6570617" y="4252611"/>
            <a:ext cx="4598125" cy="2347048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704055" y="3131224"/>
            <a:ext cx="500307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Nádech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 je načasován do fáze vytažení paží a začátku jejich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přenosu.</a:t>
            </a:r>
            <a:endParaRPr lang="cs-CZ" sz="2400" dirty="0"/>
          </a:p>
        </p:txBody>
      </p:sp>
      <p:sp>
        <p:nvSpPr>
          <p:cNvPr id="7" name="Obdélník 6"/>
          <p:cNvSpPr/>
          <p:nvPr/>
        </p:nvSpPr>
        <p:spPr>
          <a:xfrm>
            <a:off x="6472644" y="3157744"/>
            <a:ext cx="479406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Times New Roman" panose="02020603050405020304" pitchFamily="18" charset="0"/>
              </a:rPr>
              <a:t>Výdech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je postupný s důrazem na </a:t>
            </a:r>
            <a:r>
              <a:rPr lang="cs-CZ" sz="2400" dirty="0" smtClean="0">
                <a:latin typeface="Calibri" panose="020F0502020204030204" pitchFamily="34" charset="0"/>
                <a:ea typeface="Times New Roman" panose="02020603050405020304" pitchFamily="18" charset="0"/>
              </a:rPr>
              <a:t> konci </a:t>
            </a:r>
            <a:r>
              <a:rPr lang="cs-CZ" sz="2400" dirty="0">
                <a:latin typeface="Calibri" panose="020F0502020204030204" pitchFamily="34" charset="0"/>
                <a:ea typeface="Times New Roman" panose="02020603050405020304" pitchFamily="18" charset="0"/>
              </a:rPr>
              <a:t>záběrové fáze. </a:t>
            </a:r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1646003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Russian Athlete Swimmer Swimming Breaststroke Editorial Stock Photo - Image  of action, pool: 112821238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1085" y="2646238"/>
            <a:ext cx="6560549" cy="402989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Motýlek - delfín, E Triatlon - triatlonový magazín">
            <a:hlinkClick r:id="rId4" tgtFrame="&quot;_blank&quot;"/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55" y="233499"/>
            <a:ext cx="6386375" cy="407724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Obdélník 5"/>
          <p:cNvSpPr/>
          <p:nvPr/>
        </p:nvSpPr>
        <p:spPr>
          <a:xfrm>
            <a:off x="6871063" y="529404"/>
            <a:ext cx="5110572" cy="557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6"/>
              </a:rPr>
              <a:t>https://www.youtube.com/watch?v=mSRQrZAxCUA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Swimming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|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Breathing</a:t>
            </a:r>
            <a:endParaRPr lang="cs-CZ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7106194" y="1787489"/>
            <a:ext cx="978408" cy="48463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8" name="Zahnutá šipka doleva 7"/>
          <p:cNvSpPr/>
          <p:nvPr/>
        </p:nvSpPr>
        <p:spPr>
          <a:xfrm>
            <a:off x="5773783" y="4885360"/>
            <a:ext cx="1097280" cy="1216152"/>
          </a:xfrm>
          <a:prstGeom prst="curved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>
              <a:solidFill>
                <a:schemeClr val="tx1"/>
              </a:solidFill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3759" y="5098367"/>
            <a:ext cx="526732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1795"/>
              </a:lnSpc>
              <a:spcBef>
                <a:spcPts val="1795"/>
              </a:spcBef>
              <a:spcAft>
                <a:spcPts val="1795"/>
              </a:spcAft>
            </a:pPr>
            <a:r>
              <a:rPr lang="cs-CZ" u="sng" dirty="0">
                <a:solidFill>
                  <a:srgbClr val="0563C1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  <a:hlinkClick r:id="rId7"/>
              </a:rPr>
              <a:t>https://www.youtube.com/watch?v=H16wDdWw3Cc</a:t>
            </a:r>
            <a:r>
              <a:rPr lang="cs-CZ" dirty="0"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cs-CZ" dirty="0" err="1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Butterfly</a:t>
            </a:r>
            <a:r>
              <a:rPr lang="cs-CZ" dirty="0" smtClean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Technique</a:t>
            </a:r>
            <a:r>
              <a:rPr lang="cs-CZ" dirty="0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by </a:t>
            </a:r>
            <a:r>
              <a:rPr lang="cs-CZ" dirty="0" err="1">
                <a:solidFill>
                  <a:srgbClr val="030303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Speedo</a:t>
            </a:r>
            <a:endParaRPr lang="cs-CZ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9434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54355" y="1869779"/>
            <a:ext cx="1075073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 zakladatele je pravděpodobně považován německý </a:t>
            </a:r>
            <a:r>
              <a:rPr lang="cs-CZ" sz="36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  </a:t>
            </a:r>
            <a:r>
              <a:rPr lang="cs-CZ" sz="3600" dirty="0" err="1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Rademacher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který do plaveckého způsobu prsa přidal před každou obrátkou dotažení záběru až do oblasti kyčelních kloubů a následné jejich přenesení vzduchem. </a:t>
            </a:r>
            <a:endParaRPr lang="cs-CZ" sz="3600" dirty="0"/>
          </a:p>
        </p:txBody>
      </p:sp>
      <p:pic>
        <p:nvPicPr>
          <p:cNvPr id="3" name="obrázek 2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970421" y="4323149"/>
            <a:ext cx="4338736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2" descr="http://www.huszadikszazad.hu/img/719/24746_erich_rademacher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785462" y="4323149"/>
            <a:ext cx="3017519" cy="241582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611475" y="145483"/>
            <a:ext cx="9036493" cy="172429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297546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://coachsci.sdsu.edu/swim/champion/dv40100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5394" y="457200"/>
            <a:ext cx="10842172" cy="59697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0465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5400" dirty="0" smtClean="0"/>
              <a:t>Chyby v souhře a dýchání</a:t>
            </a:r>
            <a:endParaRPr lang="cs-CZ" sz="54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3022" y="2080319"/>
            <a:ext cx="11403874" cy="4598126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endParaRPr lang="cs-CZ" dirty="0"/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opožděný </a:t>
            </a:r>
            <a:r>
              <a:rPr lang="cs-CZ" sz="3000" dirty="0"/>
              <a:t>vdech a výdech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v</a:t>
            </a:r>
            <a:r>
              <a:rPr lang="cs-CZ" sz="3000" dirty="0"/>
              <a:t> průběhu přenosu zůstává hlava v záklonu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oddělené </a:t>
            </a:r>
            <a:r>
              <a:rPr lang="cs-CZ" sz="3000" dirty="0"/>
              <a:t>kopy a záběry </a:t>
            </a:r>
            <a:r>
              <a:rPr lang="cs-CZ" sz="3000" dirty="0" smtClean="0"/>
              <a:t>paží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3000" dirty="0"/>
              <a:t> </a:t>
            </a:r>
            <a:r>
              <a:rPr lang="cs-CZ" sz="3000" dirty="0" smtClean="0"/>
              <a:t>příliš vysoký přenos paží</a:t>
            </a:r>
            <a:endParaRPr lang="cs-CZ" sz="3000" dirty="0"/>
          </a:p>
          <a:p>
            <a:endParaRPr lang="cs-CZ" sz="3000" dirty="0" smtClean="0"/>
          </a:p>
          <a:p>
            <a:endParaRPr lang="cs-CZ" dirty="0"/>
          </a:p>
          <a:p>
            <a:endParaRPr lang="cs-CZ" dirty="0" smtClean="0"/>
          </a:p>
          <a:p>
            <a:endParaRPr lang="cs-CZ" dirty="0"/>
          </a:p>
          <a:p>
            <a:pPr marL="0" indent="0">
              <a:buNone/>
            </a:pPr>
            <a:endParaRPr lang="cs-CZ" u="sng" dirty="0" smtClean="0">
              <a:hlinkClick r:id="rId2"/>
            </a:endParaRPr>
          </a:p>
          <a:p>
            <a:pPr marL="0" indent="0" algn="ctr">
              <a:buNone/>
            </a:pPr>
            <a:r>
              <a:rPr lang="cs-CZ" sz="2600" u="sng" dirty="0" smtClean="0">
                <a:hlinkClick r:id="rId2"/>
              </a:rPr>
              <a:t>https</a:t>
            </a:r>
            <a:r>
              <a:rPr lang="cs-CZ" sz="2600" u="sng" dirty="0">
                <a:hlinkClick r:id="rId2"/>
              </a:rPr>
              <a:t>://www.youtube.com/watch?v=0llpJyPb7vI</a:t>
            </a:r>
            <a:r>
              <a:rPr lang="cs-CZ" sz="2600" dirty="0"/>
              <a:t> </a:t>
            </a:r>
            <a:r>
              <a:rPr lang="cs-CZ" sz="2600" dirty="0">
                <a:solidFill>
                  <a:schemeClr val="bg1"/>
                </a:solidFill>
              </a:rPr>
              <a:t>- </a:t>
            </a:r>
            <a:r>
              <a:rPr lang="cs-CZ" sz="2600" dirty="0" err="1">
                <a:solidFill>
                  <a:schemeClr val="bg1"/>
                </a:solidFill>
              </a:rPr>
              <a:t>Butterfly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swimming</a:t>
            </a:r>
            <a:r>
              <a:rPr lang="cs-CZ" sz="2600" dirty="0">
                <a:solidFill>
                  <a:schemeClr val="bg1"/>
                </a:solidFill>
              </a:rPr>
              <a:t> </a:t>
            </a:r>
            <a:r>
              <a:rPr lang="cs-CZ" sz="2600" dirty="0" err="1">
                <a:solidFill>
                  <a:schemeClr val="bg1"/>
                </a:solidFill>
              </a:rPr>
              <a:t>technique</a:t>
            </a:r>
            <a:r>
              <a:rPr lang="cs-CZ" sz="2600" dirty="0">
                <a:solidFill>
                  <a:schemeClr val="bg1"/>
                </a:solidFill>
              </a:rPr>
              <a:t> - chyby</a:t>
            </a:r>
          </a:p>
          <a:p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788" y="3340885"/>
            <a:ext cx="5160965" cy="2733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4032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9600" dirty="0" smtClean="0"/>
              <a:t>pravidla</a:t>
            </a:r>
            <a:endParaRPr lang="cs-CZ" sz="96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64421" y="2103120"/>
            <a:ext cx="11861075" cy="495082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cs-CZ" sz="2000" dirty="0"/>
              <a:t>SW 8.1 Od zahájení prvního záběru paží po startu a po každé obrátce musí tělo plavce zůstat v poloze na prsou. Kopy nohou pod vodou v poloze na boku jsou povoleny. Není povoleno přetočit se na záda kdykoliv během závodu, kromě obrátky.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8.2 Plavec musí přenášet obě paže vpřed nad vodou a vést je vzad současně po celou dobu závodů s výjimkou pravidla SW 8.5.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8.3 Všechny pohyby nohou nahoru a dolů musí být současné. Nohy nebo chodidla nemusí být ve stejné rovině, ale nejsou povoleny jejich vzájemné střídavé pohyby. </a:t>
            </a:r>
            <a:r>
              <a:rPr lang="cs-CZ" sz="2000" dirty="0">
                <a:solidFill>
                  <a:srgbClr val="FF0000"/>
                </a:solidFill>
              </a:rPr>
              <a:t>Prsařský kop nohama není dovolen.</a:t>
            </a:r>
            <a:r>
              <a:rPr lang="cs-CZ" sz="2000" dirty="0"/>
              <a:t>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8.4 Při každé obrátce a v cíli závodu se plavec musí dotknout stěny oběma rukama současně na hladině, nad ní nebo pod ní a ruce musí být oddělené. Ramena musí zůstat ve vodorovné poloze až do okamžiku dohmatu. </a:t>
            </a:r>
          </a:p>
          <a:p>
            <a:pPr marL="0" indent="0">
              <a:buNone/>
            </a:pPr>
            <a:r>
              <a:rPr lang="cs-CZ" sz="2000" dirty="0"/>
              <a:t> </a:t>
            </a:r>
            <a:r>
              <a:rPr lang="cs-CZ" sz="2000" dirty="0" smtClean="0"/>
              <a:t>SW </a:t>
            </a:r>
            <a:r>
              <a:rPr lang="cs-CZ" sz="2000" dirty="0"/>
              <a:t>8.5 Při startu a obrátkách může plavec provést jeden nebo více kopů a jeden záběr pažemi pod vodou, musí se však jimi dostat zpět na hladinu. Plavci je dovoleno být zcela ponořen během obrátky a do vzdálenosti 15 m po startu a každé obrátce. Po dosažení této vzdálenosti musí hlava protnout hladinu vody a plavec musí zůstat nad hladinou až do další obrátky nebo dokončení závodu.</a:t>
            </a:r>
          </a:p>
          <a:p>
            <a:endParaRPr lang="cs-CZ" sz="1800" dirty="0"/>
          </a:p>
        </p:txBody>
      </p:sp>
    </p:spTree>
    <p:extLst>
      <p:ext uri="{BB962C8B-B14F-4D97-AF65-F5344CB8AC3E}">
        <p14:creationId xmlns:p14="http://schemas.microsoft.com/office/powerpoint/2010/main" val="42061196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431074" y="199719"/>
            <a:ext cx="11508378" cy="67676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OH v Berlíně </a:t>
            </a:r>
            <a:r>
              <a:rPr lang="cs-CZ" sz="32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(1936)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bylo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finále na 200m prsa největší střetnutím prsařů a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motýlkářů - pro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všechny medaile si doplavali výhradně závodníci plavající stylem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v Londýně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(1948)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již poprvé </a:t>
            </a:r>
            <a:r>
              <a:rPr lang="cs-CZ" sz="32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motýlkáři</a:t>
            </a:r>
            <a:r>
              <a:rPr lang="cs-CZ" sz="32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2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disciplíně 200m prsa dominovali nad prsaři.</a:t>
            </a:r>
            <a:endParaRPr lang="cs-CZ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cs-CZ" sz="3200" dirty="0" smtClean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OH 1952 v 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Helsinkách 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se do finále na 200m prsa neprobojoval žádný </a:t>
            </a:r>
            <a:r>
              <a:rPr lang="cs-CZ" sz="32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prsař</a:t>
            </a:r>
            <a:r>
              <a:rPr lang="cs-CZ" sz="32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cs-CZ" sz="3200" b="1" dirty="0" smtClean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technika </a:t>
            </a: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začala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upadat a </a:t>
            </a:r>
            <a:endParaRPr lang="cs-CZ" sz="4000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4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prsová </a:t>
            </a:r>
            <a:r>
              <a:rPr lang="cs-CZ" sz="4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disciplína se stala výsadou motýlkářů.</a:t>
            </a:r>
            <a:r>
              <a:rPr lang="cs-CZ" sz="32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3200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441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731520" y="336509"/>
            <a:ext cx="1048947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60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1952 - plavecký </a:t>
            </a:r>
            <a:r>
              <a:rPr lang="cs-CZ" sz="6000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způsob motýlek</a:t>
            </a:r>
            <a:endParaRPr lang="cs-CZ" sz="6000" dirty="0">
              <a:solidFill>
                <a:srgbClr val="FF0000"/>
              </a:solidFill>
            </a:endParaRPr>
          </a:p>
        </p:txBody>
      </p:sp>
      <p:sp>
        <p:nvSpPr>
          <p:cNvPr id="3" name="Obdélník 2"/>
          <p:cNvSpPr/>
          <p:nvPr/>
        </p:nvSpPr>
        <p:spPr>
          <a:xfrm>
            <a:off x="731520" y="5524735"/>
            <a:ext cx="10489474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„dvoudobý</a:t>
            </a:r>
            <a:r>
              <a:rPr lang="cs-CZ" sz="36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 </a:t>
            </a:r>
            <a:r>
              <a:rPr lang="cs-CZ" sz="3600" b="1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motýlek“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– 2 kopy na jeden cyklus </a:t>
            </a: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paží</a:t>
            </a:r>
            <a:endParaRPr lang="cs-CZ" sz="3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9750" y="1352173"/>
            <a:ext cx="8572500" cy="3738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9767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délník 1"/>
          <p:cNvSpPr/>
          <p:nvPr/>
        </p:nvSpPr>
        <p:spPr>
          <a:xfrm>
            <a:off x="5503816" y="399367"/>
            <a:ext cx="6383383" cy="6096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Přestože se motýlek vyvinul z plaveckého způsobu prsa a stále si zachovává symetrii a současnou práci horních i dolních končetin, </a:t>
            </a:r>
            <a:r>
              <a:rPr lang="cs-CZ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má dnes charakterem pohybu nejblíže ke kraulu </a:t>
            </a:r>
            <a:endParaRPr lang="cs-CZ" sz="3600" b="1" dirty="0" smtClean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cs-CZ" sz="3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pokud jde o zapojení hlavních svalových skupin,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práci dolních končetin</a:t>
            </a:r>
            <a:r>
              <a:rPr lang="cs-CZ" sz="3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a </a:t>
            </a:r>
            <a:r>
              <a:rPr lang="cs-CZ" sz="36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záběrovou práci horních končetin.</a:t>
            </a:r>
            <a:endParaRPr lang="cs-CZ" sz="3600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Obrázek 2" descr="long+michael+phelps.jpg 468×751 pikseli | Competitive swimming, Butterfly  swimming, Swimming world">
            <a:hlinkClick r:id="rId2" tgtFrame="&quot;_blank&quot;"/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374" y="261257"/>
            <a:ext cx="4457700" cy="627017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7539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technika</a:t>
            </a:r>
            <a:endParaRPr lang="cs-CZ" sz="8800" dirty="0"/>
          </a:p>
        </p:txBody>
      </p:sp>
      <p:pic>
        <p:nvPicPr>
          <p:cNvPr id="10" name="Zástupný symbol pro obsah 9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225" y="2011680"/>
            <a:ext cx="5940038" cy="4611188"/>
          </a:xfrm>
        </p:spPr>
      </p:pic>
      <p:sp>
        <p:nvSpPr>
          <p:cNvPr id="9" name="Zástupný symbol pro obsah 8"/>
          <p:cNvSpPr>
            <a:spLocks noGrp="1"/>
          </p:cNvSpPr>
          <p:nvPr>
            <p:ph sz="half" idx="1"/>
          </p:nvPr>
        </p:nvSpPr>
        <p:spPr>
          <a:xfrm>
            <a:off x="209006" y="2011679"/>
            <a:ext cx="5751218" cy="4611189"/>
          </a:xfrm>
        </p:spPr>
        <p:txBody>
          <a:bodyPr/>
          <a:lstStyle/>
          <a:p>
            <a:pPr>
              <a:buFont typeface="Wingdings" panose="05000000000000000000" pitchFamily="2" charset="2"/>
              <a:buChar char="Ø"/>
            </a:pPr>
            <a:r>
              <a:rPr lang="cs-CZ" dirty="0" smtClean="0"/>
              <a:t> </a:t>
            </a:r>
            <a:r>
              <a:rPr lang="cs-CZ" sz="4000" dirty="0" smtClean="0">
                <a:solidFill>
                  <a:srgbClr val="FF0000"/>
                </a:solidFill>
              </a:rPr>
              <a:t>vlnivý pohyb je </a:t>
            </a:r>
            <a:r>
              <a:rPr lang="cs-CZ" sz="4000" dirty="0">
                <a:solidFill>
                  <a:srgbClr val="FF0000"/>
                </a:solidFill>
              </a:rPr>
              <a:t>základním prvkem souhry</a:t>
            </a:r>
            <a:r>
              <a:rPr lang="cs-CZ" sz="4000" dirty="0"/>
              <a:t> </a:t>
            </a:r>
            <a:r>
              <a:rPr lang="cs-CZ" sz="4000" dirty="0" smtClean="0"/>
              <a:t>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</a:t>
            </a:r>
            <a:r>
              <a:rPr lang="cs-CZ" sz="4000" dirty="0" smtClean="0"/>
              <a:t>začíná </a:t>
            </a:r>
            <a:r>
              <a:rPr lang="cs-CZ" sz="4000" dirty="0"/>
              <a:t>od hlavy, prochází celým tělem </a:t>
            </a:r>
            <a:r>
              <a:rPr lang="cs-CZ" sz="4000" dirty="0" smtClean="0"/>
              <a:t>a končí </a:t>
            </a:r>
            <a:r>
              <a:rPr lang="cs-CZ" sz="4000" dirty="0"/>
              <a:t>kopem </a:t>
            </a:r>
            <a:r>
              <a:rPr lang="cs-CZ" sz="4000" dirty="0" smtClean="0"/>
              <a:t>nohou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cs-CZ" sz="4000" dirty="0"/>
              <a:t> </a:t>
            </a:r>
            <a:r>
              <a:rPr lang="cs-CZ" sz="4000" dirty="0" smtClean="0"/>
              <a:t>na vlnění navazují kopy i práce paží</a:t>
            </a:r>
            <a:endParaRPr lang="cs-CZ" sz="4000" dirty="0"/>
          </a:p>
        </p:txBody>
      </p:sp>
    </p:spTree>
    <p:extLst>
      <p:ext uri="{BB962C8B-B14F-4D97-AF65-F5344CB8AC3E}">
        <p14:creationId xmlns:p14="http://schemas.microsoft.com/office/powerpoint/2010/main" val="797138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sz="8800" dirty="0" smtClean="0"/>
              <a:t>Poloha těla</a:t>
            </a:r>
            <a:endParaRPr lang="cs-CZ" sz="8800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8" y="1938571"/>
            <a:ext cx="5092316" cy="2204862"/>
          </a:xfrm>
        </p:spPr>
      </p:pic>
      <p:pic>
        <p:nvPicPr>
          <p:cNvPr id="6" name="Zástupný symbol pro obsah 5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200" y="4554612"/>
            <a:ext cx="5092314" cy="2266346"/>
          </a:xfrm>
        </p:spPr>
      </p:pic>
      <p:sp>
        <p:nvSpPr>
          <p:cNvPr id="5" name="Obdélník 4"/>
          <p:cNvSpPr/>
          <p:nvPr/>
        </p:nvSpPr>
        <p:spPr>
          <a:xfrm>
            <a:off x="137160" y="5169566"/>
            <a:ext cx="11678194" cy="10364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6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cs-CZ" sz="6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199" y="3696789"/>
            <a:ext cx="5092315" cy="1660625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339634" y="1938571"/>
            <a:ext cx="6339092" cy="190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dirty="0"/>
              <a:t>Plavec vykonává v průběhu plavání </a:t>
            </a:r>
            <a:r>
              <a:rPr lang="cs-CZ" sz="2800" dirty="0">
                <a:solidFill>
                  <a:srgbClr val="FF0000"/>
                </a:solidFill>
              </a:rPr>
              <a:t>vlnění</a:t>
            </a:r>
            <a:r>
              <a:rPr lang="cs-CZ" sz="2800" dirty="0"/>
              <a:t>, které je jedním z hnacích </a:t>
            </a:r>
            <a:r>
              <a:rPr lang="cs-CZ" sz="2800" dirty="0" smtClean="0"/>
              <a:t>momentů.</a:t>
            </a: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těla plavce je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tak </a:t>
            </a:r>
            <a:r>
              <a:rPr lang="cs-CZ" sz="2400" dirty="0" smtClean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variabilní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 závislosti na vlnění a úrovni plavecké </a:t>
            </a:r>
            <a:r>
              <a:rPr lang="cs-CZ" sz="2400" dirty="0" smtClean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techniky!</a:t>
            </a:r>
            <a:endParaRPr lang="cs-CZ" sz="2400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154553" y="4078017"/>
            <a:ext cx="7047413" cy="2684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cs-CZ" sz="2800" u="sng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Hlavní chyby v poloze těla:</a:t>
            </a:r>
            <a:endParaRPr lang="cs-CZ" sz="2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statická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poloha těla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velký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rozsah pohybu ramen ve vertikálním směru</a:t>
            </a:r>
          </a:p>
          <a:p>
            <a:pPr marL="457200" indent="-4572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Ø"/>
            </a:pPr>
            <a:r>
              <a:rPr lang="cs-CZ" sz="28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zvednutá </a:t>
            </a:r>
            <a:r>
              <a:rPr lang="cs-CZ" sz="28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hlava – pohled vpřed</a:t>
            </a:r>
            <a:endParaRPr lang="cs-CZ" sz="28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60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Pruhy">
  <a:themeElements>
    <a:clrScheme name="Pruhy">
      <a:dk1>
        <a:srgbClr val="2C2C2C"/>
      </a:dk1>
      <a:lt1>
        <a:srgbClr val="FFFFFF"/>
      </a:lt1>
      <a:dk2>
        <a:srgbClr val="099BDD"/>
      </a:dk2>
      <a:lt2>
        <a:srgbClr val="F2F2F2"/>
      </a:lt2>
      <a:accent1>
        <a:srgbClr val="FFC000"/>
      </a:accent1>
      <a:accent2>
        <a:srgbClr val="A5D028"/>
      </a:accent2>
      <a:accent3>
        <a:srgbClr val="08CC78"/>
      </a:accent3>
      <a:accent4>
        <a:srgbClr val="F24099"/>
      </a:accent4>
      <a:accent5>
        <a:srgbClr val="828288"/>
      </a:accent5>
      <a:accent6>
        <a:srgbClr val="F56617"/>
      </a:accent6>
      <a:hlink>
        <a:srgbClr val="005DBA"/>
      </a:hlink>
      <a:folHlink>
        <a:srgbClr val="6C606A"/>
      </a:folHlink>
    </a:clrScheme>
    <a:fontScheme name="Pruhy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Pruhy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120000"/>
                <a:lumMod val="107000"/>
              </a:schemeClr>
            </a:gs>
            <a:gs pos="50000">
              <a:schemeClr val="phClr">
                <a:tint val="70000"/>
                <a:satMod val="124000"/>
                <a:lumMod val="103000"/>
              </a:schemeClr>
            </a:gs>
            <a:gs pos="100000">
              <a:schemeClr val="phClr">
                <a:tint val="85000"/>
                <a:satMod val="12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5000"/>
                <a:shade val="98000"/>
                <a:satMod val="110000"/>
                <a:lumMod val="103000"/>
              </a:schemeClr>
            </a:gs>
            <a:gs pos="50000">
              <a:schemeClr val="phClr">
                <a:shade val="85000"/>
                <a:satMod val="105000"/>
                <a:lumMod val="100000"/>
              </a:schemeClr>
            </a:gs>
            <a:gs pos="100000">
              <a:schemeClr val="phClr">
                <a:shade val="60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5875" dir="5400000" algn="ctr" rotWithShape="0">
              <a:srgbClr val="000000">
                <a:alpha val="68000"/>
              </a:srgbClr>
            </a:outerShdw>
          </a:effectLst>
        </a:effectStyle>
        <a:effectStyle>
          <a:effectLst>
            <a:outerShdw blurRad="88900" dist="2794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/>
              <a:schemeClr val="phClr">
                <a:shade val="91000"/>
                <a:satMod val="105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100000"/>
                <a:shade val="0"/>
                <a:satMod val="100000"/>
              </a:schemeClr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nded" id="{98DFF888-2449-4D28-977C-6306C017633E}" vid="{9792607F-9579-4224-82FF-9C88C3E1E5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Pruhy</Template>
  <TotalTime>443</TotalTime>
  <Words>1456</Words>
  <Application>Microsoft Office PowerPoint</Application>
  <PresentationFormat>Širokoúhlá obrazovka</PresentationFormat>
  <Paragraphs>179</Paragraphs>
  <Slides>42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42</vt:i4>
      </vt:variant>
    </vt:vector>
  </HeadingPairs>
  <TitlesOfParts>
    <vt:vector size="50" baseType="lpstr">
      <vt:lpstr>Algerian</vt:lpstr>
      <vt:lpstr>Arial</vt:lpstr>
      <vt:lpstr>Arial Black</vt:lpstr>
      <vt:lpstr>Calibri</vt:lpstr>
      <vt:lpstr>Corbel</vt:lpstr>
      <vt:lpstr>Times New Roman</vt:lpstr>
      <vt:lpstr>Wingdings</vt:lpstr>
      <vt:lpstr>Pruhy</vt:lpstr>
      <vt:lpstr>motýlek</vt:lpstr>
      <vt:lpstr>Prezentace aplikace PowerPoint</vt:lpstr>
      <vt:lpstr>Vývoj techniky</vt:lpstr>
      <vt:lpstr>Prezentace aplikace PowerPoint</vt:lpstr>
      <vt:lpstr>Prezentace aplikace PowerPoint</vt:lpstr>
      <vt:lpstr>Prezentace aplikace PowerPoint</vt:lpstr>
      <vt:lpstr>Prezentace aplikace PowerPoint</vt:lpstr>
      <vt:lpstr>technika</vt:lpstr>
      <vt:lpstr>Poloha těla</vt:lpstr>
      <vt:lpstr>Dolní končetiny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Horní končetiny</vt:lpstr>
      <vt:lpstr>Prezentace aplikace PowerPoint</vt:lpstr>
      <vt:lpstr>Pohyby paží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Chyby horních končetin</vt:lpstr>
      <vt:lpstr>Souhra a dýchání</vt:lpstr>
      <vt:lpstr>Prezentace aplikace PowerPoint</vt:lpstr>
      <vt:lpstr>Prezentace aplikace PowerPoint</vt:lpstr>
      <vt:lpstr>Prezentace aplikace PowerPoint</vt:lpstr>
      <vt:lpstr>Prezentace aplikace PowerPoint</vt:lpstr>
      <vt:lpstr>Chyby v souhře a dýchání</vt:lpstr>
      <vt:lpstr>pravidla</vt:lpstr>
    </vt:vector>
  </TitlesOfParts>
  <Company>Masarykova univerzita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motýlek</dc:title>
  <dc:creator>Dita Hlavoňová</dc:creator>
  <cp:lastModifiedBy>Dita Hlavoňová</cp:lastModifiedBy>
  <cp:revision>45</cp:revision>
  <dcterms:created xsi:type="dcterms:W3CDTF">2020-10-26T12:43:43Z</dcterms:created>
  <dcterms:modified xsi:type="dcterms:W3CDTF">2020-10-27T13:04:38Z</dcterms:modified>
</cp:coreProperties>
</file>