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  <p:sldId id="275" r:id="rId21"/>
    <p:sldId id="276" r:id="rId22"/>
    <p:sldId id="279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87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7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28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14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936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50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86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37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08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5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6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87899A6-1640-4C30-901E-76BBCDF91BA5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1B382E6-D356-4022-9349-740C852A4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284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TvCvdIQLba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I_suSO8sEA" TargetMode="External"/><Relationship Id="rId2" Type="http://schemas.openxmlformats.org/officeDocument/2006/relationships/hyperlink" Target="https://www.youtube.com/watch?v=GMq0GBGDA7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jAusA_W0_U" TargetMode="External"/><Relationship Id="rId2" Type="http://schemas.openxmlformats.org/officeDocument/2006/relationships/hyperlink" Target="https://www.youtube.com/watch?v=JghqyliWwb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hyperlink" Target="https://www.google.cz/url?sa=i&amp;url=https%3A%2F%2Fchomutovsky.denik.cz%2Fostatni_region%2Fznak-kraul-nebo-motylek-baumrtova-dominuje-ve-vsem-20130702.html&amp;psig=AOvVaw2BuYAfie_-sOOk3XCuC-7v&amp;ust=1603446561631000&amp;source=images&amp;cd=vfe&amp;ved=0CAIQjRxqFwoTCLCu75j2x-wCFQAAAAAdAAAAABAH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8BD4A4-5116-4EDE-81C5-074573D18D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/>
              <a:t>Plavecký  způsob  znak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F23A0D-894B-44E7-B636-9C79AE13B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7152" y="4993243"/>
            <a:ext cx="9144000" cy="82234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Backstroke, Swim, Sport, Pool, Competition Concept. Hand Drawn.. Royalty  Free Cliparts, Vectors, And Stock Illustration. Image 126092627.">
            <a:extLst>
              <a:ext uri="{FF2B5EF4-FFF2-40B4-BE49-F238E27FC236}">
                <a16:creationId xmlns:a16="http://schemas.microsoft.com/office/drawing/2014/main" id="{7C8894CD-FA6B-4587-A519-B349BE4A4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71" y="4315968"/>
            <a:ext cx="5394961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7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9DB3AEB-4B5C-40FF-A10A-833E00D8581A}"/>
              </a:ext>
            </a:extLst>
          </p:cNvPr>
          <p:cNvSpPr/>
          <p:nvPr/>
        </p:nvSpPr>
        <p:spPr>
          <a:xfrm>
            <a:off x="1664208" y="5563898"/>
            <a:ext cx="9418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Hlava je </a:t>
            </a:r>
            <a:r>
              <a:rPr lang="cs-CZ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nestabilnějším</a:t>
            </a: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segmentem těla. </a:t>
            </a:r>
            <a:endParaRPr lang="cs-CZ" sz="4400" dirty="0"/>
          </a:p>
        </p:txBody>
      </p:sp>
      <p:pic>
        <p:nvPicPr>
          <p:cNvPr id="3" name="Picture 2" descr="Získat tachometr fit">
            <a:extLst>
              <a:ext uri="{FF2B5EF4-FFF2-40B4-BE49-F238E27FC236}">
                <a16:creationId xmlns:a16="http://schemas.microsoft.com/office/drawing/2014/main" id="{9E703992-20DF-4DF3-95F9-1F31FD31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0"/>
          <a:stretch/>
        </p:blipFill>
        <p:spPr bwMode="auto">
          <a:xfrm>
            <a:off x="3830822" y="623517"/>
            <a:ext cx="7954920" cy="441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pureswim.cz/wp-content/uploads/trainn1.jpg">
            <a:extLst>
              <a:ext uri="{FF2B5EF4-FFF2-40B4-BE49-F238E27FC236}">
                <a16:creationId xmlns:a16="http://schemas.microsoft.com/office/drawing/2014/main" id="{BC6C8E57-A03C-40B0-B51A-101406033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8" y="524661"/>
            <a:ext cx="3598814" cy="461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ikihow.com/images/thumb/6/69/Swim-Backstroke-Perfectly-Step-2-Version-5.jpg/550px-Swim-Backstroke-Perfectly-Step-2-Version-5.jpg">
            <a:extLst>
              <a:ext uri="{FF2B5EF4-FFF2-40B4-BE49-F238E27FC236}">
                <a16:creationId xmlns:a16="http://schemas.microsoft.com/office/drawing/2014/main" id="{F52F67F2-BC22-4A14-9BA8-1935A015F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33" r="868" b="14204"/>
          <a:stretch/>
        </p:blipFill>
        <p:spPr>
          <a:xfrm>
            <a:off x="2410834" y="86895"/>
            <a:ext cx="7064589" cy="3342105"/>
          </a:xfrm>
          <a:prstGeom prst="rect">
            <a:avLst/>
          </a:prstGeom>
        </p:spPr>
      </p:pic>
      <p:pic>
        <p:nvPicPr>
          <p:cNvPr id="3" name="Picture 2" descr="http://www.wikihow.com/images/thumb/5/52/Swim-Backstroke-Perfectly-Step-9-Version-4.jpg/550px-Swim-Backstroke-Perfectly-Step-9-Version-4.jpg">
            <a:extLst>
              <a:ext uri="{FF2B5EF4-FFF2-40B4-BE49-F238E27FC236}">
                <a16:creationId xmlns:a16="http://schemas.microsoft.com/office/drawing/2014/main" id="{C4A78BB6-C18A-4EA6-8CEB-391174CBF2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45" r="922" b="5719"/>
          <a:stretch/>
        </p:blipFill>
        <p:spPr>
          <a:xfrm>
            <a:off x="2410835" y="3493008"/>
            <a:ext cx="7064589" cy="327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ouvisející obrázek">
            <a:extLst>
              <a:ext uri="{FF2B5EF4-FFF2-40B4-BE49-F238E27FC236}">
                <a16:creationId xmlns:a16="http://schemas.microsoft.com/office/drawing/2014/main" id="{875D3874-7E67-4680-9751-A1495E673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" y="2312363"/>
            <a:ext cx="10215154" cy="440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A45B624-B92C-4A36-849C-BEE8CB897670}"/>
              </a:ext>
            </a:extLst>
          </p:cNvPr>
          <p:cNvSpPr/>
          <p:nvPr/>
        </p:nvSpPr>
        <p:spPr>
          <a:xfrm>
            <a:off x="209006" y="250261"/>
            <a:ext cx="117696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4800" dirty="0">
                <a:solidFill>
                  <a:srgbClr val="FF0000"/>
                </a:solidFill>
              </a:rPr>
              <a:t>P</a:t>
            </a:r>
            <a:r>
              <a:rPr lang="cs-CZ" sz="4800" dirty="0" smtClean="0">
                <a:solidFill>
                  <a:srgbClr val="FF0000"/>
                </a:solidFill>
              </a:rPr>
              <a:t>ozice </a:t>
            </a:r>
            <a:r>
              <a:rPr lang="cs-CZ" sz="4800" dirty="0">
                <a:solidFill>
                  <a:srgbClr val="FF0000"/>
                </a:solidFill>
              </a:rPr>
              <a:t>hlavy je </a:t>
            </a:r>
            <a:r>
              <a:rPr lang="cs-CZ" sz="4800" dirty="0" smtClean="0">
                <a:solidFill>
                  <a:srgbClr val="FF0000"/>
                </a:solidFill>
              </a:rPr>
              <a:t>důležitá!</a:t>
            </a:r>
            <a:r>
              <a:rPr lang="cs-CZ" sz="4000" dirty="0" smtClean="0"/>
              <a:t> </a:t>
            </a:r>
          </a:p>
          <a:p>
            <a:pPr lvl="0" algn="ctr"/>
            <a:r>
              <a:rPr lang="cs-CZ" sz="4000" dirty="0"/>
              <a:t>v</a:t>
            </a:r>
            <a:r>
              <a:rPr lang="cs-CZ" sz="4000" dirty="0" smtClean="0"/>
              <a:t>ysoká </a:t>
            </a:r>
            <a:r>
              <a:rPr lang="cs-CZ" sz="4000" dirty="0"/>
              <a:t>pozice hlavy ztěžuje udržení boků ve správné </a:t>
            </a:r>
            <a:r>
              <a:rPr lang="cs-CZ" sz="4000" dirty="0" smtClean="0"/>
              <a:t>poloze</a:t>
            </a:r>
            <a:r>
              <a:rPr lang="cs-CZ" sz="4000" dirty="0"/>
              <a:t> </a:t>
            </a:r>
            <a:r>
              <a:rPr lang="cs-CZ" sz="4000" dirty="0" smtClean="0"/>
              <a:t>= pokles boků = </a:t>
            </a:r>
            <a:r>
              <a:rPr lang="cs-CZ" sz="4000" dirty="0" smtClean="0">
                <a:solidFill>
                  <a:schemeClr val="bg1"/>
                </a:solidFill>
              </a:rPr>
              <a:t>„sedící</a:t>
            </a:r>
            <a:r>
              <a:rPr lang="cs-CZ" sz="4000" dirty="0">
                <a:solidFill>
                  <a:schemeClr val="bg1"/>
                </a:solidFill>
              </a:rPr>
              <a:t>” </a:t>
            </a:r>
            <a:r>
              <a:rPr lang="cs-CZ" sz="4000" dirty="0" smtClean="0">
                <a:solidFill>
                  <a:schemeClr val="bg1"/>
                </a:solidFill>
              </a:rPr>
              <a:t>plavec</a:t>
            </a:r>
            <a:endParaRPr lang="cs-CZ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/>
              <a:t>Chyby  v  poloze  těla</a:t>
            </a:r>
            <a:endParaRPr lang="cs-CZ" sz="6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663440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cs-CZ" sz="4000" dirty="0" smtClean="0"/>
              <a:t> plavec </a:t>
            </a:r>
            <a:r>
              <a:rPr lang="cs-CZ" sz="4000" dirty="0"/>
              <a:t>nemá splývavou polohu, vysazené boky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dirty="0" smtClean="0"/>
              <a:t> prohnutý </a:t>
            </a:r>
            <a:r>
              <a:rPr lang="cs-CZ" sz="4000" dirty="0"/>
              <a:t>trup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dirty="0" smtClean="0"/>
              <a:t> záklon </a:t>
            </a:r>
            <a:r>
              <a:rPr lang="cs-CZ" sz="4000" dirty="0"/>
              <a:t>hlavy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dirty="0" smtClean="0"/>
              <a:t> předklon </a:t>
            </a:r>
            <a:r>
              <a:rPr lang="cs-CZ" sz="4000" dirty="0"/>
              <a:t>hlavy, uši jsou z vody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dirty="0"/>
              <a:t>příliš velká rotace těla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dirty="0" smtClean="0"/>
              <a:t> příliš </a:t>
            </a:r>
            <a:r>
              <a:rPr lang="cs-CZ" sz="4000" dirty="0"/>
              <a:t>malá rotace těla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73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 smtClean="0"/>
              <a:t>Dolní končetiny</a:t>
            </a:r>
            <a:endParaRPr lang="cs-CZ" sz="8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60" y="2011680"/>
            <a:ext cx="11456126" cy="4754880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/>
              <a:t>Práce dolních končetin je technicky podobná s kraulem </a:t>
            </a:r>
            <a:r>
              <a:rPr lang="cs-CZ" sz="2800" dirty="0">
                <a:solidFill>
                  <a:schemeClr val="bg1"/>
                </a:solidFill>
              </a:rPr>
              <a:t>v poloze na </a:t>
            </a:r>
            <a:r>
              <a:rPr lang="cs-CZ" sz="2800" dirty="0" smtClean="0">
                <a:solidFill>
                  <a:schemeClr val="bg1"/>
                </a:solidFill>
              </a:rPr>
              <a:t>zádech.</a:t>
            </a:r>
          </a:p>
          <a:p>
            <a:pPr marL="0" indent="0">
              <a:buNone/>
            </a:pPr>
            <a:endParaRPr lang="cs-CZ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4400" dirty="0">
                <a:solidFill>
                  <a:srgbClr val="FF0000"/>
                </a:solidFill>
              </a:rPr>
              <a:t>Podíl hnacích sil </a:t>
            </a:r>
            <a:r>
              <a:rPr lang="cs-CZ" sz="4400" dirty="0"/>
              <a:t>znakových nohou je cca </a:t>
            </a:r>
            <a:r>
              <a:rPr lang="cs-CZ" sz="4400" dirty="0">
                <a:solidFill>
                  <a:srgbClr val="FF0000"/>
                </a:solidFill>
              </a:rPr>
              <a:t>15%</a:t>
            </a:r>
            <a:r>
              <a:rPr lang="cs-CZ" sz="4400" dirty="0"/>
              <a:t>.</a:t>
            </a:r>
            <a:endParaRPr lang="cs-CZ" sz="4400" dirty="0" smtClean="0">
              <a:solidFill>
                <a:schemeClr val="bg1"/>
              </a:solidFill>
            </a:endParaRPr>
          </a:p>
          <a:p>
            <a:pPr algn="ctr"/>
            <a:endParaRPr lang="cs-CZ" sz="4400" dirty="0">
              <a:solidFill>
                <a:schemeClr val="bg1"/>
              </a:solidFill>
            </a:endParaRPr>
          </a:p>
        </p:txBody>
      </p:sp>
      <p:pic>
        <p:nvPicPr>
          <p:cNvPr id="4" name="Picture 7" descr="2005-10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4297" y="2534193"/>
            <a:ext cx="8477794" cy="3370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24296" y="3777228"/>
            <a:ext cx="84386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rozsah </a:t>
            </a:r>
            <a:r>
              <a:rPr lang="cs-CZ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střídavého pohybu </a:t>
            </a:r>
            <a:r>
              <a:rPr lang="cs-CZ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40 – 50 cm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pohyb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vychází z kyčelního </a:t>
            </a: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kloubu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kotníky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 </a:t>
            </a: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uvolněné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chodidla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 vtočena dovnitř a paty </a:t>
            </a:r>
            <a:r>
              <a:rPr lang="cs-CZ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vně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stabilizace plavecké polohy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cs-CZ" sz="3600" dirty="0"/>
          </a:p>
        </p:txBody>
      </p:sp>
      <p:pic>
        <p:nvPicPr>
          <p:cNvPr id="1026" name="Picture 2" descr="k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63" y="587829"/>
            <a:ext cx="5460274" cy="27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2" descr="swim-backstroke-leg-kick-technique (1)"/>
          <p:cNvPicPr>
            <a:picLocks noChangeAspect="1" noChangeArrowheads="1"/>
          </p:cNvPicPr>
          <p:nvPr/>
        </p:nvPicPr>
        <p:blipFill>
          <a:blip r:embed="rId3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3" y="587829"/>
            <a:ext cx="5926563" cy="273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8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ískat tachometr f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2599509"/>
            <a:ext cx="7576457" cy="395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peedo.com.au/Plugins/Speedo.SpeedoFit/Content/Images/backstroke_kick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1" y="522514"/>
            <a:ext cx="5592661" cy="33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age.slidesharecdn.com/swimhandbook-150318021135-conversion-gate01/95/swim-hand-book-28-638.jpg?cb=142664477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9" t="36856" r="22072" b="42126"/>
          <a:stretch/>
        </p:blipFill>
        <p:spPr bwMode="auto">
          <a:xfrm>
            <a:off x="6803571" y="522514"/>
            <a:ext cx="4130039" cy="175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55441" y="4118482"/>
            <a:ext cx="3711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Záběr nohou směrem nahoru je z hlediska hnací síly  významnější než u </a:t>
            </a:r>
            <a:r>
              <a:rPr lang="cs-CZ" sz="3200" b="1" dirty="0" smtClean="0"/>
              <a:t>kraulu.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015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04949" y="284176"/>
            <a:ext cx="11338560" cy="1508760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/>
              <a:t>Vizuálně  správné  provedení</a:t>
            </a:r>
            <a:endParaRPr lang="cs-CZ" sz="5400" dirty="0"/>
          </a:p>
        </p:txBody>
      </p:sp>
      <p:pic>
        <p:nvPicPr>
          <p:cNvPr id="4" name="Picture 2" descr="http://www2.pictures.zimbio.com/gi/Ryan+Lochte+Nick+Thoman+2012+Olympic+Swimming+7lt0ICLJLzM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" y="2011680"/>
            <a:ext cx="5656217" cy="46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230390" y="2011680"/>
            <a:ext cx="5722123" cy="46895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600" b="1" dirty="0" smtClean="0"/>
              <a:t> nohy </a:t>
            </a:r>
            <a:r>
              <a:rPr lang="cs-CZ" sz="3600" b="1" dirty="0">
                <a:solidFill>
                  <a:schemeClr val="bg1"/>
                </a:solidFill>
              </a:rPr>
              <a:t>čeří vodní hladinu </a:t>
            </a:r>
            <a:r>
              <a:rPr lang="cs-CZ" sz="3600" b="1" dirty="0"/>
              <a:t>a vytváří na ní kopeček </a:t>
            </a:r>
            <a:r>
              <a:rPr lang="cs-CZ" sz="3600" b="1" dirty="0" smtClean="0"/>
              <a:t>pěny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b="1" dirty="0" smtClean="0"/>
              <a:t> kolena </a:t>
            </a:r>
            <a:r>
              <a:rPr lang="cs-CZ" sz="3600" b="1" dirty="0"/>
              <a:t>se </a:t>
            </a:r>
            <a:r>
              <a:rPr lang="cs-CZ" sz="3600" b="1" dirty="0">
                <a:solidFill>
                  <a:srgbClr val="FF0000"/>
                </a:solidFill>
              </a:rPr>
              <a:t>nedostávají z vody </a:t>
            </a:r>
            <a:r>
              <a:rPr lang="cs-CZ" sz="3600" b="1" dirty="0"/>
              <a:t>a chodidla také </a:t>
            </a:r>
            <a:r>
              <a:rPr lang="cs-CZ" sz="3600" b="1" dirty="0" smtClean="0"/>
              <a:t>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b="1" dirty="0" smtClean="0"/>
              <a:t> </a:t>
            </a:r>
            <a:r>
              <a:rPr lang="cs-CZ" sz="3600" b="1" dirty="0" smtClean="0">
                <a:solidFill>
                  <a:schemeClr val="bg1"/>
                </a:solidFill>
              </a:rPr>
              <a:t>boky</a:t>
            </a:r>
            <a:r>
              <a:rPr lang="cs-CZ" sz="3600" b="1" dirty="0" smtClean="0"/>
              <a:t> </a:t>
            </a:r>
            <a:r>
              <a:rPr lang="cs-CZ" sz="3600" b="1" dirty="0"/>
              <a:t>jsou </a:t>
            </a:r>
            <a:r>
              <a:rPr lang="cs-CZ" sz="3600" b="1" dirty="0">
                <a:solidFill>
                  <a:schemeClr val="bg1"/>
                </a:solidFill>
              </a:rPr>
              <a:t>u</a:t>
            </a:r>
            <a:r>
              <a:rPr lang="cs-CZ" sz="3600" b="1" dirty="0"/>
              <a:t> vodní </a:t>
            </a:r>
            <a:r>
              <a:rPr lang="cs-CZ" sz="3600" b="1" dirty="0">
                <a:solidFill>
                  <a:schemeClr val="bg1"/>
                </a:solidFill>
              </a:rPr>
              <a:t>hladiny</a:t>
            </a:r>
            <a:r>
              <a:rPr lang="cs-CZ" sz="3600" b="1" dirty="0"/>
              <a:t> </a:t>
            </a:r>
            <a:r>
              <a:rPr lang="cs-CZ" sz="3600" b="1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b="1" dirty="0" smtClean="0"/>
              <a:t> kopy </a:t>
            </a:r>
            <a:r>
              <a:rPr lang="cs-CZ" sz="3600" b="1" dirty="0"/>
              <a:t>jsou </a:t>
            </a:r>
            <a:r>
              <a:rPr lang="cs-CZ" sz="3600" b="1" dirty="0">
                <a:solidFill>
                  <a:schemeClr val="bg1"/>
                </a:solidFill>
              </a:rPr>
              <a:t>v pravidelném rytmu</a:t>
            </a:r>
            <a:r>
              <a:rPr lang="cs-CZ" sz="3600" b="1" dirty="0"/>
              <a:t> směrem k hladině a směrem </a:t>
            </a:r>
            <a:r>
              <a:rPr lang="cs-CZ" sz="3600" b="1" dirty="0" smtClean="0"/>
              <a:t>dolů </a:t>
            </a:r>
            <a:endParaRPr lang="cs-CZ" sz="3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1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dirty="0" smtClean="0"/>
              <a:t>Chyby dolních končetin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823" y="2011679"/>
            <a:ext cx="11377748" cy="4741817"/>
          </a:xfrm>
        </p:spPr>
        <p:txBody>
          <a:bodyPr>
            <a:normAutofit fontScale="925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sz="3200" dirty="0" smtClean="0"/>
              <a:t>pedálový </a:t>
            </a:r>
            <a:r>
              <a:rPr lang="cs-CZ" sz="3200" dirty="0"/>
              <a:t>pohyb (šlapání na </a:t>
            </a:r>
            <a:r>
              <a:rPr lang="cs-CZ" sz="3200" dirty="0" smtClean="0"/>
              <a:t>kole) - kolena </a:t>
            </a:r>
            <a:r>
              <a:rPr lang="cs-CZ" sz="3200" dirty="0"/>
              <a:t>se dostávají nad hladinu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200" dirty="0" smtClean="0"/>
              <a:t> přílišné </a:t>
            </a:r>
            <a:r>
              <a:rPr lang="cs-CZ" sz="3200" dirty="0"/>
              <a:t>krčení nohou v kolenou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200" dirty="0" smtClean="0"/>
              <a:t> kopání </a:t>
            </a:r>
            <a:r>
              <a:rPr lang="cs-CZ" sz="3200" dirty="0"/>
              <a:t>napnutýma nohama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200" dirty="0" smtClean="0"/>
              <a:t> kopání </a:t>
            </a:r>
            <a:r>
              <a:rPr lang="cs-CZ" sz="3200" dirty="0"/>
              <a:t>do stran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200" dirty="0" smtClean="0"/>
              <a:t> příliš </a:t>
            </a:r>
            <a:r>
              <a:rPr lang="cs-CZ" sz="3200" dirty="0"/>
              <a:t>široký kop (roztažené nohy)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200" dirty="0" smtClean="0"/>
              <a:t> přílišný </a:t>
            </a:r>
            <a:r>
              <a:rPr lang="cs-CZ" sz="3200" dirty="0"/>
              <a:t>důraz na pohyb směrem ke dnu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 tuhý </a:t>
            </a:r>
            <a:r>
              <a:rPr lang="cs-CZ" sz="3200" dirty="0"/>
              <a:t>kotník nebo aktivní </a:t>
            </a:r>
            <a:r>
              <a:rPr lang="cs-CZ" sz="3200" dirty="0" smtClean="0"/>
              <a:t>flexe      </a:t>
            </a:r>
          </a:p>
          <a:p>
            <a:pPr marL="0" indent="0" algn="ctr">
              <a:buNone/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www.youtube.com/watch?v=TvCvdIQLbaA</a:t>
            </a:r>
            <a:r>
              <a:rPr lang="cs-CZ" dirty="0"/>
              <a:t> </a:t>
            </a:r>
            <a:r>
              <a:rPr lang="cs-CZ" dirty="0" smtClean="0"/>
              <a:t> -    </a:t>
            </a:r>
            <a:r>
              <a:rPr lang="cs-CZ" dirty="0" err="1" smtClean="0"/>
              <a:t>Backstroke</a:t>
            </a:r>
            <a:r>
              <a:rPr lang="cs-CZ" dirty="0" smtClean="0"/>
              <a:t> </a:t>
            </a:r>
            <a:r>
              <a:rPr lang="cs-CZ" dirty="0" err="1"/>
              <a:t>Swimming</a:t>
            </a:r>
            <a:r>
              <a:rPr lang="cs-CZ" dirty="0"/>
              <a:t> </a:t>
            </a:r>
            <a:r>
              <a:rPr lang="cs-CZ" dirty="0" err="1"/>
              <a:t>Technique</a:t>
            </a:r>
            <a:r>
              <a:rPr lang="cs-CZ" dirty="0"/>
              <a:t> | </a:t>
            </a:r>
            <a:r>
              <a:rPr lang="cs-CZ" dirty="0" err="1"/>
              <a:t>Kick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lvl="0">
              <a:buFont typeface="Wingdings" panose="05000000000000000000" pitchFamily="2" charset="2"/>
              <a:buChar char="Ø"/>
            </a:pPr>
            <a:endParaRPr lang="cs-CZ" sz="3200" dirty="0"/>
          </a:p>
          <a:p>
            <a:endParaRPr lang="cs-CZ" dirty="0"/>
          </a:p>
        </p:txBody>
      </p:sp>
      <p:pic>
        <p:nvPicPr>
          <p:cNvPr id="4" name="Picture 2" descr="VÃ½sledek obrÃ¡zku pro error in the swimming backstroke">
            <a:extLst>
              <a:ext uri="{FF2B5EF4-FFF2-40B4-BE49-F238E27FC236}">
                <a16:creationId xmlns:a16="http://schemas.microsoft.com/office/drawing/2014/main" id="{E921B9E1-4FB1-4F2D-9430-A7BBCC4B4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" r="1" b="1"/>
          <a:stretch/>
        </p:blipFill>
        <p:spPr bwMode="auto">
          <a:xfrm>
            <a:off x="7158446" y="2782388"/>
            <a:ext cx="4794068" cy="286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8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 smtClean="0"/>
              <a:t>Horní končetiny</a:t>
            </a:r>
            <a:endParaRPr lang="cs-CZ" sz="8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7156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solidFill>
                  <a:srgbClr val="FF0000"/>
                </a:solidFill>
              </a:rPr>
              <a:t>Paže jsou u </a:t>
            </a:r>
            <a:r>
              <a:rPr lang="cs-CZ" sz="3600" dirty="0" smtClean="0">
                <a:solidFill>
                  <a:srgbClr val="FF0000"/>
                </a:solidFill>
              </a:rPr>
              <a:t>znaku </a:t>
            </a:r>
            <a:r>
              <a:rPr lang="cs-CZ" sz="3600" dirty="0">
                <a:solidFill>
                  <a:srgbClr val="FF0000"/>
                </a:solidFill>
              </a:rPr>
              <a:t>hlavní hnací silou</a:t>
            </a:r>
            <a:r>
              <a:rPr lang="cs-CZ" sz="3600" dirty="0" smtClean="0">
                <a:solidFill>
                  <a:srgbClr val="FF0000"/>
                </a:solidFill>
              </a:rPr>
              <a:t>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 algn="ctr">
              <a:buNone/>
            </a:pPr>
            <a:r>
              <a:rPr lang="cs-CZ" sz="4000" dirty="0">
                <a:solidFill>
                  <a:schemeClr val="bg1"/>
                </a:solidFill>
              </a:rPr>
              <a:t>Podíl</a:t>
            </a:r>
            <a:r>
              <a:rPr lang="cs-CZ" sz="4000" dirty="0"/>
              <a:t> hnacích sil znakových paží je cca </a:t>
            </a:r>
            <a:r>
              <a:rPr lang="cs-CZ" sz="4000" dirty="0">
                <a:solidFill>
                  <a:schemeClr val="bg1"/>
                </a:solidFill>
              </a:rPr>
              <a:t>85%. </a:t>
            </a:r>
          </a:p>
          <a:p>
            <a:endParaRPr lang="cs-CZ" dirty="0"/>
          </a:p>
        </p:txBody>
      </p:sp>
      <p:pic>
        <p:nvPicPr>
          <p:cNvPr id="4" name="Picture 2" descr="http://darkroom.baltimoresun.com/wp-content/uploads/2012/08/AFP_Getty-149611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48" y="2616099"/>
            <a:ext cx="8347222" cy="35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93733-8170-4170-9F88-B9EC87D13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800" dirty="0"/>
              <a:t>Vývoj  techniky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2F495B-AC60-4548-A003-84CC1133C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1792936"/>
            <a:ext cx="9784080" cy="50010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dirty="0"/>
              <a:t>Plavecký způsob znak je tradičním plaveckým způsobem. Pro svou polohu na zádech byl zpočátku pravděpodobně příliš nepřirozený a byl praktikován spíše k odpočinku.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r>
              <a:rPr lang="cs-CZ" sz="2800" dirty="0"/>
              <a:t>V první historicky doložené učebnici plavání z roku 1538 je poloha na znak nazvána </a:t>
            </a:r>
            <a:r>
              <a:rPr lang="cs-CZ" sz="2800" dirty="0">
                <a:solidFill>
                  <a:srgbClr val="FF0000"/>
                </a:solidFill>
              </a:rPr>
              <a:t>„polohou mrtvého muže“</a:t>
            </a:r>
            <a:r>
              <a:rPr lang="cs-CZ" sz="2800" dirty="0"/>
              <a:t>. K této poloze byly později přidány pohyby paží a nohou tak, aby se člověk dostal do pohybu.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6" descr="https://nyamcenterforhistory.files.wordpress.com/2015/06/frost_artofswimming_1818_plate6_watermark.jpg?w=700&amp;h=&amp;crop=1">
            <a:extLst>
              <a:ext uri="{FF2B5EF4-FFF2-40B4-BE49-F238E27FC236}">
                <a16:creationId xmlns:a16="http://schemas.microsoft.com/office/drawing/2014/main" id="{BB46FF4F-DC09-40E3-9126-B1F61B654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" r="1553" b="12095"/>
          <a:stretch/>
        </p:blipFill>
        <p:spPr bwMode="auto">
          <a:xfrm>
            <a:off x="1404087" y="2521181"/>
            <a:ext cx="4347489" cy="286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nyamcenterforhistory.files.wordpress.com/2015/06/frost_artofswimming_1818_plate10_watermark.jpg?w=700&amp;h=&amp;crop=1">
            <a:extLst>
              <a:ext uri="{FF2B5EF4-FFF2-40B4-BE49-F238E27FC236}">
                <a16:creationId xmlns:a16="http://schemas.microsoft.com/office/drawing/2014/main" id="{5967B48D-7707-470B-8AAE-AFDAC7D3B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6" r="1970" b="10278"/>
          <a:stretch/>
        </p:blipFill>
        <p:spPr bwMode="auto">
          <a:xfrm>
            <a:off x="6360135" y="2521182"/>
            <a:ext cx="4278256" cy="286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000" dirty="0" smtClean="0"/>
              <a:t>Fáze znakového záběru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510" y="2011679"/>
            <a:ext cx="11482250" cy="453281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6000" dirty="0" smtClean="0"/>
              <a:t> </a:t>
            </a:r>
            <a:r>
              <a:rPr lang="cs-CZ" sz="6000" dirty="0" smtClean="0">
                <a:solidFill>
                  <a:srgbClr val="FF0000"/>
                </a:solidFill>
              </a:rPr>
              <a:t>přípravná </a:t>
            </a:r>
            <a:r>
              <a:rPr lang="cs-CZ" sz="6000" dirty="0" smtClean="0"/>
              <a:t>– zasunutí do vody</a:t>
            </a:r>
            <a:endParaRPr lang="cs-CZ" sz="60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6000" dirty="0" smtClean="0"/>
              <a:t> </a:t>
            </a:r>
            <a:r>
              <a:rPr lang="cs-CZ" sz="6000" dirty="0" smtClean="0">
                <a:solidFill>
                  <a:srgbClr val="FF0000"/>
                </a:solidFill>
              </a:rPr>
              <a:t>přechodná </a:t>
            </a:r>
            <a:r>
              <a:rPr lang="cs-CZ" sz="6000" dirty="0" smtClean="0"/>
              <a:t>– uchopení vody</a:t>
            </a:r>
            <a:endParaRPr lang="cs-CZ" sz="6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6000" dirty="0" smtClean="0"/>
              <a:t> záběrová – </a:t>
            </a:r>
            <a:r>
              <a:rPr lang="cs-CZ" sz="6000" dirty="0" smtClean="0">
                <a:solidFill>
                  <a:srgbClr val="FF0000"/>
                </a:solidFill>
              </a:rPr>
              <a:t>přitažení</a:t>
            </a:r>
            <a:r>
              <a:rPr lang="cs-CZ" sz="6000" dirty="0" smtClean="0"/>
              <a:t>, </a:t>
            </a:r>
            <a:r>
              <a:rPr lang="cs-CZ" sz="6000" dirty="0" smtClean="0">
                <a:solidFill>
                  <a:srgbClr val="FF0000"/>
                </a:solidFill>
              </a:rPr>
              <a:t>odtlačení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6000" dirty="0" smtClean="0">
                <a:solidFill>
                  <a:srgbClr val="FF0000"/>
                </a:solidFill>
              </a:rPr>
              <a:t> přenos </a:t>
            </a:r>
            <a:r>
              <a:rPr lang="cs-CZ" sz="6000" dirty="0" smtClean="0"/>
              <a:t>– </a:t>
            </a:r>
            <a:r>
              <a:rPr lang="cs-CZ" sz="6000" smtClean="0"/>
              <a:t>nataženou paží</a:t>
            </a:r>
            <a:endParaRPr lang="cs-CZ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 smtClean="0"/>
              <a:t>Přípravná fáze</a:t>
            </a:r>
            <a:endParaRPr lang="cs-CZ" sz="8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859" y="2327510"/>
            <a:ext cx="6934200" cy="39052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95942" y="1882581"/>
            <a:ext cx="11808823" cy="545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2800" dirty="0">
                <a:latin typeface="Arial Black" panose="020B0A04020102020204" pitchFamily="34" charset="0"/>
              </a:rPr>
              <a:t>začíná zasunutím končetiny do vody malíkovou </a:t>
            </a:r>
            <a:r>
              <a:rPr lang="cs-CZ" sz="2800" dirty="0" smtClean="0">
                <a:latin typeface="Arial Black" panose="020B0A04020102020204" pitchFamily="34" charset="0"/>
              </a:rPr>
              <a:t>hranou </a:t>
            </a:r>
          </a:p>
          <a:p>
            <a:pPr>
              <a:lnSpc>
                <a:spcPct val="80000"/>
              </a:lnSpc>
            </a:pPr>
            <a:endParaRPr lang="cs-CZ" sz="3200" b="1" dirty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cs-CZ" sz="3200" b="1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cs-CZ" sz="3200" b="1" dirty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cs-CZ" sz="3200" b="1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cs-CZ" sz="3200" b="1" dirty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cs-CZ" sz="3200" b="1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cs-CZ" sz="3200" b="1" dirty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cs-CZ" sz="3200" b="1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cs-CZ" sz="3200" b="1" dirty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cs-CZ" sz="3200" dirty="0" smtClean="0"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</a:pPr>
            <a:endParaRPr lang="cs-CZ" sz="2800" dirty="0" smtClean="0"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cs-CZ" sz="2800" dirty="0" smtClean="0">
                <a:latin typeface="Arial Black" panose="020B0A04020102020204" pitchFamily="34" charset="0"/>
              </a:rPr>
              <a:t>převažuje </a:t>
            </a:r>
            <a:r>
              <a:rPr lang="cs-CZ" sz="2800" dirty="0">
                <a:latin typeface="Arial Black" panose="020B0A04020102020204" pitchFamily="34" charset="0"/>
              </a:rPr>
              <a:t>pohyb vpřed nad pohybem dolů</a:t>
            </a:r>
            <a:endParaRPr lang="cs-CZ" sz="2800" b="1" dirty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cs-CZ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14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ískat tachometr f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9"/>
          <a:stretch/>
        </p:blipFill>
        <p:spPr bwMode="auto">
          <a:xfrm>
            <a:off x="346917" y="116632"/>
            <a:ext cx="8211530" cy="41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peedo.com.au/Plugins/Speedo.SpeedoFit/Content/Images/backstroke_stroke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7" b="18515"/>
          <a:stretch/>
        </p:blipFill>
        <p:spPr bwMode="auto">
          <a:xfrm>
            <a:off x="1336766" y="3157288"/>
            <a:ext cx="487319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ýsledek obrázku pro backstroke swimming ca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238" y="542726"/>
            <a:ext cx="3541643" cy="218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-media-cache-ak0.pinimg.com/236x/ce/13/24/ce132405e66e9b156aa2f77c28c0154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82"/>
          <a:stretch/>
        </p:blipFill>
        <p:spPr bwMode="auto">
          <a:xfrm>
            <a:off x="7570317" y="3157288"/>
            <a:ext cx="3768466" cy="206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46917" y="4572489"/>
            <a:ext cx="10991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vnoření se paže pohybuje vpřed a </a:t>
            </a:r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natáčením ramenní osy na záběrovou </a:t>
            </a:r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stranu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připravuje 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endParaRPr lang="cs-CZ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zachycení vody</a:t>
            </a:r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".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638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 smtClean="0"/>
              <a:t>Přechodná fáze</a:t>
            </a:r>
            <a:endParaRPr lang="cs-CZ" sz="8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194" y="1894115"/>
            <a:ext cx="11678195" cy="485938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3600" dirty="0" smtClean="0"/>
              <a:t>ostrá změna </a:t>
            </a:r>
            <a:r>
              <a:rPr lang="cs-CZ" sz="3600" dirty="0"/>
              <a:t>směru pohybu ruky a </a:t>
            </a:r>
            <a:r>
              <a:rPr lang="cs-CZ" sz="3600" dirty="0" smtClean="0"/>
              <a:t>předloktí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 </a:t>
            </a:r>
            <a:r>
              <a:rPr lang="cs-CZ" dirty="0"/>
              <a:t> </a:t>
            </a:r>
            <a:endParaRPr lang="cs-CZ" dirty="0" smtClean="0"/>
          </a:p>
          <a:p>
            <a:pPr marL="0" indent="0" algn="ctr">
              <a:buNone/>
            </a:pPr>
            <a:endParaRPr lang="cs-CZ" sz="2800" dirty="0" smtClean="0"/>
          </a:p>
          <a:p>
            <a:pPr marL="0" indent="0" algn="ctr">
              <a:buNone/>
            </a:pPr>
            <a:r>
              <a:rPr lang="cs-CZ" sz="3300" dirty="0" smtClean="0"/>
              <a:t>ruka </a:t>
            </a:r>
            <a:r>
              <a:rPr lang="cs-CZ" sz="3300" dirty="0"/>
              <a:t>získává oporu o vodu </a:t>
            </a:r>
            <a:r>
              <a:rPr lang="cs-CZ" sz="3300" dirty="0">
                <a:solidFill>
                  <a:srgbClr val="FF0000"/>
                </a:solidFill>
              </a:rPr>
              <a:t>nastavením dlaně a předloktí </a:t>
            </a:r>
            <a:r>
              <a:rPr lang="cs-CZ" sz="3300" dirty="0"/>
              <a:t>směrem vzad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2" descr="https://i.ytimg.com/vi/SdcvoiCmCf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58" y="2305593"/>
            <a:ext cx="8390402" cy="369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62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800" dirty="0" smtClean="0"/>
              <a:t>Záběrová fáze</a:t>
            </a:r>
            <a:endParaRPr lang="cs-CZ" sz="8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945" y="2011679"/>
            <a:ext cx="3605346" cy="4715691"/>
          </a:xfrm>
        </p:spPr>
        <p:txBody>
          <a:bodyPr/>
          <a:lstStyle/>
          <a:p>
            <a:pPr marL="0" indent="0">
              <a:buNone/>
            </a:pP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Ruka se pohybuje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cs-CZ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esovité dráze </a:t>
            </a: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se ramena </a:t>
            </a:r>
            <a:r>
              <a:rPr lang="cs-CZ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vychylují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kolem podélné osy těla </a:t>
            </a:r>
            <a:r>
              <a:rPr lang="cs-CZ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stranu zabírající paže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Picture 2" descr="Související obrázek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92731" y="2011679"/>
            <a:ext cx="8177349" cy="47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28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800" dirty="0" smtClean="0"/>
              <a:t>přitahování</a:t>
            </a:r>
            <a:endParaRPr lang="cs-CZ" sz="8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22463" y="2001823"/>
            <a:ext cx="6914607" cy="8226719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35831" y="2194560"/>
            <a:ext cx="5473929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 </a:t>
            </a:r>
            <a:r>
              <a:rPr lang="cs-CZ" sz="3600" dirty="0" smtClean="0"/>
              <a:t>paže </a:t>
            </a:r>
            <a:r>
              <a:rPr lang="cs-CZ" sz="3600" dirty="0"/>
              <a:t>se </a:t>
            </a:r>
            <a:r>
              <a:rPr lang="cs-CZ" sz="3600" dirty="0" smtClean="0">
                <a:solidFill>
                  <a:srgbClr val="FF0000"/>
                </a:solidFill>
              </a:rPr>
              <a:t>krčí </a:t>
            </a:r>
            <a:r>
              <a:rPr lang="cs-CZ" sz="3600" dirty="0">
                <a:solidFill>
                  <a:srgbClr val="FF0000"/>
                </a:solidFill>
              </a:rPr>
              <a:t>v lokti </a:t>
            </a:r>
            <a:endParaRPr lang="cs-CZ" sz="36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 smtClean="0"/>
              <a:t> počátek </a:t>
            </a:r>
            <a:r>
              <a:rPr lang="cs-CZ" sz="3600" dirty="0"/>
              <a:t>záběru je prováděn především </a:t>
            </a:r>
            <a:r>
              <a:rPr lang="cs-CZ" sz="3600" dirty="0">
                <a:solidFill>
                  <a:srgbClr val="FF0000"/>
                </a:solidFill>
              </a:rPr>
              <a:t>předloktím</a:t>
            </a:r>
            <a:r>
              <a:rPr lang="cs-CZ" sz="3600" dirty="0"/>
              <a:t>, aby se dlaň dostala na úroveň </a:t>
            </a:r>
            <a:r>
              <a:rPr lang="cs-CZ" sz="3600" dirty="0" smtClean="0"/>
              <a:t>lokte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 smtClean="0"/>
              <a:t> trup se </a:t>
            </a:r>
            <a:r>
              <a:rPr lang="cs-CZ" sz="3600" dirty="0">
                <a:solidFill>
                  <a:srgbClr val="FF0000"/>
                </a:solidFill>
              </a:rPr>
              <a:t>vytáčí</a:t>
            </a:r>
            <a:r>
              <a:rPr lang="cs-CZ" sz="3600" dirty="0"/>
              <a:t> na stranu záběrové paže </a:t>
            </a:r>
          </a:p>
        </p:txBody>
      </p:sp>
      <p:pic>
        <p:nvPicPr>
          <p:cNvPr id="1027" name="Picture 3" descr="24-trup-zaber-obr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9" y="2194560"/>
            <a:ext cx="5197881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325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800" dirty="0" smtClean="0"/>
              <a:t>odtlačování</a:t>
            </a:r>
            <a:endParaRPr lang="cs-CZ" sz="8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95943" y="2312125"/>
            <a:ext cx="5764281" cy="47418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 </a:t>
            </a:r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předloktí 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tzv. doběhne loket </a:t>
            </a:r>
            <a:endParaRPr lang="cs-CZ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pohyb 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po čtvrtkruhové </a:t>
            </a:r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dráze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dlaň se </a:t>
            </a:r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překlápí dolů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paže </a:t>
            </a:r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cs-CZ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natahuje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áběr 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se postupně zrychluje </a:t>
            </a:r>
            <a:endParaRPr lang="cs-CZ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paže 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natažená u boků dlaní ke dnu </a:t>
            </a:r>
          </a:p>
        </p:txBody>
      </p:sp>
      <p:pic>
        <p:nvPicPr>
          <p:cNvPr id="6" name="Zástupný symbol pro obsah 6" descr="Backstroke_Downswee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0224" y="2155371"/>
            <a:ext cx="5966165" cy="4402183"/>
          </a:xfrm>
        </p:spPr>
      </p:pic>
    </p:spTree>
    <p:extLst>
      <p:ext uri="{BB962C8B-B14F-4D97-AF65-F5344CB8AC3E}">
        <p14:creationId xmlns:p14="http://schemas.microsoft.com/office/powerpoint/2010/main" val="3661641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přenos</a:t>
            </a:r>
            <a:endParaRPr lang="cs-CZ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991260" y="3369997"/>
            <a:ext cx="10402510" cy="883754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5995851" y="2286000"/>
            <a:ext cx="6034834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</a:t>
            </a:r>
            <a:r>
              <a:rPr lang="cs-CZ" sz="3200" dirty="0" smtClean="0"/>
              <a:t>prováděn </a:t>
            </a:r>
            <a:r>
              <a:rPr lang="cs-CZ" sz="3200" dirty="0">
                <a:solidFill>
                  <a:srgbClr val="FF0000"/>
                </a:solidFill>
              </a:rPr>
              <a:t>nataženou a relaxovanou </a:t>
            </a:r>
            <a:r>
              <a:rPr lang="cs-CZ" sz="3200" dirty="0"/>
              <a:t>paží </a:t>
            </a:r>
            <a:endParaRPr lang="cs-CZ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 přes </a:t>
            </a:r>
            <a:r>
              <a:rPr lang="cs-CZ" sz="3200" dirty="0">
                <a:solidFill>
                  <a:srgbClr val="FF0000"/>
                </a:solidFill>
              </a:rPr>
              <a:t>předpažení do </a:t>
            </a:r>
            <a:r>
              <a:rPr lang="cs-CZ" sz="3200" dirty="0" smtClean="0">
                <a:solidFill>
                  <a:srgbClr val="FF0000"/>
                </a:solidFill>
              </a:rPr>
              <a:t>vzpažení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</a:t>
            </a:r>
            <a:r>
              <a:rPr lang="cs-CZ" sz="3200" dirty="0" smtClean="0"/>
              <a:t>paže </a:t>
            </a:r>
            <a:r>
              <a:rPr lang="cs-CZ" sz="3200" dirty="0"/>
              <a:t>se dostává </a:t>
            </a:r>
            <a:r>
              <a:rPr lang="cs-CZ" sz="3200" dirty="0">
                <a:solidFill>
                  <a:srgbClr val="FF0000"/>
                </a:solidFill>
              </a:rPr>
              <a:t>z vody palcem </a:t>
            </a:r>
            <a:r>
              <a:rPr lang="cs-CZ" sz="3200" dirty="0"/>
              <a:t>nahoru a během přenosu se přetáčí </a:t>
            </a:r>
            <a:endParaRPr lang="cs-CZ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</a:t>
            </a:r>
            <a:r>
              <a:rPr lang="cs-CZ" sz="3200" dirty="0" smtClean="0"/>
              <a:t>zasouvá se </a:t>
            </a:r>
            <a:r>
              <a:rPr lang="cs-CZ" sz="3200" dirty="0">
                <a:solidFill>
                  <a:srgbClr val="FF0000"/>
                </a:solidFill>
              </a:rPr>
              <a:t>do vody malíkovou hranou</a:t>
            </a:r>
          </a:p>
        </p:txBody>
      </p:sp>
      <p:pic>
        <p:nvPicPr>
          <p:cNvPr id="1026" name="Picture 2" descr="24-paze-vytah-obr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5" y="2338251"/>
            <a:ext cx="5251267" cy="406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073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pc-hetravijn.nl/wp-content/uploads/2014/03/Zwemmen-Ravij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45" y="306206"/>
            <a:ext cx="9588137" cy="565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79116" y="6061258"/>
            <a:ext cx="84811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>
                <a:latin typeface="Arial Black" panose="020B0A04020102020204" pitchFamily="34" charset="0"/>
              </a:rPr>
              <a:t>paže  se přenáší uvolněná</a:t>
            </a:r>
          </a:p>
        </p:txBody>
      </p:sp>
    </p:spTree>
    <p:extLst>
      <p:ext uri="{BB962C8B-B14F-4D97-AF65-F5344CB8AC3E}">
        <p14:creationId xmlns:p14="http://schemas.microsoft.com/office/powerpoint/2010/main" val="3489399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 smtClean="0"/>
              <a:t>Vizuálně správné provedení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943" y="1920240"/>
            <a:ext cx="10424159" cy="484632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záběry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paží se pravidelně střídají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přenášená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paže je natažená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rotace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ramen kolem podélné osy těla (20 – 45°)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ruka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 vytažena u stehna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záběr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začíná ponořením paže do vody v prodloužené úrovni ramene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vody vstupuje ruka malíkovou hranou, dlaň je otočena ven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ruka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hladinu spíše prořízne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neplácne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hladinu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záběr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probíhá pokrčenou paží a je dotažen až ke stehnu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při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začátku záběru se nezvedá trup a hlava z vody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při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dokončení záběru se nezanořuje pánev do vody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nevysazuje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zadek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paže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jsou cca 180° proti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sobě – nedobíhají se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znak v bazénu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60674" y="2207623"/>
            <a:ext cx="2573383" cy="427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5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24641F0-1218-4516-8336-FC90A0C278E0}"/>
              </a:ext>
            </a:extLst>
          </p:cNvPr>
          <p:cNvSpPr/>
          <p:nvPr/>
        </p:nvSpPr>
        <p:spPr>
          <a:xfrm>
            <a:off x="493776" y="2967335"/>
            <a:ext cx="114482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Zpočátku se znak plaval jako </a:t>
            </a:r>
            <a:r>
              <a:rPr lang="cs-CZ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soupažný s prsařským kopem. </a:t>
            </a:r>
          </a:p>
          <a:p>
            <a:pPr algn="ctr"/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 současná podoba se začala vyvíjet cca od roku 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1912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inspirací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znakařům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byly především </a:t>
            </a:r>
            <a:r>
              <a:rPr lang="cs-CZ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krauleři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2000" dirty="0"/>
          </a:p>
        </p:txBody>
      </p:sp>
      <p:pic>
        <p:nvPicPr>
          <p:cNvPr id="3" name="Picture 2" descr="1912 Swimming antique print, breaststroke, back stroke, over arm stroke, learn to swimm, Larousse french edition, Vintage 105 YEARS OLD">
            <a:extLst>
              <a:ext uri="{FF2B5EF4-FFF2-40B4-BE49-F238E27FC236}">
                <a16:creationId xmlns:a16="http://schemas.microsoft.com/office/drawing/2014/main" id="{E56E89A6-B7E6-40A4-9471-A85ED9A0A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 b="30629"/>
          <a:stretch/>
        </p:blipFill>
        <p:spPr bwMode="auto">
          <a:xfrm>
            <a:off x="2414016" y="530352"/>
            <a:ext cx="7095744" cy="409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3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000" dirty="0" smtClean="0"/>
              <a:t>Chyby horních končetin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944" y="2011679"/>
            <a:ext cx="11678194" cy="465037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cs-CZ" sz="3600" dirty="0" smtClean="0"/>
              <a:t> paže </a:t>
            </a:r>
            <a:r>
              <a:rPr lang="cs-CZ" sz="3600" dirty="0"/>
              <a:t>se vkládá do vody vně od osy těla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600" dirty="0" smtClean="0"/>
              <a:t> paže </a:t>
            </a:r>
            <a:r>
              <a:rPr lang="cs-CZ" sz="3600" dirty="0"/>
              <a:t>se vkládá do vody přes osu těla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600" dirty="0" smtClean="0"/>
              <a:t> paže </a:t>
            </a:r>
            <a:r>
              <a:rPr lang="cs-CZ" sz="3600" dirty="0"/>
              <a:t>se zasouvá do vody hřbetem ruky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600" dirty="0" smtClean="0"/>
              <a:t> paže </a:t>
            </a:r>
            <a:r>
              <a:rPr lang="cs-CZ" sz="3600" dirty="0"/>
              <a:t>se zasouvá do vody palcem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600" dirty="0" smtClean="0"/>
              <a:t> při </a:t>
            </a:r>
            <a:r>
              <a:rPr lang="cs-CZ" sz="3600" dirty="0"/>
              <a:t>záběru „utíká loket“  </a:t>
            </a:r>
            <a:endParaRPr lang="cs-CZ" sz="36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600" dirty="0" smtClean="0"/>
              <a:t> záběr </a:t>
            </a:r>
            <a:r>
              <a:rPr lang="cs-CZ" sz="3600" dirty="0"/>
              <a:t>nataženou paží do strany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3600" dirty="0" smtClean="0"/>
              <a:t> záběr </a:t>
            </a:r>
            <a:r>
              <a:rPr lang="cs-CZ" sz="3600" dirty="0"/>
              <a:t>nataženou paží pod trup</a:t>
            </a:r>
          </a:p>
          <a:p>
            <a:endParaRPr lang="cs-CZ" dirty="0"/>
          </a:p>
        </p:txBody>
      </p:sp>
      <p:pic>
        <p:nvPicPr>
          <p:cNvPr id="4" name="Picture 6" descr="VÃ½sledek obrÃ¡zku pro swim analyze error backstroke">
            <a:extLst>
              <a:ext uri="{FF2B5EF4-FFF2-40B4-BE49-F238E27FC236}">
                <a16:creationId xmlns:a16="http://schemas.microsoft.com/office/drawing/2014/main" id="{1EB9B790-6BD1-4A9A-869C-34878B65F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6" r="28643" b="-1"/>
          <a:stretch/>
        </p:blipFill>
        <p:spPr bwMode="auto">
          <a:xfrm>
            <a:off x="8934994" y="2204298"/>
            <a:ext cx="2939143" cy="423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044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5665414"/>
            <a:ext cx="12192000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800"/>
              </a:spcAft>
            </a:pPr>
            <a:r>
              <a:rPr lang="cs-CZ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cs-CZ" sz="20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www.youtube.com/watch?v=GMq0GBGDA7w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cs-CZ" sz="2000" dirty="0" err="1" smtClean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Backstroke</a:t>
            </a:r>
            <a:r>
              <a:rPr lang="cs-CZ" sz="2000" dirty="0" smtClean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swimming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Arms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15000"/>
              </a:lnSpc>
              <a:spcAft>
                <a:spcPts val="800"/>
              </a:spcAft>
            </a:pPr>
            <a:r>
              <a:rPr lang="cs-CZ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cs-CZ" sz="20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www.youtube.com/watch?v=KI_suSO8sEA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cs-CZ" sz="2000" dirty="0" err="1" smtClean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Backstroke</a:t>
            </a:r>
            <a:r>
              <a:rPr lang="cs-CZ" sz="2000" dirty="0" smtClean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swimming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Rotation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3" y="352697"/>
            <a:ext cx="10345783" cy="50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41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000" dirty="0" smtClean="0"/>
              <a:t>Souhra</a:t>
            </a:r>
            <a:endParaRPr lang="cs-CZ" sz="8000" dirty="0"/>
          </a:p>
        </p:txBody>
      </p:sp>
      <p:pic>
        <p:nvPicPr>
          <p:cNvPr id="4" name="Picture 2" descr="Související obrázek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42089" y="2042959"/>
            <a:ext cx="6314258" cy="46190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Obdélník 4"/>
          <p:cNvSpPr/>
          <p:nvPr/>
        </p:nvSpPr>
        <p:spPr>
          <a:xfrm>
            <a:off x="161109" y="2079531"/>
            <a:ext cx="5245848" cy="4692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Souhra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paží a nohou u znakové techniky je tzv. </a:t>
            </a:r>
            <a:r>
              <a:rPr lang="cs-CZ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šestiúderová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jeden cyklus </a:t>
            </a: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paží 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připadá 6 kopů. </a:t>
            </a:r>
            <a:endParaRPr lang="cs-CZ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cs-CZ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Rytmus </a:t>
            </a:r>
            <a:r>
              <a:rPr lang="cs-CZ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nohou je podřízen pohybu paží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protože pohyb dolních končetin plní stabilizační funkci.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33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ikihow.com/images/thumb/4/44/Swim-Backstroke-Perfectly-Step-4-Version-5.jpg/550px-Swim-Backstroke-Perfectly-Step-4-Version-5.jpg"/>
          <p:cNvPicPr>
            <a:picLocks noChangeAspect="1"/>
          </p:cNvPicPr>
          <p:nvPr/>
        </p:nvPicPr>
        <p:blipFill rotWithShape="1">
          <a:blip r:embed="rId2"/>
          <a:srcRect r="1683" b="8559"/>
          <a:stretch/>
        </p:blipFill>
        <p:spPr>
          <a:xfrm>
            <a:off x="1593666" y="1078793"/>
            <a:ext cx="8360229" cy="465790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69817" y="5363348"/>
            <a:ext cx="11887200" cy="1571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800"/>
              </a:spcAft>
            </a:pP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15000"/>
              </a:lnSpc>
              <a:spcAft>
                <a:spcPts val="800"/>
              </a:spcAft>
            </a:pP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Záběr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pažemi </a:t>
            </a: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být </a:t>
            </a: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kontinuální = když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jedna paže začne záběr, druhá začne </a:t>
            </a: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přenos.</a:t>
            </a: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3666" y="253502"/>
            <a:ext cx="8360229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800"/>
              </a:spcAft>
            </a:pP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Paže pracují cca 180° proti sobě </a:t>
            </a:r>
          </a:p>
        </p:txBody>
      </p:sp>
    </p:spTree>
    <p:extLst>
      <p:ext uri="{BB962C8B-B14F-4D97-AF65-F5344CB8AC3E}">
        <p14:creationId xmlns:p14="http://schemas.microsoft.com/office/powerpoint/2010/main" val="1083963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800" dirty="0" smtClean="0"/>
              <a:t>dýchání</a:t>
            </a:r>
            <a:endParaRPr lang="cs-CZ" sz="8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600891" y="3879669"/>
            <a:ext cx="5447212" cy="284770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03120" y="2198329"/>
            <a:ext cx="6096000" cy="16106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800"/>
              </a:spcAft>
            </a:pPr>
            <a:r>
              <a:rPr lang="cs-CZ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Nádech</a:t>
            </a:r>
            <a:r>
              <a:rPr lang="cs-CZ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40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15000"/>
              </a:lnSpc>
              <a:spcAft>
                <a:spcPts val="800"/>
              </a:spcAft>
            </a:pP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mezizáběrové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pauze</a:t>
            </a:r>
            <a:endParaRPr lang="cs-C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www.swimmingworldmagazine.com/news/wp-content/uploads/2015/03/Mar15-06-RO-720x50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7"/>
          <a:stretch/>
        </p:blipFill>
        <p:spPr bwMode="auto">
          <a:xfrm>
            <a:off x="6531429" y="2037806"/>
            <a:ext cx="5054962" cy="274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831829" y="5065422"/>
            <a:ext cx="4924741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800"/>
              </a:spcAft>
            </a:pPr>
            <a:r>
              <a:rPr lang="cs-CZ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Výdech</a:t>
            </a:r>
            <a:r>
              <a:rPr lang="cs-CZ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28600" algn="ctr">
              <a:lnSpc>
                <a:spcPct val="115000"/>
              </a:lnSpc>
              <a:spcAft>
                <a:spcPts val="800"/>
              </a:spcAft>
            </a:pPr>
            <a:r>
              <a:rPr lang="cs-CZ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konci záběru </a:t>
            </a:r>
            <a:endParaRPr lang="cs-C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44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Chyby v souhře a dýchání</a:t>
            </a:r>
            <a:endParaRPr lang="cs-CZ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131" y="2377440"/>
            <a:ext cx="10751868" cy="45720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nadechování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během záběru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nádech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pouze nosem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dlouhé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zadržování dechu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dobíhání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paží u stehen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přílišná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nebo nedostatečná rotace ramen</a:t>
            </a:r>
          </a:p>
          <a:p>
            <a:endParaRPr lang="cs-CZ" dirty="0"/>
          </a:p>
        </p:txBody>
      </p:sp>
      <p:pic>
        <p:nvPicPr>
          <p:cNvPr id="5" name="Picture 2" descr="Výsledek obrázku pro plavání zn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810" y="2577301"/>
            <a:ext cx="5159830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71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509" y="5724528"/>
            <a:ext cx="11547565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800"/>
              </a:spcAft>
            </a:pPr>
            <a:r>
              <a:rPr lang="cs-CZ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cs-CZ" sz="20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www.youtube.com/watch?v=JghqyliWwb4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 </a:t>
            </a:r>
            <a:r>
              <a:rPr lang="cs-CZ" sz="2000" dirty="0" err="1" smtClean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Speedo</a:t>
            </a:r>
            <a:r>
              <a:rPr lang="cs-CZ" sz="2000" dirty="0" smtClean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Swim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Backstroke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15000"/>
              </a:lnSpc>
              <a:spcAft>
                <a:spcPts val="800"/>
              </a:spcAft>
            </a:pPr>
            <a:r>
              <a:rPr lang="cs-CZ" sz="20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cs-CZ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cs-CZ" sz="20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www.youtube.com/watch?v=ujAusA_W0_U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 </a:t>
            </a:r>
            <a:r>
              <a:rPr lang="cs-CZ" sz="2000" dirty="0" smtClean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basics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3030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backstroke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Znak, kraul nebo motýlek? Baumrtová dominuje ve všem - Chomutovský dení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457200"/>
            <a:ext cx="9771017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88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800" dirty="0" smtClean="0"/>
              <a:t>pravidla</a:t>
            </a:r>
            <a:endParaRPr lang="cs-CZ" sz="8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6570" y="2011680"/>
            <a:ext cx="11534503" cy="47287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SW </a:t>
            </a:r>
            <a:r>
              <a:rPr lang="cs-CZ" dirty="0"/>
              <a:t>6.3 Při startu a po obrátce se plavec odráží a plave v poloze na zádech během celého závodu, kromě provedení obrátek podle ustanovení pravidla SW 6.5. Normální poloha naznak dovoluje otáčení celého těla z vodorovné polohy až do 90 stupňů od vodorovné osy (nikoli však včetně). Poloha hlavy není rozhodující.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SW </a:t>
            </a:r>
            <a:r>
              <a:rPr lang="cs-CZ" dirty="0"/>
              <a:t>6.4 Během závodu musí jakákoliv část těla plavce protínat vodní hladinu. Je povoleno, aby se plavec úplně ponořil při obrátce, a ve vzdálenosti ne větší než 15m po startu a po každé obrátce. V tomto místě (15m) musí hlava plavce protnout hladinu vody. </a:t>
            </a:r>
            <a:r>
              <a:rPr lang="cs-CZ" i="1" dirty="0"/>
              <a:t>Při cílovém dohmatu nesmí být závodník zcela ponořen. 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SW </a:t>
            </a:r>
            <a:r>
              <a:rPr lang="cs-CZ" dirty="0"/>
              <a:t>6.5 Při provádění obrátky se musí jakákoli část těla plavce dotknout stěny bazénu v přidělené dráze. Při obrátce mohou být ramena podélně přetočena na prsa, potom může být použit plynulý nepřerušovaný záběr jednou paží nebo oběma pažemi současně k zahájení plynulé obrátky. Plavec se musí vrátit do polohy na zádech při odrazu od stěny ve své dráze.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SW </a:t>
            </a:r>
            <a:r>
              <a:rPr lang="cs-CZ" dirty="0"/>
              <a:t>6.6 V cíli závodu se musí plavec dotknout stěny v přidělené dráze poloze naznak. </a:t>
            </a:r>
          </a:p>
        </p:txBody>
      </p:sp>
    </p:spTree>
    <p:extLst>
      <p:ext uri="{BB962C8B-B14F-4D97-AF65-F5344CB8AC3E}">
        <p14:creationId xmlns:p14="http://schemas.microsoft.com/office/powerpoint/2010/main" val="133115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287E885-A16E-436B-B5CE-BF6CD314CAD7}"/>
              </a:ext>
            </a:extLst>
          </p:cNvPr>
          <p:cNvSpPr/>
          <p:nvPr/>
        </p:nvSpPr>
        <p:spPr>
          <a:xfrm>
            <a:off x="210312" y="548640"/>
            <a:ext cx="117134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Prsový kop byl nahrazen střídavou prací dolních končetin a postupně i záběry soupaž byly nahrazeny střídavými pohyby horních končetin. </a:t>
            </a:r>
          </a:p>
          <a:p>
            <a:endParaRPr lang="cs-CZ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Tento styl </a:t>
            </a:r>
            <a:r>
              <a:rPr lang="cs-CZ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„znak – kraul“ </a:t>
            </a:r>
            <a:r>
              <a:rPr lang="cs-CZ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vyznačoval </a:t>
            </a:r>
            <a:r>
              <a:rPr lang="cs-CZ" sz="4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střídavými pohyby horních i dolních končetin</a:t>
            </a:r>
            <a:r>
              <a:rPr lang="cs-CZ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které byly asymetrické a na sobě nezávislé. 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4567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ek obrázku pro backstroke swimming">
            <a:extLst>
              <a:ext uri="{FF2B5EF4-FFF2-40B4-BE49-F238E27FC236}">
                <a16:creationId xmlns:a16="http://schemas.microsoft.com/office/drawing/2014/main" id="{F390BC76-FDF6-4A0F-9949-D02F2C65C1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493776"/>
            <a:ext cx="8833104" cy="5202936"/>
          </a:xfrm>
          <a:prstGeom prst="rect">
            <a:avLst/>
          </a:prstGeom>
          <a:noFill/>
          <a:extLst/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78E5686-7E79-487A-BA30-B9252F71BC83}"/>
              </a:ext>
            </a:extLst>
          </p:cNvPr>
          <p:cNvSpPr/>
          <p:nvPr/>
        </p:nvSpPr>
        <p:spPr>
          <a:xfrm>
            <a:off x="356616" y="5159970"/>
            <a:ext cx="11622024" cy="1600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Současná podoba plaveckého způsobu znak!</a:t>
            </a:r>
            <a:endParaRPr lang="cs-C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6B5E2-3941-462A-B417-58766424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9600" dirty="0"/>
              <a:t>technika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A2F576-43AF-482A-AB42-446A48B6F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2011680"/>
            <a:ext cx="11576304" cy="465429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Jedná se o </a:t>
            </a:r>
            <a:r>
              <a:rPr lang="cs-CZ" sz="2800" dirty="0">
                <a:solidFill>
                  <a:srgbClr val="FF0000"/>
                </a:solidFill>
              </a:rPr>
              <a:t>nejzdravější plaveckou techniku</a:t>
            </a:r>
            <a:r>
              <a:rPr lang="cs-CZ" sz="2800" dirty="0"/>
              <a:t>, při které jsou posilovány ochablé zádové svaly a protahovány zkrácené svaly prsní.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Znak můžeme považovat za </a:t>
            </a:r>
            <a:r>
              <a:rPr lang="cs-CZ" sz="2800" dirty="0">
                <a:solidFill>
                  <a:srgbClr val="FF0000"/>
                </a:solidFill>
              </a:rPr>
              <a:t>nejstálejší plavecký způsob</a:t>
            </a:r>
            <a:r>
              <a:rPr lang="cs-CZ" sz="2800" dirty="0"/>
              <a:t>, při kterém dochází k nejmenšímu kolísání rychlosti a je tedy nejefektivnějším plaveckým způsobem.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Kvůli poloze na zádech a neschopnosti využít tak síly prsních svalů je však </a:t>
            </a:r>
            <a:r>
              <a:rPr lang="cs-CZ" sz="2800" dirty="0">
                <a:solidFill>
                  <a:srgbClr val="FF0000"/>
                </a:solidFill>
              </a:rPr>
              <a:t>druhým nejpomalejším způsobem</a:t>
            </a:r>
            <a:r>
              <a:rPr lang="cs-CZ" sz="2800" dirty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Jeho </a:t>
            </a:r>
            <a:r>
              <a:rPr lang="cs-CZ" sz="2800" dirty="0">
                <a:solidFill>
                  <a:schemeClr val="bg1"/>
                </a:solidFill>
              </a:rPr>
              <a:t>výhodou je snadné dýchání</a:t>
            </a:r>
            <a:r>
              <a:rPr lang="cs-CZ" sz="2800" dirty="0"/>
              <a:t>, </a:t>
            </a:r>
            <a:r>
              <a:rPr lang="cs-CZ" sz="2800" dirty="0">
                <a:solidFill>
                  <a:schemeClr val="bg1"/>
                </a:solidFill>
              </a:rPr>
              <a:t>nevýhodou poloha na zádech </a:t>
            </a:r>
            <a:r>
              <a:rPr lang="cs-CZ" sz="2800" dirty="0"/>
              <a:t>a fakt, že plavec nevidí do směru plavání.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CA3564-1989-4DCC-8426-B05D6A57F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800" dirty="0"/>
              <a:t>Poloha  těla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523656-1E2C-4F6A-92EB-7679B7887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792936"/>
            <a:ext cx="11320272" cy="4424984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dirty="0"/>
              <a:t>Tělo je na zádech ve vodorovné poloze, pohled směřuje vzhůru, hlava je v prodloužení páteře, hladina vody je v úrovni uší tak, aby voda nepřecházela přes obličej plavce.  </a:t>
            </a:r>
          </a:p>
          <a:p>
            <a:endParaRPr lang="cs-CZ" dirty="0"/>
          </a:p>
        </p:txBody>
      </p:sp>
      <p:pic>
        <p:nvPicPr>
          <p:cNvPr id="4" name="Picture 2" descr="Související obrázek">
            <a:extLst>
              <a:ext uri="{FF2B5EF4-FFF2-40B4-BE49-F238E27FC236}">
                <a16:creationId xmlns:a16="http://schemas.microsoft.com/office/drawing/2014/main" id="{F5E68EA6-5A0F-4908-8525-889B993D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1672" y="3209544"/>
            <a:ext cx="8590173" cy="34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9C36D4B-A0B1-40F7-8383-8E6DBA8BCFF8}"/>
              </a:ext>
            </a:extLst>
          </p:cNvPr>
          <p:cNvSpPr/>
          <p:nvPr/>
        </p:nvSpPr>
        <p:spPr>
          <a:xfrm>
            <a:off x="859536" y="3988850"/>
            <a:ext cx="10259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Trup se vytáčí </a:t>
            </a:r>
            <a:r>
              <a:rPr lang="cs-CZ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stran na stranu paže, která je právě v záběru, </a:t>
            </a:r>
            <a:r>
              <a:rPr lang="cs-CZ" sz="5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pohled</a:t>
            </a:r>
            <a:r>
              <a:rPr lang="cs-CZ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však </a:t>
            </a:r>
            <a:r>
              <a:rPr lang="cs-CZ" sz="5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fixován vzhůru</a:t>
            </a:r>
            <a:r>
              <a:rPr lang="cs-CZ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5400" dirty="0"/>
          </a:p>
        </p:txBody>
      </p:sp>
      <p:pic>
        <p:nvPicPr>
          <p:cNvPr id="3" name="Picture 2" descr="Výsledek obrázku pro backstroke swimming catch">
            <a:extLst>
              <a:ext uri="{FF2B5EF4-FFF2-40B4-BE49-F238E27FC236}">
                <a16:creationId xmlns:a16="http://schemas.microsoft.com/office/drawing/2014/main" id="{A6AD8E40-6E08-4DAB-A918-0EF5A9601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2" b="-6676"/>
          <a:stretch/>
        </p:blipFill>
        <p:spPr bwMode="auto">
          <a:xfrm>
            <a:off x="7013449" y="532978"/>
            <a:ext cx="4882896" cy="354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ýsledek obrázku pro swimming back stroke posture">
            <a:extLst>
              <a:ext uri="{FF2B5EF4-FFF2-40B4-BE49-F238E27FC236}">
                <a16:creationId xmlns:a16="http://schemas.microsoft.com/office/drawing/2014/main" id="{9467D61F-E681-4C2C-9175-393374A6A13E}"/>
              </a:ext>
            </a:extLst>
          </p:cNvPr>
          <p:cNvPicPr/>
          <p:nvPr/>
        </p:nvPicPr>
        <p:blipFill rotWithShape="1">
          <a:blip r:embed="rId3"/>
          <a:srcRect r="2099" b="14789"/>
          <a:stretch/>
        </p:blipFill>
        <p:spPr>
          <a:xfrm>
            <a:off x="420624" y="328422"/>
            <a:ext cx="6446520" cy="36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6620B0A-4249-4532-B672-22C6FBD811F5}"/>
              </a:ext>
            </a:extLst>
          </p:cNvPr>
          <p:cNvSpPr/>
          <p:nvPr/>
        </p:nvSpPr>
        <p:spPr>
          <a:xfrm>
            <a:off x="512064" y="201168"/>
            <a:ext cx="11109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Boky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držíme u vodní hladiny, </a:t>
            </a:r>
            <a:r>
              <a:rPr lang="cs-CZ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nevysazují se 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vytáčí se rovněž mírně na stranu dle pohybu paží</a:t>
            </a: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4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2C304B5-440E-4FA9-AEFF-037B0AB6A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16"/>
          <a:stretch/>
        </p:blipFill>
        <p:spPr>
          <a:xfrm>
            <a:off x="512064" y="1773936"/>
            <a:ext cx="11109960" cy="48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Pruhy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ruhy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Pruhy</Template>
  <TotalTime>372</TotalTime>
  <Words>1280</Words>
  <Application>Microsoft Office PowerPoint</Application>
  <PresentationFormat>Širokoúhlá obrazovka</PresentationFormat>
  <Paragraphs>196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Calibri</vt:lpstr>
      <vt:lpstr>Corbel</vt:lpstr>
      <vt:lpstr>Times New Roman</vt:lpstr>
      <vt:lpstr>Wingdings</vt:lpstr>
      <vt:lpstr>Pruhy</vt:lpstr>
      <vt:lpstr>Plavecký  způsob  znak</vt:lpstr>
      <vt:lpstr>Vývoj  techniky</vt:lpstr>
      <vt:lpstr>Prezentace aplikace PowerPoint</vt:lpstr>
      <vt:lpstr>Prezentace aplikace PowerPoint</vt:lpstr>
      <vt:lpstr>Prezentace aplikace PowerPoint</vt:lpstr>
      <vt:lpstr>technika</vt:lpstr>
      <vt:lpstr>Poloha  těla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Chyby  v  poloze  těla</vt:lpstr>
      <vt:lpstr>Dolní končetiny</vt:lpstr>
      <vt:lpstr>Prezentace aplikace PowerPoint</vt:lpstr>
      <vt:lpstr>Prezentace aplikace PowerPoint</vt:lpstr>
      <vt:lpstr>Vizuálně  správné  provedení</vt:lpstr>
      <vt:lpstr>Chyby dolních končetin</vt:lpstr>
      <vt:lpstr>Horní končetiny</vt:lpstr>
      <vt:lpstr>Fáze znakového záběru</vt:lpstr>
      <vt:lpstr>Přípravná fáze</vt:lpstr>
      <vt:lpstr>Prezentace aplikace PowerPoint</vt:lpstr>
      <vt:lpstr>Přechodná fáze</vt:lpstr>
      <vt:lpstr>Záběrová fáze</vt:lpstr>
      <vt:lpstr>přitahování</vt:lpstr>
      <vt:lpstr>odtlačování</vt:lpstr>
      <vt:lpstr>přenos</vt:lpstr>
      <vt:lpstr>Prezentace aplikace PowerPoint</vt:lpstr>
      <vt:lpstr>Vizuálně správné provedení</vt:lpstr>
      <vt:lpstr>Chyby horních končetin</vt:lpstr>
      <vt:lpstr>Prezentace aplikace PowerPoint</vt:lpstr>
      <vt:lpstr>Souhra</vt:lpstr>
      <vt:lpstr>Prezentace aplikace PowerPoint</vt:lpstr>
      <vt:lpstr>dýchání</vt:lpstr>
      <vt:lpstr>Chyby v souhře a dýchání</vt:lpstr>
      <vt:lpstr>Prezentace aplikace PowerPoint</vt:lpstr>
      <vt:lpstr>pravidla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Plavecký  způsob  znak</dc:title>
  <dc:creator>Dita Hlavoňová</dc:creator>
  <cp:lastModifiedBy>Dita Hlavoňová</cp:lastModifiedBy>
  <cp:revision>38</cp:revision>
  <dcterms:created xsi:type="dcterms:W3CDTF">2020-10-19T10:50:16Z</dcterms:created>
  <dcterms:modified xsi:type="dcterms:W3CDTF">2020-10-22T10:29:09Z</dcterms:modified>
</cp:coreProperties>
</file>