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57" r:id="rId7"/>
    <p:sldId id="258" r:id="rId8"/>
    <p:sldId id="260" r:id="rId9"/>
    <p:sldId id="262" r:id="rId10"/>
    <p:sldId id="261" r:id="rId11"/>
    <p:sldId id="263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64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95707" autoAdjust="0"/>
  </p:normalViewPr>
  <p:slideViewPr>
    <p:cSldViewPr snapToGrid="0">
      <p:cViewPr varScale="1">
        <p:scale>
          <a:sx n="109" d="100"/>
          <a:sy n="109" d="100"/>
        </p:scale>
        <p:origin x="1360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Bazalová" userId="e219d983-eaf7-45be-b67d-109fd92f69b5" providerId="ADAL" clId="{C2B7375A-74D8-8F4A-B50F-EAAB1B3511DB}"/>
    <pc:docChg chg="modSld">
      <pc:chgData name="Pavlína Bazalová" userId="e219d983-eaf7-45be-b67d-109fd92f69b5" providerId="ADAL" clId="{C2B7375A-74D8-8F4A-B50F-EAAB1B3511DB}" dt="2022-11-14T08:45:03.595" v="3" actId="113"/>
      <pc:docMkLst>
        <pc:docMk/>
      </pc:docMkLst>
      <pc:sldChg chg="modSp mod">
        <pc:chgData name="Pavlína Bazalová" userId="e219d983-eaf7-45be-b67d-109fd92f69b5" providerId="ADAL" clId="{C2B7375A-74D8-8F4A-B50F-EAAB1B3511DB}" dt="2022-11-14T08:44:09.482" v="2" actId="113"/>
        <pc:sldMkLst>
          <pc:docMk/>
          <pc:sldMk cId="4210171293" sldId="265"/>
        </pc:sldMkLst>
        <pc:spChg chg="mod">
          <ac:chgData name="Pavlína Bazalová" userId="e219d983-eaf7-45be-b67d-109fd92f69b5" providerId="ADAL" clId="{C2B7375A-74D8-8F4A-B50F-EAAB1B3511DB}" dt="2022-11-14T08:44:09.482" v="2" actId="113"/>
          <ac:spMkLst>
            <pc:docMk/>
            <pc:sldMk cId="4210171293" sldId="265"/>
            <ac:spMk id="5" creationId="{12E4639A-B52B-2104-CF69-27F909F226E3}"/>
          </ac:spMkLst>
        </pc:spChg>
      </pc:sldChg>
      <pc:sldChg chg="modSp mod">
        <pc:chgData name="Pavlína Bazalová" userId="e219d983-eaf7-45be-b67d-109fd92f69b5" providerId="ADAL" clId="{C2B7375A-74D8-8F4A-B50F-EAAB1B3511DB}" dt="2022-11-14T08:45:03.595" v="3" actId="113"/>
        <pc:sldMkLst>
          <pc:docMk/>
          <pc:sldMk cId="3565796764" sldId="268"/>
        </pc:sldMkLst>
        <pc:spChg chg="mod">
          <ac:chgData name="Pavlína Bazalová" userId="e219d983-eaf7-45be-b67d-109fd92f69b5" providerId="ADAL" clId="{C2B7375A-74D8-8F4A-B50F-EAAB1B3511DB}" dt="2022-11-14T08:45:03.595" v="3" actId="113"/>
          <ac:spMkLst>
            <pc:docMk/>
            <pc:sldMk cId="3565796764" sldId="268"/>
            <ac:spMk id="5" creationId="{85265DDB-EBA7-EE02-378B-E1B5DEA04DEB}"/>
          </ac:spMkLst>
        </pc:spChg>
      </pc:sldChg>
      <pc:sldChg chg="modSp mod">
        <pc:chgData name="Pavlína Bazalová" userId="e219d983-eaf7-45be-b67d-109fd92f69b5" providerId="ADAL" clId="{C2B7375A-74D8-8F4A-B50F-EAAB1B3511DB}" dt="2022-11-14T08:41:45.100" v="0" actId="20577"/>
        <pc:sldMkLst>
          <pc:docMk/>
          <pc:sldMk cId="2528633656" sldId="270"/>
        </pc:sldMkLst>
        <pc:spChg chg="mod">
          <ac:chgData name="Pavlína Bazalová" userId="e219d983-eaf7-45be-b67d-109fd92f69b5" providerId="ADAL" clId="{C2B7375A-74D8-8F4A-B50F-EAAB1B3511DB}" dt="2022-11-14T08:41:45.100" v="0" actId="20577"/>
          <ac:spMkLst>
            <pc:docMk/>
            <pc:sldMk cId="2528633656" sldId="270"/>
            <ac:spMk id="5" creationId="{A564D894-3D19-A007-5022-8F551E50144D}"/>
          </ac:spMkLst>
        </pc:spChg>
      </pc:sldChg>
      <pc:sldChg chg="modSp mod">
        <pc:chgData name="Pavlína Bazalová" userId="e219d983-eaf7-45be-b67d-109fd92f69b5" providerId="ADAL" clId="{C2B7375A-74D8-8F4A-B50F-EAAB1B3511DB}" dt="2022-11-14T08:42:03.397" v="1" actId="113"/>
        <pc:sldMkLst>
          <pc:docMk/>
          <pc:sldMk cId="737715273" sldId="271"/>
        </pc:sldMkLst>
        <pc:spChg chg="mod">
          <ac:chgData name="Pavlína Bazalová" userId="e219d983-eaf7-45be-b67d-109fd92f69b5" providerId="ADAL" clId="{C2B7375A-74D8-8F4A-B50F-EAAB1B3511DB}" dt="2022-11-14T08:42:03.397" v="1" actId="113"/>
          <ac:spMkLst>
            <pc:docMk/>
            <pc:sldMk cId="737715273" sldId="271"/>
            <ac:spMk id="5" creationId="{D3D58CDA-44DF-43A2-BC8B-080A4CC74B9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C325C92B-7342-614B-ABC3-C4E6105CA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71494FD7-CAF8-004E-ADFE-08CDEA5A0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00748B3-F5A4-FB48-805D-01AC9D1C8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223ECA3D-B199-3745-ACBD-EB8B1ED79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1EF6D47-D32B-5648-9FC1-3B87177A0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599" y="6130800"/>
            <a:ext cx="1119600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000" y="2618764"/>
            <a:ext cx="5598000" cy="16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C75AA29B-958D-C041-B808-388CF1FC3F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AB521CC-890E-E94A-B9B6-F766BF65A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125DB29D-15CC-D548-915B-7DC1F471F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A73E9BB-013B-7E4B-B6D9-F6A92A0E3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A4AE97B-8102-6545-B9AC-7E0BD8637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6E813B2E-B4CB-944F-9BB6-0756FAC56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032F6978-A9EF-1E40-A998-4424F452B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40E85D3-DF9C-544A-817D-1D57B2B65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0XdjYX2Y7Q" TargetMode="External"/><Relationship Id="rId2" Type="http://schemas.openxmlformats.org/officeDocument/2006/relationships/hyperlink" Target="https://www.youtube.com/watch?v=kDlCgLDXBS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qVy0Uj3MX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Kineziologie chůze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Předmět: Aplikovaná kineziologie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				Mgr. Pavlína Bazalová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497706-1D36-50F2-4075-0F4CB0417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91FC1C-75B7-6255-4FB7-C2C70E33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 – období střední opory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1925E7-BEAE-E586-C255-BADE6E53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6165600" cy="4139998"/>
          </a:xfrm>
        </p:spPr>
        <p:txBody>
          <a:bodyPr/>
          <a:lstStyle/>
          <a:p>
            <a:r>
              <a:rPr lang="cs-CZ" dirty="0"/>
              <a:t>Období střední opory začíná tím, že na kontralaterální DK dochází ke </a:t>
            </a:r>
            <a:r>
              <a:rPr lang="cs-CZ" b="1" dirty="0"/>
              <a:t>odlepení palce nohy </a:t>
            </a:r>
            <a:r>
              <a:rPr lang="cs-CZ" dirty="0"/>
              <a:t>(</a:t>
            </a:r>
            <a:r>
              <a:rPr lang="cs-CZ" dirty="0" err="1"/>
              <a:t>opposite</a:t>
            </a:r>
            <a:r>
              <a:rPr lang="cs-CZ" dirty="0"/>
              <a:t> </a:t>
            </a:r>
            <a:r>
              <a:rPr lang="cs-CZ" dirty="0" err="1"/>
              <a:t>Toe</a:t>
            </a:r>
            <a:r>
              <a:rPr lang="cs-CZ" dirty="0"/>
              <a:t> </a:t>
            </a:r>
            <a:r>
              <a:rPr lang="cs-CZ" dirty="0" err="1"/>
              <a:t>Off</a:t>
            </a:r>
            <a:r>
              <a:rPr lang="cs-CZ" dirty="0"/>
              <a:t>, </a:t>
            </a:r>
            <a:r>
              <a:rPr lang="cs-CZ" dirty="0" err="1"/>
              <a:t>oTO</a:t>
            </a:r>
            <a:r>
              <a:rPr lang="cs-CZ" dirty="0"/>
              <a:t>). </a:t>
            </a:r>
          </a:p>
          <a:p>
            <a:r>
              <a:rPr lang="cs-CZ" dirty="0"/>
              <a:t>Touto fází začíná opora o jednu DK.</a:t>
            </a:r>
          </a:p>
          <a:p>
            <a:r>
              <a:rPr lang="cs-CZ" dirty="0"/>
              <a:t> Dochází k přenosu těla nad stabilním chodidlem, KOK i KYK jsou </a:t>
            </a:r>
            <a:r>
              <a:rPr lang="cs-CZ" dirty="0" err="1"/>
              <a:t>extendovány</a:t>
            </a:r>
            <a:r>
              <a:rPr lang="cs-CZ" dirty="0"/>
              <a:t>, v hlezenním kloubu dochází k flexi. </a:t>
            </a:r>
            <a:r>
              <a:rPr lang="cs-CZ" b="1" dirty="0"/>
              <a:t>Vertikálně se tělo dostává do nejvyšší možné pozice</a:t>
            </a:r>
            <a:r>
              <a:rPr lang="cs-CZ" dirty="0"/>
              <a:t>. </a:t>
            </a:r>
          </a:p>
          <a:p>
            <a:r>
              <a:rPr lang="cs-CZ" dirty="0"/>
              <a:t>Období končí </a:t>
            </a:r>
            <a:r>
              <a:rPr lang="cs-CZ" b="1" dirty="0"/>
              <a:t>nadzvednutím paty stojné nohy </a:t>
            </a:r>
            <a:r>
              <a:rPr lang="cs-CZ" dirty="0"/>
              <a:t>(</a:t>
            </a:r>
            <a:r>
              <a:rPr lang="cs-CZ" dirty="0" err="1"/>
              <a:t>Heel</a:t>
            </a:r>
            <a:r>
              <a:rPr lang="cs-CZ" dirty="0"/>
              <a:t> </a:t>
            </a:r>
            <a:r>
              <a:rPr lang="cs-CZ" dirty="0" err="1"/>
              <a:t>Off</a:t>
            </a:r>
            <a:r>
              <a:rPr lang="cs-CZ" dirty="0"/>
              <a:t>, HO).</a:t>
            </a:r>
          </a:p>
          <a:p>
            <a:endParaRPr lang="cs-CZ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B3539743-3C99-E4C4-1152-09B40B3D4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t="12250" r="63205" b="16833"/>
          <a:stretch/>
        </p:blipFill>
        <p:spPr bwMode="auto">
          <a:xfrm>
            <a:off x="7069015" y="945788"/>
            <a:ext cx="1617785" cy="43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1C5751-7697-78CD-034A-C0095123D4A2}"/>
              </a:ext>
            </a:extLst>
          </p:cNvPr>
          <p:cNvSpPr txBox="1"/>
          <p:nvPr/>
        </p:nvSpPr>
        <p:spPr>
          <a:xfrm>
            <a:off x="6898293" y="5358214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217658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A318E7-7950-4C94-C06B-7D12D6A61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AC9525-950C-95EF-BE39-4E65AFAC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 – období aktivního odrazu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265DDB-EBA7-EE02-378B-E1B5DEA04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6137031" cy="4139998"/>
          </a:xfrm>
        </p:spPr>
        <p:txBody>
          <a:bodyPr/>
          <a:lstStyle/>
          <a:p>
            <a:r>
              <a:rPr lang="cs-CZ" dirty="0"/>
              <a:t>Někteří autoři toto období nazývají aktivní propulze (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propulsion</a:t>
            </a:r>
            <a:r>
              <a:rPr lang="cs-CZ" dirty="0"/>
              <a:t>) </a:t>
            </a:r>
          </a:p>
          <a:p>
            <a:r>
              <a:rPr lang="cs-CZ" dirty="0"/>
              <a:t>Dochází k odlehčení paty a přenosu váhy na přednoží. </a:t>
            </a:r>
          </a:p>
          <a:p>
            <a:r>
              <a:rPr lang="cs-CZ" dirty="0"/>
              <a:t>V KOK po dokončení extenze dochází opět k flexi, v KYK roste extenze. </a:t>
            </a:r>
          </a:p>
          <a:p>
            <a:r>
              <a:rPr lang="cs-CZ" dirty="0"/>
              <a:t>Stojná DK je zodpovědná za stabilitu nejen DK ale i pánve a trupu.</a:t>
            </a:r>
          </a:p>
          <a:p>
            <a:r>
              <a:rPr lang="cs-CZ" b="1" dirty="0"/>
              <a:t>Konec této fáze je spojen s iniciálním kontaktem kontralaterální DK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EA65C196-CAE7-FA99-F772-996E1C238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9" t="8840" r="50063" b="15001"/>
          <a:stretch/>
        </p:blipFill>
        <p:spPr bwMode="auto">
          <a:xfrm>
            <a:off x="7010401" y="1436719"/>
            <a:ext cx="1699845" cy="43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7AB2960-DCC5-DA02-AB79-6CA77583A33C}"/>
              </a:ext>
            </a:extLst>
          </p:cNvPr>
          <p:cNvSpPr txBox="1"/>
          <p:nvPr/>
        </p:nvSpPr>
        <p:spPr>
          <a:xfrm>
            <a:off x="6886570" y="5555001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356579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0C4E1F-3730-2B01-E3B8-3D2B74F48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FDEAB-DF74-2D11-CDC5-E4CB5024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 – období pasivního odrazu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3D890A-0F59-6829-E05C-D8E479AE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6188416" cy="4139998"/>
          </a:xfrm>
        </p:spPr>
        <p:txBody>
          <a:bodyPr/>
          <a:lstStyle/>
          <a:p>
            <a:r>
              <a:rPr lang="cs-CZ" dirty="0"/>
              <a:t>Někdy je tato fáze nazývaná i jako </a:t>
            </a:r>
            <a:r>
              <a:rPr lang="cs-CZ" b="1" dirty="0" err="1"/>
              <a:t>předšvih</a:t>
            </a:r>
            <a:r>
              <a:rPr lang="cs-CZ" b="1" dirty="0"/>
              <a:t> </a:t>
            </a:r>
          </a:p>
          <a:p>
            <a:r>
              <a:rPr lang="cs-CZ" dirty="0"/>
              <a:t>Jedná se o druhé a poslední období dvojí opory v KC. </a:t>
            </a:r>
          </a:p>
          <a:p>
            <a:r>
              <a:rPr lang="cs-CZ" dirty="0"/>
              <a:t>Pasivní odraz končí </a:t>
            </a:r>
            <a:r>
              <a:rPr lang="cs-CZ" b="1" dirty="0"/>
              <a:t>odlepením palce (</a:t>
            </a:r>
            <a:r>
              <a:rPr lang="cs-CZ" b="1" dirty="0" err="1"/>
              <a:t>Toe</a:t>
            </a:r>
            <a:r>
              <a:rPr lang="cs-CZ" b="1" dirty="0"/>
              <a:t> </a:t>
            </a:r>
            <a:r>
              <a:rPr lang="cs-CZ" b="1" dirty="0" err="1"/>
              <a:t>Off</a:t>
            </a:r>
            <a:r>
              <a:rPr lang="cs-CZ" b="1" dirty="0"/>
              <a:t>, TO) stojné končetiny</a:t>
            </a:r>
            <a:r>
              <a:rPr lang="cs-CZ" dirty="0"/>
              <a:t>, zároveň se tak jedná i o poslední období stojné fáze. </a:t>
            </a:r>
          </a:p>
          <a:p>
            <a:r>
              <a:rPr lang="cs-CZ" dirty="0"/>
              <a:t>Dochází ke snižování extenze v KYK, zvyšuje se flexe v KOK a noha se pohybuje do extenze.</a:t>
            </a:r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02AF8DB6-C474-5642-135B-74D452D2D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8242" r="39230" b="14367"/>
          <a:stretch/>
        </p:blipFill>
        <p:spPr bwMode="auto">
          <a:xfrm>
            <a:off x="6998677" y="1171576"/>
            <a:ext cx="1335962" cy="43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1EE6FF9-330E-E58D-115E-41FE7F134572}"/>
              </a:ext>
            </a:extLst>
          </p:cNvPr>
          <p:cNvSpPr txBox="1"/>
          <p:nvPr/>
        </p:nvSpPr>
        <p:spPr>
          <a:xfrm>
            <a:off x="6851401" y="5409425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137152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79E9D7-558E-92EA-CC3C-27D0A07E96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95ABB3-38FA-2459-3834-4EAE0EFB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Švihová fáze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8860B5-20A5-4CA7-5411-BECD24C3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254738" cy="4139998"/>
          </a:xfrm>
        </p:spPr>
        <p:txBody>
          <a:bodyPr/>
          <a:lstStyle/>
          <a:p>
            <a:r>
              <a:rPr lang="cs-CZ" dirty="0"/>
              <a:t>Iniciální švih (</a:t>
            </a:r>
            <a:r>
              <a:rPr lang="cs-CZ" dirty="0" err="1"/>
              <a:t>Initial</a:t>
            </a:r>
            <a:r>
              <a:rPr lang="cs-CZ" dirty="0"/>
              <a:t> Swing) </a:t>
            </a:r>
          </a:p>
          <a:p>
            <a:r>
              <a:rPr lang="cs-CZ" dirty="0"/>
              <a:t>Období středního švihu (</a:t>
            </a:r>
            <a:r>
              <a:rPr lang="cs-CZ" dirty="0" err="1"/>
              <a:t>MidSwing</a:t>
            </a:r>
            <a:r>
              <a:rPr lang="cs-CZ" dirty="0"/>
              <a:t>) </a:t>
            </a:r>
          </a:p>
          <a:p>
            <a:r>
              <a:rPr lang="cs-CZ" dirty="0"/>
              <a:t>Období terminálního švihu (Terminal Swing) </a:t>
            </a:r>
          </a:p>
          <a:p>
            <a:endParaRPr lang="cs-CZ" dirty="0"/>
          </a:p>
        </p:txBody>
      </p:sp>
      <p:pic>
        <p:nvPicPr>
          <p:cNvPr id="6" name="Picture 2" descr="Phases of the Gait Cycle: Gait Analysis » ProtoKinetics">
            <a:extLst>
              <a:ext uri="{FF2B5EF4-FFF2-40B4-BE49-F238E27FC236}">
                <a16:creationId xmlns:a16="http://schemas.microsoft.com/office/drawing/2014/main" id="{CDFD41FB-71D7-41E6-3D56-2D2B66AB7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6" t="7588" r="175" b="20675"/>
          <a:stretch/>
        </p:blipFill>
        <p:spPr bwMode="auto">
          <a:xfrm>
            <a:off x="4794738" y="1135094"/>
            <a:ext cx="3505200" cy="45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F92C59-0019-71F9-F69F-D012744AC4D4}"/>
              </a:ext>
            </a:extLst>
          </p:cNvPr>
          <p:cNvSpPr txBox="1"/>
          <p:nvPr/>
        </p:nvSpPr>
        <p:spPr>
          <a:xfrm>
            <a:off x="4572000" y="5798827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www.protokinetics.com</a:t>
            </a:r>
            <a:r>
              <a:rPr lang="cs-CZ" sz="1000" dirty="0"/>
              <a:t>/</a:t>
            </a:r>
            <a:r>
              <a:rPr lang="cs-CZ" sz="1000" dirty="0" err="1"/>
              <a:t>understanding-phases-of-the-gait-cycle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7722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CAEE15-09AF-AB33-ED05-04BAFA306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18F055-EC92-F6D1-DB5D-9D6AAA2B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Švihová fáze – iniciální švih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64D894-3D19-A007-5022-8F551E50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825631" cy="4139998"/>
          </a:xfrm>
        </p:spPr>
        <p:txBody>
          <a:bodyPr/>
          <a:lstStyle/>
          <a:p>
            <a:r>
              <a:rPr lang="cs-CZ" dirty="0"/>
              <a:t>Jedná se o první období švihové fáze KC a tvoří téměř jednu třetinu této fáze. </a:t>
            </a:r>
          </a:p>
          <a:p>
            <a:r>
              <a:rPr lang="cs-CZ" dirty="0"/>
              <a:t>Období </a:t>
            </a:r>
            <a:r>
              <a:rPr lang="cs-CZ" b="1" dirty="0"/>
              <a:t>začíná odlepením palce </a:t>
            </a:r>
          </a:p>
          <a:p>
            <a:r>
              <a:rPr lang="cs-CZ" dirty="0"/>
              <a:t>Období </a:t>
            </a:r>
            <a:r>
              <a:rPr lang="cs-CZ" b="1" dirty="0"/>
              <a:t>končí míjením nohou </a:t>
            </a:r>
            <a:r>
              <a:rPr lang="cs-CZ" dirty="0"/>
              <a:t>(</a:t>
            </a:r>
            <a:r>
              <a:rPr lang="cs-CZ" dirty="0" err="1"/>
              <a:t>Foot</a:t>
            </a:r>
            <a:r>
              <a:rPr lang="cs-CZ" dirty="0"/>
              <a:t> Clearance), tedy ve fázi největší flexe v KOK. </a:t>
            </a:r>
          </a:p>
          <a:p>
            <a:r>
              <a:rPr lang="cs-CZ" dirty="0"/>
              <a:t>S rostoucí flexí v KOK, roste i flexe v KYK a začíná docházet k flexi nohy</a:t>
            </a:r>
          </a:p>
          <a:p>
            <a:endParaRPr lang="cs-CZ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2775907E-661C-2595-560A-D1E18383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2" t="13792" r="23846" b="15908"/>
          <a:stretch/>
        </p:blipFill>
        <p:spPr bwMode="auto">
          <a:xfrm>
            <a:off x="6649628" y="1169718"/>
            <a:ext cx="2157045" cy="423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A2B47F5-4DF5-8A8F-348F-0017FADB35C4}"/>
              </a:ext>
            </a:extLst>
          </p:cNvPr>
          <p:cNvSpPr txBox="1"/>
          <p:nvPr/>
        </p:nvSpPr>
        <p:spPr>
          <a:xfrm>
            <a:off x="6851401" y="5409425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2528633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14DA31-F8BC-3D2D-B6E0-43B696F6D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2767F3-6B18-BC35-E00B-95FBB38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Švihová fáze – období středního švihu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D58CDA-44DF-43A2-BC8B-080A4CC7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6153877" cy="4139998"/>
          </a:xfrm>
        </p:spPr>
        <p:txBody>
          <a:bodyPr/>
          <a:lstStyle/>
          <a:p>
            <a:r>
              <a:rPr lang="cs-CZ" dirty="0"/>
              <a:t>Začíná ve chvíli, kdy noha švihové DK míjí nohu stojné DK.</a:t>
            </a:r>
          </a:p>
          <a:p>
            <a:r>
              <a:rPr lang="cs-CZ" dirty="0"/>
              <a:t>V hlezenním kloubu dochází k flexi až do neutrálního postavení kloubu. </a:t>
            </a:r>
          </a:p>
          <a:p>
            <a:r>
              <a:rPr lang="cs-CZ" dirty="0"/>
              <a:t>Postupně dochází ke snižování flexe v KOK, </a:t>
            </a:r>
            <a:r>
              <a:rPr lang="cs-CZ" b="1" dirty="0"/>
              <a:t>ve chvíli, kdy se </a:t>
            </a:r>
            <a:r>
              <a:rPr lang="cs-CZ" b="1" dirty="0" err="1"/>
              <a:t>tibie</a:t>
            </a:r>
            <a:r>
              <a:rPr lang="cs-CZ" b="1" dirty="0"/>
              <a:t> dostane do vertikálního postavení, končí období středního švihu.</a:t>
            </a:r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9B76A1B7-A19C-4219-7053-DCE0B7C52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6" t="11325" r="14231" b="16833"/>
          <a:stretch/>
        </p:blipFill>
        <p:spPr bwMode="auto">
          <a:xfrm>
            <a:off x="6869722" y="1296002"/>
            <a:ext cx="1594339" cy="3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9D58934-0ED1-6E6C-DDC7-294A5C2E95B3}"/>
              </a:ext>
            </a:extLst>
          </p:cNvPr>
          <p:cNvSpPr txBox="1"/>
          <p:nvPr/>
        </p:nvSpPr>
        <p:spPr>
          <a:xfrm>
            <a:off x="6851401" y="5409425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73771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F96DEF-826A-A6B1-A651-EF872CAC1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043617-1868-60DF-99E1-20717F4F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Švihová fáze – období terminálního švihu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93C052-018A-3FBF-142C-67B0BDF6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6200769" cy="4139998"/>
          </a:xfrm>
        </p:spPr>
        <p:txBody>
          <a:bodyPr/>
          <a:lstStyle/>
          <a:p>
            <a:r>
              <a:rPr lang="cs-CZ" dirty="0"/>
              <a:t>Poslední fáze KC, která začíná vertikálním postavením </a:t>
            </a:r>
            <a:r>
              <a:rPr lang="cs-CZ" dirty="0" err="1"/>
              <a:t>tibie</a:t>
            </a:r>
            <a:r>
              <a:rPr lang="cs-CZ" dirty="0"/>
              <a:t>. </a:t>
            </a:r>
          </a:p>
          <a:p>
            <a:r>
              <a:rPr lang="cs-CZ" dirty="0"/>
              <a:t>Pro dokončení pohybu je nutná plná extenze v KOK, navíc dochází k flexi v KYK. </a:t>
            </a:r>
          </a:p>
          <a:p>
            <a:r>
              <a:rPr lang="cs-CZ" dirty="0"/>
              <a:t>Terminální švih, potažmo celý krokový cyklus končí kontaktem nohy s podložkou. Tím zároveň začíná i nový KC.</a:t>
            </a:r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1C1CE9E5-6400-ADC7-F4FE-A8F4E5E13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4" t="14100" r="1026" b="9125"/>
          <a:stretch/>
        </p:blipFill>
        <p:spPr bwMode="auto">
          <a:xfrm>
            <a:off x="6963508" y="1171576"/>
            <a:ext cx="2004646" cy="44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F7F2FBE-013F-91AB-7784-33752F13EFCF}"/>
              </a:ext>
            </a:extLst>
          </p:cNvPr>
          <p:cNvSpPr txBox="1"/>
          <p:nvPr/>
        </p:nvSpPr>
        <p:spPr>
          <a:xfrm>
            <a:off x="6851401" y="5409425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415589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7F61C4-ED31-B574-8BD1-42752B9D4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BD9E84-F8D6-EC16-334A-5C4D63DA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012064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Video: </a:t>
            </a:r>
            <a:r>
              <a:rPr lang="cs-CZ" dirty="0">
                <a:hlinkClick r:id="rId2"/>
              </a:rPr>
              <a:t>https://www.youtube.com/watch?v=kDlCgLDXBSA</a:t>
            </a: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Video KC: </a:t>
            </a:r>
            <a:r>
              <a:rPr lang="cs-CZ" dirty="0">
                <a:hlinkClick r:id="rId3"/>
              </a:rPr>
              <a:t>https://www.youtube.com/watch?v=c0XdjYX2Y7Q</a:t>
            </a: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>
                <a:hlinkClick r:id="rId4"/>
              </a:rPr>
              <a:t>Gain deviation: https://www.youtube.com/watch?v=3qVy0Uj3MXc</a:t>
            </a: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65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C7B73-2AB7-E263-5119-084884E1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Kineziologický rozbor: vyšetření chůze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A918D8-3018-AFE1-4ACC-1B5573213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Symetrie kroku </a:t>
            </a:r>
          </a:p>
          <a:p>
            <a:r>
              <a:rPr lang="cs-CZ" dirty="0"/>
              <a:t>Délka kroku </a:t>
            </a:r>
          </a:p>
          <a:p>
            <a:r>
              <a:rPr lang="cs-CZ" dirty="0"/>
              <a:t>Souhyb trupu </a:t>
            </a:r>
          </a:p>
          <a:p>
            <a:r>
              <a:rPr lang="cs-CZ" dirty="0"/>
              <a:t>Souhyb horních končetin </a:t>
            </a:r>
          </a:p>
          <a:p>
            <a:r>
              <a:rPr lang="cs-CZ" dirty="0"/>
              <a:t>Kulhání, napadání na 1 DK </a:t>
            </a:r>
          </a:p>
          <a:p>
            <a:r>
              <a:rPr lang="cs-CZ" dirty="0"/>
              <a:t>Držení těla </a:t>
            </a:r>
          </a:p>
          <a:p>
            <a:r>
              <a:rPr lang="cs-CZ" dirty="0"/>
              <a:t>Rychlost chůze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E36660-D906-7CE8-5380-ABFD4DB81F23}"/>
              </a:ext>
            </a:extLst>
          </p:cNvPr>
          <p:cNvSpPr txBox="1"/>
          <p:nvPr/>
        </p:nvSpPr>
        <p:spPr>
          <a:xfrm>
            <a:off x="5481828" y="3570491"/>
            <a:ext cx="2633472" cy="2169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u="sng" dirty="0"/>
              <a:t>MODIFIKACE CHŮZE:</a:t>
            </a:r>
          </a:p>
          <a:p>
            <a:r>
              <a:rPr lang="cs-CZ" sz="1500" b="1" u="sng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Chůze po špičkách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Chůze po patách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Chůze s elevací HK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Tandemová chůze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Chůze pozadu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Chůze se zavřenýma očima </a:t>
            </a:r>
          </a:p>
        </p:txBody>
      </p:sp>
    </p:spTree>
    <p:extLst>
      <p:ext uri="{BB962C8B-B14F-4D97-AF65-F5344CB8AC3E}">
        <p14:creationId xmlns:p14="http://schemas.microsoft.com/office/powerpoint/2010/main" val="302255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18F08-39E2-1A20-AA97-11828256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91B3B-21E0-DBB3-9CBD-071C1595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32739"/>
            <a:ext cx="8064900" cy="3960000"/>
          </a:xfrm>
        </p:spPr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DYLEVSKÝ, Ivan, 2009a.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Funkční anatomie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Grada. ISBN 978-80-247-3240-4. 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DYLEVSKÝ, Ivan, 2009b.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Speciální kineziologie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Grada. ISBN 978-80-247-1648-0. 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NEUMANNOVÁ, Kateřina, Miroslav JANURA, Zuzana KOVÁČIKOVÁ, Zdeněk SVOBODA a Lukáš JAKUBEC, 2015.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Analýza chůze u osob s chronickou obstrukční plicní nemocí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ISBN 978-80-244-4704-9. </a:t>
            </a:r>
          </a:p>
          <a:p>
            <a:endParaRPr lang="cs-CZ" dirty="0"/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PERRY, Jacquelin a Judith M. BURNFIELD, 2010.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pathological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2nd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Thorofare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NJ: SLACK. ISBN 978-1-55642-766-4. </a:t>
            </a:r>
          </a:p>
          <a:p>
            <a:endParaRPr lang="cs-CZ" dirty="0"/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VAŘEKA, Ivan, Miroslav JANURA a Renata VAŘEKOVÁ, 2018. Kineziologie chůze.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 a fyzikální lékařství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2018(2), s. 81–86.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8B8665-7370-8632-E9E6-B4DA224A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1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5E1E3C-0E05-FF71-D34A-1392BCABC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89AC94C-C770-CFBC-E382-C756E10B3018}"/>
              </a:ext>
            </a:extLst>
          </p:cNvPr>
          <p:cNvSpPr txBox="1"/>
          <p:nvPr/>
        </p:nvSpPr>
        <p:spPr>
          <a:xfrm>
            <a:off x="539550" y="1166842"/>
            <a:ext cx="80648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effectLst/>
                <a:latin typeface="+mn-lt"/>
                <a:ea typeface="Calibri" panose="020F0502020204030204" pitchFamily="34" charset="0"/>
              </a:rPr>
              <a:t>„Chůze je dopředný pohyb, jehož cyklus se skládá z dvojkroků, a probíhá v intervalu mezi opakovaným kontaktem paty stejné nohy s podložkou“. </a:t>
            </a:r>
          </a:p>
          <a:p>
            <a:r>
              <a:rPr lang="cs-CZ" dirty="0">
                <a:latin typeface="+mn-lt"/>
                <a:ea typeface="Calibri" panose="020F0502020204030204" pitchFamily="34" charset="0"/>
              </a:rPr>
              <a:t>						</a:t>
            </a:r>
            <a:r>
              <a:rPr lang="cs-CZ" sz="2400" dirty="0">
                <a:effectLst/>
                <a:latin typeface="+mn-lt"/>
                <a:ea typeface="Calibri" panose="020F0502020204030204" pitchFamily="34" charset="0"/>
              </a:rPr>
              <a:t>(Kalichová 2014) </a:t>
            </a:r>
          </a:p>
          <a:p>
            <a:endParaRPr lang="cs-CZ" dirty="0">
              <a:latin typeface="+mn-lt"/>
              <a:ea typeface="Calibri" panose="020F0502020204030204" pitchFamily="34" charset="0"/>
            </a:endParaRPr>
          </a:p>
          <a:p>
            <a:endParaRPr lang="cs-CZ" sz="24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cs-CZ" dirty="0">
              <a:latin typeface="+mn-lt"/>
              <a:ea typeface="Calibri" panose="020F0502020204030204" pitchFamily="34" charset="0"/>
            </a:endParaRPr>
          </a:p>
          <a:p>
            <a:endParaRPr lang="cs-CZ" sz="2400" dirty="0"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cs-CZ" sz="2400" i="1" dirty="0">
                <a:effectLst/>
                <a:latin typeface="+mn-lt"/>
                <a:ea typeface="Calibri" panose="020F0502020204030204" pitchFamily="34" charset="0"/>
              </a:rPr>
              <a:t>„Chůze je základní lokomoční stereotyp vybudovaný v ontogenezi na fylogeneticky fixovaných principech charakteristických pro každého jedince“.</a:t>
            </a:r>
          </a:p>
          <a:p>
            <a:r>
              <a:rPr lang="cs-CZ" dirty="0">
                <a:latin typeface="+mn-lt"/>
                <a:ea typeface="Calibri" panose="020F0502020204030204" pitchFamily="34" charset="0"/>
              </a:rPr>
              <a:t>						</a:t>
            </a:r>
            <a:r>
              <a:rPr lang="cs-CZ" sz="2400" dirty="0">
                <a:effectLst/>
                <a:latin typeface="+mn-lt"/>
                <a:ea typeface="Calibri" panose="020F0502020204030204" pitchFamily="34" charset="0"/>
              </a:rPr>
              <a:t>(Kolář 2009)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44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F8D986-C613-123C-87CA-8FFE09F59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1617AC-9C4E-1BF0-A310-7555E35F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364623-A7FB-9359-C7AE-E763CAD0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723662" cy="4139998"/>
          </a:xfrm>
        </p:spPr>
        <p:txBody>
          <a:bodyPr/>
          <a:lstStyle/>
          <a:p>
            <a:r>
              <a:rPr lang="cs-CZ" dirty="0"/>
              <a:t>Od </a:t>
            </a:r>
            <a:r>
              <a:rPr lang="cs-CZ" dirty="0" err="1"/>
              <a:t>začátku</a:t>
            </a:r>
            <a:r>
              <a:rPr lang="cs-CZ" dirty="0"/>
              <a:t> 4. </a:t>
            </a:r>
            <a:r>
              <a:rPr lang="cs-CZ" dirty="0" err="1"/>
              <a:t>trimenonu</a:t>
            </a:r>
            <a:r>
              <a:rPr lang="cs-CZ" dirty="0"/>
              <a:t> se u </a:t>
            </a:r>
            <a:r>
              <a:rPr lang="cs-CZ" dirty="0" err="1"/>
              <a:t>dítěte</a:t>
            </a:r>
            <a:r>
              <a:rPr lang="cs-CZ" dirty="0"/>
              <a:t> objevuje </a:t>
            </a:r>
            <a:r>
              <a:rPr lang="cs-CZ" b="1" dirty="0"/>
              <a:t>vertikalizace do stoje</a:t>
            </a:r>
            <a:r>
              <a:rPr lang="cs-CZ" dirty="0"/>
              <a:t>, a to buď </a:t>
            </a:r>
            <a:r>
              <a:rPr lang="cs-CZ" dirty="0" err="1"/>
              <a:t>přes</a:t>
            </a:r>
            <a:r>
              <a:rPr lang="cs-CZ" dirty="0"/>
              <a:t> klek nebo </a:t>
            </a:r>
            <a:r>
              <a:rPr lang="cs-CZ" dirty="0" err="1"/>
              <a:t>dřep</a:t>
            </a:r>
            <a:r>
              <a:rPr lang="cs-CZ" dirty="0"/>
              <a:t>. </a:t>
            </a:r>
          </a:p>
          <a:p>
            <a:r>
              <a:rPr lang="cs-CZ" dirty="0"/>
              <a:t>Na konci 4. </a:t>
            </a:r>
            <a:r>
              <a:rPr lang="cs-CZ" dirty="0" err="1"/>
              <a:t>trimenonu</a:t>
            </a:r>
            <a:r>
              <a:rPr lang="cs-CZ" dirty="0"/>
              <a:t> – úkroky do stran</a:t>
            </a:r>
          </a:p>
          <a:p>
            <a:r>
              <a:rPr lang="cs-CZ" dirty="0"/>
              <a:t>Následuje </a:t>
            </a:r>
            <a:r>
              <a:rPr lang="cs-CZ" b="1" dirty="0"/>
              <a:t>chůze v prostoru </a:t>
            </a:r>
            <a:r>
              <a:rPr lang="cs-CZ" dirty="0"/>
              <a:t>(od něčeho/někoho k </a:t>
            </a:r>
            <a:r>
              <a:rPr lang="cs-CZ" dirty="0" err="1"/>
              <a:t>nečemu</a:t>
            </a:r>
            <a:r>
              <a:rPr lang="cs-CZ" dirty="0"/>
              <a:t>)</a:t>
            </a:r>
          </a:p>
          <a:p>
            <a:r>
              <a:rPr lang="cs-CZ" dirty="0"/>
              <a:t>Později </a:t>
            </a:r>
            <a:r>
              <a:rPr lang="cs-CZ" b="1" dirty="0"/>
              <a:t>volná chůze v prostoru </a:t>
            </a:r>
          </a:p>
          <a:p>
            <a:r>
              <a:rPr lang="cs-CZ" dirty="0"/>
              <a:t>V průběhu batolecího věku: zvyšování síly DKK, zlepšení rovnováhy – zúžení báze, mění se délka kroku, odraz od palce </a:t>
            </a:r>
          </a:p>
          <a:p>
            <a:r>
              <a:rPr lang="cs-CZ" dirty="0"/>
              <a:t>Postupně se snižuje energetická náročnost (</a:t>
            </a:r>
            <a:r>
              <a:rPr lang="cs-CZ" b="1" dirty="0"/>
              <a:t>ekonomika chůze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1026" name="Picture 2" descr="10 věcí, které musíte vědět o chůzi batolat – MojeBetynka.cz">
            <a:extLst>
              <a:ext uri="{FF2B5EF4-FFF2-40B4-BE49-F238E27FC236}">
                <a16:creationId xmlns:a16="http://schemas.microsoft.com/office/drawing/2014/main" id="{D5BFCBC4-858B-3483-CA14-D3B5DACAC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8392"/>
          <a:stretch/>
        </p:blipFill>
        <p:spPr bwMode="auto">
          <a:xfrm>
            <a:off x="5439507" y="2650755"/>
            <a:ext cx="3531122" cy="22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EEFAA7C-4F72-942A-45FC-4D981C3AD078}"/>
              </a:ext>
            </a:extLst>
          </p:cNvPr>
          <p:cNvSpPr txBox="1"/>
          <p:nvPr/>
        </p:nvSpPr>
        <p:spPr>
          <a:xfrm>
            <a:off x="5676444" y="4873247"/>
            <a:ext cx="3294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mojebetynka.maminka.cz</a:t>
            </a:r>
            <a:r>
              <a:rPr lang="cs-CZ" sz="1000" dirty="0"/>
              <a:t>/</a:t>
            </a:r>
            <a:r>
              <a:rPr lang="cs-CZ" sz="1000" dirty="0" err="1"/>
              <a:t>clanek</a:t>
            </a:r>
            <a:r>
              <a:rPr lang="cs-CZ" sz="1000" dirty="0"/>
              <a:t>/10-veci-ktere-musite-vedet-o-chuzi-batolat#part=1</a:t>
            </a:r>
          </a:p>
        </p:txBody>
      </p:sp>
    </p:spTree>
    <p:extLst>
      <p:ext uri="{BB962C8B-B14F-4D97-AF65-F5344CB8AC3E}">
        <p14:creationId xmlns:p14="http://schemas.microsoft.com/office/powerpoint/2010/main" val="414139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CA0280-466C-386A-DD3D-3BA08DB1C9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201249-6FA9-68CA-EFBC-E2F25412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chůze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148D6B-DB3D-7ABA-C47D-2AF02FAB0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fáze zahajovací</a:t>
            </a:r>
          </a:p>
          <a:p>
            <a:r>
              <a:rPr lang="cs-CZ" dirty="0"/>
              <a:t>fáze cyklická </a:t>
            </a:r>
          </a:p>
          <a:p>
            <a:pPr lvl="1"/>
            <a:r>
              <a:rPr lang="cs-CZ" dirty="0"/>
              <a:t>cyklické pohyby jsou popsány v rámci krokového cyklu </a:t>
            </a:r>
          </a:p>
          <a:p>
            <a:r>
              <a:rPr lang="cs-CZ" dirty="0"/>
              <a:t>fáze ukončení</a:t>
            </a:r>
          </a:p>
        </p:txBody>
      </p:sp>
      <p:pic>
        <p:nvPicPr>
          <p:cNvPr id="2050" name="Picture 2" descr="Dva z pěti Čechů neumí chodit a způsobují si bolest - Wellness -  ŽenyproŽeny.cz">
            <a:extLst>
              <a:ext uri="{FF2B5EF4-FFF2-40B4-BE49-F238E27FC236}">
                <a16:creationId xmlns:a16="http://schemas.microsoft.com/office/drawing/2014/main" id="{6F747DB9-684F-4F18-EF1F-B1C9F16F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505200"/>
            <a:ext cx="41656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6C3A18D-9694-E0A2-4D63-59F8AA16EBBF}"/>
              </a:ext>
            </a:extLst>
          </p:cNvPr>
          <p:cNvSpPr txBox="1"/>
          <p:nvPr/>
        </p:nvSpPr>
        <p:spPr>
          <a:xfrm>
            <a:off x="2489200" y="54610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err="1"/>
              <a:t>www.zenyprozeny.cz</a:t>
            </a:r>
            <a:r>
              <a:rPr lang="cs-CZ" sz="1000" dirty="0"/>
              <a:t>/art/8835-dva-z-peti-cechu-neumi-chodit-a-zpusobuji-si-bolest/</a:t>
            </a:r>
          </a:p>
        </p:txBody>
      </p:sp>
    </p:spTree>
    <p:extLst>
      <p:ext uri="{BB962C8B-B14F-4D97-AF65-F5344CB8AC3E}">
        <p14:creationId xmlns:p14="http://schemas.microsoft.com/office/powerpoint/2010/main" val="35257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73B8F4-48A5-EE73-70A5-6CC6D9CB1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725008-8729-FA71-EF8B-E431D09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Krokový cyklus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8792BA-C52D-8495-9CFA-39B559D5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KC= 2 kroky </a:t>
            </a:r>
          </a:p>
          <a:p>
            <a:r>
              <a:rPr lang="cs-CZ" dirty="0"/>
              <a:t>Krok – začíná iniciální kontaktem 1. DK a končí iniciálním kontaktem 2. DK </a:t>
            </a:r>
          </a:p>
          <a:p>
            <a:endParaRPr lang="cs-CZ" dirty="0"/>
          </a:p>
          <a:p>
            <a:r>
              <a:rPr lang="cs-CZ" b="1" u="sng" dirty="0"/>
              <a:t>Základní dělení KC: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	</a:t>
            </a:r>
            <a:r>
              <a:rPr lang="cs-CZ" b="1" dirty="0"/>
              <a:t>stojná fáze </a:t>
            </a:r>
            <a:r>
              <a:rPr lang="cs-CZ" dirty="0"/>
              <a:t>= stance </a:t>
            </a:r>
            <a:r>
              <a:rPr lang="cs-CZ" dirty="0" err="1"/>
              <a:t>phase</a:t>
            </a:r>
            <a:r>
              <a:rPr lang="cs-CZ" dirty="0"/>
              <a:t> (60%)</a:t>
            </a:r>
          </a:p>
          <a:p>
            <a:pPr marL="54000" indent="0">
              <a:buNone/>
            </a:pPr>
            <a:r>
              <a:rPr lang="cs-CZ" dirty="0"/>
              <a:t>	</a:t>
            </a:r>
            <a:r>
              <a:rPr lang="cs-CZ" b="1" dirty="0"/>
              <a:t>švihová fáze </a:t>
            </a:r>
            <a:r>
              <a:rPr lang="cs-CZ" dirty="0"/>
              <a:t>= swing </a:t>
            </a:r>
            <a:r>
              <a:rPr lang="cs-CZ" dirty="0" err="1"/>
              <a:t>phase</a:t>
            </a:r>
            <a:r>
              <a:rPr lang="cs-CZ" dirty="0"/>
              <a:t> (40%) </a:t>
            </a:r>
          </a:p>
        </p:txBody>
      </p:sp>
    </p:spTree>
    <p:extLst>
      <p:ext uri="{BB962C8B-B14F-4D97-AF65-F5344CB8AC3E}">
        <p14:creationId xmlns:p14="http://schemas.microsoft.com/office/powerpoint/2010/main" val="124131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B55234-1F9E-F5C0-8B7A-D4BD9E4C9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749CF8-92C4-DA08-0C6C-7CAACC57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Krokový cyklus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572017-3128-D36F-2B2E-A5E32B977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13" t="20125" r="21765" b="9616"/>
          <a:stretch/>
        </p:blipFill>
        <p:spPr bwMode="auto">
          <a:xfrm>
            <a:off x="1538678" y="1286375"/>
            <a:ext cx="6066643" cy="494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317DCF3-44CA-10F3-EBAA-BAFDAEDBC22A}"/>
              </a:ext>
            </a:extLst>
          </p:cNvPr>
          <p:cNvSpPr txBox="1"/>
          <p:nvPr/>
        </p:nvSpPr>
        <p:spPr>
          <a:xfrm>
            <a:off x="1638343" y="6178246"/>
            <a:ext cx="2409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latin typeface="+mn-lt"/>
              </a:rPr>
              <a:t>Zdroj obrázku: Neumannová (2015)</a:t>
            </a:r>
          </a:p>
        </p:txBody>
      </p:sp>
    </p:spTree>
    <p:extLst>
      <p:ext uri="{BB962C8B-B14F-4D97-AF65-F5344CB8AC3E}">
        <p14:creationId xmlns:p14="http://schemas.microsoft.com/office/powerpoint/2010/main" val="400062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5D6D2F-1549-8CCA-759B-D8ED030DE0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127643-3334-C9E0-53B2-05830CEC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fáze: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900BC0-8743-F322-32D5-E9F5B35C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208585" cy="4139998"/>
          </a:xfrm>
        </p:spPr>
        <p:txBody>
          <a:bodyPr/>
          <a:lstStyle/>
          <a:p>
            <a:r>
              <a:rPr lang="cs-CZ" b="1" dirty="0"/>
              <a:t>Iniciální kontakt </a:t>
            </a:r>
            <a:r>
              <a:rPr lang="cs-CZ" dirty="0"/>
              <a:t>(</a:t>
            </a:r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)  </a:t>
            </a:r>
          </a:p>
          <a:p>
            <a:r>
              <a:rPr lang="cs-CZ" b="1" dirty="0"/>
              <a:t>Období postupného zatížení </a:t>
            </a:r>
            <a:r>
              <a:rPr lang="cs-CZ" dirty="0"/>
              <a:t>(</a:t>
            </a:r>
            <a:r>
              <a:rPr lang="cs-CZ" dirty="0" err="1"/>
              <a:t>Loading</a:t>
            </a:r>
            <a:r>
              <a:rPr lang="cs-CZ" dirty="0"/>
              <a:t> </a:t>
            </a:r>
            <a:r>
              <a:rPr lang="cs-CZ" dirty="0" err="1"/>
              <a:t>Responce</a:t>
            </a:r>
            <a:r>
              <a:rPr lang="cs-CZ" dirty="0"/>
              <a:t>) </a:t>
            </a:r>
          </a:p>
          <a:p>
            <a:r>
              <a:rPr lang="cs-CZ" b="1" dirty="0"/>
              <a:t>Období střední opory </a:t>
            </a:r>
            <a:r>
              <a:rPr lang="cs-CZ" dirty="0"/>
              <a:t>(</a:t>
            </a:r>
            <a:r>
              <a:rPr lang="cs-CZ" dirty="0" err="1"/>
              <a:t>Mid</a:t>
            </a:r>
            <a:r>
              <a:rPr lang="cs-CZ" dirty="0"/>
              <a:t> Stance)</a:t>
            </a:r>
          </a:p>
          <a:p>
            <a:r>
              <a:rPr lang="cs-CZ" b="1" dirty="0"/>
              <a:t>Období aktivního odrazu </a:t>
            </a:r>
            <a:r>
              <a:rPr lang="cs-CZ" dirty="0"/>
              <a:t>(Terminal Stance) </a:t>
            </a:r>
          </a:p>
          <a:p>
            <a:r>
              <a:rPr lang="cs-CZ" b="1" dirty="0"/>
              <a:t>Období pasivního odrazu </a:t>
            </a:r>
            <a:r>
              <a:rPr lang="cs-CZ" dirty="0"/>
              <a:t>(</a:t>
            </a:r>
            <a:r>
              <a:rPr lang="cs-CZ" dirty="0" err="1"/>
              <a:t>PreSwing</a:t>
            </a:r>
            <a:r>
              <a:rPr lang="cs-CZ" dirty="0"/>
              <a:t>) </a:t>
            </a:r>
          </a:p>
          <a:p>
            <a:endParaRPr lang="cs-CZ" dirty="0"/>
          </a:p>
        </p:txBody>
      </p:sp>
      <p:pic>
        <p:nvPicPr>
          <p:cNvPr id="3074" name="Picture 2" descr="Phases of the Gait Cycle: Gait Analysis » ProtoKinetics">
            <a:extLst>
              <a:ext uri="{FF2B5EF4-FFF2-40B4-BE49-F238E27FC236}">
                <a16:creationId xmlns:a16="http://schemas.microsoft.com/office/drawing/2014/main" id="{74596362-820E-6401-EA01-98F454086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0" r="36795" b="21973"/>
          <a:stretch/>
        </p:blipFill>
        <p:spPr bwMode="auto">
          <a:xfrm>
            <a:off x="4572000" y="2406878"/>
            <a:ext cx="4208585" cy="32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0AC6415-5E6F-9C85-C567-F80544C7A349}"/>
              </a:ext>
            </a:extLst>
          </p:cNvPr>
          <p:cNvSpPr txBox="1"/>
          <p:nvPr/>
        </p:nvSpPr>
        <p:spPr>
          <a:xfrm>
            <a:off x="4572000" y="5798827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www.protokinetics.com</a:t>
            </a:r>
            <a:r>
              <a:rPr lang="cs-CZ" sz="1000" dirty="0"/>
              <a:t>/</a:t>
            </a:r>
            <a:r>
              <a:rPr lang="cs-CZ" sz="1000" dirty="0" err="1"/>
              <a:t>understanding-phases-of-the-gait-cycle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7760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FD8B2C-B1A6-F1A0-9B59-390EE6D6E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F51EDA-30CF-D2A9-996E-8B2A3FC8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 – iniciální kontakt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81BE46-7EF2-60E8-4415-9E5B87015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720123" cy="4139998"/>
          </a:xfrm>
        </p:spPr>
        <p:txBody>
          <a:bodyPr/>
          <a:lstStyle/>
          <a:p>
            <a:r>
              <a:rPr lang="cs-CZ" dirty="0"/>
              <a:t>Během tohoto období dochází k přenosu hmotnosti z jedné DK na druhou. </a:t>
            </a:r>
          </a:p>
          <a:p>
            <a:r>
              <a:rPr lang="cs-CZ" dirty="0"/>
              <a:t>Nejčastěji začíná kontaktem paty (</a:t>
            </a:r>
            <a:r>
              <a:rPr lang="cs-CZ" b="1" dirty="0" err="1"/>
              <a:t>Heel</a:t>
            </a:r>
            <a:r>
              <a:rPr lang="cs-CZ" b="1" dirty="0"/>
              <a:t> Strike, HS</a:t>
            </a:r>
            <a:r>
              <a:rPr lang="cs-CZ" dirty="0"/>
              <a:t>). </a:t>
            </a:r>
          </a:p>
          <a:p>
            <a:r>
              <a:rPr lang="cs-CZ" dirty="0"/>
              <a:t>V průběhu počátečního kontaktu je kyčelní kloub (KYK) ve flexi, kolenní kloub (KOK) v extenzi a hlezenní kloub se z flexe dostává do neutrální pozice 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5122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F27F8483-0672-FCC2-E935-4E8970A82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5" r="86795"/>
          <a:stretch/>
        </p:blipFill>
        <p:spPr bwMode="auto">
          <a:xfrm>
            <a:off x="6927600" y="720000"/>
            <a:ext cx="1676400" cy="477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C7B880-3E8B-44C9-97AD-44DD7B47E339}"/>
              </a:ext>
            </a:extLst>
          </p:cNvPr>
          <p:cNvSpPr txBox="1"/>
          <p:nvPr/>
        </p:nvSpPr>
        <p:spPr>
          <a:xfrm>
            <a:off x="6687277" y="5498453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349877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1E180F-2BB4-44FA-F692-9D32C1E4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8B1F31-F351-1A64-E3D1-71CB925D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 – období postupného zatížení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E4639A-B52B-2104-CF69-27F909F2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954585" cy="4139998"/>
          </a:xfrm>
        </p:spPr>
        <p:txBody>
          <a:bodyPr/>
          <a:lstStyle/>
          <a:p>
            <a:r>
              <a:rPr lang="cs-CZ" dirty="0"/>
              <a:t>Dochází k dalšímu přenášení váhy a většímu zatížení chodidla stojné DK, na konci této fáze dochází k plnému kontaktu </a:t>
            </a:r>
            <a:r>
              <a:rPr lang="cs-CZ" dirty="0" err="1"/>
              <a:t>plosky</a:t>
            </a:r>
            <a:r>
              <a:rPr lang="cs-CZ" dirty="0"/>
              <a:t> (</a:t>
            </a:r>
            <a:r>
              <a:rPr lang="cs-CZ" dirty="0" err="1"/>
              <a:t>Foot</a:t>
            </a:r>
            <a:r>
              <a:rPr lang="cs-CZ" dirty="0"/>
              <a:t> </a:t>
            </a:r>
            <a:r>
              <a:rPr lang="cs-CZ" dirty="0" err="1"/>
              <a:t>Flat</a:t>
            </a:r>
            <a:r>
              <a:rPr lang="cs-CZ" dirty="0"/>
              <a:t>, FF).</a:t>
            </a:r>
          </a:p>
          <a:p>
            <a:r>
              <a:rPr lang="cs-CZ" dirty="0"/>
              <a:t> </a:t>
            </a:r>
            <a:r>
              <a:rPr lang="cs-CZ" b="1" dirty="0"/>
              <a:t>Období končí posledním kontaktem palce nohy kontralaterální DK</a:t>
            </a:r>
          </a:p>
          <a:p>
            <a:r>
              <a:rPr lang="cs-CZ" dirty="0"/>
              <a:t>KOK se flektuje aby mohlo dojít k absorpci nárazu </a:t>
            </a:r>
          </a:p>
          <a:p>
            <a:r>
              <a:rPr lang="cs-CZ" dirty="0"/>
              <a:t>Tato fáze je stěžejní v reakci a adaptaci na terén, dochází ke stabilizaci DK a pánve</a:t>
            </a:r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73878BD0-33D7-3B7A-47DB-4494AF531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7624" r="73846" b="10975"/>
          <a:stretch/>
        </p:blipFill>
        <p:spPr bwMode="auto">
          <a:xfrm>
            <a:off x="7004455" y="1359000"/>
            <a:ext cx="1599545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0EB99B9-E17E-102E-6053-76E27299DEB1}"/>
              </a:ext>
            </a:extLst>
          </p:cNvPr>
          <p:cNvSpPr txBox="1"/>
          <p:nvPr/>
        </p:nvSpPr>
        <p:spPr>
          <a:xfrm>
            <a:off x="6886570" y="5555001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42101712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4-3-cz.potx" id="{8F8DA1EA-732C-4591-A318-D67C56097C9A}" vid="{CE0F374A-338F-43D0-ACBB-868ED842B94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1A250-C70F-4DE2-A850-981F1F0C10F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76d5652a-9cd3-465f-98c7-aa8090bd65c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AB0D27-4F8F-4E28-B97F-F522A21F2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310FB1-4653-4075-836E-7FB0A448F9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378</TotalTime>
  <Words>1185</Words>
  <Application>Microsoft Macintosh PowerPoint</Application>
  <PresentationFormat>Předvádění na obrazovce (4:3)</PresentationFormat>
  <Paragraphs>149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Prezentace_MU_CZ</vt:lpstr>
      <vt:lpstr>Kineziologie chůze </vt:lpstr>
      <vt:lpstr>Prezentace aplikace PowerPoint</vt:lpstr>
      <vt:lpstr>Ontogeneze </vt:lpstr>
      <vt:lpstr>Fáze chůze</vt:lpstr>
      <vt:lpstr>Krokový cyklus</vt:lpstr>
      <vt:lpstr>Krokový cyklus </vt:lpstr>
      <vt:lpstr>Stojná fáze: </vt:lpstr>
      <vt:lpstr>Stojná fáze – iniciální kontakt </vt:lpstr>
      <vt:lpstr>Stojná fáze – období postupného zatížení</vt:lpstr>
      <vt:lpstr>Stojná fáze – období střední opory</vt:lpstr>
      <vt:lpstr>Stojná fáze – období aktivního odrazu </vt:lpstr>
      <vt:lpstr>Stojná fáze – období pasivního odrazu </vt:lpstr>
      <vt:lpstr>Švihová fáze </vt:lpstr>
      <vt:lpstr>Švihová fáze – iniciální švih </vt:lpstr>
      <vt:lpstr>Švihová fáze – období středního švihu </vt:lpstr>
      <vt:lpstr>Švihová fáze – období terminálního švihu</vt:lpstr>
      <vt:lpstr>Prezentace aplikace PowerPoint</vt:lpstr>
      <vt:lpstr>Kineziologický rozbor: vyšetření chůze </vt:lpstr>
      <vt:lpstr>Zdroje: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Kineziologie chůze </dc:title>
  <dc:creator>Pavlína Bazalová</dc:creator>
  <cp:lastModifiedBy>Pavlína Bazalová</cp:lastModifiedBy>
  <cp:revision>1</cp:revision>
  <dcterms:created xsi:type="dcterms:W3CDTF">2022-11-13T10:19:40Z</dcterms:created>
  <dcterms:modified xsi:type="dcterms:W3CDTF">2022-11-14T08:45:13Z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