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66" r:id="rId13"/>
    <p:sldId id="267" r:id="rId14"/>
    <p:sldId id="268" r:id="rId15"/>
    <p:sldId id="269" r:id="rId16"/>
    <p:sldId id="272" r:id="rId17"/>
    <p:sldId id="273" r:id="rId18"/>
    <p:sldId id="274" r:id="rId19"/>
    <p:sldId id="277" r:id="rId20"/>
    <p:sldId id="280" r:id="rId21"/>
    <p:sldId id="275" r:id="rId22"/>
    <p:sldId id="281" r:id="rId23"/>
    <p:sldId id="271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" userId="e219d983-eaf7-45be-b67d-109fd92f69b5" providerId="ADAL" clId="{CD130EDC-5070-42C8-A970-683B2D3DAE45}"/>
    <pc:docChg chg="custSel addSld delSld modSld">
      <pc:chgData name="Pavlína" userId="e219d983-eaf7-45be-b67d-109fd92f69b5" providerId="ADAL" clId="{CD130EDC-5070-42C8-A970-683B2D3DAE45}" dt="2022-09-23T14:00:30.502" v="141" actId="27636"/>
      <pc:docMkLst>
        <pc:docMk/>
      </pc:docMkLst>
      <pc:sldChg chg="modSp mod">
        <pc:chgData name="Pavlína" userId="e219d983-eaf7-45be-b67d-109fd92f69b5" providerId="ADAL" clId="{CD130EDC-5070-42C8-A970-683B2D3DAE45}" dt="2022-09-23T13:59:12.830" v="119" actId="115"/>
        <pc:sldMkLst>
          <pc:docMk/>
          <pc:sldMk cId="3191235290" sldId="275"/>
        </pc:sldMkLst>
        <pc:spChg chg="mod">
          <ac:chgData name="Pavlína" userId="e219d983-eaf7-45be-b67d-109fd92f69b5" providerId="ADAL" clId="{CD130EDC-5070-42C8-A970-683B2D3DAE45}" dt="2022-09-23T13:59:12.830" v="119" actId="115"/>
          <ac:spMkLst>
            <pc:docMk/>
            <pc:sldMk cId="3191235290" sldId="275"/>
            <ac:spMk id="3" creationId="{3EF4A512-903E-4EC0-AC89-CE1F5D8310A6}"/>
          </ac:spMkLst>
        </pc:spChg>
      </pc:sldChg>
      <pc:sldChg chg="modSp new mod">
        <pc:chgData name="Pavlína" userId="e219d983-eaf7-45be-b67d-109fd92f69b5" providerId="ADAL" clId="{CD130EDC-5070-42C8-A970-683B2D3DAE45}" dt="2022-09-23T14:00:30.502" v="141" actId="27636"/>
        <pc:sldMkLst>
          <pc:docMk/>
          <pc:sldMk cId="436677797" sldId="278"/>
        </pc:sldMkLst>
        <pc:spChg chg="mod">
          <ac:chgData name="Pavlína" userId="e219d983-eaf7-45be-b67d-109fd92f69b5" providerId="ADAL" clId="{CD130EDC-5070-42C8-A970-683B2D3DAE45}" dt="2022-09-23T13:58:20.306" v="70" actId="20577"/>
          <ac:spMkLst>
            <pc:docMk/>
            <pc:sldMk cId="436677797" sldId="278"/>
            <ac:spMk id="2" creationId="{BB25D602-25B6-4D28-9511-1191B681D556}"/>
          </ac:spMkLst>
        </pc:spChg>
        <pc:spChg chg="mod">
          <ac:chgData name="Pavlína" userId="e219d983-eaf7-45be-b67d-109fd92f69b5" providerId="ADAL" clId="{CD130EDC-5070-42C8-A970-683B2D3DAE45}" dt="2022-09-23T14:00:30.502" v="141" actId="27636"/>
          <ac:spMkLst>
            <pc:docMk/>
            <pc:sldMk cId="436677797" sldId="278"/>
            <ac:spMk id="3" creationId="{375A6EA1-A6C6-4EC9-B82E-FA61185B336F}"/>
          </ac:spMkLst>
        </pc:spChg>
      </pc:sldChg>
      <pc:sldChg chg="new del">
        <pc:chgData name="Pavlína" userId="e219d983-eaf7-45be-b67d-109fd92f69b5" providerId="ADAL" clId="{CD130EDC-5070-42C8-A970-683B2D3DAE45}" dt="2022-09-23T13:58:14.179" v="63" actId="2696"/>
        <pc:sldMkLst>
          <pc:docMk/>
          <pc:sldMk cId="2598738119" sldId="279"/>
        </pc:sldMkLst>
      </pc:sldChg>
      <pc:sldChg chg="delSp modSp add mod">
        <pc:chgData name="Pavlína" userId="e219d983-eaf7-45be-b67d-109fd92f69b5" providerId="ADAL" clId="{CD130EDC-5070-42C8-A970-683B2D3DAE45}" dt="2022-09-23T13:58:11.291" v="62" actId="1076"/>
        <pc:sldMkLst>
          <pc:docMk/>
          <pc:sldMk cId="2108685087" sldId="280"/>
        </pc:sldMkLst>
        <pc:spChg chg="mod">
          <ac:chgData name="Pavlína" userId="e219d983-eaf7-45be-b67d-109fd92f69b5" providerId="ADAL" clId="{CD130EDC-5070-42C8-A970-683B2D3DAE45}" dt="2022-09-23T13:58:05.048" v="60" actId="20577"/>
          <ac:spMkLst>
            <pc:docMk/>
            <pc:sldMk cId="2108685087" sldId="280"/>
            <ac:spMk id="2" creationId="{D60910FE-5BE9-4DC7-A300-2FB3239B6703}"/>
          </ac:spMkLst>
        </pc:spChg>
        <pc:spChg chg="mod">
          <ac:chgData name="Pavlína" userId="e219d983-eaf7-45be-b67d-109fd92f69b5" providerId="ADAL" clId="{CD130EDC-5070-42C8-A970-683B2D3DAE45}" dt="2022-09-23T13:58:11.291" v="62" actId="1076"/>
          <ac:spMkLst>
            <pc:docMk/>
            <pc:sldMk cId="2108685087" sldId="280"/>
            <ac:spMk id="3" creationId="{EAA12DD4-30CE-4026-93BE-5BAC1A1F674E}"/>
          </ac:spMkLst>
        </pc:spChg>
        <pc:spChg chg="del">
          <ac:chgData name="Pavlína" userId="e219d983-eaf7-45be-b67d-109fd92f69b5" providerId="ADAL" clId="{CD130EDC-5070-42C8-A970-683B2D3DAE45}" dt="2022-09-23T13:58:01.473" v="57" actId="478"/>
          <ac:spMkLst>
            <pc:docMk/>
            <pc:sldMk cId="2108685087" sldId="280"/>
            <ac:spMk id="5" creationId="{36F0515E-21DA-409B-BD64-D6B7DA6FB840}"/>
          </ac:spMkLst>
        </pc:spChg>
      </pc:sldChg>
      <pc:sldChg chg="delSp modSp new mod">
        <pc:chgData name="Pavlína" userId="e219d983-eaf7-45be-b67d-109fd92f69b5" providerId="ADAL" clId="{CD130EDC-5070-42C8-A970-683B2D3DAE45}" dt="2022-09-23T13:58:32.832" v="91" actId="478"/>
        <pc:sldMkLst>
          <pc:docMk/>
          <pc:sldMk cId="126906024" sldId="281"/>
        </pc:sldMkLst>
        <pc:spChg chg="mod">
          <ac:chgData name="Pavlína" userId="e219d983-eaf7-45be-b67d-109fd92f69b5" providerId="ADAL" clId="{CD130EDC-5070-42C8-A970-683B2D3DAE45}" dt="2022-09-23T13:58:29.809" v="90" actId="20577"/>
          <ac:spMkLst>
            <pc:docMk/>
            <pc:sldMk cId="126906024" sldId="281"/>
            <ac:spMk id="2" creationId="{0743E9CE-77AD-4987-942D-5ECE4DBA049F}"/>
          </ac:spMkLst>
        </pc:spChg>
        <pc:spChg chg="del">
          <ac:chgData name="Pavlína" userId="e219d983-eaf7-45be-b67d-109fd92f69b5" providerId="ADAL" clId="{CD130EDC-5070-42C8-A970-683B2D3DAE45}" dt="2022-09-23T13:58:32.832" v="91" actId="478"/>
          <ac:spMkLst>
            <pc:docMk/>
            <pc:sldMk cId="126906024" sldId="281"/>
            <ac:spMk id="3" creationId="{82F67C36-54FE-4079-9D28-1765DE550F7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F60A-713C-41BA-9788-4C493DDC0A9C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0FA7-C445-42F7-AF66-A4F5A6FC8A9C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C5C5-1A57-4420-8AFB-CE41693A794B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F6EE328-6AFF-436B-881F-213D56084544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069A-09EE-4C7C-86A4-2314A404921D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E7F1-171E-411F-96CA-A251A21496E7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C98D-A273-4547-9B92-97D7769F71A6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CD67-0644-446C-B2AD-1C09BF34F286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28-6983-48AD-9E27-CBD3696F837E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FB91-0324-450E-B17F-36DC0ECCE413}" type="datetimeFigureOut">
              <a:rPr lang="en-US" dirty="0"/>
              <a:t>9/23/2022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2E37674-C1BA-4107-9B06-6D4CAC3A3DF5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cDpEjShQrI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Poruchy_rovnov%C3%A1hy/PGS" TargetMode="External"/><Relationship Id="rId2" Type="http://schemas.openxmlformats.org/officeDocument/2006/relationships/hyperlink" Target="https://www.prolekare.cz/casopisy/rehabilitace-fyzikalni-lekarstvi/2012-2/test-dle-veleho-neboli-vele-test-3904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argimedyczne.pl/diagnostyka-ogolna/item/3862-wkladki-ortopedyczne-3d-indywidualne-spersonalizowane" TargetMode="External"/><Relationship Id="rId4" Type="http://schemas.openxmlformats.org/officeDocument/2006/relationships/hyperlink" Target="http://www.fysiomed.cz/zdravotnicka-technika/diagnostika/gamma-dynamograficka-plosina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dspace.cuni.cz/bitstream/handle/20.500.11956/45575/130069197.pdf?sequence=1&amp;isAllowed=y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8AD9FB-B507-4F54-A915-C18F2BC2DA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Aplikovaná kineziologie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2156717-76DA-418F-A9DE-1AB43BD052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Rovnováha a její testování </a:t>
            </a:r>
          </a:p>
        </p:txBody>
      </p:sp>
    </p:spTree>
    <p:extLst>
      <p:ext uri="{BB962C8B-B14F-4D97-AF65-F5344CB8AC3E}">
        <p14:creationId xmlns:p14="http://schemas.microsoft.com/office/powerpoint/2010/main" val="4005756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20C39-70E2-42AB-AD7F-D7BF7A90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Volný stoj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69177D-DC35-4457-A59A-3CB8C6E7C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Bez výrazných titubací </a:t>
            </a:r>
          </a:p>
          <a:p>
            <a:r>
              <a:rPr lang="cs-CZ" dirty="0"/>
              <a:t>Bez výrazně zvýšené stojné báze </a:t>
            </a:r>
          </a:p>
          <a:p>
            <a:r>
              <a:rPr lang="cs-CZ" dirty="0"/>
              <a:t>Bez hry šlach v oblasti nohou </a:t>
            </a:r>
          </a:p>
          <a:p>
            <a:endParaRPr lang="cs-CZ" dirty="0"/>
          </a:p>
          <a:p>
            <a:r>
              <a:rPr lang="cs-CZ" dirty="0"/>
              <a:t>Modifikace: </a:t>
            </a:r>
          </a:p>
          <a:p>
            <a:pPr lvl="1"/>
            <a:r>
              <a:rPr lang="cs-CZ" dirty="0"/>
              <a:t>Stoj na špičkách </a:t>
            </a:r>
          </a:p>
          <a:p>
            <a:pPr lvl="1"/>
            <a:r>
              <a:rPr lang="cs-CZ" dirty="0"/>
              <a:t>Stoj na patách </a:t>
            </a:r>
          </a:p>
          <a:p>
            <a:pPr marL="274320" lvl="1" indent="0">
              <a:buNone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F4B5E80-3B23-4632-8A09-C1C54398EC77}"/>
              </a:ext>
            </a:extLst>
          </p:cNvPr>
          <p:cNvSpPr txBox="1"/>
          <p:nvPr/>
        </p:nvSpPr>
        <p:spPr>
          <a:xfrm>
            <a:off x="5876544" y="2331720"/>
            <a:ext cx="5871268" cy="31393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b="1" i="0" u="sng" dirty="0" err="1">
                <a:solidFill>
                  <a:srgbClr val="333333"/>
                </a:solidFill>
                <a:effectLst/>
                <a:latin typeface="PT Serif" panose="020A0603040505020204" pitchFamily="18" charset="-18"/>
              </a:rPr>
              <a:t>Véleho</a:t>
            </a:r>
            <a:r>
              <a:rPr lang="cs-CZ" b="1" i="0" u="sng" dirty="0">
                <a:solidFill>
                  <a:srgbClr val="333333"/>
                </a:solidFill>
                <a:effectLst/>
                <a:latin typeface="PT Serif" panose="020A0603040505020204" pitchFamily="18" charset="-18"/>
              </a:rPr>
              <a:t> test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33333"/>
                </a:solidFill>
                <a:effectLst/>
                <a:latin typeface="PT Serif" panose="020A0603040505020204" pitchFamily="18" charset="-18"/>
              </a:rPr>
              <a:t>Stupeň 1 (A)= plná, dokonalá stabilita, norma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333333"/>
                </a:solidFill>
                <a:latin typeface="PT Serif" panose="020A0603040505020204" pitchFamily="18" charset="-18"/>
              </a:rPr>
              <a:t>uvolněné, opřené prstce</a:t>
            </a:r>
            <a:endParaRPr lang="cs-CZ" b="0" i="0" dirty="0">
              <a:solidFill>
                <a:srgbClr val="333333"/>
              </a:solidFill>
              <a:effectLst/>
              <a:latin typeface="PT Serif" panose="020A0603040505020204" pitchFamily="18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33333"/>
                </a:solidFill>
                <a:effectLst/>
                <a:latin typeface="PT Serif" panose="020A0603040505020204" pitchFamily="18" charset="-18"/>
              </a:rPr>
              <a:t>Stupeň 2 (B) = lehce porušená stabilita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33333"/>
                </a:solidFill>
                <a:effectLst/>
                <a:latin typeface="PT Serif" panose="020A0603040505020204" pitchFamily="18" charset="-18"/>
              </a:rPr>
              <a:t>Přitisknutí prstců na podložku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33333"/>
                </a:solidFill>
                <a:effectLst/>
                <a:latin typeface="PT Serif" panose="020A0603040505020204" pitchFamily="18" charset="-18"/>
              </a:rPr>
              <a:t>Stupeň 3 (C) = středně porušená stabilita (špatná stabilita)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333333"/>
                </a:solidFill>
                <a:latin typeface="PT Serif" panose="020A0603040505020204" pitchFamily="18" charset="-18"/>
              </a:rPr>
              <a:t> drápovité postavení prstců</a:t>
            </a:r>
            <a:endParaRPr lang="cs-CZ" b="0" i="0" dirty="0">
              <a:solidFill>
                <a:srgbClr val="333333"/>
              </a:solidFill>
              <a:effectLst/>
              <a:latin typeface="PT Serif" panose="020A0603040505020204" pitchFamily="18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33333"/>
                </a:solidFill>
                <a:effectLst/>
                <a:latin typeface="PT Serif" panose="020A0603040505020204" pitchFamily="18" charset="-18"/>
              </a:rPr>
              <a:t>Stupeň 4 (D) = výrazně porušená stabilita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333333"/>
                </a:solidFill>
                <a:latin typeface="PT Serif" panose="020A0603040505020204" pitchFamily="18" charset="-18"/>
              </a:rPr>
              <a:t>Hra šlach, pronace/supinace, změna pozice prstců</a:t>
            </a:r>
            <a:endParaRPr lang="cs-CZ" b="0" i="0" dirty="0">
              <a:solidFill>
                <a:srgbClr val="333333"/>
              </a:solidFill>
              <a:effectLst/>
              <a:latin typeface="PT Serif" panose="020A0603040505020204" pitchFamily="18" charset="-18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1391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F0A8949B-2D7D-4B96-9E18-38256B02E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0497" y="132588"/>
            <a:ext cx="4279087" cy="31775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3C41207-0AAE-40B4-A7A8-7930DE5FC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916" y="132588"/>
            <a:ext cx="4279087" cy="31775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815A0D6-AE42-4C71-8777-1B85C81AD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916" y="3447289"/>
            <a:ext cx="4279087" cy="317754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BA44FF1-3565-4ACE-963C-8D4FF3ADC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498" y="3447289"/>
            <a:ext cx="4279087" cy="317754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8AB350-FA4F-4575-B572-D8025D02D607}"/>
              </a:ext>
            </a:extLst>
          </p:cNvPr>
          <p:cNvSpPr txBox="1"/>
          <p:nvPr/>
        </p:nvSpPr>
        <p:spPr>
          <a:xfrm>
            <a:off x="2361438" y="6611779"/>
            <a:ext cx="92971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https://www.prolekare.cz/casopisy/rehabilitace-fyzikalni-lekarstvi/2012-2/test-dle-veleho-neboli-vele-test-39044</a:t>
            </a:r>
          </a:p>
        </p:txBody>
      </p:sp>
    </p:spTree>
    <p:extLst>
      <p:ext uri="{BB962C8B-B14F-4D97-AF65-F5344CB8AC3E}">
        <p14:creationId xmlns:p14="http://schemas.microsoft.com/office/powerpoint/2010/main" val="234695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2630F3-EE5E-4E2A-9902-134EB340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Rombergovy</a:t>
            </a:r>
            <a:r>
              <a:rPr lang="cs-CZ" dirty="0"/>
              <a:t> stoje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AB535A-A056-4C0C-8B35-BC328EC1E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257800" cy="3867912"/>
          </a:xfrm>
        </p:spPr>
        <p:txBody>
          <a:bodyPr/>
          <a:lstStyle/>
          <a:p>
            <a:r>
              <a:rPr lang="cs-CZ" dirty="0" err="1"/>
              <a:t>Romberg</a:t>
            </a:r>
            <a:r>
              <a:rPr lang="cs-CZ" dirty="0"/>
              <a:t> I – volný stoj </a:t>
            </a:r>
          </a:p>
          <a:p>
            <a:r>
              <a:rPr lang="cs-CZ" dirty="0" err="1"/>
              <a:t>Romberg</a:t>
            </a:r>
            <a:r>
              <a:rPr lang="cs-CZ" dirty="0"/>
              <a:t> II – zúžená báze </a:t>
            </a:r>
          </a:p>
          <a:p>
            <a:r>
              <a:rPr lang="cs-CZ" dirty="0" err="1"/>
              <a:t>Romberg</a:t>
            </a:r>
            <a:r>
              <a:rPr lang="cs-CZ" dirty="0"/>
              <a:t> III – zavřené oči </a:t>
            </a:r>
          </a:p>
          <a:p>
            <a:pPr lvl="1"/>
            <a:r>
              <a:rPr lang="cs-CZ" dirty="0"/>
              <a:t>(závislost - vestibulární aparát, nezávislost – mozeček)</a:t>
            </a:r>
          </a:p>
          <a:p>
            <a:r>
              <a:rPr lang="cs-CZ" dirty="0" err="1"/>
              <a:t>Romberg</a:t>
            </a:r>
            <a:r>
              <a:rPr lang="cs-CZ" dirty="0"/>
              <a:t> IV a V – rotace hlavy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D242263-D679-452F-9F62-D848A9ECBCA6}"/>
              </a:ext>
            </a:extLst>
          </p:cNvPr>
          <p:cNvSpPr txBox="1"/>
          <p:nvPr/>
        </p:nvSpPr>
        <p:spPr>
          <a:xfrm>
            <a:off x="6327648" y="3874591"/>
            <a:ext cx="508406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cs-CZ" b="0" i="0" dirty="0">
                <a:solidFill>
                  <a:srgbClr val="212529"/>
                </a:solidFill>
                <a:effectLst/>
              </a:rPr>
              <a:t>Hodnotíme: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212529"/>
                </a:solidFill>
                <a:effectLst/>
              </a:rPr>
              <a:t>celkové držení těla;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212529"/>
                </a:solidFill>
                <a:effectLst/>
              </a:rPr>
              <a:t>přítomnost </a:t>
            </a:r>
            <a:r>
              <a:rPr lang="cs-CZ" b="0" i="0" dirty="0" err="1">
                <a:solidFill>
                  <a:srgbClr val="212529"/>
                </a:solidFill>
                <a:effectLst/>
              </a:rPr>
              <a:t>mimovolních</a:t>
            </a:r>
            <a:r>
              <a:rPr lang="cs-CZ" b="0" i="0" dirty="0">
                <a:solidFill>
                  <a:srgbClr val="212529"/>
                </a:solidFill>
                <a:effectLst/>
              </a:rPr>
              <a:t> pohybů;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212529"/>
                </a:solidFill>
                <a:effectLst/>
              </a:rPr>
              <a:t>odchylku od postoje či tendence k pádu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1AD207-C4DA-41A3-89D0-8346A71E5F6B}"/>
              </a:ext>
            </a:extLst>
          </p:cNvPr>
          <p:cNvSpPr txBox="1"/>
          <p:nvPr/>
        </p:nvSpPr>
        <p:spPr>
          <a:xfrm>
            <a:off x="5168646" y="6188702"/>
            <a:ext cx="609447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dirty="0"/>
              <a:t>https://www.youtube.com/watch?v=7RkHD0E5rzQ</a:t>
            </a:r>
          </a:p>
        </p:txBody>
      </p:sp>
    </p:spTree>
    <p:extLst>
      <p:ext uri="{BB962C8B-B14F-4D97-AF65-F5344CB8AC3E}">
        <p14:creationId xmlns:p14="http://schemas.microsoft.com/office/powerpoint/2010/main" val="829458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61C228-99BA-410C-9207-1E5B7AB96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Stoj na 1 DK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D63CA2-B0FE-4157-9A5B-7320C4981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Trendelenburg-Duchenův</a:t>
            </a:r>
            <a:r>
              <a:rPr lang="cs-CZ" dirty="0"/>
              <a:t> příznak </a:t>
            </a:r>
          </a:p>
          <a:p>
            <a:r>
              <a:rPr lang="cs-CZ" dirty="0"/>
              <a:t>Stojná noha</a:t>
            </a:r>
          </a:p>
          <a:p>
            <a:pPr lvl="1"/>
            <a:r>
              <a:rPr lang="cs-CZ" dirty="0"/>
              <a:t>hra šlach </a:t>
            </a:r>
          </a:p>
          <a:p>
            <a:pPr lvl="1"/>
            <a:r>
              <a:rPr lang="cs-CZ" dirty="0"/>
              <a:t>Stabilita – hlezenní, kolenní kloub</a:t>
            </a:r>
          </a:p>
          <a:p>
            <a:r>
              <a:rPr lang="cs-CZ" dirty="0"/>
              <a:t>Titubace trupu </a:t>
            </a:r>
          </a:p>
          <a:p>
            <a:r>
              <a:rPr lang="cs-CZ" dirty="0"/>
              <a:t>Souhyb HKK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Velé</a:t>
            </a:r>
            <a:r>
              <a:rPr lang="cs-CZ" dirty="0"/>
              <a:t> – výdrž alespoň 10 sekund </a:t>
            </a:r>
          </a:p>
          <a:p>
            <a:r>
              <a:rPr lang="cs-CZ" dirty="0"/>
              <a:t>Klinické testy – alespoň 30 sekund </a:t>
            </a:r>
          </a:p>
          <a:p>
            <a:pPr marL="0" indent="0">
              <a:buNone/>
            </a:pPr>
            <a:r>
              <a:rPr lang="cs-CZ" sz="1000" dirty="0"/>
              <a:t>	(Hodnocení rizika pádu – populace nad 50 let)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479D57-32DB-4DAE-8622-A0F8C43EE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602" y="2093976"/>
            <a:ext cx="2857500" cy="32956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0C6C06B-4D98-476C-BB07-5C233EFA5327}"/>
              </a:ext>
            </a:extLst>
          </p:cNvPr>
          <p:cNvSpPr txBox="1"/>
          <p:nvPr/>
        </p:nvSpPr>
        <p:spPr>
          <a:xfrm>
            <a:off x="7700772" y="5580858"/>
            <a:ext cx="26403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https://www.wikiskripta.eu/w/Trendelenburg%C5%AFv_p%C5%99%C3%ADznak</a:t>
            </a:r>
          </a:p>
        </p:txBody>
      </p:sp>
    </p:spTree>
    <p:extLst>
      <p:ext uri="{BB962C8B-B14F-4D97-AF65-F5344CB8AC3E}">
        <p14:creationId xmlns:p14="http://schemas.microsoft.com/office/powerpoint/2010/main" val="2289549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E86662-60FB-44E4-814B-DC5809F37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Testy při podezření na poruchu vestibulárního aparátu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DB4608-F25C-48A5-9086-3CB9FE0AC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409443"/>
            <a:ext cx="9966960" cy="2642617"/>
          </a:xfrm>
        </p:spPr>
        <p:txBody>
          <a:bodyPr/>
          <a:lstStyle/>
          <a:p>
            <a:r>
              <a:rPr lang="cs-CZ" dirty="0" err="1"/>
              <a:t>Unterbergerova</a:t>
            </a:r>
            <a:r>
              <a:rPr lang="cs-CZ" dirty="0"/>
              <a:t> zkouška chůze</a:t>
            </a:r>
          </a:p>
          <a:p>
            <a:pPr marL="0" indent="0">
              <a:buNone/>
            </a:pPr>
            <a:endParaRPr lang="cs-CZ" dirty="0"/>
          </a:p>
          <a:p>
            <a:pPr lvl="1"/>
            <a:r>
              <a:rPr lang="cs-CZ" dirty="0"/>
              <a:t>Chůze na místě s předpaženýma rukama a zavřenýma očima 20– 30 s. </a:t>
            </a:r>
          </a:p>
          <a:p>
            <a:pPr lvl="1"/>
            <a:r>
              <a:rPr lang="cs-CZ" dirty="0"/>
              <a:t>U periferní </a:t>
            </a:r>
            <a:r>
              <a:rPr lang="cs-CZ" dirty="0" err="1"/>
              <a:t>vestibulopatie</a:t>
            </a:r>
            <a:r>
              <a:rPr lang="cs-CZ" dirty="0"/>
              <a:t> se nemocný stáčí na stranu léze, může být pozitivní </a:t>
            </a:r>
            <a:r>
              <a:rPr lang="cs-CZ" dirty="0" err="1"/>
              <a:t>Rombergův</a:t>
            </a:r>
            <a:r>
              <a:rPr lang="cs-CZ" dirty="0"/>
              <a:t> příznak. </a:t>
            </a:r>
          </a:p>
          <a:p>
            <a:pPr lvl="1"/>
            <a:r>
              <a:rPr lang="cs-CZ" dirty="0"/>
              <a:t>= </a:t>
            </a:r>
            <a:r>
              <a:rPr lang="cs-CZ" dirty="0" err="1"/>
              <a:t>Unterbegerova</a:t>
            </a:r>
            <a:r>
              <a:rPr lang="cs-CZ" dirty="0"/>
              <a:t> – </a:t>
            </a:r>
            <a:r>
              <a:rPr lang="cs-CZ" dirty="0" err="1"/>
              <a:t>Fukudova</a:t>
            </a:r>
            <a:r>
              <a:rPr lang="cs-CZ" dirty="0"/>
              <a:t> zkouška </a:t>
            </a:r>
          </a:p>
          <a:p>
            <a:pPr lvl="1"/>
            <a:r>
              <a:rPr lang="cs-CZ" dirty="0"/>
              <a:t>Odkaz na video: https://www.youtube.com/watch?v=ljEpJvcOGoI</a:t>
            </a:r>
          </a:p>
        </p:txBody>
      </p:sp>
    </p:spTree>
    <p:extLst>
      <p:ext uri="{BB962C8B-B14F-4D97-AF65-F5344CB8AC3E}">
        <p14:creationId xmlns:p14="http://schemas.microsoft.com/office/powerpoint/2010/main" val="459352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C49497-83C7-4F23-BEAF-E4F4C3433236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/>
              <a:t>Testování dynamické rovnováhy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F4A512-903E-4EC0-AC89-CE1F5D83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441448"/>
            <a:ext cx="10058400" cy="3374136"/>
          </a:xfrm>
        </p:spPr>
        <p:txBody>
          <a:bodyPr/>
          <a:lstStyle/>
          <a:p>
            <a:r>
              <a:rPr lang="cs-CZ" dirty="0"/>
              <a:t>Chůze a její modifikace </a:t>
            </a:r>
          </a:p>
          <a:p>
            <a:pPr lvl="1"/>
            <a:r>
              <a:rPr lang="cs-CZ" dirty="0"/>
              <a:t>Po špičkách, po patách, tandemová chůze, po </a:t>
            </a:r>
            <a:r>
              <a:rPr lang="cs-CZ" dirty="0" err="1"/>
              <a:t>zpátku</a:t>
            </a:r>
            <a:r>
              <a:rPr lang="cs-CZ" dirty="0"/>
              <a:t> zavřené oči</a:t>
            </a:r>
          </a:p>
          <a:p>
            <a:r>
              <a:rPr lang="cs-CZ" dirty="0"/>
              <a:t>Star </a:t>
            </a:r>
            <a:r>
              <a:rPr lang="cs-CZ" dirty="0" err="1"/>
              <a:t>Excursion</a:t>
            </a:r>
            <a:r>
              <a:rPr lang="cs-CZ" dirty="0"/>
              <a:t> Balance test = SEBT </a:t>
            </a:r>
          </a:p>
          <a:p>
            <a:r>
              <a:rPr lang="cs-CZ" dirty="0" err="1"/>
              <a:t>The</a:t>
            </a:r>
            <a:r>
              <a:rPr lang="cs-CZ" dirty="0"/>
              <a:t> Y balance test</a:t>
            </a:r>
          </a:p>
          <a:p>
            <a:r>
              <a:rPr lang="cs-CZ" dirty="0"/>
              <a:t>Poskoky – hop testy </a:t>
            </a:r>
          </a:p>
        </p:txBody>
      </p:sp>
    </p:spTree>
    <p:extLst>
      <p:ext uri="{BB962C8B-B14F-4D97-AF65-F5344CB8AC3E}">
        <p14:creationId xmlns:p14="http://schemas.microsoft.com/office/powerpoint/2010/main" val="276693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Star Excursion Balance Test (SEBT). | Download Scientific Diagram">
            <a:extLst>
              <a:ext uri="{FF2B5EF4-FFF2-40B4-BE49-F238E27FC236}">
                <a16:creationId xmlns:a16="http://schemas.microsoft.com/office/drawing/2014/main" id="{50B6BFFC-9567-42E7-81DB-54665BD9A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896" y="3544010"/>
            <a:ext cx="7046316" cy="309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B61AC5A-13BA-445E-8905-64B5E6EA6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 </a:t>
            </a:r>
            <a:r>
              <a:rPr lang="cs-CZ" dirty="0" err="1"/>
              <a:t>Excursion</a:t>
            </a:r>
            <a:r>
              <a:rPr lang="cs-CZ" dirty="0"/>
              <a:t> Balance Test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C8010C-2DC5-4B51-BF75-ECAF08881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008173"/>
            <a:ext cx="6699504" cy="4282899"/>
          </a:xfrm>
        </p:spPr>
        <p:txBody>
          <a:bodyPr/>
          <a:lstStyle/>
          <a:p>
            <a:r>
              <a:rPr lang="cs-CZ" dirty="0"/>
              <a:t>Video: https://www.youtube.com/watch?v=4GMzE7NV3W0 </a:t>
            </a:r>
          </a:p>
          <a:p>
            <a:r>
              <a:rPr lang="cs-CZ" dirty="0"/>
              <a:t>Možnosti hodnocení: </a:t>
            </a:r>
          </a:p>
          <a:p>
            <a:pPr lvl="1"/>
            <a:r>
              <a:rPr lang="cs-CZ" dirty="0"/>
              <a:t>Kvantita – vzdálenost </a:t>
            </a:r>
          </a:p>
          <a:p>
            <a:pPr lvl="1"/>
            <a:r>
              <a:rPr lang="cs-CZ" dirty="0"/>
              <a:t>Kvalita </a:t>
            </a:r>
          </a:p>
          <a:p>
            <a:pPr lvl="2"/>
            <a:r>
              <a:rPr lang="cs-CZ" dirty="0"/>
              <a:t>Hra šlach </a:t>
            </a:r>
          </a:p>
          <a:p>
            <a:pPr lvl="2"/>
            <a:r>
              <a:rPr lang="cs-CZ" dirty="0"/>
              <a:t>Stabilizační funkce HLE, KOK</a:t>
            </a:r>
          </a:p>
          <a:p>
            <a:pPr marL="548640" lvl="2" indent="0">
              <a:buNone/>
            </a:pPr>
            <a:endParaRPr lang="cs-CZ" dirty="0"/>
          </a:p>
          <a:p>
            <a:pPr marL="548640" lvl="2" indent="0">
              <a:buNone/>
            </a:pPr>
            <a:endParaRPr lang="cs-CZ" dirty="0"/>
          </a:p>
          <a:p>
            <a:pPr marL="548640" lvl="2" indent="0">
              <a:buNone/>
            </a:pPr>
            <a:endParaRPr lang="cs-CZ" dirty="0"/>
          </a:p>
          <a:p>
            <a:pPr marL="548640" lvl="2" indent="0">
              <a:buNone/>
            </a:pPr>
            <a:endParaRPr lang="cs-CZ" dirty="0"/>
          </a:p>
          <a:p>
            <a:pPr marL="548640" lvl="2" indent="0">
              <a:buNone/>
            </a:pPr>
            <a:r>
              <a:rPr lang="cs-CZ" sz="1000" dirty="0">
                <a:hlinkClick r:id="rId3"/>
              </a:rPr>
              <a:t>https://www.youtube.com/watch?v=ncDpEjShQrI</a:t>
            </a:r>
            <a:r>
              <a:rPr lang="cs-CZ" sz="1000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634669E-7D7F-463E-B985-FFBE1E26BEEE}"/>
              </a:ext>
            </a:extLst>
          </p:cNvPr>
          <p:cNvSpPr txBox="1"/>
          <p:nvPr/>
        </p:nvSpPr>
        <p:spPr>
          <a:xfrm>
            <a:off x="5385816" y="6512990"/>
            <a:ext cx="60944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https://www.researchgate.net/figure/The-Star-Excursion-Balance-Test-SEBT_fig1_341219448</a:t>
            </a:r>
          </a:p>
        </p:txBody>
      </p:sp>
    </p:spTree>
    <p:extLst>
      <p:ext uri="{BB962C8B-B14F-4D97-AF65-F5344CB8AC3E}">
        <p14:creationId xmlns:p14="http://schemas.microsoft.com/office/powerpoint/2010/main" val="2942893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AC68F8-170D-4684-9213-2923200DE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Y balance test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E0AE6D-EE60-4298-AC41-A38B45AA1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489704" cy="4041648"/>
          </a:xfrm>
        </p:spPr>
        <p:txBody>
          <a:bodyPr/>
          <a:lstStyle/>
          <a:p>
            <a:r>
              <a:rPr lang="cs-CZ" b="1" dirty="0"/>
              <a:t>Odkaz + video: </a:t>
            </a:r>
          </a:p>
          <a:p>
            <a:pPr marL="0" indent="0">
              <a:buNone/>
            </a:pPr>
            <a:r>
              <a:rPr lang="cs-CZ" dirty="0"/>
              <a:t>https://www.physio-pedia.com/Y_Balance_Test?utm_source=physiopedia&amp;utm_medium=related_articles&amp;utm_campaign=ongoing_internal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D88C45C-7BA5-4C03-B01C-1C2480358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20" y="1621536"/>
            <a:ext cx="4751832" cy="475183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BC46746-1687-42C7-B8DE-DCB2F385C942}"/>
              </a:ext>
            </a:extLst>
          </p:cNvPr>
          <p:cNvSpPr txBox="1"/>
          <p:nvPr/>
        </p:nvSpPr>
        <p:spPr>
          <a:xfrm>
            <a:off x="6284214" y="5916835"/>
            <a:ext cx="60944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https://www.movelabstore.cz/Y-BALANCE-TEST-KIT-Plastovy-d195.htm?tab=description</a:t>
            </a:r>
          </a:p>
        </p:txBody>
      </p:sp>
    </p:spTree>
    <p:extLst>
      <p:ext uri="{BB962C8B-B14F-4D97-AF65-F5344CB8AC3E}">
        <p14:creationId xmlns:p14="http://schemas.microsoft.com/office/powerpoint/2010/main" val="4059277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36E2B9-243F-4F77-A055-4B8EC7B0E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Hop </a:t>
            </a:r>
            <a:r>
              <a:rPr lang="cs-CZ" dirty="0" err="1"/>
              <a:t>tests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6782A9-AED0-41A9-A492-1B62C4520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1812798"/>
            <a:ext cx="4737950" cy="429539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5E895C8-2415-4412-AAB1-30A6B70BA286}"/>
              </a:ext>
            </a:extLst>
          </p:cNvPr>
          <p:cNvSpPr txBox="1"/>
          <p:nvPr/>
        </p:nvSpPr>
        <p:spPr>
          <a:xfrm>
            <a:off x="1067396" y="6108192"/>
            <a:ext cx="51048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https://www.researchgate.net/figure/Single-leg-hop-tests-including-A-the-single-hop-for-distance-in-centimeters-B-the_fig1_321912095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E06C49A-1905-40B6-BD98-CF086EFC6C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844"/>
          <a:stretch/>
        </p:blipFill>
        <p:spPr>
          <a:xfrm>
            <a:off x="6546723" y="1812798"/>
            <a:ext cx="3904869" cy="195643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5C93C1E-6FB1-41E4-9946-23ADECDF3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94" r="315"/>
          <a:stretch/>
        </p:blipFill>
        <p:spPr>
          <a:xfrm>
            <a:off x="7545825" y="3960495"/>
            <a:ext cx="1906663" cy="195643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A6CF996-2C36-4128-83AC-C9736A17FA71}"/>
              </a:ext>
            </a:extLst>
          </p:cNvPr>
          <p:cNvSpPr txBox="1"/>
          <p:nvPr/>
        </p:nvSpPr>
        <p:spPr>
          <a:xfrm>
            <a:off x="6491859" y="6119789"/>
            <a:ext cx="44325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https://www.researchgate.net/figure/Countermovement-active-jump-Squat-jump-and-Standing-long-jump-tests_fig1_344652427</a:t>
            </a:r>
          </a:p>
        </p:txBody>
      </p:sp>
    </p:spTree>
    <p:extLst>
      <p:ext uri="{BB962C8B-B14F-4D97-AF65-F5344CB8AC3E}">
        <p14:creationId xmlns:p14="http://schemas.microsoft.com/office/powerpoint/2010/main" val="3973051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910FE-5BE9-4DC7-A300-2FB3239B6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Testové baterie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A12DD4-30CE-4026-93BE-5BAC1A1F6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810512"/>
            <a:ext cx="10302240" cy="438912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b="1" u="sng" dirty="0"/>
              <a:t>Best </a:t>
            </a:r>
            <a:r>
              <a:rPr lang="cs-CZ" b="1" u="sng" dirty="0" err="1"/>
              <a:t>evaluation</a:t>
            </a:r>
            <a:r>
              <a:rPr lang="cs-CZ" b="1" u="sng" dirty="0"/>
              <a:t> </a:t>
            </a:r>
            <a:r>
              <a:rPr lang="cs-CZ" b="1" u="sng" dirty="0" err="1"/>
              <a:t>systems</a:t>
            </a:r>
            <a:r>
              <a:rPr lang="cs-CZ" b="1" u="sng" dirty="0"/>
              <a:t> test (</a:t>
            </a:r>
            <a:r>
              <a:rPr lang="cs-CZ" b="1" u="sng" dirty="0" err="1"/>
              <a:t>BESTest</a:t>
            </a:r>
            <a:r>
              <a:rPr lang="cs-CZ" b="1" u="sng" dirty="0"/>
              <a:t>)</a:t>
            </a:r>
          </a:p>
          <a:p>
            <a:r>
              <a:rPr lang="cs-CZ" dirty="0"/>
              <a:t>test se skládá z 6 sekcí hodnotících biomechanická omezení, posturální funkce, posturální reakce, vertikální stabilitu, senzorickou orientaci a stabilitu při chůzi</a:t>
            </a:r>
          </a:p>
          <a:p>
            <a:r>
              <a:rPr lang="cs-CZ" dirty="0"/>
              <a:t>test se skládá z 27 úkolů, některé položky jsou ale hodnoceny pro obě končetiny </a:t>
            </a:r>
            <a:r>
              <a:rPr lang="cs-CZ" dirty="0" err="1"/>
              <a:t>zvlásť</a:t>
            </a:r>
            <a:r>
              <a:rPr lang="cs-CZ" dirty="0"/>
              <a:t>, celkem tedy test obsahuje 36 položek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u="sng" dirty="0"/>
              <a:t>Mini </a:t>
            </a:r>
            <a:r>
              <a:rPr lang="cs-CZ" b="1" u="sng" dirty="0" err="1"/>
              <a:t>BESTest</a:t>
            </a:r>
            <a:endParaRPr lang="cs-CZ" b="1" u="sng" dirty="0"/>
          </a:p>
          <a:p>
            <a:r>
              <a:rPr lang="cs-CZ" dirty="0"/>
              <a:t>zkrácená verze </a:t>
            </a:r>
            <a:r>
              <a:rPr lang="cs-CZ" dirty="0" err="1"/>
              <a:t>BESTestu</a:t>
            </a:r>
            <a:endParaRPr lang="cs-CZ" dirty="0"/>
          </a:p>
          <a:p>
            <a:r>
              <a:rPr lang="cs-CZ" dirty="0"/>
              <a:t>test obsahuje pouze 4 ze základních 6 sekcí, sekce hodnotící biomechanická omezení a vertikální stabilitu jsou vynechány</a:t>
            </a:r>
          </a:p>
          <a:p>
            <a:r>
              <a:rPr lang="cs-CZ" dirty="0"/>
              <a:t>provádí se celkem 14 úkolů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u="sng" dirty="0" err="1"/>
              <a:t>Brief</a:t>
            </a:r>
            <a:r>
              <a:rPr lang="cs-CZ" b="1" u="sng" dirty="0"/>
              <a:t> </a:t>
            </a:r>
            <a:r>
              <a:rPr lang="cs-CZ" b="1" u="sng" dirty="0" err="1"/>
              <a:t>BESTest</a:t>
            </a:r>
            <a:endParaRPr lang="cs-CZ" b="1" u="sng" dirty="0"/>
          </a:p>
          <a:p>
            <a:r>
              <a:rPr lang="cs-CZ" dirty="0"/>
              <a:t>zkrácená verze </a:t>
            </a:r>
            <a:r>
              <a:rPr lang="cs-CZ" dirty="0" err="1"/>
              <a:t>BESTestu</a:t>
            </a:r>
            <a:endParaRPr lang="cs-CZ" dirty="0"/>
          </a:p>
          <a:p>
            <a:r>
              <a:rPr lang="cs-CZ" dirty="0"/>
              <a:t>je zachováno původních 6 sekcí jako u originálního </a:t>
            </a:r>
            <a:r>
              <a:rPr lang="cs-CZ" dirty="0" err="1"/>
              <a:t>BESTestu</a:t>
            </a:r>
            <a:endParaRPr lang="cs-CZ" dirty="0"/>
          </a:p>
          <a:p>
            <a:r>
              <a:rPr lang="cs-CZ" dirty="0"/>
              <a:t>v rámci každé sekce se hodnotí pouze jeden vybraný úkol, který má pro danou složku největší průkaznost</a:t>
            </a:r>
          </a:p>
          <a:p>
            <a:r>
              <a:rPr lang="cs-CZ" dirty="0"/>
              <a:t>hodnotí se na škále 0-3 (kde 3= maximální provedení)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6F0515E-21DA-409B-BD64-D6B7DA6FB840}"/>
              </a:ext>
            </a:extLst>
          </p:cNvPr>
          <p:cNvSpPr txBox="1"/>
          <p:nvPr/>
        </p:nvSpPr>
        <p:spPr>
          <a:xfrm>
            <a:off x="4299966" y="6199632"/>
            <a:ext cx="609447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dirty="0"/>
              <a:t>https://www.youtube.com/watch?v=jK43dcXrhWM</a:t>
            </a:r>
          </a:p>
        </p:txBody>
      </p:sp>
    </p:spTree>
    <p:extLst>
      <p:ext uri="{BB962C8B-B14F-4D97-AF65-F5344CB8AC3E}">
        <p14:creationId xmlns:p14="http://schemas.microsoft.com/office/powerpoint/2010/main" val="637866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586024-A0E6-4DC7-B9F0-28180C613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Posturální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7BB09F-2CF8-465E-8E8C-7C2561ED5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934456" cy="4251960"/>
          </a:xfrm>
        </p:spPr>
        <p:txBody>
          <a:bodyPr/>
          <a:lstStyle/>
          <a:p>
            <a:r>
              <a:rPr lang="cs-CZ" dirty="0"/>
              <a:t>Posturální systém zajišťuje 3 funkce :</a:t>
            </a:r>
          </a:p>
          <a:p>
            <a:pPr marL="0" indent="0">
              <a:buNone/>
            </a:pPr>
            <a:endParaRPr lang="cs-CZ" dirty="0"/>
          </a:p>
          <a:p>
            <a:pPr lvl="1"/>
            <a:r>
              <a:rPr lang="cs-CZ" b="1" dirty="0"/>
              <a:t>oporu</a:t>
            </a:r>
            <a:r>
              <a:rPr lang="cs-CZ" dirty="0"/>
              <a:t> – neboli zajištění optimální svalové kontrakce k podepření těla proti gravitaci</a:t>
            </a:r>
          </a:p>
          <a:p>
            <a:pPr marL="274320" lvl="1" indent="0">
              <a:buNone/>
            </a:pPr>
            <a:endParaRPr lang="cs-CZ" dirty="0"/>
          </a:p>
          <a:p>
            <a:pPr lvl="1"/>
            <a:r>
              <a:rPr lang="cs-CZ" b="1" dirty="0"/>
              <a:t>stabilizaci</a:t>
            </a:r>
            <a:r>
              <a:rPr lang="cs-CZ" dirty="0"/>
              <a:t> – důležitost stabilizovat jednotlivé části těla tak, aby jiné mohly provést pohyb</a:t>
            </a:r>
          </a:p>
          <a:p>
            <a:pPr marL="274320" lvl="1" indent="0">
              <a:buNone/>
            </a:pPr>
            <a:endParaRPr lang="cs-CZ" dirty="0"/>
          </a:p>
          <a:p>
            <a:pPr lvl="1"/>
            <a:r>
              <a:rPr lang="cs-CZ" b="1" dirty="0"/>
              <a:t>rovnováhu </a:t>
            </a:r>
            <a:r>
              <a:rPr lang="cs-CZ" dirty="0"/>
              <a:t>– zajištění adekvátního rozložení sil působících na tělo, aby těžnice spadala do stojné základny </a:t>
            </a:r>
          </a:p>
        </p:txBody>
      </p:sp>
      <p:pic>
        <p:nvPicPr>
          <p:cNvPr id="5" name="Obrázek 4" descr="Byznysmen vytahující špalíček z dřevěné věže">
            <a:extLst>
              <a:ext uri="{FF2B5EF4-FFF2-40B4-BE49-F238E27FC236}">
                <a16:creationId xmlns:a16="http://schemas.microsoft.com/office/drawing/2014/main" id="{08163C97-0694-4BF8-8FC6-38F0102FD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33" r="9852"/>
          <a:stretch/>
        </p:blipFill>
        <p:spPr>
          <a:xfrm>
            <a:off x="7635240" y="2093976"/>
            <a:ext cx="4093540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86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910FE-5BE9-4DC7-A300-2FB3239B6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Testové baterie </a:t>
            </a:r>
            <a:br>
              <a:rPr lang="cs-CZ" dirty="0"/>
            </a:br>
            <a:r>
              <a:rPr lang="cs-CZ" dirty="0"/>
              <a:t>další možnosti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A12DD4-30CE-4026-93BE-5BAC1A1F6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2423160"/>
            <a:ext cx="10311384" cy="3355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/>
              <a:t>Berg</a:t>
            </a:r>
            <a:r>
              <a:rPr lang="cs-CZ" dirty="0"/>
              <a:t> Balance </a:t>
            </a:r>
            <a:r>
              <a:rPr lang="cs-CZ" dirty="0" err="1"/>
              <a:t>Scale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 err="1"/>
              <a:t>Tinetti</a:t>
            </a:r>
            <a:r>
              <a:rPr lang="cs-CZ" dirty="0"/>
              <a:t> Performance </a:t>
            </a:r>
            <a:r>
              <a:rPr lang="cs-CZ" dirty="0" err="1"/>
              <a:t>Oriented</a:t>
            </a:r>
            <a:r>
              <a:rPr lang="cs-CZ" dirty="0"/>
              <a:t> Mobility </a:t>
            </a:r>
            <a:r>
              <a:rPr lang="cs-CZ" dirty="0" err="1"/>
              <a:t>Assessment</a:t>
            </a:r>
            <a:r>
              <a:rPr lang="cs-CZ" dirty="0"/>
              <a:t> (POMA) - Balance </a:t>
            </a:r>
            <a:r>
              <a:rPr lang="cs-CZ" dirty="0" err="1"/>
              <a:t>Tests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en-US" dirty="0"/>
              <a:t>Tinetti Performance Oriented Mobility Assessment (POMA) - Gait Tests 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Dynamic</a:t>
            </a:r>
            <a:r>
              <a:rPr lang="cs-CZ" dirty="0"/>
              <a:t> </a:t>
            </a:r>
            <a:r>
              <a:rPr lang="cs-CZ" dirty="0" err="1"/>
              <a:t>Gait</a:t>
            </a:r>
            <a:r>
              <a:rPr lang="cs-CZ" dirty="0"/>
              <a:t> Index </a:t>
            </a:r>
          </a:p>
        </p:txBody>
      </p:sp>
    </p:spTree>
    <p:extLst>
      <p:ext uri="{BB962C8B-B14F-4D97-AF65-F5344CB8AC3E}">
        <p14:creationId xmlns:p14="http://schemas.microsoft.com/office/powerpoint/2010/main" val="2108685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C49497-83C7-4F23-BEAF-E4F4C3433236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/>
              <a:t>Přístrojové hodnocení rovnováhy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F4A512-903E-4EC0-AC89-CE1F5D83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441448"/>
            <a:ext cx="7693152" cy="36301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u="sng" dirty="0"/>
              <a:t>Statická </a:t>
            </a:r>
            <a:r>
              <a:rPr lang="cs-CZ" b="1" u="sng" dirty="0" err="1"/>
              <a:t>posturografie</a:t>
            </a:r>
            <a:endParaRPr lang="cs-CZ" b="1" u="sng" dirty="0"/>
          </a:p>
          <a:p>
            <a:r>
              <a:rPr lang="cs-CZ" dirty="0"/>
              <a:t>je založena na principu vychylování souřadnic pacientova těžiště v průběhu stoje</a:t>
            </a:r>
          </a:p>
          <a:p>
            <a:r>
              <a:rPr lang="cs-CZ" dirty="0"/>
              <a:t>výstupem statické </a:t>
            </a:r>
            <a:r>
              <a:rPr lang="cs-CZ" dirty="0" err="1"/>
              <a:t>posturografie</a:t>
            </a:r>
            <a:r>
              <a:rPr lang="cs-CZ" dirty="0"/>
              <a:t> jsou grafické a především numerické výsledky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u="sng" dirty="0"/>
              <a:t>Dynamická </a:t>
            </a:r>
            <a:r>
              <a:rPr lang="cs-CZ" b="1" u="sng" dirty="0" err="1"/>
              <a:t>posturografie</a:t>
            </a:r>
            <a:r>
              <a:rPr lang="cs-CZ" b="1" u="sng" dirty="0"/>
              <a:t> (DCPG)</a:t>
            </a:r>
          </a:p>
          <a:p>
            <a:r>
              <a:rPr lang="cs-CZ" dirty="0"/>
              <a:t>složitější metoda objektivního měření posturální rovnováhy</a:t>
            </a:r>
          </a:p>
          <a:p>
            <a:r>
              <a:rPr lang="cs-CZ" dirty="0"/>
              <a:t>užívá se k hodnocení mechanismů smyslových vstupů nervové soustavy za přirozených i nefyziologických podmínek (zrak, </a:t>
            </a:r>
            <a:r>
              <a:rPr lang="cs-CZ" dirty="0" err="1"/>
              <a:t>somatosenzorika</a:t>
            </a:r>
            <a:r>
              <a:rPr lang="cs-CZ" dirty="0"/>
              <a:t>- zejména hmat a </a:t>
            </a:r>
            <a:r>
              <a:rPr lang="cs-CZ" dirty="0" err="1"/>
              <a:t>propriocepce</a:t>
            </a:r>
            <a:r>
              <a:rPr lang="cs-CZ" dirty="0"/>
              <a:t>, vestibulární systém), centrálního zpracování a Výsledek obrázku pro </a:t>
            </a:r>
            <a:r>
              <a:rPr lang="cs-CZ" dirty="0" err="1"/>
              <a:t>posturografmotorické</a:t>
            </a:r>
            <a:r>
              <a:rPr lang="cs-CZ" dirty="0"/>
              <a:t> odpovědí</a:t>
            </a:r>
          </a:p>
          <a:p>
            <a:r>
              <a:rPr lang="cs-CZ" dirty="0"/>
              <a:t>vyšetření také dokáže rozlišit, zda se jedná o senzorický nebo motorický deficit posturální kontroly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u="sng" dirty="0"/>
              <a:t>3D kinematická analýza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07CDA07-E5CE-47F1-BDEF-A222ABC3C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135" y="2231136"/>
            <a:ext cx="3031717" cy="3026664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EAF5B56-0E2E-4138-B643-B38279DD1D48}"/>
              </a:ext>
            </a:extLst>
          </p:cNvPr>
          <p:cNvSpPr txBox="1"/>
          <p:nvPr/>
        </p:nvSpPr>
        <p:spPr>
          <a:xfrm>
            <a:off x="9030462" y="5464653"/>
            <a:ext cx="30317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https://fyzioterapie.utvs.cvut.cz/document/show/id/281/</a:t>
            </a:r>
          </a:p>
        </p:txBody>
      </p:sp>
    </p:spTree>
    <p:extLst>
      <p:ext uri="{BB962C8B-B14F-4D97-AF65-F5344CB8AC3E}">
        <p14:creationId xmlns:p14="http://schemas.microsoft.com/office/powerpoint/2010/main" val="3191235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43E9CE-77AD-4987-942D-5ECE4DBA04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26906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B9D3BB-1F11-4C47-96D6-6C286CC89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6D1A13-5A68-4754-B89A-027AB0CAF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https://www.prolekare.cz/casopisy/rehabilitace-fyzikalni-lekarstvi/2012-2/test-dle-veleho-neboli-vele-test-39044</a:t>
            </a:r>
            <a:endParaRPr lang="cs-CZ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effectLst/>
              </a:rPr>
              <a:t>Praha, 2015 [cit. 2018-01-30]. Dostupné z: https://is.cuni.cz/</a:t>
            </a:r>
            <a:r>
              <a:rPr lang="cs-CZ" b="0" i="0" dirty="0" err="1">
                <a:effectLst/>
              </a:rPr>
              <a:t>webapps</a:t>
            </a:r>
            <a:r>
              <a:rPr lang="cs-CZ" b="0" i="0" dirty="0">
                <a:effectLst/>
              </a:rPr>
              <a:t>/</a:t>
            </a:r>
            <a:r>
              <a:rPr lang="cs-CZ" b="0" i="0" dirty="0" err="1">
                <a:effectLst/>
              </a:rPr>
              <a:t>zzp</a:t>
            </a:r>
            <a:r>
              <a:rPr lang="cs-CZ" b="0" i="0" dirty="0">
                <a:effectLst/>
              </a:rPr>
              <a:t>/</a:t>
            </a:r>
            <a:r>
              <a:rPr lang="cs-CZ" b="0" i="0" dirty="0" err="1">
                <a:effectLst/>
              </a:rPr>
              <a:t>download</a:t>
            </a:r>
            <a:r>
              <a:rPr lang="cs-CZ" b="0" i="0" dirty="0">
                <a:effectLst/>
              </a:rPr>
              <a:t>/130150721. Diplomová práce. Univerzita Karlova v Praze 1. lékařská </a:t>
            </a:r>
            <a:r>
              <a:rPr lang="cs-CZ" b="0" i="0" dirty="0" err="1">
                <a:effectLst/>
              </a:rPr>
              <a:t>fakulta.</a:t>
            </a:r>
            <a:r>
              <a:rPr lang="cs-CZ" b="0" i="1" dirty="0" err="1">
                <a:effectLst/>
              </a:rPr>
              <a:t>Standartizovaná</a:t>
            </a:r>
            <a:r>
              <a:rPr lang="cs-CZ" b="0" i="1" dirty="0">
                <a:effectLst/>
              </a:rPr>
              <a:t> vyšetření rovnováhy ve </a:t>
            </a:r>
            <a:r>
              <a:rPr lang="cs-CZ" b="0" i="1" dirty="0" err="1">
                <a:effectLst/>
              </a:rPr>
              <a:t>fyzioterapii</a:t>
            </a:r>
            <a:r>
              <a:rPr lang="cs-CZ" b="0" i="0" dirty="0" err="1">
                <a:effectLst/>
              </a:rPr>
              <a:t>MICHÁLKOVÁ</a:t>
            </a:r>
            <a:r>
              <a:rPr lang="cs-CZ" b="0" i="0" dirty="0">
                <a:effectLst/>
              </a:rPr>
              <a:t>, Bc. Kateřina.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effectLst/>
              </a:rPr>
              <a:t>Poruchy rovnováhy/PGS – </a:t>
            </a:r>
            <a:r>
              <a:rPr lang="cs-CZ" b="0" i="0" dirty="0" err="1">
                <a:effectLst/>
              </a:rPr>
              <a:t>WikiSkripta</a:t>
            </a:r>
            <a:r>
              <a:rPr lang="cs-CZ" b="0" i="0" dirty="0">
                <a:effectLst/>
              </a:rPr>
              <a:t>. [online]. Dostupné z:</a:t>
            </a:r>
            <a:r>
              <a:rPr lang="cs-CZ" b="0" i="0" u="none" strike="noStrike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https://www.wikiskripta.eu/w/Poruchy_rovnov%C3%A1hy/PGS</a:t>
            </a:r>
            <a:endParaRPr lang="cs-CZ" b="0" i="0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effectLst/>
              </a:rPr>
              <a:t>403 </a:t>
            </a:r>
            <a:r>
              <a:rPr lang="cs-CZ" b="0" i="0" dirty="0" err="1">
                <a:effectLst/>
              </a:rPr>
              <a:t>Forbidden</a:t>
            </a:r>
            <a:r>
              <a:rPr lang="cs-CZ" b="0" i="0" dirty="0">
                <a:effectLst/>
              </a:rPr>
              <a:t>. </a:t>
            </a:r>
            <a:r>
              <a:rPr lang="cs-CZ" b="0" i="1" dirty="0">
                <a:effectLst/>
              </a:rPr>
              <a:t>403 </a:t>
            </a:r>
            <a:r>
              <a:rPr lang="cs-CZ" b="0" i="1" dirty="0" err="1">
                <a:effectLst/>
              </a:rPr>
              <a:t>Forbidden</a:t>
            </a:r>
            <a:r>
              <a:rPr lang="cs-CZ" b="0" i="0" dirty="0">
                <a:effectLst/>
              </a:rPr>
              <a:t> [online]. Dostupné z: </a:t>
            </a:r>
            <a:r>
              <a:rPr lang="cs-CZ" b="0" i="0" u="none" strike="noStrike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http://www.fysiomed.cz/zdravotnicka-technika/diagnostika/gamma-dynamograficka-plosina/</a:t>
            </a:r>
            <a:endParaRPr lang="cs-CZ" b="0" i="0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effectLst/>
              </a:rPr>
              <a:t>POSTUROGRAFIA – </a:t>
            </a:r>
            <a:r>
              <a:rPr lang="cs-CZ" b="0" i="0" dirty="0" err="1">
                <a:effectLst/>
              </a:rPr>
              <a:t>Dwupłytowy</a:t>
            </a:r>
            <a:r>
              <a:rPr lang="cs-CZ" b="0" i="0" dirty="0">
                <a:effectLst/>
              </a:rPr>
              <a:t> </a:t>
            </a:r>
            <a:r>
              <a:rPr lang="cs-CZ" b="0" i="0" dirty="0" err="1">
                <a:effectLst/>
              </a:rPr>
              <a:t>posturograf</a:t>
            </a:r>
            <a:r>
              <a:rPr lang="cs-CZ" b="0" i="0" dirty="0">
                <a:effectLst/>
              </a:rPr>
              <a:t>. </a:t>
            </a:r>
            <a:r>
              <a:rPr lang="cs-CZ" b="0" i="1" dirty="0">
                <a:effectLst/>
              </a:rPr>
              <a:t>TargiMedyczne.pl - Aparatura </a:t>
            </a:r>
            <a:r>
              <a:rPr lang="cs-CZ" b="0" i="1" dirty="0" err="1">
                <a:effectLst/>
              </a:rPr>
              <a:t>medyczna</a:t>
            </a:r>
            <a:r>
              <a:rPr lang="cs-CZ" b="0" i="1" dirty="0">
                <a:effectLst/>
              </a:rPr>
              <a:t>, </a:t>
            </a:r>
            <a:r>
              <a:rPr lang="cs-CZ" b="0" i="1" dirty="0" err="1">
                <a:effectLst/>
              </a:rPr>
              <a:t>Sprzęt</a:t>
            </a:r>
            <a:r>
              <a:rPr lang="cs-CZ" b="0" i="1" dirty="0">
                <a:effectLst/>
              </a:rPr>
              <a:t> </a:t>
            </a:r>
            <a:r>
              <a:rPr lang="cs-CZ" b="0" i="1" dirty="0" err="1">
                <a:effectLst/>
              </a:rPr>
              <a:t>rehabilitacyjny</a:t>
            </a:r>
            <a:r>
              <a:rPr lang="cs-CZ" b="0" i="0" dirty="0">
                <a:effectLst/>
              </a:rPr>
              <a:t>  [online]. Dostupné z:</a:t>
            </a:r>
            <a:r>
              <a:rPr lang="cs-CZ" b="0" i="0" u="none" strike="noStrike" dirty="0"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https://www.targimedyczne.pl/diagnostyka-ogolna/item/3862-wkladki-ortopedyczne-3d-indywidualne-spersonalizowane</a:t>
            </a:r>
            <a:endParaRPr lang="cs-CZ" b="0" i="0" u="none" strike="noStrike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https://fyzioterapie.utvs.cvut.cz/document/show/id/281/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333333"/>
              </a:solidFill>
              <a:effectLst/>
              <a:latin typeface="Raleway" pitchFamily="2" charset="-18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7257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25D602-25B6-4D28-9511-1191B681D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5A6EA1-A6C6-4EC9-B82E-FA61185B3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>
                <a:hlinkClick r:id="rId2"/>
              </a:rPr>
              <a:t>https://dspace.cuni.cz/bitstream/handle/20.500.11956/45575/130069197.pdf?sequence=1&amp;isAllowed=y</a:t>
            </a:r>
            <a:endParaRPr lang="cs-CZ" dirty="0"/>
          </a:p>
          <a:p>
            <a:r>
              <a:rPr lang="en-US" dirty="0"/>
              <a:t>BERG, K. Balance and its measure in the elderly: a review. Physiotherapy</a:t>
            </a:r>
            <a:r>
              <a:rPr lang="cs-CZ" dirty="0"/>
              <a:t> </a:t>
            </a:r>
            <a:r>
              <a:rPr lang="en-US" dirty="0"/>
              <a:t>Canada, September/October 1989, vol.41, no. 5, pg. 240-245. ISSN 0300-0508.</a:t>
            </a:r>
            <a:r>
              <a:rPr lang="cs-CZ" dirty="0"/>
              <a:t> </a:t>
            </a:r>
          </a:p>
          <a:p>
            <a:r>
              <a:rPr lang="en-US" dirty="0"/>
              <a:t>BERG, K., WOOD - DAUPHINEE, S.L., WILLIAMS, J.I., MAKI, B.</a:t>
            </a:r>
            <a:r>
              <a:rPr lang="cs-CZ" dirty="0"/>
              <a:t> </a:t>
            </a:r>
            <a:r>
              <a:rPr lang="en-US" dirty="0"/>
              <a:t>Measuring balance in the elderly: validation of an instrument. Canadian Journal of</a:t>
            </a:r>
            <a:r>
              <a:rPr lang="cs-CZ" dirty="0"/>
              <a:t> </a:t>
            </a:r>
            <a:r>
              <a:rPr lang="en-US" dirty="0"/>
              <a:t>Public Health, 1992, vol. 83 (suppl. 2), pg. 7-11. ISSN 0008-4263.</a:t>
            </a:r>
            <a:endParaRPr lang="cs-CZ" dirty="0"/>
          </a:p>
          <a:p>
            <a:r>
              <a:rPr lang="cs-CZ" dirty="0"/>
              <a:t>DVOŘÁK, R., VAŘEKA, I. Ontogeneze lidské motoriky jako schopnosti řídit polohu těžiště. Rehabilitace a fyzikální lékařství, 1999, roč. 6, č. 3, s. 84-85. ISSN 1211-2658.</a:t>
            </a:r>
          </a:p>
          <a:p>
            <a:r>
              <a:rPr lang="en-US" dirty="0"/>
              <a:t>HORAK, F.B. Clinical assessment of balance disorders. Gait &amp; Posture, 1997, vol. 6, pg. 76-84. ISSN 0966-6362. </a:t>
            </a:r>
            <a:endParaRPr lang="cs-CZ" dirty="0"/>
          </a:p>
          <a:p>
            <a:r>
              <a:rPr lang="cs-CZ" dirty="0"/>
              <a:t>KOLÁŘ, P. et al. Rehabilitace v klinické praxi. 1. vyd. Praha: </a:t>
            </a:r>
            <a:r>
              <a:rPr lang="cs-CZ" dirty="0" err="1"/>
              <a:t>Galén</a:t>
            </a:r>
            <a:r>
              <a:rPr lang="cs-CZ" dirty="0"/>
              <a:t>, 2009, s. 35-40. ISBN 978-80-7262-657-1.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6677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C34A9F-CD26-4AB7-8374-3F69AA0F6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Rovnováha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68EBA5-01C0-4A85-A323-EDD07099F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3694"/>
            <a:ext cx="7196328" cy="2830067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= soubor statických a dynamických strategií sloužících k zajišťování posturální stability. Jejich úkolem je neustálé přizpůsobování svalové aktivity a polohy kloubů funkčním požadavkům k udržení těla nad opěrnou bází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78D5EF1-38D9-44F1-A5C0-A7A42873D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508" y="3670935"/>
            <a:ext cx="4927644" cy="283006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718F86E-32BF-47D8-865B-EF6E4811305F}"/>
              </a:ext>
            </a:extLst>
          </p:cNvPr>
          <p:cNvSpPr txBox="1"/>
          <p:nvPr/>
        </p:nvSpPr>
        <p:spPr>
          <a:xfrm>
            <a:off x="6194508" y="6575203"/>
            <a:ext cx="22105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https://muzom.sk/rovnovaha/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479E541-4AE3-4354-9CA3-6B18A2B9F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78" y="3670935"/>
            <a:ext cx="5036697" cy="283006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8C8C08D-CD0E-4691-ABD6-8853D2E1A0A2}"/>
              </a:ext>
            </a:extLst>
          </p:cNvPr>
          <p:cNvSpPr txBox="1"/>
          <p:nvPr/>
        </p:nvSpPr>
        <p:spPr>
          <a:xfrm>
            <a:off x="562478" y="6488668"/>
            <a:ext cx="60944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https://blog.stannah.cz/zdravi/neni-k-dispozici/</a:t>
            </a:r>
          </a:p>
        </p:txBody>
      </p:sp>
    </p:spTree>
    <p:extLst>
      <p:ext uri="{BB962C8B-B14F-4D97-AF65-F5344CB8AC3E}">
        <p14:creationId xmlns:p14="http://schemas.microsoft.com/office/powerpoint/2010/main" val="3596642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C2394D-0F7B-43E6-97FC-62D558F90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Charakteristiky rovnováhy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4EB269-056E-4AF0-AE36-7046FE13C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/>
              <a:t>Opěrná plocha </a:t>
            </a:r>
          </a:p>
          <a:p>
            <a:pPr lvl="1"/>
            <a:r>
              <a:rPr lang="cs-CZ" dirty="0"/>
              <a:t>Jedná se o plochu přímého či nepřímého kontaktu podložky s povrchem těla.</a:t>
            </a:r>
          </a:p>
          <a:p>
            <a:r>
              <a:rPr lang="cs-CZ" b="1" dirty="0"/>
              <a:t>Opěrná báze </a:t>
            </a:r>
          </a:p>
          <a:p>
            <a:pPr lvl="1"/>
            <a:r>
              <a:rPr lang="cs-CZ" dirty="0"/>
              <a:t>Představuje prostor ohraničený nejvzdálenějšími hranicemi opěrné plochy a obvykle bývá větší než OP.</a:t>
            </a:r>
          </a:p>
          <a:p>
            <a:r>
              <a:rPr lang="cs-CZ" b="1" dirty="0"/>
              <a:t>COM (centre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mass</a:t>
            </a:r>
            <a:r>
              <a:rPr lang="cs-CZ" b="1" dirty="0"/>
              <a:t>, těžiště)</a:t>
            </a:r>
          </a:p>
          <a:p>
            <a:pPr lvl="1"/>
            <a:r>
              <a:rPr lang="cs-CZ" dirty="0"/>
              <a:t>Z biomechanického pohledu je těžiště působiště tíhové síly, která působí na hmotné těleso.</a:t>
            </a:r>
          </a:p>
          <a:p>
            <a:r>
              <a:rPr lang="cs-CZ" b="1" dirty="0"/>
              <a:t>COG (centre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gravity</a:t>
            </a:r>
            <a:r>
              <a:rPr lang="cs-CZ" b="1" dirty="0"/>
              <a:t>)</a:t>
            </a:r>
          </a:p>
          <a:p>
            <a:pPr lvl="1"/>
            <a:r>
              <a:rPr lang="cs-CZ" dirty="0"/>
              <a:t>Vařeka COG popisuje jako průmět společného těžiště těla do roviny opěrné báze, přičemž základní biomechanickou podmínkou stability ve statické poloze je, že se COG musí vždy nacházet v opěrné bázi.</a:t>
            </a:r>
          </a:p>
          <a:p>
            <a:r>
              <a:rPr lang="cs-CZ" b="1" dirty="0"/>
              <a:t>COP (centre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pressure</a:t>
            </a:r>
            <a:r>
              <a:rPr lang="cs-CZ" b="1" dirty="0"/>
              <a:t>)</a:t>
            </a:r>
          </a:p>
          <a:p>
            <a:pPr lvl="1"/>
            <a:r>
              <a:rPr lang="cs-CZ" dirty="0"/>
              <a:t>COP je působiště vektoru reakční síly podložky. Představuje vážený průměr všech tlaků působících na povrch plochy, která je v kontaktu se zemí.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6205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FAC0AF-3B37-4184-A633-EA041A82A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Stabilita x stabilizace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9A5350-90AB-46D3-BF69-174D3AA80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u="sng" dirty="0"/>
              <a:t>POSTURÁLNÍ STABILITA</a:t>
            </a:r>
          </a:p>
          <a:p>
            <a:r>
              <a:rPr lang="cs-CZ" dirty="0"/>
              <a:t>„Posturální stabilita je </a:t>
            </a:r>
            <a:r>
              <a:rPr lang="cs-CZ" b="1" dirty="0"/>
              <a:t>schopnost zajistit vzpřímené držení těla </a:t>
            </a:r>
            <a:r>
              <a:rPr lang="cs-CZ" dirty="0"/>
              <a:t>a reagovat na změny zevních a vnitřních sil tak, aby nedošlo k nezamýšlenému pádu“ (Vařeka in Kolář, 2009). Její základní podmínkou je, že ve statické poloze se těžiště musí vždy promítat do opěrné báze (Kolář, 2009).</a:t>
            </a:r>
          </a:p>
          <a:p>
            <a:endParaRPr lang="cs-CZ" b="1" u="sng" dirty="0"/>
          </a:p>
          <a:p>
            <a:pPr marL="0" indent="0">
              <a:buNone/>
            </a:pPr>
            <a:r>
              <a:rPr lang="cs-CZ" b="1" u="sng" dirty="0"/>
              <a:t>POSTURÁLNÍ STABILIZACE</a:t>
            </a:r>
          </a:p>
          <a:p>
            <a:r>
              <a:rPr lang="cs-CZ" dirty="0"/>
              <a:t>Dle Koláře (2009) se jedná o </a:t>
            </a:r>
            <a:r>
              <a:rPr lang="cs-CZ" b="1" dirty="0"/>
              <a:t>svalovou aktivitu</a:t>
            </a:r>
            <a:r>
              <a:rPr lang="cs-CZ" dirty="0"/>
              <a:t>, která zpevňuje segmenty těla proti působení zevních sil. Toto zpevnění prostřednictvím </a:t>
            </a:r>
            <a:r>
              <a:rPr lang="cs-CZ" b="1" dirty="0" err="1"/>
              <a:t>koaktivace</a:t>
            </a:r>
            <a:r>
              <a:rPr lang="cs-CZ" b="1" dirty="0"/>
              <a:t> agonistů s antagonisty</a:t>
            </a:r>
            <a:r>
              <a:rPr lang="cs-CZ" dirty="0"/>
              <a:t> umožňuje vzpřímené držení a lokomoci těla jako celku.</a:t>
            </a:r>
          </a:p>
        </p:txBody>
      </p:sp>
    </p:spTree>
    <p:extLst>
      <p:ext uri="{BB962C8B-B14F-4D97-AF65-F5344CB8AC3E}">
        <p14:creationId xmlns:p14="http://schemas.microsoft.com/office/powerpoint/2010/main" val="346653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6FB35E-EE6D-4D7A-8336-9170BE0EC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Faktory ovlivňující stabilitu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D00698-AB36-4A72-AAF2-78A5AC43E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Opěrná plocha </a:t>
            </a:r>
          </a:p>
          <a:p>
            <a:r>
              <a:rPr lang="cs-CZ" dirty="0"/>
              <a:t>Hmotnost a poloha těžiště </a:t>
            </a:r>
          </a:p>
          <a:p>
            <a:r>
              <a:rPr lang="cs-CZ" dirty="0"/>
              <a:t>Postavení hybných segmentů </a:t>
            </a:r>
          </a:p>
          <a:p>
            <a:r>
              <a:rPr lang="cs-CZ" dirty="0"/>
              <a:t>Emoční ladění a stres </a:t>
            </a:r>
          </a:p>
          <a:p>
            <a:r>
              <a:rPr lang="cs-CZ" dirty="0"/>
              <a:t>Řízení pohybu </a:t>
            </a:r>
          </a:p>
          <a:p>
            <a:r>
              <a:rPr lang="cs-CZ" dirty="0"/>
              <a:t>Zpětnovazebné procesy – kvalita </a:t>
            </a:r>
            <a:r>
              <a:rPr lang="cs-CZ" dirty="0" err="1"/>
              <a:t>extero</a:t>
            </a:r>
            <a:r>
              <a:rPr lang="cs-CZ" dirty="0"/>
              <a:t> a </a:t>
            </a:r>
            <a:r>
              <a:rPr lang="cs-CZ" dirty="0" err="1"/>
              <a:t>propriocepce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200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E78C08-6025-413B-9BFA-EFE4B51D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Senzorický systém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7DF8BB-B187-4173-A698-4B38923B7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788152" cy="406908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cs-CZ" dirty="0"/>
              <a:t>Pokud zdravý člověk stojí na pevném povrchu v dobře osvětleném prostředí, CNS využívá asi ze </a:t>
            </a:r>
            <a:r>
              <a:rPr lang="cs-CZ" b="1" dirty="0"/>
              <a:t>70% </a:t>
            </a:r>
            <a:r>
              <a:rPr lang="cs-CZ" b="1" dirty="0" err="1"/>
              <a:t>propriocepci</a:t>
            </a:r>
            <a:r>
              <a:rPr lang="cs-CZ" b="1" dirty="0"/>
              <a:t> a </a:t>
            </a:r>
            <a:r>
              <a:rPr lang="cs-CZ" b="1" dirty="0" err="1"/>
              <a:t>exterocepci</a:t>
            </a:r>
            <a:r>
              <a:rPr lang="cs-CZ" b="1" dirty="0"/>
              <a:t>, z 20% informace z vestibulárního a z 10% ze zrakového aparátu.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44C3CF7-B1CF-4890-ABB9-87E67F0E13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40"/>
          <a:stretch/>
        </p:blipFill>
        <p:spPr>
          <a:xfrm>
            <a:off x="6996112" y="914400"/>
            <a:ext cx="5057775" cy="460400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AF7BB12-91D0-4428-899F-7E517ADEEF81}"/>
              </a:ext>
            </a:extLst>
          </p:cNvPr>
          <p:cNvSpPr txBox="1"/>
          <p:nvPr/>
        </p:nvSpPr>
        <p:spPr>
          <a:xfrm>
            <a:off x="7875270" y="5543490"/>
            <a:ext cx="3948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https://www.vivobarefoot.cz/vivobarefoot/co-je-to-propriocepce</a:t>
            </a:r>
          </a:p>
        </p:txBody>
      </p:sp>
    </p:spTree>
    <p:extLst>
      <p:ext uri="{BB962C8B-B14F-4D97-AF65-F5344CB8AC3E}">
        <p14:creationId xmlns:p14="http://schemas.microsoft.com/office/powerpoint/2010/main" val="229811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160E88-0A4C-4CB7-9C5C-AA17AF4E7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Řídící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C6E-CE46-4F12-A75B-14B08F300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informace z </a:t>
            </a:r>
            <a:r>
              <a:rPr lang="cs-CZ" b="1" dirty="0" err="1"/>
              <a:t>thalamických</a:t>
            </a:r>
            <a:r>
              <a:rPr lang="cs-CZ" b="1" dirty="0"/>
              <a:t> jader</a:t>
            </a:r>
            <a:r>
              <a:rPr lang="cs-CZ" dirty="0"/>
              <a:t>, která filtrují vstupy ze spinální míchy a mozkového kmene</a:t>
            </a:r>
          </a:p>
          <a:p>
            <a:r>
              <a:rPr lang="cs-CZ" dirty="0"/>
              <a:t>informace z </a:t>
            </a:r>
            <a:r>
              <a:rPr lang="cs-CZ" b="1" dirty="0"/>
              <a:t>mozečku a bazálních ganglií </a:t>
            </a:r>
            <a:r>
              <a:rPr lang="cs-CZ" dirty="0"/>
              <a:t>(obě tyto struktury mají významný vliv na stabilitu)</a:t>
            </a:r>
          </a:p>
          <a:p>
            <a:r>
              <a:rPr lang="cs-CZ" dirty="0"/>
              <a:t>Informace z </a:t>
            </a:r>
            <a:r>
              <a:rPr lang="cs-CZ" b="1" dirty="0"/>
              <a:t>parietální a frontální oblasti </a:t>
            </a:r>
            <a:r>
              <a:rPr lang="cs-CZ" dirty="0"/>
              <a:t>mozkové kůry </a:t>
            </a:r>
          </a:p>
          <a:p>
            <a:r>
              <a:rPr lang="cs-CZ" dirty="0"/>
              <a:t>smyslové a kognitivní procesy </a:t>
            </a:r>
          </a:p>
          <a:p>
            <a:endParaRPr lang="cs-CZ" dirty="0"/>
          </a:p>
          <a:p>
            <a:r>
              <a:rPr lang="cs-CZ" b="1" dirty="0"/>
              <a:t>rovnovážné okulární reflexy </a:t>
            </a:r>
            <a:r>
              <a:rPr lang="cs-CZ" dirty="0"/>
              <a:t>– zajišťují stabilizaci obrazu na sítnici </a:t>
            </a:r>
          </a:p>
          <a:p>
            <a:r>
              <a:rPr lang="cs-CZ" b="1" dirty="0"/>
              <a:t>rovnovážné spinální reflexy </a:t>
            </a:r>
            <a:r>
              <a:rPr lang="cs-CZ" dirty="0"/>
              <a:t>– zajišťují vzpřímenou </a:t>
            </a:r>
            <a:r>
              <a:rPr lang="cs-CZ" dirty="0" err="1"/>
              <a:t>posturu</a:t>
            </a:r>
            <a:r>
              <a:rPr lang="cs-CZ" dirty="0"/>
              <a:t> a její udržování během pohybu</a:t>
            </a:r>
          </a:p>
        </p:txBody>
      </p:sp>
    </p:spTree>
    <p:extLst>
      <p:ext uri="{BB962C8B-B14F-4D97-AF65-F5344CB8AC3E}">
        <p14:creationId xmlns:p14="http://schemas.microsoft.com/office/powerpoint/2010/main" val="3992781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C49497-83C7-4F23-BEAF-E4F4C3433236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/>
              <a:t>Testování statické rovnováhy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F4A512-903E-4EC0-AC89-CE1F5D831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Volný </a:t>
            </a:r>
            <a:r>
              <a:rPr lang="cs-CZ" dirty="0" err="1"/>
              <a:t>bipedální</a:t>
            </a:r>
            <a:r>
              <a:rPr lang="cs-CZ" dirty="0"/>
              <a:t> stoj a jeho modifikace </a:t>
            </a:r>
          </a:p>
          <a:p>
            <a:r>
              <a:rPr lang="cs-CZ" dirty="0" err="1"/>
              <a:t>Rombergovy</a:t>
            </a:r>
            <a:r>
              <a:rPr lang="cs-CZ" dirty="0"/>
              <a:t> stoje </a:t>
            </a:r>
          </a:p>
          <a:p>
            <a:r>
              <a:rPr lang="cs-CZ" dirty="0"/>
              <a:t>Stoj na 1 DK </a:t>
            </a:r>
          </a:p>
          <a:p>
            <a:r>
              <a:rPr lang="cs-CZ" dirty="0"/>
              <a:t>Podezření na poruchu vestibulárního aparátů </a:t>
            </a:r>
          </a:p>
          <a:p>
            <a:pPr lvl="1"/>
            <a:r>
              <a:rPr lang="cs-CZ" dirty="0" err="1"/>
              <a:t>Unterbergerova</a:t>
            </a:r>
            <a:r>
              <a:rPr lang="cs-CZ" dirty="0"/>
              <a:t> zkouška chůze</a:t>
            </a:r>
          </a:p>
        </p:txBody>
      </p:sp>
    </p:spTree>
    <p:extLst>
      <p:ext uri="{BB962C8B-B14F-4D97-AF65-F5344CB8AC3E}">
        <p14:creationId xmlns:p14="http://schemas.microsoft.com/office/powerpoint/2010/main" val="24040988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TM03090434[[fn=Dřevo]]</Template>
  <TotalTime>90</TotalTime>
  <Words>1641</Words>
  <Application>Microsoft Office PowerPoint</Application>
  <PresentationFormat>Širokoúhlá obrazovka</PresentationFormat>
  <Paragraphs>177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1" baseType="lpstr">
      <vt:lpstr>Arial</vt:lpstr>
      <vt:lpstr>Georgia</vt:lpstr>
      <vt:lpstr>PT Serif</vt:lpstr>
      <vt:lpstr>Raleway</vt:lpstr>
      <vt:lpstr>Trebuchet MS</vt:lpstr>
      <vt:lpstr>Wingdings</vt:lpstr>
      <vt:lpstr>Dřevo</vt:lpstr>
      <vt:lpstr>Aplikovaná kineziologie </vt:lpstr>
      <vt:lpstr>Posturální systém</vt:lpstr>
      <vt:lpstr>Rovnováha</vt:lpstr>
      <vt:lpstr>Charakteristiky rovnováhy</vt:lpstr>
      <vt:lpstr>Stabilita x stabilizace</vt:lpstr>
      <vt:lpstr>Faktory ovlivňující stabilitu</vt:lpstr>
      <vt:lpstr>Senzorický systém </vt:lpstr>
      <vt:lpstr>Řídící systém</vt:lpstr>
      <vt:lpstr>Testování statické rovnováhy</vt:lpstr>
      <vt:lpstr>Volný stoj</vt:lpstr>
      <vt:lpstr>Prezentace aplikace PowerPoint</vt:lpstr>
      <vt:lpstr>Rombergovy stoje </vt:lpstr>
      <vt:lpstr>Stoj na 1 DK</vt:lpstr>
      <vt:lpstr>Testy při podezření na poruchu vestibulárního aparátu </vt:lpstr>
      <vt:lpstr>Testování dynamické rovnováhy</vt:lpstr>
      <vt:lpstr>Star Excursion Balance Test</vt:lpstr>
      <vt:lpstr>The Y balance test</vt:lpstr>
      <vt:lpstr>Hop tests</vt:lpstr>
      <vt:lpstr>Testové baterie </vt:lpstr>
      <vt:lpstr>Testové baterie  další možnosti </vt:lpstr>
      <vt:lpstr>Přístrojové hodnocení rovnováhy</vt:lpstr>
      <vt:lpstr>Děkuji za pozornost</vt:lpstr>
      <vt:lpstr>Zdroje</vt:lpstr>
      <vt:lpstr>Zdroje: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Aplikovaná kineziologie</dc:title>
  <dc:creator>Pavlína Bazalová</dc:creator>
  <cp:lastModifiedBy>Pavlína Bazalová</cp:lastModifiedBy>
  <cp:revision>10</cp:revision>
  <dcterms:created xsi:type="dcterms:W3CDTF">2022-09-23T12:30:00Z</dcterms:created>
  <dcterms:modified xsi:type="dcterms:W3CDTF">2022-09-23T14:00:37Z</dcterms:modified>
</cp:coreProperties>
</file>