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73" r:id="rId2"/>
    <p:sldMasterId id="2147483785" r:id="rId3"/>
  </p:sldMasterIdLst>
  <p:notesMasterIdLst>
    <p:notesMasterId r:id="rId30"/>
  </p:notesMasterIdLst>
  <p:sldIdLst>
    <p:sldId id="407" r:id="rId4"/>
    <p:sldId id="408" r:id="rId5"/>
    <p:sldId id="284" r:id="rId6"/>
    <p:sldId id="419" r:id="rId7"/>
    <p:sldId id="286" r:id="rId8"/>
    <p:sldId id="378" r:id="rId9"/>
    <p:sldId id="382" r:id="rId10"/>
    <p:sldId id="379" r:id="rId11"/>
    <p:sldId id="385" r:id="rId12"/>
    <p:sldId id="413" r:id="rId13"/>
    <p:sldId id="270" r:id="rId14"/>
    <p:sldId id="262" r:id="rId15"/>
    <p:sldId id="279" r:id="rId16"/>
    <p:sldId id="280" r:id="rId17"/>
    <p:sldId id="414" r:id="rId18"/>
    <p:sldId id="415" r:id="rId19"/>
    <p:sldId id="416" r:id="rId20"/>
    <p:sldId id="429" r:id="rId21"/>
    <p:sldId id="430" r:id="rId22"/>
    <p:sldId id="431" r:id="rId23"/>
    <p:sldId id="371" r:id="rId24"/>
    <p:sldId id="417" r:id="rId25"/>
    <p:sldId id="434" r:id="rId26"/>
    <p:sldId id="1234" r:id="rId27"/>
    <p:sldId id="1235" r:id="rId28"/>
    <p:sldId id="26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1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Energetický výdej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A9-4715-B8B0-09F0D96C37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A9-4715-B8B0-09F0D96C37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A9-4715-B8B0-09F0D96C3704}"/>
              </c:ext>
            </c:extLst>
          </c:dPt>
          <c:cat>
            <c:strRef>
              <c:f>List1!$A$2:$A$5</c:f>
              <c:strCache>
                <c:ptCount val="3"/>
                <c:pt idx="0">
                  <c:v>BM</c:v>
                </c:pt>
                <c:pt idx="1">
                  <c:v>PA</c:v>
                </c:pt>
                <c:pt idx="2">
                  <c:v>DIT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1-4D92-9C8A-E6A894DF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Energetický výdej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1B-4D37-9E36-7B25E1903B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1B-4D37-9E36-7B25E1903B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1B-4D37-9E36-7B25E1903B0C}"/>
              </c:ext>
            </c:extLst>
          </c:dPt>
          <c:cat>
            <c:strRef>
              <c:f>List1!$A$2:$A$5</c:f>
              <c:strCache>
                <c:ptCount val="3"/>
                <c:pt idx="0">
                  <c:v>BM</c:v>
                </c:pt>
                <c:pt idx="1">
                  <c:v>PA</c:v>
                </c:pt>
                <c:pt idx="2">
                  <c:v>DIT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1B-4D37-9E36-7B25E1903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F087B-30A1-4452-81F9-2FE3505233D7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855A7-8D59-4A98-97C5-BD95BD1DED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53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6064C-8DDA-416E-8C06-573A74F91BC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14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4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6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53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66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2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96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47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9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28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8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8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73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67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42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9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8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8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33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11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968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11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952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60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822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208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049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336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316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45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776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06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44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84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203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56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47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63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34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14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4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82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03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0CB6-5639-42DD-ACF4-E11C819FB15D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70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6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B874-0412-4D27-89EA-F88CAE2018DF}" type="datetimeFigureOut">
              <a:rPr lang="cs-CZ" smtClean="0"/>
              <a:t>21.10.2022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86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hart" Target="../charts/chart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iscussion/predmetove/fsps/podzim2022/nk4058-01/diskuse_1/-/131832317/" TargetMode="External"/><Relationship Id="rId2" Type="http://schemas.openxmlformats.org/officeDocument/2006/relationships/hyperlink" Target="https://is.muni.cz/auth/discussion/predmetove/fsps/podzim2022/np4058-01/diskuze/-/131323031/?fakulta=1451;obdobi=8603;predmet=143538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1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51819"/>
          </a:xfrm>
        </p:spPr>
        <p:txBody>
          <a:bodyPr anchor="t">
            <a:normAutofit/>
          </a:bodyPr>
          <a:lstStyle/>
          <a:p>
            <a:r>
              <a:rPr lang="cs-CZ" sz="4900" dirty="0"/>
              <a:t>Energetická bilance a metody kalkulace celkového energetického výdeje (příjmu)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59621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9E3A1-E9F6-4E92-9BB6-56117504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Energetická</a:t>
            </a:r>
            <a:br>
              <a:rPr lang="cs-CZ" dirty="0"/>
            </a:br>
            <a:r>
              <a:rPr lang="cs-CZ" dirty="0"/>
              <a:t>bilance (EB)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CA71521-5615-4A4A-8471-D282619A9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82208"/>
          </a:xfrm>
        </p:spPr>
        <p:txBody>
          <a:bodyPr anchor="t"/>
          <a:lstStyle/>
          <a:p>
            <a:r>
              <a:rPr lang="cs-CZ" dirty="0">
                <a:solidFill>
                  <a:schemeClr val="accent6"/>
                </a:solidFill>
              </a:rPr>
              <a:t>Energie - kcal/</a:t>
            </a:r>
            <a:r>
              <a:rPr lang="cs-CZ" dirty="0" err="1">
                <a:solidFill>
                  <a:schemeClr val="accent6"/>
                </a:solidFill>
              </a:rPr>
              <a:t>kJ</a:t>
            </a:r>
            <a:endParaRPr lang="cs-CZ" dirty="0">
              <a:solidFill>
                <a:schemeClr val="accent6"/>
              </a:solidFill>
            </a:endParaRPr>
          </a:p>
          <a:p>
            <a:pPr marL="45720" indent="0">
              <a:buNone/>
            </a:pPr>
            <a:endParaRPr lang="cs-CZ" dirty="0">
              <a:solidFill>
                <a:schemeClr val="accent6"/>
              </a:solidFill>
            </a:endParaRPr>
          </a:p>
          <a:p>
            <a:pPr marL="45720" indent="0">
              <a:buNone/>
            </a:pPr>
            <a:endParaRPr lang="cs-CZ" dirty="0">
              <a:solidFill>
                <a:schemeClr val="accent6"/>
              </a:solidFill>
            </a:endParaRPr>
          </a:p>
          <a:p>
            <a:pPr marL="45720" indent="0" algn="ctr">
              <a:buNone/>
            </a:pPr>
            <a:endParaRPr lang="cs-CZ" b="1" dirty="0">
              <a:solidFill>
                <a:schemeClr val="accent6"/>
              </a:solidFill>
            </a:endParaRPr>
          </a:p>
          <a:p>
            <a:r>
              <a:rPr lang="cs-CZ" b="1" dirty="0">
                <a:solidFill>
                  <a:schemeClr val="accent6"/>
                </a:solidFill>
              </a:rPr>
              <a:t>Energetický příjem = Energetický výdej</a:t>
            </a:r>
          </a:p>
          <a:p>
            <a:pPr lvl="1"/>
            <a:r>
              <a:rPr lang="cs-CZ" dirty="0">
                <a:solidFill>
                  <a:schemeClr val="accent6"/>
                </a:solidFill>
              </a:rPr>
              <a:t>Výživová kontrola – kalorické tabulky</a:t>
            </a:r>
          </a:p>
          <a:p>
            <a:pPr lvl="1"/>
            <a:r>
              <a:rPr lang="cs-CZ" dirty="0">
                <a:solidFill>
                  <a:schemeClr val="accent6"/>
                </a:solidFill>
              </a:rPr>
              <a:t>Pohybová kontrola – záznam tepové frekvence</a:t>
            </a:r>
          </a:p>
          <a:p>
            <a:r>
              <a:rPr lang="cs-CZ" dirty="0">
                <a:solidFill>
                  <a:schemeClr val="accent6"/>
                </a:solidFill>
              </a:rPr>
              <a:t>Pozitivní energetická bilance</a:t>
            </a:r>
          </a:p>
          <a:p>
            <a:r>
              <a:rPr lang="cs-CZ" dirty="0">
                <a:solidFill>
                  <a:schemeClr val="accent6"/>
                </a:solidFill>
              </a:rPr>
              <a:t>Negativní energetická bilance</a:t>
            </a:r>
          </a:p>
          <a:p>
            <a:endParaRPr lang="cs-CZ" dirty="0">
              <a:solidFill>
                <a:schemeClr val="accent6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89FE923-59D1-4B84-9BF2-43F2FCB7B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69" y="353505"/>
            <a:ext cx="4396033" cy="197269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B88501-FA82-4535-B57D-2FFF6B07A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8002">
            <a:off x="4768581" y="283651"/>
            <a:ext cx="4396033" cy="1972697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F7FB18D-22F7-437D-9CAB-F21CF249FA6E}"/>
              </a:ext>
            </a:extLst>
          </p:cNvPr>
          <p:cNvGraphicFramePr>
            <a:graphicFrameLocks noGrp="1"/>
          </p:cNvGraphicFramePr>
          <p:nvPr/>
        </p:nvGraphicFramePr>
        <p:xfrm>
          <a:off x="1245474" y="268732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4,2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1kJ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0,24 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pojnice: zakřivená 4">
            <a:extLst>
              <a:ext uri="{FF2B5EF4-FFF2-40B4-BE49-F238E27FC236}">
                <a16:creationId xmlns:a16="http://schemas.microsoft.com/office/drawing/2014/main" id="{BA78C54E-BA39-4B9E-A376-04300CBFBEC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76225" y="2683283"/>
            <a:ext cx="3272116" cy="2334119"/>
          </a:xfrm>
          <a:prstGeom prst="curvedConnector3">
            <a:avLst>
              <a:gd name="adj1" fmla="val -5891"/>
            </a:avLst>
          </a:prstGeom>
          <a:ln w="38100">
            <a:solidFill>
              <a:srgbClr val="CC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4C406916-34B2-585C-94B1-356B65297D0E}"/>
              </a:ext>
            </a:extLst>
          </p:cNvPr>
          <p:cNvSpPr txBox="1"/>
          <p:nvPr/>
        </p:nvSpPr>
        <p:spPr>
          <a:xfrm>
            <a:off x="6009148" y="4494074"/>
            <a:ext cx="5999972" cy="14773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Dlouhodobá e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nergetická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dysbalance zpravidla vede ke změnám hmotnosti. Pozitivní EB, neboli energetický příjem (EP) převyšující energetický výdej (EV), způsobuje nárůst hmotnosti. Zatímco negativní EB (EV převyšující EP) způsobuje pokles hmotnosti.</a:t>
            </a:r>
          </a:p>
        </p:txBody>
      </p:sp>
    </p:spTree>
    <p:extLst>
      <p:ext uri="{BB962C8B-B14F-4D97-AF65-F5344CB8AC3E}">
        <p14:creationId xmlns:p14="http://schemas.microsoft.com/office/powerpoint/2010/main" val="3313904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sport, cvičební nářadí, muž&#10;&#10;Popis vygenerován s vysokou mírou spolehlivosti">
            <a:extLst>
              <a:ext uri="{FF2B5EF4-FFF2-40B4-BE49-F238E27FC236}">
                <a16:creationId xmlns:a16="http://schemas.microsoft.com/office/drawing/2014/main" id="{144EC619-87A1-4468-AD58-1BBC2090B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3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180" y="768743"/>
            <a:ext cx="6400800" cy="150706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Energetický výdej (EV)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2032909"/>
            <a:ext cx="7673582" cy="4808159"/>
          </a:xfrm>
        </p:spPr>
        <p:txBody>
          <a:bodyPr>
            <a:normAutofit/>
          </a:bodyPr>
          <a:lstStyle/>
          <a:p>
            <a:r>
              <a:rPr lang="cs-CZ" sz="2400" b="1" kern="1200" cap="none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 základní komponenty: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Bazální metabolismus – BM</a:t>
            </a:r>
          </a:p>
          <a:p>
            <a:pPr marL="1440180" lvl="3" indent="-457200"/>
            <a:r>
              <a:rPr lang="cs-CZ" sz="1600" b="1" dirty="0">
                <a:solidFill>
                  <a:schemeClr val="accent2">
                    <a:lumMod val="75000"/>
                  </a:schemeClr>
                </a:solidFill>
              </a:rPr>
              <a:t>Faktory ovlivňující BM</a:t>
            </a:r>
          </a:p>
          <a:p>
            <a:pPr marL="1440180" lvl="3" indent="-457200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Zjišťujeme pomocí kalorimetrie nebo prediktivních rovnic</a:t>
            </a:r>
            <a:endParaRPr lang="cs-CZ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0" lvl="2" indent="-457200">
              <a:buFont typeface="+mj-lt"/>
              <a:buAutoNum type="arabicPeriod"/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Fyzická aktivita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Termický vliv stravy – Dietou indukovaná termogeneze</a:t>
            </a:r>
          </a:p>
          <a:p>
            <a:pPr marL="1554480" lvl="3" indent="-457200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Přibližně 10 % E z BM</a:t>
            </a:r>
          </a:p>
          <a:p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35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7869FF-EC53-4EB8-8E77-50BF6B2C4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76" y="1988840"/>
            <a:ext cx="9833548" cy="388885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Bazální metabolismus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Trávení potravin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Fyzická aktivita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24FACE-381D-4356-AEC6-17E9104CA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54" y="1901395"/>
            <a:ext cx="1851172" cy="11193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671AE93-D3DC-4A19-8A43-4841CE262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10" y="2858437"/>
            <a:ext cx="1790700" cy="1790700"/>
          </a:xfrm>
          <a:prstGeom prst="rect">
            <a:avLst/>
          </a:prstGeom>
        </p:spPr>
      </p:pic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667B0F9F-3F81-4517-8BF6-ECD45840A5D3}"/>
              </a:ext>
            </a:extLst>
          </p:cNvPr>
          <p:cNvGraphicFramePr/>
          <p:nvPr/>
        </p:nvGraphicFramePr>
        <p:xfrm>
          <a:off x="6441811" y="2711969"/>
          <a:ext cx="6721383" cy="413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B715E905-52AF-F096-E096-365027EE8AC4}"/>
              </a:ext>
            </a:extLst>
          </p:cNvPr>
          <p:cNvSpPr/>
          <p:nvPr/>
        </p:nvSpPr>
        <p:spPr>
          <a:xfrm>
            <a:off x="471904" y="1731665"/>
            <a:ext cx="5308847" cy="28327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2A2AC8-B993-BD8B-7170-00BF499EC196}"/>
              </a:ext>
            </a:extLst>
          </p:cNvPr>
          <p:cNvSpPr txBox="1"/>
          <p:nvPr/>
        </p:nvSpPr>
        <p:spPr>
          <a:xfrm>
            <a:off x="5951984" y="1886654"/>
            <a:ext cx="2434969" cy="646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Klidový energetický</a:t>
            </a:r>
          </a:p>
          <a:p>
            <a:r>
              <a:rPr lang="cs-CZ" dirty="0"/>
              <a:t>výdej (KEV)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EAFDFF8-2B0D-2B63-9678-7B402A64826C}"/>
              </a:ext>
            </a:extLst>
          </p:cNvPr>
          <p:cNvCxnSpPr>
            <a:cxnSpLocks/>
          </p:cNvCxnSpPr>
          <p:nvPr/>
        </p:nvCxnSpPr>
        <p:spPr>
          <a:xfrm flipH="1">
            <a:off x="5772932" y="2206989"/>
            <a:ext cx="14436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494BD4D-91AD-B874-98AA-36B0A029E626}"/>
              </a:ext>
            </a:extLst>
          </p:cNvPr>
          <p:cNvSpPr txBox="1"/>
          <p:nvPr/>
        </p:nvSpPr>
        <p:spPr>
          <a:xfrm>
            <a:off x="6555326" y="2733820"/>
            <a:ext cx="18449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Běžná populace</a:t>
            </a:r>
          </a:p>
        </p:txBody>
      </p:sp>
      <p:pic>
        <p:nvPicPr>
          <p:cNvPr id="12" name="Obrázek 11" descr="Obsah obrázku tmavé, muž, osvětlené, žena&#10;&#10;Popis byl vytvořen automaticky">
            <a:extLst>
              <a:ext uri="{FF2B5EF4-FFF2-40B4-BE49-F238E27FC236}">
                <a16:creationId xmlns:a16="http://schemas.microsoft.com/office/drawing/2014/main" id="{32A2D54B-4372-EACE-817B-9C06948C0F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60" y="4564401"/>
            <a:ext cx="2679833" cy="1699057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38A5144D-A88C-230D-9113-54DC594C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80" y="768744"/>
            <a:ext cx="6400800" cy="74689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Energetický výdej (EV)</a:t>
            </a: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2C4FDBE6-4029-BF90-6D92-6E9314E46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394181"/>
              </p:ext>
            </p:extLst>
          </p:nvPr>
        </p:nvGraphicFramePr>
        <p:xfrm>
          <a:off x="6437666" y="2711969"/>
          <a:ext cx="6721383" cy="413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33557634-DDC7-469B-3431-A88F94DD16DE}"/>
              </a:ext>
            </a:extLst>
          </p:cNvPr>
          <p:cNvSpPr txBox="1"/>
          <p:nvPr/>
        </p:nvSpPr>
        <p:spPr>
          <a:xfrm>
            <a:off x="6558271" y="2708920"/>
            <a:ext cx="19554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Aktivní populace</a:t>
            </a:r>
          </a:p>
        </p:txBody>
      </p:sp>
    </p:spTree>
    <p:extLst>
      <p:ext uri="{BB962C8B-B14F-4D97-AF65-F5344CB8AC3E}">
        <p14:creationId xmlns:p14="http://schemas.microsoft.com/office/powerpoint/2010/main" val="3144172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292259"/>
            <a:ext cx="6512511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Bazální metabolismus – BM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1433222"/>
            <a:ext cx="8352928" cy="4824536"/>
          </a:xfrm>
        </p:spPr>
        <p:txBody>
          <a:bodyPr anchor="t"/>
          <a:lstStyle/>
          <a:p>
            <a:r>
              <a:rPr lang="cs-CZ" dirty="0"/>
              <a:t>Přímá kalorimetrie</a:t>
            </a:r>
          </a:p>
          <a:p>
            <a:pPr lvl="1"/>
            <a:r>
              <a:rPr lang="cs-CZ" dirty="0"/>
              <a:t>Kalorimetrická komora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AD9CB7C-2EF9-4D2D-ADB3-D3A72581AAF8}"/>
              </a:ext>
            </a:extLst>
          </p:cNvPr>
          <p:cNvSpPr txBox="1"/>
          <p:nvPr/>
        </p:nvSpPr>
        <p:spPr>
          <a:xfrm>
            <a:off x="623392" y="6442630"/>
            <a:ext cx="6391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Zdroj: https://docplayer.cz/4081247-Energie-energometriea-kalorimetrie-miroslav-petr-13-2-2012.html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FED673-2AFE-4FEF-A2A8-11D90CBD4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t="10118" r="5425" b="651"/>
          <a:stretch/>
        </p:blipFill>
        <p:spPr>
          <a:xfrm>
            <a:off x="1559496" y="2410155"/>
            <a:ext cx="518457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9625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68" y="1408212"/>
            <a:ext cx="4032448" cy="4392488"/>
          </a:xfrm>
        </p:spPr>
        <p:txBody>
          <a:bodyPr anchor="t">
            <a:normAutofit lnSpcReduction="10000"/>
          </a:bodyPr>
          <a:lstStyle/>
          <a:p>
            <a:r>
              <a:rPr lang="cs-CZ" dirty="0"/>
              <a:t>Nepřímá kalorimetrie</a:t>
            </a:r>
          </a:p>
          <a:p>
            <a:r>
              <a:rPr lang="cs-CZ" dirty="0"/>
              <a:t>Respirační koeficient – RQ</a:t>
            </a:r>
          </a:p>
          <a:p>
            <a:r>
              <a:rPr lang="cs-CZ" dirty="0"/>
              <a:t>RQ = VCO2 / VO2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Respirační koeficient je poměr mezi vydaným CO</a:t>
            </a:r>
            <a:r>
              <a:rPr lang="cs-CZ" sz="1400" b="1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 a spotřebovaným O</a:t>
            </a:r>
            <a:r>
              <a:rPr lang="cs-CZ" sz="1400" b="1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dirty="0"/>
              <a:t>Jeho hodnoty závisejí mimo jiné na </a:t>
            </a:r>
            <a:r>
              <a:rPr lang="cs-CZ" dirty="0" err="1"/>
              <a:t>proporciální</a:t>
            </a:r>
            <a:r>
              <a:rPr lang="cs-CZ" dirty="0"/>
              <a:t> oxidaci jednotlivých nutričních substrátů. Hlavně změny trendu hodnot při změnách složení výživy mohou vést k interpretaci změn v utilizaci jednotlivých substrátů – </a:t>
            </a:r>
            <a:r>
              <a:rPr lang="cs-CZ" b="1" dirty="0">
                <a:solidFill>
                  <a:schemeClr val="tx1"/>
                </a:solidFill>
              </a:rPr>
              <a:t>termický vliv stravy</a:t>
            </a:r>
            <a:r>
              <a:rPr lang="cs-CZ" dirty="0"/>
              <a:t>. RQ pro běžné jídlo se pohybuje okolo 0,85.</a:t>
            </a:r>
          </a:p>
          <a:p>
            <a:pPr lvl="1"/>
            <a:endParaRPr lang="cs-CZ" dirty="0"/>
          </a:p>
        </p:txBody>
      </p:sp>
      <p:pic>
        <p:nvPicPr>
          <p:cNvPr id="5" name="Obrázek 4" descr="Obsah obrázku interiér, patro, stůl, okno&#10;&#10;Popis vygenerován s velmi vysokou mírou spolehlivosti">
            <a:extLst>
              <a:ext uri="{FF2B5EF4-FFF2-40B4-BE49-F238E27FC236}">
                <a16:creationId xmlns:a16="http://schemas.microsoft.com/office/drawing/2014/main" id="{CF65B651-1832-44C2-953E-BAB934669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420888"/>
            <a:ext cx="4384923" cy="3175107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F62C138-779E-6359-BBAA-81837DCC9E88}"/>
              </a:ext>
            </a:extLst>
          </p:cNvPr>
          <p:cNvSpPr txBox="1">
            <a:spLocks/>
          </p:cNvSpPr>
          <p:nvPr/>
        </p:nvSpPr>
        <p:spPr>
          <a:xfrm>
            <a:off x="335360" y="292259"/>
            <a:ext cx="676875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Klidový energetický výdej – KEV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320472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165" y="1695532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/>
              <a:t>Nejčastěji užívanou rovnicí je </a:t>
            </a:r>
            <a:r>
              <a:rPr lang="cs-CZ" b="1" dirty="0" err="1">
                <a:solidFill>
                  <a:schemeClr val="tx1"/>
                </a:solidFill>
              </a:rPr>
              <a:t>Harris-Benedictova</a:t>
            </a:r>
            <a:r>
              <a:rPr lang="cs-CZ" dirty="0"/>
              <a:t> – výpočet RMR v kcal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r>
              <a:rPr lang="cs-CZ" sz="1600" dirty="0"/>
              <a:t>H – hmotnost (kg)</a:t>
            </a:r>
          </a:p>
          <a:p>
            <a:r>
              <a:rPr lang="cs-CZ" sz="1600" dirty="0"/>
              <a:t>V – výška (cm)</a:t>
            </a:r>
          </a:p>
          <a:p>
            <a:r>
              <a:rPr lang="cs-CZ" sz="1600" dirty="0"/>
              <a:t>R – věk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67408" y="2112099"/>
          <a:ext cx="4824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Muži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66,5 + 13,8*H + 5*V</a:t>
                      </a:r>
                      <a:r>
                        <a:rPr lang="cs-CZ" baseline="0" dirty="0"/>
                        <a:t> – 6,8*R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655 + 9,6*H + 1,8*V – 4,7*R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51627" y="1484784"/>
            <a:ext cx="8352928" cy="4522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FCBE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Obrázek 12" descr="Obsah obrázku obloha, muž, osoba&#10;&#10;Popis se vygeneroval automaticky.">
            <a:extLst>
              <a:ext uri="{FF2B5EF4-FFF2-40B4-BE49-F238E27FC236}">
                <a16:creationId xmlns:a16="http://schemas.microsoft.com/office/drawing/2014/main" id="{11AE5A9B-E392-4CDB-8996-D4A470351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3916540"/>
            <a:ext cx="5292080" cy="2940217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331A803B-D6A0-4716-54CB-0DA05D09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92259"/>
            <a:ext cx="6512511" cy="1143000"/>
          </a:xfrm>
        </p:spPr>
        <p:txBody>
          <a:bodyPr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Klidový energetický výdej – KEV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B52E7C5-D050-1D3F-118A-BB2FAEC19656}"/>
              </a:ext>
            </a:extLst>
          </p:cNvPr>
          <p:cNvSpPr txBox="1"/>
          <p:nvPr/>
        </p:nvSpPr>
        <p:spPr>
          <a:xfrm>
            <a:off x="7824192" y="2482939"/>
            <a:ext cx="417646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H-B rovnice je vhodná pro osoby s normálním BMI a % podílem tukové tkáně. Protože nezohledňuje morfologické složení, může KEV u obézních osob nadhodnocovat.</a:t>
            </a:r>
          </a:p>
        </p:txBody>
      </p:sp>
    </p:spTree>
    <p:extLst>
      <p:ext uri="{BB962C8B-B14F-4D97-AF65-F5344CB8AC3E}">
        <p14:creationId xmlns:p14="http://schemas.microsoft.com/office/powerpoint/2010/main" val="318115679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199796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 err="1"/>
              <a:t>Cunninghamovu</a:t>
            </a:r>
            <a:r>
              <a:rPr lang="cs-CZ" dirty="0"/>
              <a:t> rovnici je možné využít pro sportovce – pracuje s </a:t>
            </a:r>
            <a:r>
              <a:rPr lang="cs-CZ" dirty="0" err="1"/>
              <a:t>beztukovou</a:t>
            </a:r>
            <a:r>
              <a:rPr lang="cs-CZ" dirty="0"/>
              <a:t> tkání (kg), neboli </a:t>
            </a:r>
            <a:r>
              <a:rPr lang="cs-CZ" i="1" dirty="0"/>
              <a:t>fat-free </a:t>
            </a:r>
            <a:r>
              <a:rPr lang="cs-CZ" i="1" dirty="0" err="1"/>
              <a:t>mass</a:t>
            </a:r>
            <a:r>
              <a:rPr lang="cs-CZ" dirty="0"/>
              <a:t> (FFM).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BMR = 500 + (22 * FFM)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Podobně jako rovnice dle </a:t>
            </a:r>
            <a:r>
              <a:rPr lang="cs-CZ" dirty="0" err="1"/>
              <a:t>Katch-McArdle</a:t>
            </a:r>
            <a:r>
              <a:rPr lang="cs-CZ" dirty="0"/>
              <a:t>, na kterou je navázána i rovnice pro výpočet FFM (</a:t>
            </a:r>
            <a:r>
              <a:rPr lang="cs-CZ" dirty="0" err="1"/>
              <a:t>Boerova</a:t>
            </a:r>
            <a:r>
              <a:rPr lang="cs-CZ" dirty="0"/>
              <a:t> formule).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BMR = 370 + (21</a:t>
            </a:r>
            <a:r>
              <a:rPr lang="cs-CZ" b="1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chemeClr val="tx1"/>
                </a:solidFill>
              </a:rPr>
              <a:t>6 * </a:t>
            </a:r>
            <a:r>
              <a:rPr lang="cs-CZ" b="1" dirty="0">
                <a:solidFill>
                  <a:schemeClr val="tx1"/>
                </a:solidFill>
              </a:rPr>
              <a:t>FFM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FFM pro muže = </a:t>
            </a:r>
            <a:r>
              <a:rPr lang="en-GB" b="1" dirty="0">
                <a:solidFill>
                  <a:schemeClr val="tx1"/>
                </a:solidFill>
              </a:rPr>
              <a:t>[</a:t>
            </a:r>
            <a:r>
              <a:rPr lang="en-US" b="1" dirty="0">
                <a:solidFill>
                  <a:schemeClr val="tx1"/>
                </a:solidFill>
              </a:rPr>
              <a:t>0</a:t>
            </a:r>
            <a:r>
              <a:rPr lang="cs-CZ" b="1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chemeClr val="tx1"/>
                </a:solidFill>
              </a:rPr>
              <a:t>407 * </a:t>
            </a:r>
            <a:r>
              <a:rPr lang="cs-CZ" b="1" dirty="0">
                <a:solidFill>
                  <a:schemeClr val="tx1"/>
                </a:solidFill>
              </a:rPr>
              <a:t>hmotnost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kg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r>
              <a:rPr lang="en-GB" b="1" dirty="0">
                <a:solidFill>
                  <a:schemeClr val="tx1"/>
                </a:solidFill>
              </a:rPr>
              <a:t>]</a:t>
            </a:r>
            <a:r>
              <a:rPr lang="en-US" b="1" dirty="0">
                <a:solidFill>
                  <a:schemeClr val="tx1"/>
                </a:solidFill>
              </a:rPr>
              <a:t> + [0</a:t>
            </a:r>
            <a:r>
              <a:rPr lang="cs-CZ" b="1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chemeClr val="tx1"/>
                </a:solidFill>
              </a:rPr>
              <a:t>267 * </a:t>
            </a:r>
            <a:r>
              <a:rPr lang="cs-CZ" b="1" dirty="0">
                <a:solidFill>
                  <a:schemeClr val="tx1"/>
                </a:solidFill>
              </a:rPr>
              <a:t>výška (</a:t>
            </a:r>
            <a:r>
              <a:rPr lang="en-US" b="1" dirty="0">
                <a:solidFill>
                  <a:schemeClr val="tx1"/>
                </a:solidFill>
              </a:rPr>
              <a:t>cm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r>
              <a:rPr lang="en-GB" b="1" dirty="0">
                <a:solidFill>
                  <a:schemeClr val="tx1"/>
                </a:solidFill>
              </a:rPr>
              <a:t>]</a:t>
            </a:r>
            <a:r>
              <a:rPr lang="en-US" b="1" dirty="0">
                <a:solidFill>
                  <a:schemeClr val="tx1"/>
                </a:solidFill>
              </a:rPr>
              <a:t> – 19</a:t>
            </a:r>
            <a:r>
              <a:rPr lang="cs-CZ" b="1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FFM pro ženy = </a:t>
            </a:r>
            <a:r>
              <a:rPr lang="en-GB" b="1" dirty="0">
                <a:solidFill>
                  <a:schemeClr val="tx1"/>
                </a:solidFill>
              </a:rPr>
              <a:t>[</a:t>
            </a:r>
            <a:r>
              <a:rPr lang="en-US" b="1" dirty="0">
                <a:solidFill>
                  <a:schemeClr val="tx1"/>
                </a:solidFill>
              </a:rPr>
              <a:t>0</a:t>
            </a:r>
            <a:r>
              <a:rPr lang="cs-CZ" b="1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chemeClr val="tx1"/>
                </a:solidFill>
              </a:rPr>
              <a:t>252 * </a:t>
            </a:r>
            <a:r>
              <a:rPr lang="cs-CZ" b="1" dirty="0">
                <a:solidFill>
                  <a:schemeClr val="tx1"/>
                </a:solidFill>
              </a:rPr>
              <a:t>hmotnost (</a:t>
            </a:r>
            <a:r>
              <a:rPr lang="en-US" b="1" dirty="0">
                <a:solidFill>
                  <a:schemeClr val="tx1"/>
                </a:solidFill>
              </a:rPr>
              <a:t>kg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</a:rPr>
              <a:t>] + [0</a:t>
            </a:r>
            <a:r>
              <a:rPr lang="cs-CZ" b="1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chemeClr val="tx1"/>
                </a:solidFill>
              </a:rPr>
              <a:t>473 * </a:t>
            </a:r>
            <a:r>
              <a:rPr lang="cs-CZ" b="1" dirty="0">
                <a:solidFill>
                  <a:schemeClr val="tx1"/>
                </a:solidFill>
              </a:rPr>
              <a:t>výška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cm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</a:rPr>
              <a:t>] – 48</a:t>
            </a:r>
            <a:r>
              <a:rPr lang="cs-CZ" b="1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chemeClr val="tx1"/>
                </a:solidFill>
              </a:rPr>
              <a:t>3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www.rothwells-supertravel.co.uk/wp-content/uploads/2014/12/Tour-de-France-eurotravel.jpg">
            <a:extLst>
              <a:ext uri="{FF2B5EF4-FFF2-40B4-BE49-F238E27FC236}">
                <a16:creationId xmlns:a16="http://schemas.microsoft.com/office/drawing/2014/main" id="{41B2CD7C-B2B9-420A-B94F-D9BBE132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9613"/>
            <a:ext cx="3456384" cy="21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9974371A-0657-0A50-6341-55720183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92259"/>
            <a:ext cx="6512511" cy="1143000"/>
          </a:xfrm>
        </p:spPr>
        <p:txBody>
          <a:bodyPr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Klidový energetický výdej – KEV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69568CF-0EBB-89B3-32D2-E84BA0A26043}"/>
              </a:ext>
            </a:extLst>
          </p:cNvPr>
          <p:cNvSpPr txBox="1"/>
          <p:nvPr/>
        </p:nvSpPr>
        <p:spPr>
          <a:xfrm>
            <a:off x="7968208" y="5625482"/>
            <a:ext cx="417646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Tyto rovnice přesněji hodnotí KEV z pohledu tělesného složení. Reflektují aktivní tělesnou hmotu, respektive metabolicky neaktivní FFM.</a:t>
            </a:r>
          </a:p>
        </p:txBody>
      </p:sp>
    </p:spTree>
    <p:extLst>
      <p:ext uri="{BB962C8B-B14F-4D97-AF65-F5344CB8AC3E}">
        <p14:creationId xmlns:p14="http://schemas.microsoft.com/office/powerpoint/2010/main" val="416578818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199796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/>
              <a:t>Faustova rovnice je zjednodušenou rovnicí.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M: Hmotnost * 24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Ž: Hmotnost * 23</a:t>
            </a:r>
          </a:p>
        </p:txBody>
      </p:sp>
      <p:pic>
        <p:nvPicPr>
          <p:cNvPr id="5" name="Obrázek 4" descr="Obsah obrázku obloha, muž, osoba&#10;&#10;Popis se vygeneroval automaticky.">
            <a:extLst>
              <a:ext uri="{FF2B5EF4-FFF2-40B4-BE49-F238E27FC236}">
                <a16:creationId xmlns:a16="http://schemas.microsoft.com/office/drawing/2014/main" id="{7CB24968-BFCD-4879-83CC-12BB57AF33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717032"/>
            <a:ext cx="5292080" cy="294021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9994A0FD-6C7D-E44F-0917-1A8536118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92259"/>
            <a:ext cx="6512511" cy="1143000"/>
          </a:xfrm>
        </p:spPr>
        <p:txBody>
          <a:bodyPr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Klidový energetický výdej – KEV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D83716E-DD39-2979-B0AD-DBD8E74B0413}"/>
              </a:ext>
            </a:extLst>
          </p:cNvPr>
          <p:cNvSpPr txBox="1"/>
          <p:nvPr/>
        </p:nvSpPr>
        <p:spPr>
          <a:xfrm>
            <a:off x="7032104" y="2348880"/>
            <a:ext cx="417646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Faustova rovnice je rovněž obecně platná rovnice i přes svou jednoduchost. Opět ale nezohledňuje FFM a vypovídající je spíše pro populaci s normální hmotností.</a:t>
            </a:r>
          </a:p>
        </p:txBody>
      </p:sp>
    </p:spTree>
    <p:extLst>
      <p:ext uri="{BB962C8B-B14F-4D97-AF65-F5344CB8AC3E}">
        <p14:creationId xmlns:p14="http://schemas.microsoft.com/office/powerpoint/2010/main" val="184132939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440" y="3356992"/>
            <a:ext cx="7097106" cy="913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>
                <a:solidFill>
                  <a:schemeClr val="accent2"/>
                </a:solidFill>
              </a:rPr>
              <a:t>Fyzická</a:t>
            </a:r>
            <a:r>
              <a:rPr lang="en-US" sz="4800" dirty="0">
                <a:solidFill>
                  <a:schemeClr val="accent2"/>
                </a:solidFill>
              </a:rPr>
              <a:t> </a:t>
            </a:r>
            <a:r>
              <a:rPr lang="en-US" sz="4800" dirty="0" err="1">
                <a:solidFill>
                  <a:schemeClr val="accent2"/>
                </a:solidFill>
              </a:rPr>
              <a:t>aktivita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5440" y="4680035"/>
            <a:ext cx="7022718" cy="14409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/>
              <a:t>Které faktory ovlivňují EV při </a:t>
            </a:r>
            <a:r>
              <a:rPr lang="en-US" sz="2100" dirty="0" err="1"/>
              <a:t>fyzické</a:t>
            </a:r>
            <a:r>
              <a:rPr lang="en-US" sz="2100" dirty="0"/>
              <a:t> </a:t>
            </a:r>
            <a:r>
              <a:rPr lang="cs-CZ" sz="2100" dirty="0"/>
              <a:t>aktivitě</a:t>
            </a:r>
            <a:r>
              <a:rPr lang="en-US" sz="2100" dirty="0"/>
              <a:t>?</a:t>
            </a:r>
            <a:endParaRPr lang="cs-CZ" sz="2100" b="1" dirty="0">
              <a:solidFill>
                <a:schemeClr val="tx1"/>
              </a:solidFill>
            </a:endParaRPr>
          </a:p>
          <a:p>
            <a:r>
              <a:rPr lang="cs-CZ" sz="2100" dirty="0"/>
              <a:t>Jak je zjišťovat?</a:t>
            </a:r>
            <a:endParaRPr lang="en-US" sz="2100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osoba, držení, tenis, žena&#10;&#10;Popis se vygeneroval automaticky.">
            <a:extLst>
              <a:ext uri="{FF2B5EF4-FFF2-40B4-BE49-F238E27FC236}">
                <a16:creationId xmlns:a16="http://schemas.microsoft.com/office/drawing/2014/main" id="{3E6800A0-95C0-454F-9B23-15D533A4B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9" y="535563"/>
            <a:ext cx="903562" cy="2638140"/>
          </a:xfrm>
          <a:prstGeom prst="rect">
            <a:avLst/>
          </a:prstGeom>
        </p:spPr>
      </p:pic>
      <p:pic>
        <p:nvPicPr>
          <p:cNvPr id="7" name="Obrázek 6" descr="Obsah obrázku osoba, kolo, exteriér, muž&#10;&#10;Popis se vygeneroval automaticky.">
            <a:extLst>
              <a:ext uri="{FF2B5EF4-FFF2-40B4-BE49-F238E27FC236}">
                <a16:creationId xmlns:a16="http://schemas.microsoft.com/office/drawing/2014/main" id="{281E7639-3FCB-489C-886B-6D45547A8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836712"/>
            <a:ext cx="1403531" cy="2032320"/>
          </a:xfrm>
          <a:prstGeom prst="rect">
            <a:avLst/>
          </a:prstGeom>
        </p:spPr>
      </p:pic>
      <p:pic>
        <p:nvPicPr>
          <p:cNvPr id="17" name="Obrázek 16" descr="Obsah obrázku osoba, exteriér, míč, hráč&#10;&#10;Popis se vygeneroval automaticky.">
            <a:extLst>
              <a:ext uri="{FF2B5EF4-FFF2-40B4-BE49-F238E27FC236}">
                <a16:creationId xmlns:a16="http://schemas.microsoft.com/office/drawing/2014/main" id="{78690B60-C05D-4765-90DC-61954C53E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4" y="1340583"/>
            <a:ext cx="1403532" cy="1024578"/>
          </a:xfrm>
          <a:prstGeom prst="rect">
            <a:avLst/>
          </a:prstGeom>
        </p:spPr>
      </p:pic>
      <p:pic>
        <p:nvPicPr>
          <p:cNvPr id="13" name="Obrázek 12" descr="Obsah obrázku osoba, muž, sport, exteriér&#10;&#10;Popis se vygeneroval automaticky.">
            <a:extLst>
              <a:ext uri="{FF2B5EF4-FFF2-40B4-BE49-F238E27FC236}">
                <a16:creationId xmlns:a16="http://schemas.microsoft.com/office/drawing/2014/main" id="{0288F64B-FBE6-486C-9A08-DEBF9C506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58" y="1403742"/>
            <a:ext cx="1403532" cy="89826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1919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74211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277644"/>
            <a:ext cx="6512511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Celkový energetický výdej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408" y="1406184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Využití koeficientů intenzity fyzické aktivity pro výpočet celkového energetického výdeje (CEV), neboli </a:t>
            </a:r>
            <a:r>
              <a:rPr lang="cs-CZ" i="1" dirty="0" err="1">
                <a:solidFill>
                  <a:schemeClr val="tx1"/>
                </a:solidFill>
              </a:rPr>
              <a:t>Total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energy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expanditure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(TEE).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1919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Obrázek 4" descr="Obsah obrázku osoba, vsedě&#10;&#10;Popis se vygeneroval automaticky.">
            <a:extLst>
              <a:ext uri="{FF2B5EF4-FFF2-40B4-BE49-F238E27FC236}">
                <a16:creationId xmlns:a16="http://schemas.microsoft.com/office/drawing/2014/main" id="{25A65F79-4DF9-4BD8-A387-D46C4DC5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141989"/>
            <a:ext cx="3333750" cy="3333750"/>
          </a:xfrm>
          <a:prstGeom prst="rect">
            <a:avLst/>
          </a:prstGeom>
        </p:spPr>
      </p:pic>
      <p:pic>
        <p:nvPicPr>
          <p:cNvPr id="7" name="Obrázek 6" descr="Obsah obrázku osoba, muž, sport, exteriér&#10;&#10;Popis se vygeneroval automaticky.">
            <a:extLst>
              <a:ext uri="{FF2B5EF4-FFF2-40B4-BE49-F238E27FC236}">
                <a16:creationId xmlns:a16="http://schemas.microsoft.com/office/drawing/2014/main" id="{FE7E721F-23FC-4100-A668-010B136E1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2959941"/>
            <a:ext cx="1516214" cy="3697846"/>
          </a:xfrm>
          <a:prstGeom prst="rect">
            <a:avLst/>
          </a:prstGeom>
        </p:spPr>
      </p:pic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EB7A8B43-6AC4-4B3E-B41D-EA45ADE8E96D}"/>
              </a:ext>
            </a:extLst>
          </p:cNvPr>
          <p:cNvSpPr/>
          <p:nvPr/>
        </p:nvSpPr>
        <p:spPr>
          <a:xfrm>
            <a:off x="4194623" y="3842883"/>
            <a:ext cx="1440160" cy="12961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5BCC27-80C0-A97A-951A-5DF54D4DA6AF}"/>
              </a:ext>
            </a:extLst>
          </p:cNvPr>
          <p:cNvSpPr txBox="1"/>
          <p:nvPr/>
        </p:nvSpPr>
        <p:spPr>
          <a:xfrm>
            <a:off x="7661128" y="2403325"/>
            <a:ext cx="41764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Pozor na kalkulaci CEV u fyzicky aktivní populace. Hodnocení pomocí koeficientů nemusí být úplně objektivní. Pro sportovce používáme speciální rovnice nebo měřící techniku, která je přesnější.</a:t>
            </a:r>
          </a:p>
        </p:txBody>
      </p:sp>
    </p:spTree>
    <p:extLst>
      <p:ext uri="{BB962C8B-B14F-4D97-AF65-F5344CB8AC3E}">
        <p14:creationId xmlns:p14="http://schemas.microsoft.com/office/powerpoint/2010/main" val="999022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 descr="Závaží a tréninková zařízení">
            <a:extLst>
              <a:ext uri="{FF2B5EF4-FFF2-40B4-BE49-F238E27FC236}">
                <a16:creationId xmlns:a16="http://schemas.microsoft.com/office/drawing/2014/main" id="{3B70BF13-64E7-9A2C-7610-DDC3B31D5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2594" r="-1" b="3114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798BCC-2A10-E7FD-1344-4B54F5A5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5000" spc="-100" dirty="0"/>
              <a:t>Energetická bilance</a:t>
            </a:r>
            <a:endParaRPr lang="en-US" sz="5000" spc="-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27810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277644"/>
            <a:ext cx="6512511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Celkový energetický výdej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1569" y="2141984"/>
            <a:ext cx="7064751" cy="4311352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 výkonnostních sportovců je vhodnější využívat sledování EV pohybových aktivit na základě tepové frekvence nebo kalkulaci EV s využitím MET násobků a následné hodnotit CEV.</a:t>
            </a:r>
          </a:p>
          <a:p>
            <a:r>
              <a:rPr lang="cs-CZ" b="1" dirty="0">
                <a:solidFill>
                  <a:schemeClr val="tx1"/>
                </a:solidFill>
              </a:rPr>
              <a:t>Pozor u vytrvalostních aktivit!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Délka zatížení vs Bazální metabolismus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Například u ultra závodů, etapových závodů atp.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1919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Obrázek 6" descr="Obsah obrázku osoba, muž, sport, exteriér&#10;&#10;Popis se vygeneroval automaticky.">
            <a:extLst>
              <a:ext uri="{FF2B5EF4-FFF2-40B4-BE49-F238E27FC236}">
                <a16:creationId xmlns:a16="http://schemas.microsoft.com/office/drawing/2014/main" id="{FE7E721F-23FC-4100-A668-010B136E1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755490"/>
            <a:ext cx="1516214" cy="369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6850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2060848"/>
            <a:ext cx="11233248" cy="4311352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Základní 3 možnosti výpočtu CEV (TEE):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KEV × PAL				</a:t>
            </a:r>
            <a:r>
              <a:rPr lang="cs-CZ" dirty="0">
                <a:solidFill>
                  <a:schemeClr val="tx1"/>
                </a:solidFill>
              </a:rPr>
              <a:t>Vhodné pro běžnou populaci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+Jednoduché použití									-Nereflektuje přesně EV</a:t>
            </a:r>
            <a:r>
              <a:rPr lang="cs-CZ" sz="1200" dirty="0">
                <a:solidFill>
                  <a:schemeClr val="tx1"/>
                </a:solidFill>
              </a:rPr>
              <a:t>pa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+U běžné populace relativně přesné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b="1" dirty="0">
                <a:solidFill>
                  <a:schemeClr val="tx1"/>
                </a:solidFill>
              </a:rPr>
              <a:t>(KEV × PAL) + EV</a:t>
            </a:r>
            <a:r>
              <a:rPr lang="cs-CZ" sz="1200" b="1" dirty="0">
                <a:solidFill>
                  <a:schemeClr val="tx1"/>
                </a:solidFill>
              </a:rPr>
              <a:t>pa</a:t>
            </a:r>
            <a:r>
              <a:rPr lang="cs-CZ" b="1" dirty="0">
                <a:solidFill>
                  <a:schemeClr val="tx1"/>
                </a:solidFill>
              </a:rPr>
              <a:t> 		</a:t>
            </a:r>
            <a:r>
              <a:rPr lang="cs-CZ" dirty="0">
                <a:solidFill>
                  <a:schemeClr val="tx1"/>
                </a:solidFill>
              </a:rPr>
              <a:t>Vhodné pro sportovce v délce výkonu 60-90 min/den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b="1" dirty="0">
                <a:solidFill>
                  <a:schemeClr val="tx1"/>
                </a:solidFill>
              </a:rPr>
              <a:t>[</a:t>
            </a:r>
            <a:r>
              <a:rPr lang="cs-CZ" b="1" dirty="0">
                <a:solidFill>
                  <a:schemeClr val="tx1"/>
                </a:solidFill>
              </a:rPr>
              <a:t>((KEV × PAL)/24) × (</a:t>
            </a:r>
            <a:r>
              <a:rPr lang="cs-CZ" b="1" dirty="0" err="1">
                <a:solidFill>
                  <a:schemeClr val="tx1"/>
                </a:solidFill>
              </a:rPr>
              <a:t>t</a:t>
            </a:r>
            <a:r>
              <a:rPr lang="cs-CZ" b="1" baseline="-25000" dirty="0" err="1">
                <a:solidFill>
                  <a:schemeClr val="tx1"/>
                </a:solidFill>
              </a:rPr>
              <a:t>den</a:t>
            </a:r>
            <a:r>
              <a:rPr lang="cs-CZ" b="1" dirty="0">
                <a:solidFill>
                  <a:schemeClr val="tx1"/>
                </a:solidFill>
              </a:rPr>
              <a:t> – </a:t>
            </a:r>
            <a:r>
              <a:rPr lang="cs-CZ" b="1" dirty="0" err="1">
                <a:solidFill>
                  <a:schemeClr val="tx1"/>
                </a:solidFill>
              </a:rPr>
              <a:t>t</a:t>
            </a:r>
            <a:r>
              <a:rPr lang="cs-CZ" b="1" baseline="-25000" dirty="0" err="1">
                <a:solidFill>
                  <a:schemeClr val="tx1"/>
                </a:solidFill>
              </a:rPr>
              <a:t>PA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r>
              <a:rPr lang="en-GB" b="1" dirty="0">
                <a:solidFill>
                  <a:schemeClr val="tx1"/>
                </a:solidFill>
              </a:rPr>
              <a:t>]</a:t>
            </a:r>
            <a:r>
              <a:rPr lang="cs-CZ" b="1" dirty="0">
                <a:solidFill>
                  <a:schemeClr val="tx1"/>
                </a:solidFill>
              </a:rPr>
              <a:t> + </a:t>
            </a:r>
            <a:r>
              <a:rPr lang="cs-CZ" b="1" dirty="0" err="1">
                <a:solidFill>
                  <a:schemeClr val="tx1"/>
                </a:solidFill>
              </a:rPr>
              <a:t>Ev</a:t>
            </a:r>
            <a:r>
              <a:rPr lang="cs-CZ" sz="1200" b="1" dirty="0" err="1">
                <a:solidFill>
                  <a:schemeClr val="tx1"/>
                </a:solidFill>
              </a:rPr>
              <a:t>pa</a:t>
            </a:r>
            <a:r>
              <a:rPr lang="cs-CZ" sz="1200" b="1" dirty="0">
                <a:solidFill>
                  <a:schemeClr val="tx1"/>
                </a:solidFill>
              </a:rPr>
              <a:t> 	</a:t>
            </a:r>
            <a:r>
              <a:rPr lang="cs-CZ" dirty="0">
                <a:solidFill>
                  <a:schemeClr val="tx1"/>
                </a:solidFill>
              </a:rPr>
              <a:t>Vhodné pro sportovce (PA </a:t>
            </a:r>
            <a:r>
              <a:rPr lang="en-GB" dirty="0">
                <a:solidFill>
                  <a:schemeClr val="tx1"/>
                </a:solidFill>
              </a:rPr>
              <a:t>&gt;</a:t>
            </a:r>
            <a:r>
              <a:rPr lang="cs-CZ" dirty="0">
                <a:solidFill>
                  <a:schemeClr val="tx1"/>
                </a:solidFill>
              </a:rPr>
              <a:t>90 min/den)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+Velmi přesné výsledky								-Náročné na zpracování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+Výhodné při sestavování nutričních protokolů			-Potřeba </a:t>
            </a:r>
            <a:r>
              <a:rPr lang="cs-CZ" dirty="0" err="1">
                <a:solidFill>
                  <a:schemeClr val="tx1"/>
                </a:solidFill>
              </a:rPr>
              <a:t>sporttesteru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1919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Obrázek 4" descr="Obsah obrázku osoba, vsedě&#10;&#10;Popis se vygeneroval automaticky.">
            <a:extLst>
              <a:ext uri="{FF2B5EF4-FFF2-40B4-BE49-F238E27FC236}">
                <a16:creationId xmlns:a16="http://schemas.microsoft.com/office/drawing/2014/main" id="{25A65F79-4DF9-4BD8-A387-D46C4DC5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07" y="1412776"/>
            <a:ext cx="1656184" cy="1656184"/>
          </a:xfrm>
          <a:prstGeom prst="rect">
            <a:avLst/>
          </a:prstGeom>
        </p:spPr>
      </p:pic>
      <p:pic>
        <p:nvPicPr>
          <p:cNvPr id="7" name="Obrázek 6" descr="Obsah obrázku osoba, muž, sport, exteriér&#10;&#10;Popis se vygeneroval automaticky.">
            <a:extLst>
              <a:ext uri="{FF2B5EF4-FFF2-40B4-BE49-F238E27FC236}">
                <a16:creationId xmlns:a16="http://schemas.microsoft.com/office/drawing/2014/main" id="{FE7E721F-23FC-4100-A668-010B136E1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07" y="3933056"/>
            <a:ext cx="917983" cy="223884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3F4224B7-BDC4-4888-BDE3-3148D79DD53D}"/>
              </a:ext>
            </a:extLst>
          </p:cNvPr>
          <p:cNvGrpSpPr/>
          <p:nvPr/>
        </p:nvGrpSpPr>
        <p:grpSpPr>
          <a:xfrm>
            <a:off x="6600056" y="1124744"/>
            <a:ext cx="3906046" cy="3960440"/>
            <a:chOff x="0" y="2652149"/>
            <a:chExt cx="8154193" cy="810809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CE085AAD-39E0-4FAC-87F4-1449363362CF}"/>
                </a:ext>
              </a:extLst>
            </p:cNvPr>
            <p:cNvSpPr/>
            <p:nvPr/>
          </p:nvSpPr>
          <p:spPr>
            <a:xfrm>
              <a:off x="0" y="2652149"/>
              <a:ext cx="8154193" cy="81080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712450"/>
                <a:satOff val="-1656"/>
                <a:lumOff val="6471"/>
                <a:alphaOff val="0"/>
              </a:schemeClr>
            </a:fillRef>
            <a:effectRef idx="2">
              <a:schemeClr val="accent2">
                <a:hueOff val="-2712450"/>
                <a:satOff val="-165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575C00E2-22F3-4131-8565-A79581384B3C}"/>
                </a:ext>
              </a:extLst>
            </p:cNvPr>
            <p:cNvSpPr txBox="1"/>
            <p:nvPr/>
          </p:nvSpPr>
          <p:spPr>
            <a:xfrm>
              <a:off x="39580" y="2691729"/>
              <a:ext cx="8075033" cy="731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2E83C3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Výpočet č. 2 </a:t>
              </a: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zahrnuje bazální metabolismus, běžné denní aktivity a energetický výdej v průběhu pohybové </a:t>
              </a:r>
              <a:r>
                <a:rPr kumimoji="0" lang="cs-CZ" sz="1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aktivity.Bazální</a:t>
              </a: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potřebu energie organismu během takto krátkých výkonů zanedbáváme. </a:t>
              </a:r>
              <a:r>
                <a:rPr kumimoji="0" lang="cs-CZ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2E83C3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Výpočet č. 3 </a:t>
              </a: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zohledňuje zvlášť bazální metabolismus, běžné denní aktivity pouze v čase mimo pohybovou aktivitu. Energetický výdej během pohybové aktivity je dopočítáván zvlášť, tak abychom nepočítali s bazálním metabolismem dvakrát.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12" name="Grafický objekt 11" descr="Muž">
            <a:extLst>
              <a:ext uri="{FF2B5EF4-FFF2-40B4-BE49-F238E27FC236}">
                <a16:creationId xmlns:a16="http://schemas.microsoft.com/office/drawing/2014/main" id="{AE945180-92E8-4E10-B6C4-1D39DBDA6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1786" y="3991195"/>
            <a:ext cx="914400" cy="914400"/>
          </a:xfrm>
          <a:prstGeom prst="rect">
            <a:avLst/>
          </a:prstGeom>
        </p:spPr>
      </p:pic>
      <p:pic>
        <p:nvPicPr>
          <p:cNvPr id="13" name="Grafický objekt 12" descr="Žárovka a ozubené kolečko">
            <a:extLst>
              <a:ext uri="{FF2B5EF4-FFF2-40B4-BE49-F238E27FC236}">
                <a16:creationId xmlns:a16="http://schemas.microsoft.com/office/drawing/2014/main" id="{86405FD5-B323-4E2A-B28F-CBE47A08D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1190" y="3395604"/>
            <a:ext cx="595591" cy="595591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F43127F-1DC7-4BB5-8114-5ACB5B84E4C6}"/>
              </a:ext>
            </a:extLst>
          </p:cNvPr>
          <p:cNvCxnSpPr>
            <a:stCxn id="11" idx="1"/>
          </p:cNvCxnSpPr>
          <p:nvPr/>
        </p:nvCxnSpPr>
        <p:spPr>
          <a:xfrm flipH="1">
            <a:off x="2999657" y="3104965"/>
            <a:ext cx="3619359" cy="972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>
            <a:extLst>
              <a:ext uri="{FF2B5EF4-FFF2-40B4-BE49-F238E27FC236}">
                <a16:creationId xmlns:a16="http://schemas.microsoft.com/office/drawing/2014/main" id="{900CDA69-4D09-FBB9-481A-D5F0EC0C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77644"/>
            <a:ext cx="6512511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Celkový energetický výdej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827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muž, sport, exteriér&#10;&#10;Popis se vygeneroval automaticky.">
            <a:extLst>
              <a:ext uri="{FF2B5EF4-FFF2-40B4-BE49-F238E27FC236}">
                <a16:creationId xmlns:a16="http://schemas.microsoft.com/office/drawing/2014/main" id="{8795D73E-31BD-E484-D8E2-E85F67E8C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3789040"/>
            <a:ext cx="917983" cy="223884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2060848"/>
            <a:ext cx="11233248" cy="4311352"/>
          </a:xfrm>
        </p:spPr>
        <p:txBody>
          <a:bodyPr anchor="t"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Cyklista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Muž, 180 cm, 29 let, 75 kg (FFM 67,5 kg)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Náročný tréninkový den – dvě fáze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EV</a:t>
            </a:r>
            <a:r>
              <a:rPr lang="cs-CZ" sz="1000" dirty="0">
                <a:solidFill>
                  <a:schemeClr val="tx1"/>
                </a:solidFill>
              </a:rPr>
              <a:t>pa</a:t>
            </a:r>
            <a:r>
              <a:rPr lang="cs-CZ" dirty="0">
                <a:solidFill>
                  <a:schemeClr val="tx1"/>
                </a:solidFill>
              </a:rPr>
              <a:t> 1 … 120 min … 1.250 kcal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EV</a:t>
            </a:r>
            <a:r>
              <a:rPr lang="cs-CZ" sz="1000" dirty="0">
                <a:solidFill>
                  <a:schemeClr val="tx1"/>
                </a:solidFill>
              </a:rPr>
              <a:t>pa</a:t>
            </a:r>
            <a:r>
              <a:rPr lang="cs-CZ" dirty="0">
                <a:solidFill>
                  <a:schemeClr val="tx1"/>
                </a:solidFill>
              </a:rPr>
              <a:t> 2 … 60 min … 550 kcal</a:t>
            </a: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Spočítejte KEV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Spočítejte CEV pomocí PAL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Spočítejte CEV pomocí PAL (1,3) a EV</a:t>
            </a:r>
            <a:r>
              <a:rPr lang="cs-CZ" sz="1000" dirty="0">
                <a:solidFill>
                  <a:schemeClr val="tx1"/>
                </a:solidFill>
              </a:rPr>
              <a:t>pa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Spočítejte CEV pomocí PAL (1,3), kalkulujte pro čas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mimo tréninkovou aktivitu a EV</a:t>
            </a:r>
            <a:r>
              <a:rPr lang="cs-CZ" sz="1800" baseline="-25000" dirty="0">
                <a:solidFill>
                  <a:schemeClr val="tx1"/>
                </a:solidFill>
              </a:rPr>
              <a:t>pa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1919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0E69D7F-A4B6-48F7-9E5E-E5BDD4DA28C5}"/>
              </a:ext>
            </a:extLst>
          </p:cNvPr>
          <p:cNvGrpSpPr/>
          <p:nvPr/>
        </p:nvGrpSpPr>
        <p:grpSpPr>
          <a:xfrm>
            <a:off x="6553943" y="1988840"/>
            <a:ext cx="3906046" cy="4552487"/>
            <a:chOff x="0" y="2652149"/>
            <a:chExt cx="8154193" cy="810809"/>
          </a:xfrm>
        </p:grpSpPr>
        <p:sp>
          <p:nvSpPr>
            <p:cNvPr id="7" name="Obdélník: se zakulacenými rohy 6">
              <a:extLst>
                <a:ext uri="{FF2B5EF4-FFF2-40B4-BE49-F238E27FC236}">
                  <a16:creationId xmlns:a16="http://schemas.microsoft.com/office/drawing/2014/main" id="{7E98E3AD-92C6-41F4-BB14-4B9FBEA907E7}"/>
                </a:ext>
              </a:extLst>
            </p:cNvPr>
            <p:cNvSpPr/>
            <p:nvPr/>
          </p:nvSpPr>
          <p:spPr>
            <a:xfrm>
              <a:off x="0" y="2652149"/>
              <a:ext cx="8154193" cy="81080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712450"/>
                <a:satOff val="-1656"/>
                <a:lumOff val="6471"/>
                <a:alphaOff val="0"/>
              </a:schemeClr>
            </a:fillRef>
            <a:effectRef idx="2">
              <a:schemeClr val="accent2">
                <a:hueOff val="-2712450"/>
                <a:satOff val="-165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" name="Obdélník: se zakulacenými rohy 4">
              <a:extLst>
                <a:ext uri="{FF2B5EF4-FFF2-40B4-BE49-F238E27FC236}">
                  <a16:creationId xmlns:a16="http://schemas.microsoft.com/office/drawing/2014/main" id="{3EB68661-6BB2-4D32-9A65-13E277021D46}"/>
                </a:ext>
              </a:extLst>
            </p:cNvPr>
            <p:cNvSpPr txBox="1"/>
            <p:nvPr/>
          </p:nvSpPr>
          <p:spPr>
            <a:xfrm>
              <a:off x="39580" y="2691729"/>
              <a:ext cx="8075033" cy="731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1. KEV = 1.985 kcal</a:t>
              </a:r>
            </a:p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2. CEV</a:t>
              </a:r>
              <a:r>
                <a:rPr kumimoji="0" lang="cs-CZ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PAL 2,1</a:t>
              </a: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= 4.168,5 kcal</a:t>
              </a:r>
            </a:p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	X</a:t>
              </a:r>
            </a:p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3. CEV</a:t>
              </a:r>
              <a:r>
                <a:rPr kumimoji="0" lang="cs-CZ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PAL 1,3 + EVPA</a:t>
              </a: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= 4.380,5 kcal</a:t>
              </a:r>
            </a:p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	X</a:t>
              </a:r>
            </a:p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4. CEV</a:t>
              </a:r>
              <a:r>
                <a:rPr kumimoji="0" lang="cs-CZ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PAL(21 hod) + EVPA</a:t>
              </a: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= 4.058 kcal</a:t>
              </a:r>
            </a:p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Výpočet č. 2 pomocí PAL se liší od výpočtu č. 4 s využitím PAL pro běžné denní činnosti mimo trénink a hodnoty pro trénink využívající hodnoty zjištěné analýzou srdeční frekvence.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1" name="Nadpis 1">
            <a:extLst>
              <a:ext uri="{FF2B5EF4-FFF2-40B4-BE49-F238E27FC236}">
                <a16:creationId xmlns:a16="http://schemas.microsoft.com/office/drawing/2014/main" id="{BC6C1FEF-42ED-7C9F-C5CB-BE024C6ABA6D}"/>
              </a:ext>
            </a:extLst>
          </p:cNvPr>
          <p:cNvSpPr txBox="1">
            <a:spLocks/>
          </p:cNvSpPr>
          <p:nvPr/>
        </p:nvSpPr>
        <p:spPr>
          <a:xfrm>
            <a:off x="263352" y="277644"/>
            <a:ext cx="651251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Celkový energetický výdej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280A544-CD2D-6A0E-820A-7A1D3AE48543}"/>
              </a:ext>
            </a:extLst>
          </p:cNvPr>
          <p:cNvSpPr/>
          <p:nvPr/>
        </p:nvSpPr>
        <p:spPr>
          <a:xfrm>
            <a:off x="6565387" y="3284984"/>
            <a:ext cx="3868127" cy="10944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6A1AD-75E2-50F0-8D4A-924DAC50D6F1}"/>
              </a:ext>
            </a:extLst>
          </p:cNvPr>
          <p:cNvSpPr txBox="1"/>
          <p:nvPr/>
        </p:nvSpPr>
        <p:spPr>
          <a:xfrm>
            <a:off x="7968208" y="35731"/>
            <a:ext cx="417646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Špatná kalkulace CEV může způsobit špatné nastavení EB a tím pádem stagnaci v plnění stanovených cílů. Rozdíl 300 kcal v tomto případě může limitovat nastavení kalorického deficitu či nadbytku pro potřeby manipulovat s hmotností.</a:t>
            </a:r>
          </a:p>
        </p:txBody>
      </p:sp>
    </p:spTree>
    <p:extLst>
      <p:ext uri="{BB962C8B-B14F-4D97-AF65-F5344CB8AC3E}">
        <p14:creationId xmlns:p14="http://schemas.microsoft.com/office/powerpoint/2010/main" val="836016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277644"/>
            <a:ext cx="6512511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Kalkulace </a:t>
            </a:r>
            <a:r>
              <a:rPr lang="cs-CZ" dirty="0" err="1">
                <a:solidFill>
                  <a:schemeClr val="accent2"/>
                </a:solidFill>
              </a:rPr>
              <a:t>EVpa</a:t>
            </a:r>
            <a:r>
              <a:rPr lang="cs-CZ" dirty="0">
                <a:solidFill>
                  <a:schemeClr val="accent2"/>
                </a:solidFill>
              </a:rPr>
              <a:t> s využitím MET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408" y="1406184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Podobně jako je možné predikovat CEV s využitím PAL koeficientů, kde hodnotíme celodenní míru aktivity, kalkulovat můžeme výrazně individuálněji jednotlivé denní aktivity.</a:t>
            </a:r>
          </a:p>
          <a:p>
            <a:r>
              <a:rPr lang="cs-CZ" dirty="0">
                <a:solidFill>
                  <a:schemeClr val="tx1"/>
                </a:solidFill>
              </a:rPr>
              <a:t>Pro takové hodnocení využíváme např. MET (</a:t>
            </a:r>
            <a:r>
              <a:rPr lang="cs-CZ" i="1" dirty="0" err="1">
                <a:solidFill>
                  <a:schemeClr val="tx1"/>
                </a:solidFill>
              </a:rPr>
              <a:t>metabolic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equivalent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of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task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metabolický ekvivalent práce</a:t>
            </a:r>
            <a:r>
              <a:rPr lang="cs-CZ" dirty="0">
                <a:solidFill>
                  <a:schemeClr val="tx1"/>
                </a:solidFill>
              </a:rPr>
              <a:t>), který je definován jako násobek množství kyslíku spotřebovaného (VO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) v klidu za 1 minutu na 1 kg hmotnosti. Jednotkou je tak kcal/kg/hod, respektive kcal/kg/min.</a:t>
            </a:r>
          </a:p>
          <a:p>
            <a:r>
              <a:rPr lang="cs-CZ" dirty="0">
                <a:solidFill>
                  <a:schemeClr val="tx1"/>
                </a:solidFill>
              </a:rPr>
              <a:t>Klidová hodnota VO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typicky odpovídá množství 3,5 ml/kg/min (1 MET).</a:t>
            </a:r>
          </a:p>
          <a:p>
            <a:r>
              <a:rPr lang="cs-CZ" dirty="0">
                <a:solidFill>
                  <a:schemeClr val="tx1"/>
                </a:solidFill>
              </a:rPr>
              <a:t>Fyzická aktivita je tak </a:t>
            </a:r>
            <a:r>
              <a:rPr lang="cs-CZ" b="1" dirty="0">
                <a:solidFill>
                  <a:schemeClr val="tx1"/>
                </a:solidFill>
              </a:rPr>
              <a:t>násobkem klidové spotřeby kyslíku </a:t>
            </a:r>
            <a:r>
              <a:rPr lang="cs-CZ" dirty="0">
                <a:solidFill>
                  <a:schemeClr val="tx1"/>
                </a:solidFill>
              </a:rPr>
              <a:t>dle intenzity pohybu (souvisí se srdeční frekvencí, dechovou frekvencí, respektive metabolickou aktivitu a tedy spotřebou energie).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1919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72679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277644"/>
            <a:ext cx="8352928" cy="114300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Compendium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of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Physical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Activities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1919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93FE9D4-0B10-FE15-FACF-A2E17D1E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0" y="992359"/>
            <a:ext cx="10753200" cy="3790501"/>
          </a:xfrm>
          <a:prstGeom prst="rect">
            <a:avLst/>
          </a:prstGeo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953CED0-249A-1CEA-C76F-763D68961346}"/>
              </a:ext>
            </a:extLst>
          </p:cNvPr>
          <p:cNvSpPr txBox="1"/>
          <p:nvPr/>
        </p:nvSpPr>
        <p:spPr>
          <a:xfrm>
            <a:off x="4367074" y="5998226"/>
            <a:ext cx="34566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 MET = 1 kcal/kg/h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8541772-488D-40C9-85B3-0D29D424A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671" y="4966756"/>
            <a:ext cx="8711381" cy="742308"/>
          </a:xfrm>
          <a:prstGeom prst="rect">
            <a:avLst/>
          </a:prstGeom>
          <a:ln w="28575">
            <a:solidFill>
              <a:srgbClr val="0000DC"/>
            </a:solidFill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A822AD2-D332-030F-856B-87743FBC04A1}"/>
              </a:ext>
            </a:extLst>
          </p:cNvPr>
          <p:cNvSpPr/>
          <p:nvPr/>
        </p:nvSpPr>
        <p:spPr>
          <a:xfrm>
            <a:off x="0" y="6457890"/>
            <a:ext cx="10628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Zdroje: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https://sites.google.com/site/compendiumofphysicalactivities/home?authuser=0</a:t>
            </a:r>
          </a:p>
        </p:txBody>
      </p:sp>
    </p:spTree>
    <p:extLst>
      <p:ext uri="{BB962C8B-B14F-4D97-AF65-F5344CB8AC3E}">
        <p14:creationId xmlns:p14="http://schemas.microsoft.com/office/powerpoint/2010/main" val="45158942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D1D2C114-B08A-85AA-073A-272E3B1BB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41"/>
          <a:stretch/>
        </p:blipFill>
        <p:spPr>
          <a:xfrm>
            <a:off x="5218434" y="1275771"/>
            <a:ext cx="3685878" cy="43384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277644"/>
            <a:ext cx="6512511" cy="114300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accent2"/>
                </a:solidFill>
              </a:rPr>
              <a:t>METs</a:t>
            </a:r>
            <a:r>
              <a:rPr lang="cs-CZ" dirty="0">
                <a:solidFill>
                  <a:schemeClr val="accent2"/>
                </a:solidFill>
              </a:rPr>
              <a:t> </a:t>
            </a:r>
            <a:r>
              <a:rPr lang="cs-CZ" dirty="0" err="1">
                <a:solidFill>
                  <a:schemeClr val="accent2"/>
                </a:solidFill>
              </a:rPr>
              <a:t>Calculatror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1919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black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D73B9B4D-7B53-27F1-71D2-A3126AEB55A0}"/>
              </a:ext>
            </a:extLst>
          </p:cNvPr>
          <p:cNvSpPr txBox="1">
            <a:spLocks/>
          </p:cNvSpPr>
          <p:nvPr/>
        </p:nvSpPr>
        <p:spPr>
          <a:xfrm>
            <a:off x="7708773" y="1628800"/>
            <a:ext cx="4119079" cy="104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Osoba 70 kg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Venčení psa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60 min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407EDA-20DE-7B6E-EE62-020A4A378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2" y="980728"/>
            <a:ext cx="5468113" cy="464884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E833B73-C693-51AD-0CB9-C545505A8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980728"/>
            <a:ext cx="4753638" cy="4563112"/>
          </a:xfrm>
          <a:prstGeom prst="rect">
            <a:avLst/>
          </a:prstGeom>
        </p:spPr>
      </p:pic>
      <p:sp>
        <p:nvSpPr>
          <p:cNvPr id="10" name="AutoShape 6" descr="Zobrazit zdrojový obrázek">
            <a:extLst>
              <a:ext uri="{FF2B5EF4-FFF2-40B4-BE49-F238E27FC236}">
                <a16:creationId xmlns:a16="http://schemas.microsoft.com/office/drawing/2014/main" id="{62859319-876D-5535-EB4A-9D3D7B53E5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53292" y="31527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AutoShape 8" descr="Zobrazit zdrojový obrázek">
            <a:extLst>
              <a:ext uri="{FF2B5EF4-FFF2-40B4-BE49-F238E27FC236}">
                <a16:creationId xmlns:a16="http://schemas.microsoft.com/office/drawing/2014/main" id="{8C100148-4AD2-3167-CCF6-FA8CDAC750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05692" y="330515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E0E562C-B581-5EF7-89AE-8C492BE0854D}"/>
              </a:ext>
            </a:extLst>
          </p:cNvPr>
          <p:cNvSpPr/>
          <p:nvPr/>
        </p:nvSpPr>
        <p:spPr bwMode="auto">
          <a:xfrm>
            <a:off x="550714" y="4418731"/>
            <a:ext cx="2827855" cy="1125110"/>
          </a:xfrm>
          <a:prstGeom prst="rect">
            <a:avLst/>
          </a:prstGeom>
          <a:noFill/>
          <a:ln w="2857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4116525-DAAB-5BF2-6A46-0A77B89BDDE9}"/>
              </a:ext>
            </a:extLst>
          </p:cNvPr>
          <p:cNvSpPr/>
          <p:nvPr/>
        </p:nvSpPr>
        <p:spPr>
          <a:xfrm>
            <a:off x="0" y="6434575"/>
            <a:ext cx="10628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Zdroje: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https://metscalculator.com/</a:t>
            </a:r>
          </a:p>
        </p:txBody>
      </p:sp>
    </p:spTree>
    <p:extLst>
      <p:ext uri="{BB962C8B-B14F-4D97-AF65-F5344CB8AC3E}">
        <p14:creationId xmlns:p14="http://schemas.microsoft.com/office/powerpoint/2010/main" val="1308863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FB9DB-3A35-4E6B-9F6F-20C78CFC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75597F-957B-4823-BAB0-24C6D0F01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cs-CZ" sz="2400" dirty="0"/>
              <a:t>Příštím tématem je: </a:t>
            </a:r>
            <a:r>
              <a:rPr lang="cs-CZ" sz="2400" i="1" dirty="0"/>
              <a:t>Energetická dostupnost. Jak správně nastavit energetický příjem v kontextu nutričních cílů? Energetická bilance a dostupnost jako diagnostický nástroj a současně nástroj pro realizaci nutričních cílů.</a:t>
            </a:r>
          </a:p>
          <a:p>
            <a:endParaRPr lang="cs-CZ" sz="2400" i="1" dirty="0"/>
          </a:p>
          <a:p>
            <a:r>
              <a:rPr lang="cs-CZ" sz="2400" b="1" dirty="0"/>
              <a:t>Projít si materiály</a:t>
            </a:r>
            <a:r>
              <a:rPr lang="cs-CZ" sz="2400" dirty="0"/>
              <a:t>, zopakovat nové pojmy, udělat si poznámky na příště a </a:t>
            </a:r>
            <a:r>
              <a:rPr lang="cs-CZ" sz="2400" b="1" dirty="0"/>
              <a:t>diskutovat</a:t>
            </a:r>
            <a:r>
              <a:rPr lang="cs-CZ" sz="2400" dirty="0"/>
              <a:t> v diskuzním fóru předmětu:</a:t>
            </a:r>
          </a:p>
          <a:p>
            <a:pPr lvl="1"/>
            <a:r>
              <a:rPr lang="cs-CZ" sz="2200" dirty="0">
                <a:hlinkClick r:id="rId2"/>
              </a:rPr>
              <a:t>Prezenční studium</a:t>
            </a:r>
            <a:endParaRPr lang="cs-CZ" sz="2200" dirty="0"/>
          </a:p>
          <a:p>
            <a:pPr lvl="1"/>
            <a:r>
              <a:rPr lang="cs-CZ" sz="2200" dirty="0">
                <a:hlinkClick r:id="rId3"/>
              </a:rPr>
              <a:t>Dálkové studium</a:t>
            </a:r>
            <a:endParaRPr lang="cs-CZ" sz="2200" dirty="0"/>
          </a:p>
          <a:p>
            <a:r>
              <a:rPr lang="cs-CZ" sz="2400" dirty="0"/>
              <a:t>Vyplnit </a:t>
            </a:r>
            <a:r>
              <a:rPr lang="cs-CZ" sz="2400" b="1" dirty="0" err="1"/>
              <a:t>Odpovědník</a:t>
            </a:r>
            <a:r>
              <a:rPr lang="cs-CZ" sz="2400" dirty="0"/>
              <a:t> k tomuto semináři.</a:t>
            </a:r>
          </a:p>
          <a:p>
            <a:r>
              <a:rPr lang="cs-CZ" sz="2400" dirty="0"/>
              <a:t>Začít vytvářet </a:t>
            </a:r>
            <a:r>
              <a:rPr lang="cs-CZ" sz="2400" b="1" dirty="0"/>
              <a:t>anamnézu</a:t>
            </a:r>
            <a:r>
              <a:rPr lang="cs-CZ" sz="2400" dirty="0"/>
              <a:t> „klienta“.</a:t>
            </a:r>
          </a:p>
        </p:txBody>
      </p:sp>
    </p:spTree>
    <p:extLst>
      <p:ext uri="{BB962C8B-B14F-4D97-AF65-F5344CB8AC3E}">
        <p14:creationId xmlns:p14="http://schemas.microsoft.com/office/powerpoint/2010/main" val="40228662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D997D072-3ED9-736B-3E39-F6CF9E520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032910"/>
            <a:ext cx="9145016" cy="4056348"/>
          </a:xfrm>
        </p:spPr>
        <p:txBody>
          <a:bodyPr>
            <a:normAutofit/>
          </a:bodyPr>
          <a:lstStyle/>
          <a:p>
            <a:r>
              <a:rPr lang="cs-CZ" sz="2400" kern="1200" cap="none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Správná kalkulace EB a následná aplikace do stravování jsou klíčovými předpoklady pro realizaci některých nutričních cílů. Například korekce hmotnosti je silně podmíněna EB.</a:t>
            </a:r>
          </a:p>
          <a:p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V komplexním přístupu k lidskému chování se zároveň jedná o důležitý nástroj v prevenci rozvoje nadváhy, obezity a přidružených komplikací (kardiovaskulární a metabolická onemocnění).</a:t>
            </a:r>
          </a:p>
          <a:p>
            <a:r>
              <a:rPr lang="cs-CZ" sz="2400" dirty="0">
                <a:solidFill>
                  <a:schemeClr val="accent2">
                    <a:lumMod val="75000"/>
                  </a:schemeClr>
                </a:solidFill>
              </a:rPr>
              <a:t>U fyzicky aktivní populace EB může pomoci s tréninkovou adaptací, regenerací výkonností a zdravím manuálně pracujících či sportovců.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04F54A87-06A3-4F8C-D84E-64CD13E74D11}"/>
              </a:ext>
            </a:extLst>
          </p:cNvPr>
          <p:cNvSpPr txBox="1">
            <a:spLocks/>
          </p:cNvSpPr>
          <p:nvPr/>
        </p:nvSpPr>
        <p:spPr>
          <a:xfrm>
            <a:off x="463180" y="768743"/>
            <a:ext cx="6400800" cy="932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Energetická bilance (EB)</a:t>
            </a:r>
          </a:p>
        </p:txBody>
      </p:sp>
    </p:spTree>
    <p:extLst>
      <p:ext uri="{BB962C8B-B14F-4D97-AF65-F5344CB8AC3E}">
        <p14:creationId xmlns:p14="http://schemas.microsoft.com/office/powerpoint/2010/main" val="259959328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ommy\Disk Google\Work\Plavčický kurz\Cu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5" y="1690237"/>
            <a:ext cx="4662305" cy="47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ommy\Disk Google\Work\Plavčický kurz\Phel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00" y="1217194"/>
            <a:ext cx="4590215" cy="56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4984" y="6488668"/>
            <a:ext cx="42484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Celková denní spotřeba: 10 000 kcal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415095" y="6487907"/>
            <a:ext cx="42484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Celková denní spotřeba: 10 000 kcal</a:t>
            </a:r>
          </a:p>
        </p:txBody>
      </p:sp>
      <p:pic>
        <p:nvPicPr>
          <p:cNvPr id="7173" name="Picture 5" descr="http://cdn-flex0.heartyhosting.com/sites/flexonline.com/files/styles/node_image/public/FL01184_2015-1.jpg?itok=r7LxSKd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15" y="3814903"/>
            <a:ext cx="1267373" cy="26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media.vlasta.cz/photos/2014/07/09/21914-phelp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21159"/>
          <a:stretch/>
        </p:blipFill>
        <p:spPr bwMode="auto">
          <a:xfrm>
            <a:off x="6194614" y="3814903"/>
            <a:ext cx="1267373" cy="26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4EC244FD-3229-432A-AAD9-B576BB1DEFA4}"/>
              </a:ext>
            </a:extLst>
          </p:cNvPr>
          <p:cNvSpPr/>
          <p:nvPr/>
        </p:nvSpPr>
        <p:spPr>
          <a:xfrm>
            <a:off x="5179894" y="2050357"/>
            <a:ext cx="1904301" cy="1763785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D7E569-8A2B-61DD-F543-8964BF7B5360}"/>
              </a:ext>
            </a:extLst>
          </p:cNvPr>
          <p:cNvSpPr txBox="1">
            <a:spLocks/>
          </p:cNvSpPr>
          <p:nvPr/>
        </p:nvSpPr>
        <p:spPr>
          <a:xfrm>
            <a:off x="463180" y="768743"/>
            <a:ext cx="6400800" cy="932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Stanovení nutričních cílů</a:t>
            </a:r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51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9">
            <a:extLst>
              <a:ext uri="{FF2B5EF4-FFF2-40B4-BE49-F238E27FC236}">
                <a16:creationId xmlns:a16="http://schemas.microsoft.com/office/drawing/2014/main" id="{3B933BC0-5274-4A25-8167-7677EA8CF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22" y="2407281"/>
            <a:ext cx="5175249" cy="388143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93B700AB-1626-406F-8DFF-08C762342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7" y="2407281"/>
            <a:ext cx="5741742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10A32A-5729-4476-9ECF-E6F2700E9303}"/>
              </a:ext>
            </a:extLst>
          </p:cNvPr>
          <p:cNvSpPr txBox="1"/>
          <p:nvPr/>
        </p:nvSpPr>
        <p:spPr>
          <a:xfrm>
            <a:off x="6102022" y="2068727"/>
            <a:ext cx="204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Před OH v Riu 2016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F8410C3-FA3B-4A96-A0E9-27FBC27FFDAA}"/>
              </a:ext>
            </a:extLst>
          </p:cNvPr>
          <p:cNvSpPr txBox="1"/>
          <p:nvPr/>
        </p:nvSpPr>
        <p:spPr>
          <a:xfrm>
            <a:off x="205387" y="6120923"/>
            <a:ext cx="5676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Zdroj: http://swimindia.in/olympic-legend-michael-phelps-a-peek-into-his-holistic-training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FE35DF3-3556-44F1-B27E-BEBCF240F832}"/>
              </a:ext>
            </a:extLst>
          </p:cNvPr>
          <p:cNvSpPr txBox="1"/>
          <p:nvPr/>
        </p:nvSpPr>
        <p:spPr>
          <a:xfrm>
            <a:off x="205387" y="2068727"/>
            <a:ext cx="2618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Před OH v Londýně 2012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D0FF7F4-5C5C-4093-A243-51E67CB7C4EE}"/>
              </a:ext>
            </a:extLst>
          </p:cNvPr>
          <p:cNvSpPr txBox="1"/>
          <p:nvPr/>
        </p:nvSpPr>
        <p:spPr>
          <a:xfrm>
            <a:off x="6102022" y="6288718"/>
            <a:ext cx="54938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Zdroj: http://www.businessinsider.com/michael-phelps-diet-for-the-rio-olympics-2016-8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1935DAD-0D7E-5AB3-A146-76D16A4E8C30}"/>
              </a:ext>
            </a:extLst>
          </p:cNvPr>
          <p:cNvSpPr txBox="1">
            <a:spLocks/>
          </p:cNvSpPr>
          <p:nvPr/>
        </p:nvSpPr>
        <p:spPr>
          <a:xfrm>
            <a:off x="463180" y="768743"/>
            <a:ext cx="6400800" cy="932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Michael </a:t>
            </a:r>
            <a:r>
              <a:rPr lang="cs-CZ" dirty="0" err="1"/>
              <a:t>Phelps</a:t>
            </a:r>
            <a:br>
              <a:rPr lang="cs-CZ" dirty="0"/>
            </a:br>
            <a:r>
              <a:rPr lang="cs-CZ" sz="2200" dirty="0"/>
              <a:t>Vývoj ve stravování</a:t>
            </a:r>
            <a:endParaRPr lang="cs-C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054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ráva, exteriér, skupina, stojící&#10;&#10;Popis byl vytvořen automaticky">
            <a:extLst>
              <a:ext uri="{FF2B5EF4-FFF2-40B4-BE49-F238E27FC236}">
                <a16:creationId xmlns:a16="http://schemas.microsoft.com/office/drawing/2014/main" id="{B2DDD958-CAD5-4D1F-BF54-D4C276AB8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r="5598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1C485EA-CF35-4FE3-8F99-54CA6FE4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 sz="3200" dirty="0"/>
              <a:t>Cíle výživy – vytrvalost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93826-7000-4DBF-8BA8-F03AFBAAB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089400" cy="430486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3494BA"/>
                </a:solidFill>
              </a:rPr>
              <a:t>Vyhnout se poklesu výkonnosti </a:t>
            </a:r>
            <a:r>
              <a:rPr lang="cs-CZ" dirty="0"/>
              <a:t>v průběhu zatížení (rozvoji akutní aerobní únavy).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Adekvátní příjem sacharidů </a:t>
            </a:r>
            <a:r>
              <a:rPr lang="cs-CZ" b="1" dirty="0">
                <a:solidFill>
                  <a:srgbClr val="3494BA"/>
                </a:solidFill>
              </a:rPr>
              <a:t>před zatížením a během</a:t>
            </a:r>
            <a:r>
              <a:rPr lang="cs-CZ" dirty="0"/>
              <a:t> něj (zejména výkony trvající </a:t>
            </a:r>
            <a:r>
              <a:rPr lang="cs-CZ" dirty="0">
                <a:cs typeface="Times New Roman" panose="02020603050405020304" pitchFamily="18" charset="0"/>
              </a:rPr>
              <a:t>&gt;60 min).</a:t>
            </a: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3494BA"/>
                </a:solidFill>
              </a:rPr>
              <a:t>Podpořit adaptační procesy </a:t>
            </a:r>
            <a:r>
              <a:rPr lang="cs-CZ" dirty="0"/>
              <a:t>(</a:t>
            </a:r>
            <a:r>
              <a:rPr lang="cs-CZ" i="1" dirty="0" err="1"/>
              <a:t>superkompenzace</a:t>
            </a:r>
            <a:r>
              <a:rPr lang="cs-CZ" dirty="0"/>
              <a:t> a </a:t>
            </a:r>
            <a:r>
              <a:rPr lang="cs-CZ" i="1" dirty="0"/>
              <a:t>hypertrofie</a:t>
            </a:r>
            <a:r>
              <a:rPr lang="cs-CZ" dirty="0"/>
              <a:t>).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Adekvátní příjem sacharidů a bílkovin po zatížení (období 2 hod po skončení – časná fáze regenerace). </a:t>
            </a:r>
            <a:r>
              <a:rPr lang="cs-CZ" b="1" dirty="0">
                <a:solidFill>
                  <a:srgbClr val="3494BA"/>
                </a:solidFill>
              </a:rPr>
              <a:t>Doplnění a navýšení zásob glykogenu a adaptace svalové tkáně.</a:t>
            </a: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3494BA"/>
                </a:solidFill>
              </a:rPr>
              <a:t>Vyhnout se dehydrataci </a:t>
            </a:r>
            <a:r>
              <a:rPr lang="cs-CZ" b="1" dirty="0">
                <a:solidFill>
                  <a:srgbClr val="3494BA"/>
                </a:solidFill>
                <a:cs typeface="Times New Roman" panose="02020603050405020304" pitchFamily="18" charset="0"/>
              </a:rPr>
              <a:t>&gt;2 % </a:t>
            </a:r>
            <a:r>
              <a:rPr lang="cs-CZ" dirty="0">
                <a:cs typeface="Times New Roman" panose="02020603050405020304" pitchFamily="18" charset="0"/>
              </a:rPr>
              <a:t>během zatížení a správně doplnit tekutiny po skončení.</a:t>
            </a: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FB29E4E0-1502-400F-B184-052E1B45AF56}"/>
              </a:ext>
            </a:extLst>
          </p:cNvPr>
          <p:cNvGrpSpPr/>
          <p:nvPr/>
        </p:nvGrpSpPr>
        <p:grpSpPr>
          <a:xfrm>
            <a:off x="4706546" y="3094901"/>
            <a:ext cx="1995106" cy="1173024"/>
            <a:chOff x="0" y="2652149"/>
            <a:chExt cx="8154193" cy="810809"/>
          </a:xfrm>
        </p:grpSpPr>
        <p:sp>
          <p:nvSpPr>
            <p:cNvPr id="27" name="Obdélník: se zakulacenými rohy 26">
              <a:extLst>
                <a:ext uri="{FF2B5EF4-FFF2-40B4-BE49-F238E27FC236}">
                  <a16:creationId xmlns:a16="http://schemas.microsoft.com/office/drawing/2014/main" id="{05999827-15C4-4CA1-83EC-03709CBB03F0}"/>
                </a:ext>
              </a:extLst>
            </p:cNvPr>
            <p:cNvSpPr/>
            <p:nvPr/>
          </p:nvSpPr>
          <p:spPr>
            <a:xfrm>
              <a:off x="0" y="2652149"/>
              <a:ext cx="8154193" cy="81080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712450"/>
                <a:satOff val="-1656"/>
                <a:lumOff val="6471"/>
                <a:alphaOff val="0"/>
              </a:schemeClr>
            </a:fillRef>
            <a:effectRef idx="2">
              <a:schemeClr val="accent2">
                <a:hueOff val="-2712450"/>
                <a:satOff val="-165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Obdélník: se zakulacenými rohy 4">
              <a:extLst>
                <a:ext uri="{FF2B5EF4-FFF2-40B4-BE49-F238E27FC236}">
                  <a16:creationId xmlns:a16="http://schemas.microsoft.com/office/drawing/2014/main" id="{9CAD728D-D200-4E30-B6E3-B46B14225F2A}"/>
                </a:ext>
              </a:extLst>
            </p:cNvPr>
            <p:cNvSpPr txBox="1"/>
            <p:nvPr/>
          </p:nvSpPr>
          <p:spPr>
            <a:xfrm>
              <a:off x="39580" y="2691729"/>
              <a:ext cx="8075033" cy="731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Sacharidy a tekutiny před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50181550-5EE7-4A44-BACF-F62BCC76F4C4}"/>
              </a:ext>
            </a:extLst>
          </p:cNvPr>
          <p:cNvGrpSpPr/>
          <p:nvPr/>
        </p:nvGrpSpPr>
        <p:grpSpPr>
          <a:xfrm>
            <a:off x="6426253" y="1343888"/>
            <a:ext cx="1998028" cy="1173024"/>
            <a:chOff x="0" y="2652149"/>
            <a:chExt cx="8154193" cy="810809"/>
          </a:xfrm>
        </p:grpSpPr>
        <p:sp>
          <p:nvSpPr>
            <p:cNvPr id="30" name="Obdélník: se zakulacenými rohy 29">
              <a:extLst>
                <a:ext uri="{FF2B5EF4-FFF2-40B4-BE49-F238E27FC236}">
                  <a16:creationId xmlns:a16="http://schemas.microsoft.com/office/drawing/2014/main" id="{01578376-71E5-45BE-8337-FC15EEBB0A25}"/>
                </a:ext>
              </a:extLst>
            </p:cNvPr>
            <p:cNvSpPr/>
            <p:nvPr/>
          </p:nvSpPr>
          <p:spPr>
            <a:xfrm>
              <a:off x="0" y="2652149"/>
              <a:ext cx="8154193" cy="81080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712450"/>
                <a:satOff val="-1656"/>
                <a:lumOff val="6471"/>
                <a:alphaOff val="0"/>
              </a:schemeClr>
            </a:fillRef>
            <a:effectRef idx="2">
              <a:schemeClr val="accent2">
                <a:hueOff val="-2712450"/>
                <a:satOff val="-165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Obdélník: se zakulacenými rohy 4">
              <a:extLst>
                <a:ext uri="{FF2B5EF4-FFF2-40B4-BE49-F238E27FC236}">
                  <a16:creationId xmlns:a16="http://schemas.microsoft.com/office/drawing/2014/main" id="{E63E4479-0FAE-4E72-ADEE-FE160A934BE7}"/>
                </a:ext>
              </a:extLst>
            </p:cNvPr>
            <p:cNvSpPr txBox="1"/>
            <p:nvPr/>
          </p:nvSpPr>
          <p:spPr>
            <a:xfrm>
              <a:off x="39581" y="2691729"/>
              <a:ext cx="8075034" cy="731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Sacharidy a tekutiny během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E55880A3-48D6-4D87-803F-5CCDB8C21D35}"/>
              </a:ext>
            </a:extLst>
          </p:cNvPr>
          <p:cNvGrpSpPr/>
          <p:nvPr/>
        </p:nvGrpSpPr>
        <p:grpSpPr>
          <a:xfrm>
            <a:off x="8488213" y="3094901"/>
            <a:ext cx="1998028" cy="1173024"/>
            <a:chOff x="0" y="2652149"/>
            <a:chExt cx="8154193" cy="810809"/>
          </a:xfrm>
        </p:grpSpPr>
        <p:sp>
          <p:nvSpPr>
            <p:cNvPr id="33" name="Obdélník: se zakulacenými rohy 32">
              <a:extLst>
                <a:ext uri="{FF2B5EF4-FFF2-40B4-BE49-F238E27FC236}">
                  <a16:creationId xmlns:a16="http://schemas.microsoft.com/office/drawing/2014/main" id="{433C65E7-3E52-4134-A238-876E502891D7}"/>
                </a:ext>
              </a:extLst>
            </p:cNvPr>
            <p:cNvSpPr/>
            <p:nvPr/>
          </p:nvSpPr>
          <p:spPr>
            <a:xfrm>
              <a:off x="0" y="2652149"/>
              <a:ext cx="8154193" cy="81080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712450"/>
                <a:satOff val="-1656"/>
                <a:lumOff val="6471"/>
                <a:alphaOff val="0"/>
              </a:schemeClr>
            </a:fillRef>
            <a:effectRef idx="2">
              <a:schemeClr val="accent2">
                <a:hueOff val="-2712450"/>
                <a:satOff val="-165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Obdélník: se zakulacenými rohy 4">
              <a:extLst>
                <a:ext uri="{FF2B5EF4-FFF2-40B4-BE49-F238E27FC236}">
                  <a16:creationId xmlns:a16="http://schemas.microsoft.com/office/drawing/2014/main" id="{6A28FD2B-7B72-4720-B9DE-CBAE48446779}"/>
                </a:ext>
              </a:extLst>
            </p:cNvPr>
            <p:cNvSpPr txBox="1"/>
            <p:nvPr/>
          </p:nvSpPr>
          <p:spPr>
            <a:xfrm>
              <a:off x="39581" y="2691729"/>
              <a:ext cx="8075034" cy="731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Tekutiny, sacharidy a bílkoviny po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7" name="Grafický objekt 6" descr="Hrozny">
            <a:extLst>
              <a:ext uri="{FF2B5EF4-FFF2-40B4-BE49-F238E27FC236}">
                <a16:creationId xmlns:a16="http://schemas.microsoft.com/office/drawing/2014/main" id="{BB8D19B9-1885-40F8-8E56-C708D6C12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4099" y="3867987"/>
            <a:ext cx="914400" cy="914400"/>
          </a:xfrm>
          <a:prstGeom prst="rect">
            <a:avLst/>
          </a:prstGeom>
        </p:spPr>
      </p:pic>
      <p:pic>
        <p:nvPicPr>
          <p:cNvPr id="9" name="Grafický objekt 8" descr="Láhev">
            <a:extLst>
              <a:ext uri="{FF2B5EF4-FFF2-40B4-BE49-F238E27FC236}">
                <a16:creationId xmlns:a16="http://schemas.microsoft.com/office/drawing/2014/main" id="{2FFF7BF4-E168-4D0D-A6FB-7AF0637E8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4136" y="3613365"/>
            <a:ext cx="914400" cy="914400"/>
          </a:xfrm>
          <a:prstGeom prst="rect">
            <a:avLst/>
          </a:prstGeom>
        </p:spPr>
      </p:pic>
      <p:pic>
        <p:nvPicPr>
          <p:cNvPr id="35" name="Grafický objekt 34" descr="Kuřecí stehno">
            <a:extLst>
              <a:ext uri="{FF2B5EF4-FFF2-40B4-BE49-F238E27FC236}">
                <a16:creationId xmlns:a16="http://schemas.microsoft.com/office/drawing/2014/main" id="{323516E3-A1FB-425E-A1DF-D6D288C8B8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39265" y="3810725"/>
            <a:ext cx="914400" cy="914400"/>
          </a:xfrm>
          <a:prstGeom prst="rect">
            <a:avLst/>
          </a:prstGeom>
        </p:spPr>
      </p:pic>
      <p:pic>
        <p:nvPicPr>
          <p:cNvPr id="36" name="Grafický objekt 35" descr="Hrozny">
            <a:extLst>
              <a:ext uri="{FF2B5EF4-FFF2-40B4-BE49-F238E27FC236}">
                <a16:creationId xmlns:a16="http://schemas.microsoft.com/office/drawing/2014/main" id="{55A22EB1-313C-4E9B-BCC8-F9E66CEF4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1422" y="1862101"/>
            <a:ext cx="914400" cy="914400"/>
          </a:xfrm>
          <a:prstGeom prst="rect">
            <a:avLst/>
          </a:prstGeom>
        </p:spPr>
      </p:pic>
      <p:pic>
        <p:nvPicPr>
          <p:cNvPr id="37" name="Grafický objekt 36" descr="Láhev">
            <a:extLst>
              <a:ext uri="{FF2B5EF4-FFF2-40B4-BE49-F238E27FC236}">
                <a16:creationId xmlns:a16="http://schemas.microsoft.com/office/drawing/2014/main" id="{F96571BA-DF32-4CD9-A9F0-06808F3AB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1459" y="1607479"/>
            <a:ext cx="914400" cy="914400"/>
          </a:xfrm>
          <a:prstGeom prst="rect">
            <a:avLst/>
          </a:prstGeom>
        </p:spPr>
      </p:pic>
      <p:pic>
        <p:nvPicPr>
          <p:cNvPr id="38" name="Grafický objekt 37" descr="Hrozny">
            <a:extLst>
              <a:ext uri="{FF2B5EF4-FFF2-40B4-BE49-F238E27FC236}">
                <a16:creationId xmlns:a16="http://schemas.microsoft.com/office/drawing/2014/main" id="{0A75FEA7-C577-4307-947E-A4B50520B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9157" y="3148193"/>
            <a:ext cx="914400" cy="914400"/>
          </a:xfrm>
          <a:prstGeom prst="rect">
            <a:avLst/>
          </a:prstGeom>
        </p:spPr>
      </p:pic>
      <p:pic>
        <p:nvPicPr>
          <p:cNvPr id="39" name="Grafický objekt 38" descr="Láhev">
            <a:extLst>
              <a:ext uri="{FF2B5EF4-FFF2-40B4-BE49-F238E27FC236}">
                <a16:creationId xmlns:a16="http://schemas.microsoft.com/office/drawing/2014/main" id="{C07C0C34-FF25-452E-8B22-EC033662F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9194" y="28935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5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0376D-151C-4A5E-9B35-0C88ACC9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Dlouhodobé cíle výživy – vytrvalost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7463B-3F8C-4F84-BF71-225002B65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5927"/>
            <a:ext cx="9221268" cy="3006436"/>
          </a:xfrm>
        </p:spPr>
        <p:txBody>
          <a:bodyPr>
            <a:normAutofit/>
          </a:bodyPr>
          <a:lstStyle/>
          <a:p>
            <a:r>
              <a:rPr lang="cs-CZ" dirty="0"/>
              <a:t>Vytrvalostní trénink je velmi náročný svou </a:t>
            </a:r>
            <a:r>
              <a:rPr lang="cs-CZ" b="1" dirty="0">
                <a:solidFill>
                  <a:srgbClr val="3494BA"/>
                </a:solidFill>
              </a:rPr>
              <a:t>spotřebou energie </a:t>
            </a:r>
            <a:r>
              <a:rPr lang="cs-CZ" dirty="0"/>
              <a:t>a často menším prostorem pro regeneraci. Sportovec by se proto měl snažit zajistit zejména: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Vyváženou energetickou bilanci.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Adekvátní </a:t>
            </a:r>
            <a:r>
              <a:rPr lang="cs-CZ" b="1" dirty="0">
                <a:solidFill>
                  <a:srgbClr val="3494BA"/>
                </a:solidFill>
              </a:rPr>
              <a:t>energetickou dostupnost </a:t>
            </a:r>
            <a:r>
              <a:rPr lang="cs-CZ" dirty="0"/>
              <a:t>(viz dále v prezentaci).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Adekvátní </a:t>
            </a:r>
            <a:r>
              <a:rPr lang="cs-CZ" b="1" dirty="0">
                <a:solidFill>
                  <a:srgbClr val="3494BA"/>
                </a:solidFill>
              </a:rPr>
              <a:t>sacharidovou dostupnost </a:t>
            </a:r>
            <a:r>
              <a:rPr lang="cs-CZ" dirty="0"/>
              <a:t>před, během a po zatížení.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Dostatečný a </a:t>
            </a:r>
            <a:r>
              <a:rPr lang="cs-CZ" b="1" dirty="0">
                <a:solidFill>
                  <a:srgbClr val="3494BA"/>
                </a:solidFill>
              </a:rPr>
              <a:t>pravidelný příjem bílkovin </a:t>
            </a:r>
            <a:r>
              <a:rPr lang="cs-CZ" dirty="0"/>
              <a:t>během celého dne a zejména po zatížení.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Optimální hydrataci a pečlivě hlídat rehydratační období.</a:t>
            </a:r>
          </a:p>
        </p:txBody>
      </p:sp>
      <p:pic>
        <p:nvPicPr>
          <p:cNvPr id="6" name="Picture 2" descr="Image result for food png">
            <a:extLst>
              <a:ext uri="{FF2B5EF4-FFF2-40B4-BE49-F238E27FC236}">
                <a16:creationId xmlns:a16="http://schemas.microsoft.com/office/drawing/2014/main" id="{51FC2F03-A387-4890-91AF-805E37FF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193" y="4655135"/>
            <a:ext cx="2935878" cy="29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jídlo, ovoce, interiér, stůl&#10;&#10;Popis byl vytvořen automaticky">
            <a:extLst>
              <a:ext uri="{FF2B5EF4-FFF2-40B4-BE49-F238E27FC236}">
                <a16:creationId xmlns:a16="http://schemas.microsoft.com/office/drawing/2014/main" id="{CEF4A41F-8C73-426A-B118-C8295B4AF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385570"/>
            <a:ext cx="3993503" cy="2659984"/>
          </a:xfrm>
          <a:prstGeom prst="rect">
            <a:avLst/>
          </a:prstGeom>
        </p:spPr>
      </p:pic>
      <p:pic>
        <p:nvPicPr>
          <p:cNvPr id="12" name="Obrázek 11" descr="Obsah obrázku nápoje, jídlo&#10;&#10;Popis byl vytvořen automaticky">
            <a:extLst>
              <a:ext uri="{FF2B5EF4-FFF2-40B4-BE49-F238E27FC236}">
                <a16:creationId xmlns:a16="http://schemas.microsoft.com/office/drawing/2014/main" id="{B9466211-C0E3-415F-9625-27126A8331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69" y="4039118"/>
            <a:ext cx="2049285" cy="3006436"/>
          </a:xfrm>
          <a:prstGeom prst="rect">
            <a:avLst/>
          </a:prstGeom>
        </p:spPr>
      </p:pic>
      <p:pic>
        <p:nvPicPr>
          <p:cNvPr id="17" name="Grafický objekt 16" descr="Projížďka na kole">
            <a:extLst>
              <a:ext uri="{FF2B5EF4-FFF2-40B4-BE49-F238E27FC236}">
                <a16:creationId xmlns:a16="http://schemas.microsoft.com/office/drawing/2014/main" id="{4E6F90C6-149F-4BC4-83E2-A839F63A0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3418" y="448145"/>
            <a:ext cx="914400" cy="914400"/>
          </a:xfrm>
          <a:prstGeom prst="rect">
            <a:avLst/>
          </a:prstGeom>
        </p:spPr>
      </p:pic>
      <p:pic>
        <p:nvPicPr>
          <p:cNvPr id="18" name="Grafický objekt 17" descr="Plavání">
            <a:extLst>
              <a:ext uri="{FF2B5EF4-FFF2-40B4-BE49-F238E27FC236}">
                <a16:creationId xmlns:a16="http://schemas.microsoft.com/office/drawing/2014/main" id="{049A6D02-E779-46A7-A587-2D044B9E9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5217" y="1016000"/>
            <a:ext cx="914400" cy="914400"/>
          </a:xfrm>
          <a:prstGeom prst="rect">
            <a:avLst/>
          </a:prstGeom>
        </p:spPr>
      </p:pic>
      <p:pic>
        <p:nvPicPr>
          <p:cNvPr id="19" name="Grafický objekt 18" descr="Běh">
            <a:extLst>
              <a:ext uri="{FF2B5EF4-FFF2-40B4-BE49-F238E27FC236}">
                <a16:creationId xmlns:a16="http://schemas.microsoft.com/office/drawing/2014/main" id="{C8856430-8937-42B9-AD74-587215AF96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74002" y="498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2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485EA-CF35-4FE3-8F99-54CA6FE4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/>
              <a:t>Cíle výživy – silově-rychlostní výkony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93826-7000-4DBF-8BA8-F03AFBAAB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727200"/>
            <a:ext cx="4525564" cy="4867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dirty="0"/>
              <a:t>Zajistit </a:t>
            </a:r>
            <a:r>
              <a:rPr lang="cs-CZ" sz="1600" b="1" dirty="0">
                <a:solidFill>
                  <a:srgbClr val="3494BA"/>
                </a:solidFill>
              </a:rPr>
              <a:t>dostatek zásobních energetických substrátů</a:t>
            </a:r>
            <a:r>
              <a:rPr lang="cs-CZ" sz="1600" dirty="0">
                <a:solidFill>
                  <a:srgbClr val="3494BA"/>
                </a:solidFill>
              </a:rPr>
              <a:t> </a:t>
            </a:r>
            <a:r>
              <a:rPr lang="cs-CZ" sz="1600" dirty="0"/>
              <a:t>(glykogen) pro regeneraci ATP během zatížení a </a:t>
            </a:r>
            <a:r>
              <a:rPr lang="cs-CZ" sz="1600" dirty="0" err="1"/>
              <a:t>kreatinfosfátových</a:t>
            </a:r>
            <a:r>
              <a:rPr lang="cs-CZ" sz="1600" dirty="0"/>
              <a:t> zásob v intervalech odpočinku.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Adekvátní příjem sacharidů před zatížením</a:t>
            </a:r>
            <a:r>
              <a:rPr lang="cs-CZ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1600" b="1" dirty="0">
                <a:solidFill>
                  <a:srgbClr val="3494BA"/>
                </a:solidFill>
              </a:rPr>
              <a:t>Podpořit adaptační procesy </a:t>
            </a:r>
            <a:r>
              <a:rPr lang="cs-CZ" sz="1600" dirty="0"/>
              <a:t>(</a:t>
            </a:r>
            <a:r>
              <a:rPr lang="cs-CZ" sz="1600" i="1" dirty="0" err="1"/>
              <a:t>superkompenzace</a:t>
            </a:r>
            <a:r>
              <a:rPr lang="cs-CZ" sz="1600" dirty="0"/>
              <a:t> a </a:t>
            </a:r>
            <a:r>
              <a:rPr lang="cs-CZ" sz="1600" i="1" dirty="0"/>
              <a:t>hypertrofie</a:t>
            </a:r>
            <a:r>
              <a:rPr lang="cs-CZ" sz="1600" dirty="0"/>
              <a:t>).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Adekvátní příjem sacharidů a bílkovin po zatížení (období 2 hod po skončení – časná fáze regenerace). </a:t>
            </a:r>
            <a:r>
              <a:rPr lang="cs-CZ" b="1" dirty="0">
                <a:solidFill>
                  <a:srgbClr val="3494BA"/>
                </a:solidFill>
              </a:rPr>
              <a:t>Doplnění a navýšení zásob glykogenu a adaptace svalové tkáně.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Doplňky stravy pro navýšení množství </a:t>
            </a:r>
            <a:r>
              <a:rPr lang="cs-CZ" sz="1600" dirty="0" err="1"/>
              <a:t>kreatinfosfátu</a:t>
            </a:r>
            <a:r>
              <a:rPr lang="cs-CZ" sz="1600" dirty="0"/>
              <a:t> (kreatin) ve svalech či pufrační kapacity organismu (např. bikarbonát sodný).</a:t>
            </a:r>
          </a:p>
          <a:p>
            <a:pPr lvl="1">
              <a:lnSpc>
                <a:spcPct val="90000"/>
              </a:lnSpc>
            </a:pPr>
            <a:endParaRPr lang="cs-CZ" dirty="0"/>
          </a:p>
        </p:txBody>
      </p:sp>
      <p:pic>
        <p:nvPicPr>
          <p:cNvPr id="6" name="Obrázek 5" descr="Obsah obrázku osoba, kluziště, budova, exteriér&#10;&#10;Popis byl vytvořen automaticky">
            <a:extLst>
              <a:ext uri="{FF2B5EF4-FFF2-40B4-BE49-F238E27FC236}">
                <a16:creationId xmlns:a16="http://schemas.microsoft.com/office/drawing/2014/main" id="{3C615E3A-276F-4BC5-AA99-F02D9BD0F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0" name="Isosceles Triangle 3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B2824AC9-1BD3-4E28-9B88-828EC6412BD5}"/>
              </a:ext>
            </a:extLst>
          </p:cNvPr>
          <p:cNvGrpSpPr/>
          <p:nvPr/>
        </p:nvGrpSpPr>
        <p:grpSpPr>
          <a:xfrm>
            <a:off x="74142" y="2337519"/>
            <a:ext cx="1995106" cy="1630224"/>
            <a:chOff x="0" y="2652149"/>
            <a:chExt cx="8154193" cy="810809"/>
          </a:xfrm>
        </p:grpSpPr>
        <p:sp>
          <p:nvSpPr>
            <p:cNvPr id="42" name="Obdélník: se zakulacenými rohy 41">
              <a:extLst>
                <a:ext uri="{FF2B5EF4-FFF2-40B4-BE49-F238E27FC236}">
                  <a16:creationId xmlns:a16="http://schemas.microsoft.com/office/drawing/2014/main" id="{1A653528-E3AF-4C43-9081-B0675187F46E}"/>
                </a:ext>
              </a:extLst>
            </p:cNvPr>
            <p:cNvSpPr/>
            <p:nvPr/>
          </p:nvSpPr>
          <p:spPr>
            <a:xfrm>
              <a:off x="0" y="2652149"/>
              <a:ext cx="8154193" cy="81080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712450"/>
                <a:satOff val="-1656"/>
                <a:lumOff val="6471"/>
                <a:alphaOff val="0"/>
              </a:schemeClr>
            </a:fillRef>
            <a:effectRef idx="2">
              <a:schemeClr val="accent2">
                <a:hueOff val="-2712450"/>
                <a:satOff val="-165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Obdélník: se zakulacenými rohy 4">
              <a:extLst>
                <a:ext uri="{FF2B5EF4-FFF2-40B4-BE49-F238E27FC236}">
                  <a16:creationId xmlns:a16="http://schemas.microsoft.com/office/drawing/2014/main" id="{ADF0F121-36C1-44C1-99DD-B43E1C755BF6}"/>
                </a:ext>
              </a:extLst>
            </p:cNvPr>
            <p:cNvSpPr txBox="1"/>
            <p:nvPr/>
          </p:nvSpPr>
          <p:spPr>
            <a:xfrm>
              <a:off x="39580" y="2691729"/>
              <a:ext cx="8075033" cy="731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Sacharidy, tekutiny a doplňky stravy před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44" name="Grafický objekt 43" descr="Hrozny">
            <a:extLst>
              <a:ext uri="{FF2B5EF4-FFF2-40B4-BE49-F238E27FC236}">
                <a16:creationId xmlns:a16="http://schemas.microsoft.com/office/drawing/2014/main" id="{3CA86FD1-1960-4511-829B-75AA11647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153" y="3741812"/>
            <a:ext cx="914400" cy="914400"/>
          </a:xfrm>
          <a:prstGeom prst="rect">
            <a:avLst/>
          </a:prstGeom>
        </p:spPr>
      </p:pic>
      <p:pic>
        <p:nvPicPr>
          <p:cNvPr id="47" name="Grafický objekt 46" descr="Láhev">
            <a:extLst>
              <a:ext uri="{FF2B5EF4-FFF2-40B4-BE49-F238E27FC236}">
                <a16:creationId xmlns:a16="http://schemas.microsoft.com/office/drawing/2014/main" id="{2D2A1BFF-6EEF-471B-A009-621257230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4171" y="2556353"/>
            <a:ext cx="914400" cy="914400"/>
          </a:xfrm>
          <a:prstGeom prst="rect">
            <a:avLst/>
          </a:prstGeom>
        </p:spPr>
      </p:pic>
      <p:pic>
        <p:nvPicPr>
          <p:cNvPr id="11" name="Grafický objekt 10" descr="Léky">
            <a:extLst>
              <a:ext uri="{FF2B5EF4-FFF2-40B4-BE49-F238E27FC236}">
                <a16:creationId xmlns:a16="http://schemas.microsoft.com/office/drawing/2014/main" id="{9D0A2684-9BF4-4E8D-9C2B-99BC281BA6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07080" y="3759038"/>
            <a:ext cx="914400" cy="914400"/>
          </a:xfrm>
          <a:prstGeom prst="rect">
            <a:avLst/>
          </a:prstGeom>
        </p:spPr>
      </p:pic>
      <p:grpSp>
        <p:nvGrpSpPr>
          <p:cNvPr id="48" name="Skupina 47">
            <a:extLst>
              <a:ext uri="{FF2B5EF4-FFF2-40B4-BE49-F238E27FC236}">
                <a16:creationId xmlns:a16="http://schemas.microsoft.com/office/drawing/2014/main" id="{70A0EB58-700F-4563-89BE-6A3BB9D176E9}"/>
              </a:ext>
            </a:extLst>
          </p:cNvPr>
          <p:cNvGrpSpPr/>
          <p:nvPr/>
        </p:nvGrpSpPr>
        <p:grpSpPr>
          <a:xfrm>
            <a:off x="10122752" y="2497208"/>
            <a:ext cx="1995106" cy="1310845"/>
            <a:chOff x="0" y="2652149"/>
            <a:chExt cx="8154193" cy="810809"/>
          </a:xfrm>
        </p:grpSpPr>
        <p:sp>
          <p:nvSpPr>
            <p:cNvPr id="49" name="Obdélník: se zakulacenými rohy 48">
              <a:extLst>
                <a:ext uri="{FF2B5EF4-FFF2-40B4-BE49-F238E27FC236}">
                  <a16:creationId xmlns:a16="http://schemas.microsoft.com/office/drawing/2014/main" id="{76A1C8C6-2973-4112-A0D9-B67C32862F59}"/>
                </a:ext>
              </a:extLst>
            </p:cNvPr>
            <p:cNvSpPr/>
            <p:nvPr/>
          </p:nvSpPr>
          <p:spPr>
            <a:xfrm>
              <a:off x="0" y="2652149"/>
              <a:ext cx="8154193" cy="81080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712450"/>
                <a:satOff val="-1656"/>
                <a:lumOff val="6471"/>
                <a:alphaOff val="0"/>
              </a:schemeClr>
            </a:fillRef>
            <a:effectRef idx="2">
              <a:schemeClr val="accent2">
                <a:hueOff val="-2712450"/>
                <a:satOff val="-1656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" name="Obdélník: se zakulacenými rohy 4">
              <a:extLst>
                <a:ext uri="{FF2B5EF4-FFF2-40B4-BE49-F238E27FC236}">
                  <a16:creationId xmlns:a16="http://schemas.microsoft.com/office/drawing/2014/main" id="{FF940022-924B-41B7-8D34-7CE320CBD72B}"/>
                </a:ext>
              </a:extLst>
            </p:cNvPr>
            <p:cNvSpPr txBox="1"/>
            <p:nvPr/>
          </p:nvSpPr>
          <p:spPr>
            <a:xfrm>
              <a:off x="39580" y="2691729"/>
              <a:ext cx="8075033" cy="731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0" marR="0" lvl="0" indent="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Sacharidy, tekutiny a bílkoviny po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51" name="Grafický objekt 50" descr="Hrozny">
            <a:extLst>
              <a:ext uri="{FF2B5EF4-FFF2-40B4-BE49-F238E27FC236}">
                <a16:creationId xmlns:a16="http://schemas.microsoft.com/office/drawing/2014/main" id="{612B2E68-DA53-4DA8-AE8C-F27B33095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7007" y="2043350"/>
            <a:ext cx="914400" cy="914400"/>
          </a:xfrm>
          <a:prstGeom prst="rect">
            <a:avLst/>
          </a:prstGeom>
        </p:spPr>
      </p:pic>
      <p:pic>
        <p:nvPicPr>
          <p:cNvPr id="46" name="Grafický objekt 45" descr="Láhev">
            <a:extLst>
              <a:ext uri="{FF2B5EF4-FFF2-40B4-BE49-F238E27FC236}">
                <a16:creationId xmlns:a16="http://schemas.microsoft.com/office/drawing/2014/main" id="{DA797C90-D39A-4090-A180-C80713460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77647" y="3378229"/>
            <a:ext cx="914400" cy="914400"/>
          </a:xfrm>
          <a:prstGeom prst="rect">
            <a:avLst/>
          </a:prstGeom>
        </p:spPr>
      </p:pic>
      <p:pic>
        <p:nvPicPr>
          <p:cNvPr id="45" name="Grafický objekt 44" descr="Kuřecí stehno">
            <a:extLst>
              <a:ext uri="{FF2B5EF4-FFF2-40B4-BE49-F238E27FC236}">
                <a16:creationId xmlns:a16="http://schemas.microsoft.com/office/drawing/2014/main" id="{0504F865-7CF8-4196-8CEB-E70C9B9688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69435" y="35931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6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0376D-151C-4A5E-9B35-0C88ACC9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35163" cy="1342884"/>
          </a:xfrm>
        </p:spPr>
        <p:txBody>
          <a:bodyPr>
            <a:normAutofit/>
          </a:bodyPr>
          <a:lstStyle/>
          <a:p>
            <a:r>
              <a:rPr lang="cs-CZ" sz="3200" dirty="0"/>
              <a:t>Dlouhodobé cíle výživy – silově-rychlostní discipl</a:t>
            </a:r>
            <a:r>
              <a:rPr lang="cs-CZ" sz="3200" dirty="0">
                <a:solidFill>
                  <a:schemeClr val="accent6">
                    <a:lumMod val="50000"/>
                  </a:schemeClr>
                </a:solidFill>
              </a:rPr>
              <a:t>íny</a:t>
            </a:r>
            <a:r>
              <a:rPr lang="cs-CZ" sz="3200" dirty="0"/>
              <a:t> (sprint, vzpírání, kolektivní s., </a:t>
            </a:r>
            <a:r>
              <a:rPr lang="cs-CZ" sz="3200" dirty="0" err="1"/>
              <a:t>úpolové</a:t>
            </a:r>
            <a:r>
              <a:rPr lang="cs-CZ" sz="3200" dirty="0"/>
              <a:t> sporty atp</a:t>
            </a:r>
            <a:r>
              <a:rPr lang="cs-CZ" sz="3200" dirty="0">
                <a:solidFill>
                  <a:schemeClr val="accent6">
                    <a:lumMod val="50000"/>
                  </a:schemeClr>
                </a:solidFill>
              </a:rPr>
              <a:t>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7463B-3F8C-4F84-BF71-225002B65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37183" cy="325479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Silově-rychlostní sporty </a:t>
            </a:r>
            <a:r>
              <a:rPr lang="cs-CZ" b="1" dirty="0">
                <a:solidFill>
                  <a:srgbClr val="3494BA"/>
                </a:solidFill>
              </a:rPr>
              <a:t>nejsou tolik náročné na energetický příjem </a:t>
            </a:r>
            <a:r>
              <a:rPr lang="cs-CZ" dirty="0"/>
              <a:t>(výjimkou může být objemové období silových sportovců – zvyšování hmotnosti). Tyto disciplíny vyžadují pozornost sportovce zejména před a po zatížení, kde by se sportovec měl snažit zajistit zejména: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Nastavení energetické bilance podle potřeb ve vztahu k hmotnosti (snižování/udržování/navyšování).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Adekvátní </a:t>
            </a:r>
            <a:r>
              <a:rPr lang="cs-CZ" b="1" dirty="0">
                <a:solidFill>
                  <a:srgbClr val="3494BA"/>
                </a:solidFill>
              </a:rPr>
              <a:t>energetickou dostupnost </a:t>
            </a:r>
            <a:r>
              <a:rPr lang="cs-CZ" dirty="0"/>
              <a:t>(viz dále v prezentaci).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Adekvátní </a:t>
            </a:r>
            <a:r>
              <a:rPr lang="cs-CZ" b="1" dirty="0">
                <a:solidFill>
                  <a:srgbClr val="3494BA"/>
                </a:solidFill>
              </a:rPr>
              <a:t>sacharidovou dostupnost </a:t>
            </a:r>
            <a:r>
              <a:rPr lang="cs-CZ" dirty="0"/>
              <a:t>před, během a po zatížení.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Dostatečný a </a:t>
            </a:r>
            <a:r>
              <a:rPr lang="cs-CZ" b="1" dirty="0">
                <a:solidFill>
                  <a:srgbClr val="3494BA"/>
                </a:solidFill>
              </a:rPr>
              <a:t>pravidelný příjem bílkovin </a:t>
            </a:r>
            <a:r>
              <a:rPr lang="cs-CZ" dirty="0"/>
              <a:t>během celého dne a zejména po zatížení.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Optimální hydrataci.</a:t>
            </a:r>
          </a:p>
          <a:p>
            <a:pPr marL="800100" lvl="1" indent="-342900">
              <a:buFont typeface="+mj-lt"/>
              <a:buAutoNum type="arabicPeriod"/>
            </a:pPr>
            <a:endParaRPr lang="cs-CZ" dirty="0"/>
          </a:p>
        </p:txBody>
      </p:sp>
      <p:pic>
        <p:nvPicPr>
          <p:cNvPr id="7" name="Picture 2" descr="Image result for food png">
            <a:extLst>
              <a:ext uri="{FF2B5EF4-FFF2-40B4-BE49-F238E27FC236}">
                <a16:creationId xmlns:a16="http://schemas.microsoft.com/office/drawing/2014/main" id="{4ECE170E-F33D-4A63-85A6-B4953B83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89" y="4779423"/>
            <a:ext cx="2935878" cy="29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jídlo, ovoce, interiér, stůl&#10;&#10;Popis byl vytvořen automaticky">
            <a:extLst>
              <a:ext uri="{FF2B5EF4-FFF2-40B4-BE49-F238E27FC236}">
                <a16:creationId xmlns:a16="http://schemas.microsoft.com/office/drawing/2014/main" id="{9D69FE6D-9E60-4A04-87F4-19FE93941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64" y="4509858"/>
            <a:ext cx="3993503" cy="2659984"/>
          </a:xfrm>
          <a:prstGeom prst="rect">
            <a:avLst/>
          </a:prstGeom>
        </p:spPr>
      </p:pic>
      <p:pic>
        <p:nvPicPr>
          <p:cNvPr id="10" name="Obrázek 9" descr="Obsah obrázku nápoje, jídlo&#10;&#10;Popis byl vytvořen automaticky">
            <a:extLst>
              <a:ext uri="{FF2B5EF4-FFF2-40B4-BE49-F238E27FC236}">
                <a16:creationId xmlns:a16="http://schemas.microsoft.com/office/drawing/2014/main" id="{8B407EA7-5D31-4D8C-85BB-BFC8429CB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65" y="4163406"/>
            <a:ext cx="2049285" cy="3006436"/>
          </a:xfrm>
          <a:prstGeom prst="rect">
            <a:avLst/>
          </a:prstGeom>
        </p:spPr>
      </p:pic>
      <p:pic>
        <p:nvPicPr>
          <p:cNvPr id="11" name="Grafický objekt 10" descr="Kopaná">
            <a:extLst>
              <a:ext uri="{FF2B5EF4-FFF2-40B4-BE49-F238E27FC236}">
                <a16:creationId xmlns:a16="http://schemas.microsoft.com/office/drawing/2014/main" id="{B36577AA-7B3A-44B9-97A7-C4D9FF148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6487" y="1952484"/>
            <a:ext cx="914400" cy="914400"/>
          </a:xfrm>
          <a:prstGeom prst="rect">
            <a:avLst/>
          </a:prstGeom>
        </p:spPr>
      </p:pic>
      <p:pic>
        <p:nvPicPr>
          <p:cNvPr id="13" name="Grafický objekt 12" descr="Kulturista">
            <a:extLst>
              <a:ext uri="{FF2B5EF4-FFF2-40B4-BE49-F238E27FC236}">
                <a16:creationId xmlns:a16="http://schemas.microsoft.com/office/drawing/2014/main" id="{33D50C3D-DCE1-4AF1-B27A-0816F8246E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64982" y="2788193"/>
            <a:ext cx="914400" cy="914400"/>
          </a:xfrm>
          <a:prstGeom prst="rect">
            <a:avLst/>
          </a:prstGeom>
        </p:spPr>
      </p:pic>
      <p:pic>
        <p:nvPicPr>
          <p:cNvPr id="14" name="Grafický objekt 13" descr="Lední hokej">
            <a:extLst>
              <a:ext uri="{FF2B5EF4-FFF2-40B4-BE49-F238E27FC236}">
                <a16:creationId xmlns:a16="http://schemas.microsoft.com/office/drawing/2014/main" id="{C5CC7917-7FCA-4CF2-958D-BD0B5B31D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2766" y="21024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332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2_Fazet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</TotalTime>
  <Words>1760</Words>
  <Application>Microsoft Office PowerPoint</Application>
  <PresentationFormat>Širokoúhlá obrazovka</PresentationFormat>
  <Paragraphs>189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</vt:lpstr>
      <vt:lpstr>Corbel</vt:lpstr>
      <vt:lpstr>Trebuchet MS</vt:lpstr>
      <vt:lpstr>Wingdings 2</vt:lpstr>
      <vt:lpstr>Wingdings 3</vt:lpstr>
      <vt:lpstr>Fazeta</vt:lpstr>
      <vt:lpstr>Rámeček</vt:lpstr>
      <vt:lpstr>2_Fazeta</vt:lpstr>
      <vt:lpstr>Energetická bilance a metody kalkulace celkového energetického výdeje (příjmu)</vt:lpstr>
      <vt:lpstr>Energetická bilance</vt:lpstr>
      <vt:lpstr>Prezentace aplikace PowerPoint</vt:lpstr>
      <vt:lpstr>Prezentace aplikace PowerPoint</vt:lpstr>
      <vt:lpstr>Prezentace aplikace PowerPoint</vt:lpstr>
      <vt:lpstr>Cíle výživy – vytrvalost</vt:lpstr>
      <vt:lpstr>Dlouhodobé cíle výživy – vytrvalost</vt:lpstr>
      <vt:lpstr>Cíle výživy – silově-rychlostní výkony</vt:lpstr>
      <vt:lpstr>Dlouhodobé cíle výživy – silově-rychlostní disciplíny (sprint, vzpírání, kolektivní s., úpolové sporty atp.)</vt:lpstr>
      <vt:lpstr>Energetická bilance (EB)</vt:lpstr>
      <vt:lpstr>Energetický výdej (EV)</vt:lpstr>
      <vt:lpstr>Energetický výdej (EV)</vt:lpstr>
      <vt:lpstr>Bazální metabolismus – BM</vt:lpstr>
      <vt:lpstr>Prezentace aplikace PowerPoint</vt:lpstr>
      <vt:lpstr>Klidový energetický výdej – KEV</vt:lpstr>
      <vt:lpstr>Klidový energetický výdej – KEV</vt:lpstr>
      <vt:lpstr>Klidový energetický výdej – KEV</vt:lpstr>
      <vt:lpstr>Fyzická aktivita</vt:lpstr>
      <vt:lpstr>Celkový energetický výdej</vt:lpstr>
      <vt:lpstr>Celkový energetický výdej</vt:lpstr>
      <vt:lpstr>Celkový energetický výdej</vt:lpstr>
      <vt:lpstr>Prezentace aplikace PowerPoint</vt:lpstr>
      <vt:lpstr>Kalkulace EVpa s využitím MET</vt:lpstr>
      <vt:lpstr>Compendium of Physical Activities</vt:lpstr>
      <vt:lpstr>METs Calculatror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Tomáš Hlinský</dc:creator>
  <cp:lastModifiedBy>Tomáš Hlinský</cp:lastModifiedBy>
  <cp:revision>50</cp:revision>
  <dcterms:created xsi:type="dcterms:W3CDTF">2019-02-24T19:43:55Z</dcterms:created>
  <dcterms:modified xsi:type="dcterms:W3CDTF">2022-10-21T14:54:43Z</dcterms:modified>
</cp:coreProperties>
</file>