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9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4" r:id="rId40"/>
    <p:sldId id="297" r:id="rId41"/>
    <p:sldId id="295" r:id="rId42"/>
    <p:sldId id="296" r:id="rId43"/>
    <p:sldId id="302" r:id="rId44"/>
    <p:sldId id="303" r:id="rId45"/>
    <p:sldId id="298" r:id="rId46"/>
    <p:sldId id="299" r:id="rId47"/>
    <p:sldId id="300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C7CBD-F97B-499B-848E-D1C9A323979A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39B33-221F-4D57-AE75-E287C77F3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242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49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7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9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96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201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27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74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021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63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25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461B68A-58F4-4C80-BCD2-E27B6CDECB32}" type="datetimeFigureOut">
              <a:rPr lang="cs-CZ" smtClean="0"/>
              <a:t>08.12.2020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30BAB06-9B43-4F94-9BD5-33ED355CC1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912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hyperlink" Target="https://www.google.cz/url?sa=i&amp;url=https%3A%2F%2Fwww.thenational.ae%2Fsport%2Fjones-loses-out-again-to-soni-for-100m-breaststroke-gold-1.498106%3FvideoId%3D5770738884001&amp;psig=AOvVaw0hODW5pjbQ35JrhUC2uoY4&amp;ust=1603907884800000&amp;source=images&amp;cd=vfe&amp;ved=0CAIQjRxqGAoTCKCcrN6s1ewCFQAAAAAdAAAAABDUAQ" TargetMode="External"/><Relationship Id="rId7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www.google.cz/url?sa=i&amp;url=https%3A%2F%2Faboutswim.com%2F6-tips-better-breaststroke-swimming%2F&amp;psig=AOvVaw0hODW5pjbQ35JrhUC2uoY4&amp;ust=1603907884800000&amp;source=images&amp;cd=vfe&amp;ved=0CAIQjRxqGAoTCKCcrN6s1ewCFQAAAAAdAAAAABDkAQ" TargetMode="External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z/url?sa=i&amp;url=https%3A%2F%2Fswimswam.com%2Fget-breaststroke-clicking-pt-1%2F&amp;psig=AOvVaw0hODW5pjbQ35JrhUC2uoY4&amp;ust=1603907884800000&amp;source=images&amp;cd=vfe&amp;ved=0CAIQjRxqFwoTCKCcrN6s1ewCFQAAAAAdAAAAABBH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cz/url?sa=i&amp;url=https%3A%2F%2Ftheraceclub.com%2Faqua_note%2F3-ways-to-evaluate-a-swimmer-for-breaststroke-kick-2%2F&amp;psig=AOvVaw0hODW5pjbQ35JrhUC2uoY4&amp;ust=1603907884800000&amp;source=images&amp;cd=vfe&amp;ved=0CAIQjRxqGAoTCKCcrN6s1ewCFQAAAAAdAAAAABCvA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hyperlink" Target="https://www.google.cz/url?sa=i&amp;url=https%3A%2F%2Fwww.goswim.tv%2Flessons%2F2297-preview-breaststroke-kick&amp;psig=AOvVaw0hODW5pjbQ35JrhUC2uoY4&amp;ust=1603907884800000&amp;source=images&amp;cd=vfe&amp;ved=0CAIQjRxqGAoTCKCcrN6s1ewCFQAAAAAdAAAAABDCAQ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z/url?sa=i&amp;url=https%3A%2F%2Fm.youtube.com%2Fwatch%3Fv%3DicVMHC0VhOE&amp;psig=AOvVaw1uB3IgXKSUWqGYIoHICgmX&amp;ust=1603823315064000&amp;source=images&amp;cd=vfe&amp;ved=0CAIQjRxqFwoTCJCNkNPx0uwCFQAAAAAdAAAAABAh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youtube.com/watch?v=YEi46GkyHLY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z/url?sa=i&amp;url=https%3A%2F%2Fwww.yourdictionary.com%2Fbreast-stroke&amp;psig=AOvVaw0hODW5pjbQ35JrhUC2uoY4&amp;ust=1603907884800000&amp;source=images&amp;cd=vfe&amp;ved=0CAIQjRxqFwoTCKCcrN6s1ewCFQAAAAAdAAAAABAg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0.jpeg"/><Relationship Id="rId2" Type="http://schemas.openxmlformats.org/officeDocument/2006/relationships/hyperlink" Target="https://www.google.cz/url?sa=i&amp;url=https%3A%2F%2Fwww.swimnow.co.uk%2Flearn-to-swim%2Fthe-breaststroke-blueprint%2F&amp;psig=AOvVaw0y3UP46z4NbSU2Kre28uuw&amp;ust=1603888025054000&amp;source=images&amp;cd=vfe&amp;ved=0CAIQjRxqFwoTCKjfsdni1OwCFQAAAAAdAAAAABA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hyperlink" Target="https://www.google.cz/url?sa=i&amp;url=https%3A%2F%2Fwww.shutterstock.com%2Fvideo%2Fclip-1007181181-young-woman-swims-breaststroke-pool-slow-motion&amp;psig=AOvVaw0hODW5pjbQ35JrhUC2uoY4&amp;ust=1603907884800000&amp;source=images&amp;cd=vfe&amp;ved=0CAIQjRxqFwoTCKCcrN6s1ewCFQAAAAAdAAAAABAm" TargetMode="External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google.cz/url?sa=i&amp;url=https%3A%2F%2Fm.youtube.com%2Fwatch%2F%3Fv%3DdxLb7an9mFU&amp;psig=AOvVaw1uB3IgXKSUWqGYIoHICgmX&amp;ust=1603823315064000&amp;source=images&amp;cd=vfe&amp;ved=0CAIQjRxqFwoTCJCNkNPx0uwCFQAAAAAdAAAAABA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hyperlink" Target="https://www.google.cz/url?sa=i&amp;url=https%3A%2F%2Fwww.youtube.com%2Fwatch%3Fv%3Dgi-llfERtx0&amp;psig=AOvVaw1uB3IgXKSUWqGYIoHICgmX&amp;ust=1603823315064000&amp;source=images&amp;cd=vfe&amp;ved=0CAIQjRxqFwoTCJCNkNPx0uwCFQAAAAAdAAAAABA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google.cz/url?sa=i&amp;url=https%3A%2F%2Fwww.straitstimes.com%2Fsport%2Fmax-ang-is-nowhere-near-maxing-out&amp;psig=AOvVaw3PqhiC6XXMzaf6sY79DxK9&amp;ust=1603970260228000&amp;source=images&amp;cd=vfe&amp;ved=0CAIQjRxqFwoTCPCw_oaV1-wCFQAAAAAdAAAAABA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google.cz/url?sa=i&amp;url=https%3A%2F%2Foisphotos.com%2Fgroupitem%2F8232%2F&amp;psig=AOvVaw3PqhiC6XXMzaf6sY79DxK9&amp;ust=1603970260228000&amp;source=images&amp;cd=vfe&amp;ved=0CAIQjRxqFwoTCPCw_oaV1-wCFQAAAAAdAAAAABAJ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google.cz/url?sa=i&amp;url=https%3A%2F%2Fwww.goswim.tv%2Fcourses%2F40-breaststroke-drills&amp;psig=AOvVaw0hODW5pjbQ35JrhUC2uoY4&amp;ust=1603907884800000&amp;source=images&amp;cd=vfe&amp;ved=0CAIQjRxqFwoTCKCcrN6s1ewCFQAAAAAdAAAAABBC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sites.google.com/site/swmming123/breaststrok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hyperlink" Target="https://www.google.cz/url?sa=i&amp;url=https%3A%2F%2Fwww.pinterest.com%2Fpin%2F825073594213519980%2F&amp;psig=AOvVaw3PqhiC6XXMzaf6sY79DxK9&amp;ust=1603970260228000&amp;source=images&amp;cd=vfe&amp;ved=0CAIQjRxqFwoTCPCw_oaV1-wCFQAAAAAdAAAAABA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gID-bQQTQg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google.cz/url?sa=i&amp;url=https%3A%2F%2Fwww.underwateraudio.com%2Fblogs%2Fswimming-and-fitness-blog%2Fstop-top-5-most-common-swimming-mistakes&amp;psig=AOvVaw30OWUdT39U-h7eDulUVsHu&amp;ust=1603888134955000&amp;source=images&amp;cd=vfe&amp;ved=0CAIQjRxqFwoTCMD--ZDj1OwCFQAAAAAdAAAAABAK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cz/url?sa=i&amp;url=https%3A%2F%2Fwww.swim-teach.com%2F3WRIy3O1.xml&amp;psig=AOvVaw3MSN3vd3QXOs7hLXqv83yE&amp;ust=1603926136161000&amp;source=images&amp;cd=vfe&amp;ved=0CAIQjRxqFwoTCJit39nw1ewCFQAAAAAdAAAAABAw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hsLIoRLbu8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hyperlink" Target="https://sites.google.com/site/swmming123/breaststrok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dirty="0"/>
              <a:t>Plavecký způsob prsa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69" y="3996250"/>
            <a:ext cx="5715000" cy="27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2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02" y="302350"/>
            <a:ext cx="9248504" cy="557593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70709" y="6052848"/>
            <a:ext cx="10580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prsa je nejpomalejší plavecký způsob!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9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technika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2076993"/>
            <a:ext cx="3958046" cy="4572001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45430" y="2011679"/>
            <a:ext cx="7707084" cy="4702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Největším kolísáním rychlosti v jednom plaveckém cyklu! </a:t>
            </a:r>
            <a:endParaRPr lang="cs-CZ" sz="24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400" u="sng" dirty="0">
                <a:solidFill>
                  <a:schemeClr val="bg1"/>
                </a:solidFill>
              </a:rPr>
              <a:t>Toto kolísání rychlosti způsobuje: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Nádech</a:t>
            </a:r>
            <a:r>
              <a:rPr lang="cs-CZ" sz="2400" dirty="0"/>
              <a:t> - zvedá obličej z vody proti směru pohybu = nevýhodné postavení hrudníku vzhledem ke směru plavání = prudká ztráta rychlosti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Přenos paží vpřed </a:t>
            </a:r>
            <a:r>
              <a:rPr lang="cs-CZ" sz="2400" dirty="0"/>
              <a:t>- vodou proti směru pohybu = velké brzdivé síly = pokles rychlost na minimum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Krčení dolních končetin </a:t>
            </a:r>
            <a:r>
              <a:rPr lang="cs-CZ" sz="2400" dirty="0"/>
              <a:t>– proti směru pohybu = výrazné zpomalení rychlosti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92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Poloha těla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7" y="2599508"/>
            <a:ext cx="5107577" cy="3618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nádechu je vzpříčená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k vodní hladině - tělo se prohýbá, ale boky zůstávají těsně pod hladinou.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7" y="4355162"/>
            <a:ext cx="5107577" cy="25028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959" y="4355162"/>
            <a:ext cx="5687738" cy="247279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502230" y="2011556"/>
            <a:ext cx="8438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velice variabilní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094959" y="2613520"/>
            <a:ext cx="5792241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kopu nohama je vodorovná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trup, pánev i celé nohy jsou u vodní hladiny.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0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30" name="Picture 6" descr="Jones loses out again to Soni for 100m breaststroke gold - The National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" y="4702628"/>
            <a:ext cx="3971426" cy="17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6 Tips for a better Breaststroke Swimming - AboutSwi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1" y="299992"/>
            <a:ext cx="2771775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038" y="4859383"/>
            <a:ext cx="3185432" cy="16048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07" y="4963884"/>
            <a:ext cx="3761787" cy="17615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69363"/>
            <a:ext cx="3730626" cy="16168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21" y="184828"/>
            <a:ext cx="3043647" cy="160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9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Dolní končetiny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8194" y="2011680"/>
            <a:ext cx="11612880" cy="4728754"/>
          </a:xfrm>
        </p:spPr>
        <p:txBody>
          <a:bodyPr/>
          <a:lstStyle/>
          <a:p>
            <a:pPr marL="0" indent="0" algn="ctr">
              <a:buNone/>
            </a:pP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prsařských nohou je velice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specifická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naprosto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odlišná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střídavého nebo souhlasného provedení kopu při kraulu, znaku i motýlku.</a:t>
            </a:r>
          </a:p>
          <a:p>
            <a:endParaRPr lang="cs-CZ" dirty="0"/>
          </a:p>
        </p:txBody>
      </p:sp>
      <p:pic>
        <p:nvPicPr>
          <p:cNvPr id="4" name="Obrázek 3" descr="How To Get Your Breaststroke Clicking Again PT. 1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2919140"/>
            <a:ext cx="8974182" cy="38212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2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44942" y="351985"/>
            <a:ext cx="3579223" cy="5706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Prsařský kop tvoří cca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hnacích sil prsaře.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plochou jsou chodidla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vysoké nároky na kolenní kloub a vnitřní vazy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Foto z SwimmingandMore.blogspot.c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3878" y="351985"/>
            <a:ext cx="3916887" cy="629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Daniel Gyurta.  Foto z http://coachjoshwilkinson.edublogs.or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68343" y="351985"/>
            <a:ext cx="4121342" cy="62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ál 6"/>
          <p:cNvSpPr/>
          <p:nvPr/>
        </p:nvSpPr>
        <p:spPr>
          <a:xfrm>
            <a:off x="2952206" y="4114800"/>
            <a:ext cx="1148558" cy="11234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8974183" y="5666148"/>
            <a:ext cx="914400" cy="7837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05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949" y="5172037"/>
            <a:ext cx="11534501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Pohyby jsou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symetrické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současné a prováděny ve stejné výšce.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Dráha chodidel je relativně úzká a kolena jsou od sebe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šíři boků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3 Ways to Evaluate a Swimmer for Breaststroke Kick - The Race Club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" y="744584"/>
            <a:ext cx="5603966" cy="3925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Breaststroke Kick - Silent (Lesson)">
            <a:hlinkClick r:id="rId4" tgtFrame="&quot;_blank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789" y="744583"/>
            <a:ext cx="5956661" cy="39257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725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Pohyb dolních končetin</a:t>
            </a:r>
          </a:p>
        </p:txBody>
      </p:sp>
      <p:pic>
        <p:nvPicPr>
          <p:cNvPr id="4" name="Picture 4" descr="https://files.ctctcdn.com/9f75fd2e201/c2edb692-181e-4442-9ef6-5dd1dbdb07bc.jpg?a=1119582701486"/>
          <p:cNvPicPr>
            <a:picLocks noGrp="1" noChangeAspect="1"/>
          </p:cNvPicPr>
          <p:nvPr>
            <p:ph idx="1"/>
          </p:nvPr>
        </p:nvPicPr>
        <p:blipFill>
          <a:blip r:embed="rId2"/>
          <a:srcRect t="6000" b="4971"/>
          <a:stretch>
            <a:fillRect/>
          </a:stretch>
        </p:blipFill>
        <p:spPr>
          <a:xfrm>
            <a:off x="5145387" y="2050551"/>
            <a:ext cx="4782383" cy="4637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87680" y="2339035"/>
            <a:ext cx="6096000" cy="42587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</a:t>
            </a:r>
            <a:endParaRPr lang="cs-CZ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5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74138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Kick Recovery Awarenes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7" y="182880"/>
            <a:ext cx="7994469" cy="48663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22067" y="5323523"/>
            <a:ext cx="11743509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 </a:t>
            </a: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skrčování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se ohýbají v kolenou =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ostrý úhel v kolenních kloubech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tupý úhel v kyčelních kloubech  </a:t>
            </a:r>
            <a:endParaRPr lang="cs-CZ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explore.speedousa.com/speedofit/image/45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64846" y="182880"/>
            <a:ext cx="3500731" cy="236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8" descr="http://explore.speedousa.com/speedofit/image/45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64846" y="2616041"/>
            <a:ext cx="3500731" cy="2362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782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769428" y="3997235"/>
            <a:ext cx="6096000" cy="2684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vytočení špiček a celých chodidel do stran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 směřuje do stran a vzad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končí složením a natažením chodidel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rovnoměrně zrychlený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speedo.com.au/Plugins/Speedo.SpeedoFit/Content/Images/breaststroke-kick_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163400" y="173456"/>
            <a:ext cx="5563386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lh3.googleusercontent.com/proxy/uiYyCfWLTfh9INCiHZg41JLtSswTaQ3Qf0tMR2ySaVjdjZqaR51pcWO85DH5yixo3FJR48nC6Z2s2EsHIyeDXNkwLec=w426-h240-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4709" y="173456"/>
            <a:ext cx="4972502" cy="27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speedo.com.ph/Freestyle_files/SpeedoFit_Technique_Breaststroke-Kick-3.jpg"/>
          <p:cNvPicPr>
            <a:picLocks noChangeAspect="1"/>
          </p:cNvPicPr>
          <p:nvPr/>
        </p:nvPicPr>
        <p:blipFill>
          <a:blip r:embed="rId4"/>
          <a:srcRect b="36287"/>
          <a:stretch>
            <a:fillRect/>
          </a:stretch>
        </p:blipFill>
        <p:spPr>
          <a:xfrm>
            <a:off x="474709" y="3997235"/>
            <a:ext cx="4972502" cy="27170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2926080" y="3178199"/>
            <a:ext cx="6061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natahování</a:t>
            </a:r>
            <a:endParaRPr lang="cs-CZ" sz="4000" u="sng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66114" y="1866712"/>
            <a:ext cx="5293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0891" y="1866711"/>
            <a:ext cx="5774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44172" y="5574906"/>
            <a:ext cx="5341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6769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Vývoj techniky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" y="2011679"/>
            <a:ext cx="11978640" cy="470262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Plavecký způsob prsa se stal pravděpodobně základem pro všechny ostatní plavecké způsoby. </a:t>
            </a:r>
          </a:p>
          <a:p>
            <a:pPr marL="0" indent="0" algn="ctr">
              <a:buNone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První zmínky již v prvních učebnicích plavání z roku 1538 - nazýván způsobem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„klasickým“.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endParaRPr lang="cs-CZ" sz="2400" dirty="0"/>
          </a:p>
          <a:p>
            <a:pPr marL="0" indent="0" algn="ctr">
              <a:buNone/>
            </a:pPr>
            <a:r>
              <a:rPr lang="cs-CZ" sz="2400" dirty="0">
                <a:solidFill>
                  <a:srgbClr val="FF0000"/>
                </a:solidFill>
              </a:rPr>
              <a:t>Hlava je držená nad vodou a současný kop dolních končetin připomíná žabí pohyb nohou. </a:t>
            </a:r>
          </a:p>
          <a:p>
            <a:endParaRPr lang="cs-CZ" sz="2400" dirty="0"/>
          </a:p>
        </p:txBody>
      </p:sp>
      <p:pic>
        <p:nvPicPr>
          <p:cNvPr id="4" name="Picture 2" descr="http://thumb7.shutterstock.com/display_pic_with_logo/348289/348289,1310311689,1/stock-vector-breaststroke-fourth-position-vintage-engraved-illustration-trousset-encyclopedia-80854348.jpg"/>
          <p:cNvPicPr>
            <a:picLocks noChangeAspect="1"/>
          </p:cNvPicPr>
          <p:nvPr/>
        </p:nvPicPr>
        <p:blipFill>
          <a:blip r:embed="rId2"/>
          <a:srcRect b="13743"/>
          <a:stretch>
            <a:fillRect/>
          </a:stretch>
        </p:blipFill>
        <p:spPr>
          <a:xfrm>
            <a:off x="6480311" y="3043646"/>
            <a:ext cx="4923563" cy="288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2.bp.blogspot.com/-S_SQqFPd6eY/UQVSYCtu4TI/AAAAAAAAIug/Ld_uCKf2gNM/s1600/To%2Bswim%2Bon%2Bthe%2Bbelly%2Bholding%2Bboth%2Byour%2Bhands%2Bstil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0220" y="3043646"/>
            <a:ext cx="4871311" cy="2886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92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212080" y="4292335"/>
            <a:ext cx="6805749" cy="1746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jsou nataženy, chodidla napnutá a uvolněná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čím volnější plavání, tím delší fáze splývání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rsní Strok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640" y="1284651"/>
            <a:ext cx="4552221" cy="531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s://i.ytimg.com/vi/GlT5MUK954M/maxresdefaul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8639" y="316633"/>
            <a:ext cx="4552221" cy="222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1" y="316633"/>
            <a:ext cx="5943600" cy="37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890" y="152890"/>
            <a:ext cx="11312435" cy="1614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fáze na sebe plynule navazují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správná poloha plavce na konci kopu = trup mírně pod vodní hladinou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paže, pánev i nohy jsou v jedné linii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0263" y="5790482"/>
            <a:ext cx="11038114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https://www.youtube.com/watch?v=YEi46GkyHLY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Legs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4381"/>
            <a:ext cx="12192000" cy="373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46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.dailymail.co.uk/i/pix/2012/08/03/article-2183061-144C799B000005DC-627_964x6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lavecký záv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26" b="9089"/>
          <a:stretch/>
        </p:blipFill>
        <p:spPr bwMode="auto">
          <a:xfrm>
            <a:off x="3161211" y="0"/>
            <a:ext cx="501613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40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dolních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6" y="2011680"/>
            <a:ext cx="11534503" cy="47548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nesouměrný záběr nohou – šikmý kop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kolena se krčí pod tělo –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kolena se ve fázi krčení příliš otvírají a paty směřují k sobě (žába)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široký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pomalý kop – neefektivní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chodidla jsou </a:t>
            </a:r>
            <a:r>
              <a:rPr lang="cs-CZ" dirty="0">
                <a:solidFill>
                  <a:srgbClr val="FF0000"/>
                </a:solidFill>
              </a:rPr>
              <a:t>vtočena palci dovnitř </a:t>
            </a:r>
            <a:r>
              <a:rPr lang="cs-CZ" dirty="0"/>
              <a:t>– plavec propichuje vodu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záběr nohou nekončí snožením – nevyužití délky kopu a velký odpor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rychlé krčení nohou – velký odpor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příliš razantní a rychlý kop v začátku záběru – prokopnutí vody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kop končí příliš v hloubce nebo naopak na hladině</a:t>
            </a:r>
          </a:p>
          <a:p>
            <a:endParaRPr lang="cs-CZ" dirty="0"/>
          </a:p>
        </p:txBody>
      </p:sp>
      <p:pic>
        <p:nvPicPr>
          <p:cNvPr id="5" name="Picture 4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67206" y="2362654"/>
            <a:ext cx="2860765" cy="38291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Násobení 5"/>
          <p:cNvSpPr/>
          <p:nvPr/>
        </p:nvSpPr>
        <p:spPr>
          <a:xfrm>
            <a:off x="10097589" y="4702630"/>
            <a:ext cx="1854925" cy="206393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9013371" y="2795451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7759337" y="3513909"/>
            <a:ext cx="1149532" cy="9797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93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he Breaststroke Blueprint - Learn to swim, Stroke Improvement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034" y="3835296"/>
            <a:ext cx="5760720" cy="276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ET2c1c3d_ZG0H0189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5168128" cy="249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Swimm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32" y="0"/>
            <a:ext cx="3397374" cy="202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 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158" y="2719414"/>
            <a:ext cx="2916330" cy="19442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" descr=" 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22492" y="2191116"/>
            <a:ext cx="4029315" cy="2686211"/>
          </a:xfrm>
          <a:prstGeom prst="rect">
            <a:avLst/>
          </a:prstGeom>
        </p:spPr>
      </p:pic>
      <p:pic>
        <p:nvPicPr>
          <p:cNvPr id="8" name="Obrázek 7" descr="BREAST-STROKE | 3 Definitions of Breast-stroke - YourDictionary">
            <a:hlinkClick r:id="rId8" tgtFrame="&quot;_blank&quot;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711" y="4028018"/>
            <a:ext cx="359092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 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26205" y="211980"/>
            <a:ext cx="3914400" cy="2609597"/>
          </a:xfrm>
          <a:prstGeom prst="rect">
            <a:avLst/>
          </a:prstGeom>
        </p:spPr>
      </p:pic>
      <p:pic>
        <p:nvPicPr>
          <p:cNvPr id="11" name="Obrázek 10" descr="Young Woman Swims Breaststroke in Stock Footage Video (100% Royalty-free)  1007181181 | Shutterstock">
            <a:hlinkClick r:id="rId11" tgtFrame="&quot;_blank&quot;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0" y="4877327"/>
            <a:ext cx="2859758" cy="1861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7628709" y="1894114"/>
            <a:ext cx="1137498" cy="1058092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853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30583" y="261575"/>
            <a:ext cx="5525588" cy="2880320"/>
          </a:xfrm>
          <a:prstGeom prst="rect">
            <a:avLst/>
          </a:prstGeom>
        </p:spPr>
      </p:pic>
      <p:pic>
        <p:nvPicPr>
          <p:cNvPr id="3" name="Picture 4" descr="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30583" y="3396181"/>
            <a:ext cx="5525588" cy="31203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Veselý obličej 3"/>
          <p:cNvSpPr/>
          <p:nvPr/>
        </p:nvSpPr>
        <p:spPr>
          <a:xfrm>
            <a:off x="3030583" y="1806161"/>
            <a:ext cx="1750422" cy="1462877"/>
          </a:xfrm>
          <a:prstGeom prst="smileyFac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eselý obličej 4"/>
          <p:cNvSpPr/>
          <p:nvPr/>
        </p:nvSpPr>
        <p:spPr>
          <a:xfrm>
            <a:off x="3030583" y="5180794"/>
            <a:ext cx="1750422" cy="1462877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283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technique My top 3 Legs exercises to improve my breast stroke  swimming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175940"/>
            <a:ext cx="5760720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2 breaststroke technique exercises to improve your breaststroke swimming  speed - YouTube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48" y="3501661"/>
            <a:ext cx="5760720" cy="3240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1402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Horní končetiny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" y="1985554"/>
            <a:ext cx="4428308" cy="4741818"/>
          </a:xfrm>
        </p:spPr>
      </p:pic>
      <p:pic>
        <p:nvPicPr>
          <p:cNvPr id="7" name="Picture 2" descr="Daniel Gyurta, Swimmer, Swim, Swimming underwater: 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6035" y="2743201"/>
            <a:ext cx="5160964" cy="39841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délník 7"/>
          <p:cNvSpPr/>
          <p:nvPr/>
        </p:nvSpPr>
        <p:spPr>
          <a:xfrm>
            <a:off x="4872445" y="1892581"/>
            <a:ext cx="7106194" cy="72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</a:t>
            </a:r>
            <a:r>
              <a:rPr lang="cs-CZ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současně a symetricky</a:t>
            </a:r>
            <a:endParaRPr lang="cs-CZ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22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Pohyb paží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057" y="2011680"/>
            <a:ext cx="11819804" cy="4206240"/>
          </a:xfrm>
        </p:spPr>
        <p:txBody>
          <a:bodyPr/>
          <a:lstStyle/>
          <a:p>
            <a:pPr marL="0" indent="0" algn="ctr">
              <a:buNone/>
            </a:pPr>
            <a:r>
              <a:rPr lang="cs-CZ" sz="3200" dirty="0">
                <a:solidFill>
                  <a:schemeClr val="bg1"/>
                </a:solidFill>
                <a:latin typeface="Arial Black"/>
              </a:rPr>
              <a:t>Fáze</a:t>
            </a:r>
            <a:r>
              <a:rPr lang="cs-CZ" sz="3200" dirty="0">
                <a:solidFill>
                  <a:srgbClr val="C00000"/>
                </a:solidFill>
                <a:latin typeface="Arial Black"/>
              </a:rPr>
              <a:t> : přípravná, záběrová, natahování, splývání</a:t>
            </a:r>
            <a:br>
              <a:rPr lang="cs-CZ" sz="3200" dirty="0">
                <a:solidFill>
                  <a:srgbClr val="0070C0"/>
                </a:solidFill>
                <a:latin typeface="Arial Black"/>
              </a:rPr>
            </a:br>
            <a:endParaRPr lang="cs-CZ" sz="3200" dirty="0">
              <a:solidFill>
                <a:srgbClr val="0070C0"/>
              </a:solidFill>
              <a:latin typeface="Arial Black"/>
            </a:endParaRPr>
          </a:p>
          <a:p>
            <a:endParaRPr lang="cs-CZ" dirty="0"/>
          </a:p>
        </p:txBody>
      </p:sp>
      <p:pic>
        <p:nvPicPr>
          <p:cNvPr id="5" name="Obrázek 4" descr="Max Ang is nowhere near maxing out, Sport News &amp; Top Stories - The Straits 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" y="2779065"/>
            <a:ext cx="5760720" cy="384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780970"/>
            <a:ext cx="5878381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9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5792" r="418" b="71715"/>
          <a:stretch>
            <a:fillRect/>
          </a:stretch>
        </p:blipFill>
        <p:spPr>
          <a:xfrm>
            <a:off x="1544346" y="104245"/>
            <a:ext cx="8863864" cy="271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s://speedo.com.au/Plugins/Speedo.SpeedoFit/Content/Images/breaststroke-stroke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4346" y="4493623"/>
            <a:ext cx="4334914" cy="226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Získat tachometr f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52447" y="4493623"/>
            <a:ext cx="4255763" cy="2265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176369" y="2746008"/>
            <a:ext cx="11599817" cy="1841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Přípravná fáze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se pohybují symetricky do stran a vpřed, na konci začínají  nabírat hloubku a se obracejí vně nazad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8823" y="260553"/>
            <a:ext cx="11508377" cy="1775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19. století se různé učební metody těšily velké různorodosti a velká váha se rovněž přikládala cvičení a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učení se plavání na suchu.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www.awesomeinventions.com/wp-content/uploads/2015/03/strange-history-swimming-lesso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7383" y="1808781"/>
            <a:ext cx="6624676" cy="4513642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" name="Picture 2" descr="http://cache1.asset-cache.net/gc/138148935-swimmer-w-j-rayburn-central-ymca-gettyimages.jpg?v=1&amp;c=IWSAsset&amp;k=2&amp;d=Z0zsWpN2ukUDXYqF4boPJXDGqLnGX8vAuqdOZRvIzB4Wd0zAY5SFLc4WSVj01Lrl36cIblvQdUxT3WWyG%2BTA6Q%3D%3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33011" y="1727350"/>
            <a:ext cx="5845629" cy="467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410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h.constantcontact.com/fs126/1111907850233/img/144.jpg?a=1119582701486"/>
          <p:cNvPicPr>
            <a:picLocks noChangeAspect="1"/>
          </p:cNvPicPr>
          <p:nvPr/>
        </p:nvPicPr>
        <p:blipFill>
          <a:blip r:embed="rId2"/>
          <a:srcRect t="28911" b="3088"/>
          <a:stretch>
            <a:fillRect/>
          </a:stretch>
        </p:blipFill>
        <p:spPr>
          <a:xfrm>
            <a:off x="352697" y="385268"/>
            <a:ext cx="6094230" cy="60416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897189" y="385268"/>
            <a:ext cx="472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Záběrová fáze </a:t>
            </a:r>
            <a:endParaRPr lang="cs-CZ" sz="3600" u="sng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588036" y="1190786"/>
            <a:ext cx="5442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záběr směřuje šikmo dolů pod trup , dozadu a k sobě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přitažení loktů v úrovni ramen pod hrudník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dlaně se spojí pod bradou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pohyb je rovnoměrně zrychlený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686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98171" y="5726277"/>
            <a:ext cx="85953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záběru paží probíhá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výdech</a:t>
            </a: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/>
          </a:p>
        </p:txBody>
      </p:sp>
      <p:pic>
        <p:nvPicPr>
          <p:cNvPr id="3" name="Obrázek 2" descr="Item – IOC Photo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1" y="274319"/>
            <a:ext cx="8595359" cy="5199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596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reaststroke - Drills">
            <a:hlinkClick r:id="rId2" tgtFrame="&quot;_blank&quot;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011" y="3408591"/>
            <a:ext cx="5760720" cy="3240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012" y="165244"/>
            <a:ext cx="5760720" cy="30697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" y="3371033"/>
            <a:ext cx="5564775" cy="33702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" y="134547"/>
            <a:ext cx="5564775" cy="31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7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057" y="130629"/>
            <a:ext cx="8417886" cy="535577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78971" y="5434149"/>
            <a:ext cx="11234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tělo se prohýbá a probíhá </a:t>
            </a:r>
            <a:r>
              <a:rPr lang="cs-CZ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</a:t>
            </a:r>
          </a:p>
        </p:txBody>
      </p:sp>
    </p:spTree>
    <p:extLst>
      <p:ext uri="{BB962C8B-B14F-4D97-AF65-F5344CB8AC3E}">
        <p14:creationId xmlns:p14="http://schemas.microsoft.com/office/powerpoint/2010/main" val="256368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55864" y="4539205"/>
            <a:ext cx="1087999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Natahování = Přenos paží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prudké vytrčením paží vodou vpřed do vzpažení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dlaně směřují k sobě</a:t>
            </a:r>
            <a:endParaRPr lang="cs-CZ" sz="4000" dirty="0"/>
          </a:p>
        </p:txBody>
      </p:sp>
      <p:pic>
        <p:nvPicPr>
          <p:cNvPr id="4" name="Obrázek 3" descr="Breaststroke - Competitive Swimmin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49" y="320176"/>
            <a:ext cx="5657850" cy="4016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How To Swim Breaststroke, Correct a Screw Kick, and Common Faults with  Correcting Practises | HubPa… | Breaststroke swimming, Swimming  photography, Swimming strokes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320176"/>
            <a:ext cx="5212080" cy="40166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21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09" y="2658085"/>
            <a:ext cx="9849394" cy="396478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27908" y="226649"/>
            <a:ext cx="984939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Splývání</a:t>
            </a:r>
            <a:r>
              <a:rPr lang="cs-CZ" sz="2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vytrčení paží vpřed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hydrodynamickou polohu = hlava je mezi pažemi, pohled směřuje ke dnu a plavec se vytahuje z ramen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dlaně směřují většinou ke dnu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990697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4" y="182880"/>
            <a:ext cx="10215153" cy="587828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22514" y="6178732"/>
            <a:ext cx="1088136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https://www.youtube.com/watch?v=qgID-bQQTQg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tutorial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Arms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ál 3"/>
          <p:cNvSpPr/>
          <p:nvPr/>
        </p:nvSpPr>
        <p:spPr>
          <a:xfrm>
            <a:off x="7302137" y="2129246"/>
            <a:ext cx="2246812" cy="13193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7167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/>
              <a:t>Chyby horních končetin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79" y="2142308"/>
            <a:ext cx="11782697" cy="471569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na začátku záběru nedostatečně vytočené dlaně vně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pokleslé lokty při záběru – „hlazení vody“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končí za osou ramen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paže překračují úroveň kyčlí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široký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záběr není ukončen přitažením loktů pod trup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přenos paží vpřed je příliš pomalý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nesouměrný záběr pažemi</a:t>
            </a:r>
          </a:p>
          <a:p>
            <a:endParaRPr lang="cs-CZ" dirty="0"/>
          </a:p>
        </p:txBody>
      </p:sp>
      <p:pic>
        <p:nvPicPr>
          <p:cNvPr id="4" name="Obrázek 3" descr="Stop! Top 5 Most Common Swimming Mistakes - Underwater Audi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519" y="2841987"/>
            <a:ext cx="4467498" cy="331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5560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pic>
        <p:nvPicPr>
          <p:cNvPr id="6" name="Zástupný symbol pro obsah 5" descr="https://www.swim-teach.com/ 2020-08-22T16:45:21.000000Z 0.5  https://www.swim-teach.com/images/fc-cover-photo.jpg front crawl technique  https://www.swim-teach.com/images/butterfly-button.jpg Basic butterfly  stroke technique for beginners. https://www ...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2625633"/>
            <a:ext cx="10842172" cy="3553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00891" y="1848106"/>
            <a:ext cx="10842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Vrcholná souhra plaveckého způsobu prsa je poměrně obtížná!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00892" y="5888159"/>
            <a:ext cx="10842172" cy="805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https://www.youtube.com/watch?v=ShsLIoRLbu8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Breaststroke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Part 3.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glide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98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34" y="4519747"/>
            <a:ext cx="5146766" cy="233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2335" cy="3037184"/>
          </a:xfrm>
          <a:prstGeom prst="rect">
            <a:avLst/>
          </a:prstGeom>
        </p:spPr>
      </p:pic>
      <p:pic>
        <p:nvPicPr>
          <p:cNvPr id="1028" name="Picture 4" descr="Breaststroke - Competitive Swimmi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638" y="2194107"/>
            <a:ext cx="5657850" cy="293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826724" y="5310791"/>
            <a:ext cx="413142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konci kopu zaujímá plavec splývavou polohu s nataženýma nohama.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349487" y="152911"/>
            <a:ext cx="6472399" cy="124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Pohyb zahajují paže a kolena se začínají pokrčovat při přibližování loktů k sobě.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8674640" y="1795534"/>
            <a:ext cx="3290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fázi nádechu jsou hlava a ramena plavce z vody, paže jsou pokrčené pod tělem a plavec se chystá na kop. 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215784" y="3134362"/>
            <a:ext cx="2246702" cy="363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Jakmile jsou nohy pokrčeny, natahuje paže vpřed do vzpažení a současně s tímto pohybem nastává kop.</a:t>
            </a:r>
          </a:p>
        </p:txBody>
      </p:sp>
    </p:spTree>
    <p:extLst>
      <p:ext uri="{BB962C8B-B14F-4D97-AF65-F5344CB8AC3E}">
        <p14:creationId xmlns:p14="http://schemas.microsoft.com/office/powerpoint/2010/main" val="344347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02137" y="422744"/>
            <a:ext cx="4637314" cy="5760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 20. – 30. letech 20. století se prsařská technika stále vyznačovala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vysokou polohou plavce s obličejem nad hladinou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přičemž hlavní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sílu vytvářely dolní končetiny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pomocí širokého záběru do stran a rychlého snožení. </a:t>
            </a:r>
          </a:p>
        </p:txBody>
      </p:sp>
      <p:pic>
        <p:nvPicPr>
          <p:cNvPr id="3" name="Picture 2" descr="https://img0.etsystatic.com/128/0/5663576/il_570xN.880516534_nm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235132"/>
            <a:ext cx="6780394" cy="64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91840" y="422744"/>
            <a:ext cx="3122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1921 TECHNIKA PRSA</a:t>
            </a:r>
          </a:p>
        </p:txBody>
      </p:sp>
    </p:spTree>
    <p:extLst>
      <p:ext uri="{BB962C8B-B14F-4D97-AF65-F5344CB8AC3E}">
        <p14:creationId xmlns:p14="http://schemas.microsoft.com/office/powerpoint/2010/main" val="2148232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2196" y="187713"/>
            <a:ext cx="1186325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3600" u="sng" dirty="0">
                <a:solidFill>
                  <a:srgbClr val="FF0000"/>
                </a:solidFill>
              </a:rPr>
              <a:t>ČASOVÁNÍ POHYBŮ HORNÍCH A DOLNÍCH KONČETIN</a:t>
            </a:r>
            <a:endParaRPr lang="cs-CZ" sz="36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br>
              <a:rPr lang="cs-CZ" sz="2800" dirty="0">
                <a:solidFill>
                  <a:srgbClr val="FF0000"/>
                </a:solidFill>
              </a:rPr>
            </a:br>
            <a:endParaRPr lang="cs-CZ" sz="2800" dirty="0">
              <a:solidFill>
                <a:srgbClr val="00206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6" y="924907"/>
            <a:ext cx="3874226" cy="25401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82" y="924908"/>
            <a:ext cx="3884052" cy="254013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579635" y="3417403"/>
            <a:ext cx="3069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1. přípravná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641654" y="3565136"/>
            <a:ext cx="3056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2. záběrová fáze paží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3. skrčování nohou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46" y="924907"/>
            <a:ext cx="3762104" cy="256493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650362" y="3424826"/>
            <a:ext cx="3274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4. záběrová fáze nohou</a:t>
            </a:r>
            <a:br>
              <a:rPr lang="cs-CZ" sz="2400" b="1" dirty="0">
                <a:solidFill>
                  <a:schemeClr val="bg1"/>
                </a:solidFill>
              </a:rPr>
            </a:br>
            <a:r>
              <a:rPr lang="cs-CZ" sz="2400" b="1" dirty="0">
                <a:solidFill>
                  <a:schemeClr val="bg1"/>
                </a:solidFill>
              </a:rPr>
              <a:t>5. natahování paží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7" y="3944983"/>
            <a:ext cx="3874226" cy="235112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123406" y="6408184"/>
            <a:ext cx="198355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b="1" dirty="0">
                <a:solidFill>
                  <a:srgbClr val="FF0000"/>
                </a:solidFill>
              </a:rPr>
              <a:t>  </a:t>
            </a:r>
            <a:r>
              <a:rPr lang="cs-CZ" sz="2400" b="1" dirty="0">
                <a:solidFill>
                  <a:schemeClr val="bg1"/>
                </a:solidFill>
              </a:rPr>
              <a:t>6. splývání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567108" y="4653858"/>
            <a:ext cx="73924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Doba splývání závisí na intenzitě plavání –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volném plavání je delší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sprintu je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naopak relativně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krátká.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997467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8000" dirty="0"/>
              <a:t>Chyby v souhře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3509" y="2011679"/>
            <a:ext cx="11168742" cy="46242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800" dirty="0"/>
              <a:t>předčasné nebo opožděné skrčování 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špatně načasovaný nádech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krátké splývání – paže ještě nejsou nataženy a už začínají nový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příliš dlouhé splývání – ztráta rychlosti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paže se pod trupem v době nádechu zastaví – nenavazuje plynulý pohyb vpřed do vzpažení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přerušení návaznosti a plynulosti pohybu končetin mezi koncem záběru paží a začátkem záběru 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na konci záběru paží pokračuje předloktí směrem pod tělo</a:t>
            </a:r>
          </a:p>
          <a:p>
            <a:endParaRPr lang="cs-CZ" sz="2800" dirty="0"/>
          </a:p>
        </p:txBody>
      </p:sp>
      <p:pic>
        <p:nvPicPr>
          <p:cNvPr id="4" name="Obrázek 3" descr="prsa-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429000"/>
            <a:ext cx="3252651" cy="101621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eselý obličej 4"/>
          <p:cNvSpPr/>
          <p:nvPr/>
        </p:nvSpPr>
        <p:spPr>
          <a:xfrm>
            <a:off x="11390811" y="6149279"/>
            <a:ext cx="801189" cy="705394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82948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6571" y="378823"/>
            <a:ext cx="11508378" cy="610035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Obdélník 2"/>
          <p:cNvSpPr/>
          <p:nvPr/>
        </p:nvSpPr>
        <p:spPr>
          <a:xfrm>
            <a:off x="1672046" y="5378930"/>
            <a:ext cx="4245428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cs-CZ" sz="4000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NAJDI CHYBY</a:t>
            </a:r>
            <a:endParaRPr lang="cs-CZ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65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1987" y="1998617"/>
            <a:ext cx="11625943" cy="4676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7.1  </a:t>
            </a:r>
            <a:r>
              <a:rPr lang="cs-CZ" sz="2400" dirty="0"/>
              <a:t>Po startu a po každé obrátce může plavec provést </a:t>
            </a:r>
            <a:r>
              <a:rPr lang="cs-CZ" sz="2400" dirty="0">
                <a:solidFill>
                  <a:srgbClr val="FF0000"/>
                </a:solidFill>
              </a:rPr>
              <a:t>jeden záběr pažemi až ke stehnům</a:t>
            </a:r>
            <a:r>
              <a:rPr lang="cs-CZ" sz="2400" dirty="0"/>
              <a:t>, v průběhu něhož může být plavec zcela ponořen. Kdykoliv před prvním prsovým kopem po startu a po každé obrátce je povolen </a:t>
            </a:r>
            <a:r>
              <a:rPr lang="cs-CZ" sz="2400" dirty="0">
                <a:solidFill>
                  <a:srgbClr val="FF0000"/>
                </a:solidFill>
              </a:rPr>
              <a:t>jeden delfínový kop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7.2  </a:t>
            </a:r>
            <a:r>
              <a:rPr lang="cs-CZ" sz="2400" dirty="0"/>
              <a:t>Od začátku prvního záběru pažemi, po startu a po každé obrátce musí tělo plavce </a:t>
            </a:r>
            <a:r>
              <a:rPr lang="cs-CZ" sz="2400" dirty="0">
                <a:solidFill>
                  <a:srgbClr val="FF0000"/>
                </a:solidFill>
              </a:rPr>
              <a:t>spočívat na prsou</a:t>
            </a:r>
            <a:r>
              <a:rPr lang="cs-CZ" sz="2400" dirty="0"/>
              <a:t>. Není dovoleno se kdykoliv během závodu otočit na záda, s výjimkou obrátky. Při obrátce se lze po doteku přetočit libovolným způsobem, pokud je tělo plavce v poloze na prsou v okamžiku odrazu od stěny. Od startu po celou dobu závodu musí </a:t>
            </a:r>
            <a:r>
              <a:rPr lang="cs-CZ" sz="2400" dirty="0">
                <a:solidFill>
                  <a:schemeClr val="bg1"/>
                </a:solidFill>
              </a:rPr>
              <a:t>po záběru pažemi následovat kop </a:t>
            </a:r>
            <a:r>
              <a:rPr lang="cs-CZ" sz="2400" dirty="0"/>
              <a:t>nohou v tomto pořadí. Všechny pohyby pažemi musí být </a:t>
            </a:r>
            <a:r>
              <a:rPr lang="cs-CZ" sz="2400" dirty="0">
                <a:solidFill>
                  <a:srgbClr val="FF0000"/>
                </a:solidFill>
              </a:rPr>
              <a:t>současné, ve stejné horizontální rovině a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7.3  </a:t>
            </a:r>
            <a:r>
              <a:rPr lang="cs-CZ" sz="2400" dirty="0"/>
              <a:t>Paže musí být vytrčeny současně vpřed od prsou na hladině vody, pod ní nebo nad vodou. Lokty musí být ponořeny pod vodou s výjimkou posledního záběru před obrátkou, v průběhu obrátky a při posledním záběru v cíli. Paže se musí vracet zpět na hladině nebo pod hladinou. Ruce nesmí při záběru </a:t>
            </a:r>
            <a:r>
              <a:rPr lang="cs-CZ" sz="2400" dirty="0">
                <a:solidFill>
                  <a:srgbClr val="FF0000"/>
                </a:solidFill>
              </a:rPr>
              <a:t>překročit úroveň kyčlí</a:t>
            </a:r>
            <a:r>
              <a:rPr lang="cs-CZ" sz="2400" dirty="0"/>
              <a:t>, s výjimkou prvního tempa po startu a po každé obrátce.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7407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Pravidla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22069" y="2011680"/>
            <a:ext cx="11704320" cy="4637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>
                <a:solidFill>
                  <a:schemeClr val="bg1"/>
                </a:solidFill>
              </a:rPr>
              <a:t>SW 7.4 </a:t>
            </a:r>
            <a:r>
              <a:rPr lang="cs-CZ" sz="2400" dirty="0"/>
              <a:t>V průběhu každého celého cyklu (záběr paží a nohou) musí nějaká část hlavy plavce protínat hladinu vody. </a:t>
            </a:r>
            <a:r>
              <a:rPr lang="cs-CZ" sz="2400" dirty="0">
                <a:solidFill>
                  <a:srgbClr val="FF0000"/>
                </a:solidFill>
              </a:rPr>
              <a:t>Hlava plavce musí protnout hladinu </a:t>
            </a:r>
            <a:r>
              <a:rPr lang="cs-CZ" sz="2400" dirty="0"/>
              <a:t>vody před tím, než se ruce plavce vytáčí směrem dovnitř v nejširší části druhého záběru. Všechny pohyby nohama musí být prováděny </a:t>
            </a:r>
            <a:r>
              <a:rPr lang="cs-CZ" sz="2400" dirty="0">
                <a:solidFill>
                  <a:srgbClr val="FF0000"/>
                </a:solidFill>
              </a:rPr>
              <a:t>současně a ve stejné vodorovné rovině bez střídavých pohybů</a:t>
            </a:r>
            <a:r>
              <a:rPr lang="cs-CZ" sz="2400" dirty="0"/>
              <a:t>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7.5 </a:t>
            </a:r>
            <a:r>
              <a:rPr lang="cs-CZ" sz="2400" dirty="0"/>
              <a:t>Chodidla musí být v aktivní části kopu otočena směrem ven. </a:t>
            </a:r>
            <a:r>
              <a:rPr lang="cs-CZ" sz="2400" dirty="0">
                <a:solidFill>
                  <a:srgbClr val="FF0000"/>
                </a:solidFill>
              </a:rPr>
              <a:t>Nůžkový pohyb, střídavý kop nebo pohyb nohou směrem dolů jako při delfínu není povolen</a:t>
            </a:r>
            <a:r>
              <a:rPr lang="cs-CZ" sz="2400" dirty="0"/>
              <a:t>, s výjimkou pravidla SW 7.1. </a:t>
            </a:r>
          </a:p>
          <a:p>
            <a:pPr marL="0" indent="0">
              <a:buNone/>
            </a:pPr>
            <a:r>
              <a:rPr lang="cs-CZ" sz="2400" dirty="0"/>
              <a:t> </a:t>
            </a:r>
            <a:r>
              <a:rPr lang="cs-CZ" sz="2400" dirty="0">
                <a:solidFill>
                  <a:schemeClr val="bg1"/>
                </a:solidFill>
              </a:rPr>
              <a:t>SW 7.6 </a:t>
            </a:r>
            <a:r>
              <a:rPr lang="cs-CZ" sz="2400" dirty="0"/>
              <a:t>Při každé obrátce a v cíli závodu se plavec musí dotknout stěny bazénu </a:t>
            </a:r>
            <a:r>
              <a:rPr lang="cs-CZ" sz="2400" dirty="0">
                <a:solidFill>
                  <a:srgbClr val="FF0000"/>
                </a:solidFill>
              </a:rPr>
              <a:t>oběma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rukama současně </a:t>
            </a:r>
            <a:r>
              <a:rPr lang="cs-CZ" sz="2400" dirty="0"/>
              <a:t>a ruce musí být při dohmatu oddělené. Dohmat může být proveden na hladině, nad ní nebo pod ní. Je možné, aby poslední záběr pažemi před obrátkou a v cíli nebyl následován kopem nohama. Hlava může být po posledním záběru pažemi před dotekem zcela ponořena v případě, že protnula hladinu v průběhu posledního kompletního nebo nekompletního cyklu (záběr pažemi a kop nohou). </a:t>
            </a:r>
          </a:p>
        </p:txBody>
      </p:sp>
    </p:spTree>
    <p:extLst>
      <p:ext uri="{BB962C8B-B14F-4D97-AF65-F5344CB8AC3E}">
        <p14:creationId xmlns:p14="http://schemas.microsoft.com/office/powerpoint/2010/main" val="4110246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/>
              <a:t>Metodika nácviku</a:t>
            </a:r>
          </a:p>
        </p:txBody>
      </p:sp>
      <p:pic>
        <p:nvPicPr>
          <p:cNvPr id="4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1894114"/>
            <a:ext cx="7289074" cy="308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96389" y="5107493"/>
            <a:ext cx="110773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u="sng" dirty="0"/>
              <a:t>ukázka, pozorování, vysvětlení, cvičení, korekce chyb</a:t>
            </a:r>
            <a:endParaRPr lang="cs-CZ" sz="2000" dirty="0"/>
          </a:p>
          <a:p>
            <a:pPr algn="ctr"/>
            <a:endParaRPr lang="cs-CZ" sz="2000" u="sng" dirty="0">
              <a:solidFill>
                <a:schemeClr val="bg1"/>
              </a:solidFill>
            </a:endParaRPr>
          </a:p>
          <a:p>
            <a:pPr algn="ctr"/>
            <a:endParaRPr lang="cs-CZ" u="sng" dirty="0">
              <a:solidFill>
                <a:schemeClr val="bg1"/>
              </a:solidFill>
            </a:endParaRPr>
          </a:p>
          <a:p>
            <a:pPr algn="ctr"/>
            <a:r>
              <a:rPr lang="cs-CZ" sz="40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27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194560"/>
            <a:ext cx="11508377" cy="42062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prsového kopu - </a:t>
            </a:r>
            <a:r>
              <a:rPr lang="cs-CZ" sz="2400" dirty="0">
                <a:solidFill>
                  <a:schemeClr val="bg1"/>
                </a:solidFill>
              </a:rPr>
              <a:t>na suchu </a:t>
            </a:r>
            <a:r>
              <a:rPr lang="cs-CZ" sz="2400" dirty="0"/>
              <a:t>– v leže na břiše, v sedu na vyvýšeném místě, ve stoji s dopomocí nastavení správného nastavení chodidel a přitažení pat k hýždím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Nácvik prsového kopu – </a:t>
            </a:r>
            <a:r>
              <a:rPr lang="cs-CZ" sz="2400" dirty="0">
                <a:solidFill>
                  <a:schemeClr val="bg1"/>
                </a:solidFill>
              </a:rPr>
              <a:t>ve vodě </a:t>
            </a:r>
            <a:r>
              <a:rPr lang="cs-CZ" sz="2400" dirty="0"/>
              <a:t>– v sedu, v zavěšení břichem u kraje, v lehu u stěny s nadlehčení trupu, bez dýchání, s dýcháním do vody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s vodní nudlí </a:t>
            </a:r>
            <a:r>
              <a:rPr lang="cs-CZ" sz="2400" dirty="0"/>
              <a:t>– nadlehčení trupu, bez dýchání, s dýcháním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s deskou </a:t>
            </a:r>
            <a:r>
              <a:rPr lang="cs-CZ" sz="2400" dirty="0"/>
              <a:t>– ve vzpažení bez dýchání, s dýcháním, různou intenzitou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bez desky </a:t>
            </a:r>
            <a:r>
              <a:rPr lang="cs-CZ" sz="2400" dirty="0"/>
              <a:t>– bez dýchání, s dýcháním- vzpažit, připažit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na zádech </a:t>
            </a:r>
            <a:r>
              <a:rPr lang="cs-CZ" sz="2400" dirty="0"/>
              <a:t>– s deskou nad koleny – důraz na postavení kolen a symetrii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Prsové nohy ve vertikální poloze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969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99" y="2416628"/>
            <a:ext cx="11247120" cy="42062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Nácvik současného pohybu horních končetin – </a:t>
            </a:r>
            <a:r>
              <a:rPr lang="cs-CZ" sz="2800" dirty="0">
                <a:solidFill>
                  <a:schemeClr val="bg1"/>
                </a:solidFill>
              </a:rPr>
              <a:t>na suchu </a:t>
            </a:r>
            <a:r>
              <a:rPr lang="cs-CZ" sz="2800" dirty="0"/>
              <a:t>– uvědomění si fáze záběru a fáze splývání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Nácvik současného pohybu horních končetin - </a:t>
            </a:r>
            <a:r>
              <a:rPr lang="cs-CZ" sz="2800" dirty="0">
                <a:solidFill>
                  <a:schemeClr val="bg1"/>
                </a:solidFill>
              </a:rPr>
              <a:t>v nízké vodě </a:t>
            </a:r>
            <a:r>
              <a:rPr lang="cs-CZ" sz="2800" dirty="0"/>
              <a:t>– ve stoji, v pohybu – bez dýchání, s dýcháním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Prsové paže – </a:t>
            </a:r>
            <a:r>
              <a:rPr lang="cs-CZ" sz="2800" dirty="0">
                <a:solidFill>
                  <a:schemeClr val="bg1"/>
                </a:solidFill>
              </a:rPr>
              <a:t>s nadlehčením dolních končetin </a:t>
            </a:r>
            <a:r>
              <a:rPr lang="cs-CZ" sz="2800" dirty="0"/>
              <a:t>– bez dýchání, s dýcháním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Prsové paže </a:t>
            </a:r>
            <a:r>
              <a:rPr lang="cs-CZ" sz="2800" dirty="0">
                <a:solidFill>
                  <a:schemeClr val="bg1"/>
                </a:solidFill>
              </a:rPr>
              <a:t>s vodní nudlí </a:t>
            </a:r>
            <a:r>
              <a:rPr lang="cs-CZ" sz="2800" dirty="0"/>
              <a:t>– krátký záběr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Prsové paže </a:t>
            </a:r>
            <a:r>
              <a:rPr lang="cs-CZ" sz="2800" dirty="0"/>
              <a:t>– různá frekvence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7610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39" y="2200365"/>
            <a:ext cx="11521440" cy="4206240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Prsová souhra – </a:t>
            </a:r>
            <a:r>
              <a:rPr lang="cs-CZ" sz="2800" dirty="0">
                <a:solidFill>
                  <a:schemeClr val="bg1"/>
                </a:solidFill>
              </a:rPr>
              <a:t>s vodní nudlí </a:t>
            </a:r>
            <a:r>
              <a:rPr lang="cs-CZ" sz="2800" dirty="0"/>
              <a:t>– bez dýchání, s výdechem do vody, s ponořením hlavy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Prsová souhra </a:t>
            </a:r>
            <a:r>
              <a:rPr lang="cs-CZ" sz="2800" dirty="0"/>
              <a:t>– střídat a přidávat </a:t>
            </a:r>
            <a:r>
              <a:rPr lang="cs-CZ" sz="2800" dirty="0">
                <a:solidFill>
                  <a:schemeClr val="bg1"/>
                </a:solidFill>
              </a:rPr>
              <a:t>ponoření hlavy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Prsová souhra – </a:t>
            </a:r>
            <a:r>
              <a:rPr lang="cs-CZ" sz="2800" dirty="0">
                <a:solidFill>
                  <a:schemeClr val="bg1"/>
                </a:solidFill>
              </a:rPr>
              <a:t>s různou délkou splývání </a:t>
            </a:r>
            <a:r>
              <a:rPr lang="cs-CZ" sz="2800" dirty="0"/>
              <a:t>(co nejmenší počet záběrů)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Prsová souhra </a:t>
            </a:r>
            <a:r>
              <a:rPr lang="cs-CZ" sz="2800" dirty="0"/>
              <a:t>– střídat různé počty pohybových cyklů (2 kopy, 2 paže), střídat intenzitu a rychlost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Souhra</a:t>
            </a:r>
            <a:r>
              <a:rPr lang="cs-CZ" sz="2800" dirty="0"/>
              <a:t> – prsové paže + kraulové nohy, různé postavení ruky, záběr jen jednou paží</a:t>
            </a:r>
          </a:p>
          <a:p>
            <a:pPr marL="0" indent="0">
              <a:buNone/>
            </a:pPr>
            <a:endParaRPr lang="cs-CZ" sz="2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540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wimnews.com/Magazine/1997/aprmag97/picb/rademach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976219" y="702294"/>
            <a:ext cx="4120450" cy="5345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444137" y="540066"/>
            <a:ext cx="62048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roce </a:t>
            </a:r>
            <a:r>
              <a:rPr lang="cs-CZ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1927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zaplaval německý plavec </a:t>
            </a:r>
            <a:r>
              <a:rPr lang="cs-CZ" sz="4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světový rekord na 200m prsa (4:48,0) - </a:t>
            </a:r>
            <a:r>
              <a:rPr lang="cs-CZ" sz="4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paže přenášel vpřed nad hladinou</a:t>
            </a:r>
            <a:r>
              <a:rPr lang="cs-CZ" sz="4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čímž dal pravděpodobně vzniknout plaveckému způsobu motýlek.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54153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37726"/>
            <a:ext cx="11247120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 dále ovlivňoval prsovou techniku, plavci jím plavali část nebo i celou trať a dalších více jak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let se prsa a motýlek plavaly současně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6" descr="Hildegarda Schrader Německa vyhrál 200 metrů prsa finále na 1928 Amsterdam olympijských hrách."/>
          <p:cNvPicPr>
            <a:picLocks noChangeAspect="1"/>
          </p:cNvPicPr>
          <p:nvPr/>
        </p:nvPicPr>
        <p:blipFill>
          <a:blip r:embed="rId2"/>
          <a:srcRect b="12290"/>
          <a:stretch>
            <a:fillRect/>
          </a:stretch>
        </p:blipFill>
        <p:spPr>
          <a:xfrm>
            <a:off x="1632857" y="1331652"/>
            <a:ext cx="8895806" cy="3988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574765" y="5319974"/>
            <a:ext cx="11025051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roce 1952 FINA tyto styly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oddělila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dva samostatné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plavecké způsoby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121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04949" y="519390"/>
            <a:ext cx="10920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Prsaři se tak vrátili k původní technice, která nadále procházela dalšími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inovacemi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3" name="Picture 2" descr="https://coachrickswimming.files.wordpress.com/2015/01/masaru-furukaw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02675" y="1632857"/>
            <a:ext cx="8085908" cy="38498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1293223" y="5596975"/>
            <a:ext cx="93791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 pod vodou s omezeným počtem nádechů </a:t>
            </a:r>
            <a:endParaRPr lang="cs-CZ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7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1887" y="752300"/>
            <a:ext cx="4389120" cy="5530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 v roce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1957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omezila plavání pod vodou pouze na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tempo po startu a po každé obrátce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které platí dodnes.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Rovněž zavedla nové limity pro světové rekordy.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vezdy-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01047" y="543801"/>
            <a:ext cx="3135494" cy="374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i.ebayimg.com/images/g/1UoAAOSwQItTyUAp/s-l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56581" y="543800"/>
            <a:ext cx="3135086" cy="37426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5101046" y="4902209"/>
            <a:ext cx="6786153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Vítězslav Svozil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světový rekord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100m prsa za 1:12,7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52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70709" y="1649695"/>
            <a:ext cx="10633165" cy="4879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Ponoření celé hlavy mezi záběry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toto upravení pravidel dalo vzniknout tzv. „vlnivé“ technice, která je charakterizována vlněním v pase, sklouznutím hlavy pod hladinu a rychlým přenosem paží vpřed částečně nad hladinou.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Delfínový kop během tempa pod vodou po startu a po obrátkách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eliminace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sporných diskvalifikací za špatné provedení převážně pohybů pod vodou.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70709" y="601096"/>
            <a:ext cx="10437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VÝVOJ PRAVIDEL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802562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657</TotalTime>
  <Words>1908</Words>
  <Application>Microsoft Office PowerPoint</Application>
  <PresentationFormat>Širokoúhlá obrazovka</PresentationFormat>
  <Paragraphs>175</Paragraphs>
  <Slides>48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4" baseType="lpstr">
      <vt:lpstr>Arial Black</vt:lpstr>
      <vt:lpstr>Calibri</vt:lpstr>
      <vt:lpstr>Corbel</vt:lpstr>
      <vt:lpstr>Times New Roman</vt:lpstr>
      <vt:lpstr>Wingdings</vt:lpstr>
      <vt:lpstr>Pruhy</vt:lpstr>
      <vt:lpstr>Plavecký způsob prsa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Prezentace aplikace PowerPoint</vt:lpstr>
      <vt:lpstr>Dolní končetiny</vt:lpstr>
      <vt:lpstr>Prezentace aplikace PowerPoint</vt:lpstr>
      <vt:lpstr>Prezentace aplikace PowerPoint</vt:lpstr>
      <vt:lpstr>Pohyb dolních končetin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dolních končetin</vt:lpstr>
      <vt:lpstr>Prezentace aplikace PowerPoint</vt:lpstr>
      <vt:lpstr>Prezentace aplikace PowerPoint</vt:lpstr>
      <vt:lpstr>Prezentace aplikace PowerPoint</vt:lpstr>
      <vt:lpstr>Horní končetiny</vt:lpstr>
      <vt:lpstr>Pohyb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</vt:lpstr>
      <vt:lpstr>Prezentace aplikace PowerPoint</vt:lpstr>
      <vt:lpstr>Prezentace aplikace PowerPoint</vt:lpstr>
      <vt:lpstr>Chyby v souhře</vt:lpstr>
      <vt:lpstr>Prezentace aplikace PowerPoint</vt:lpstr>
      <vt:lpstr>Pravidla</vt:lpstr>
      <vt:lpstr>Pravidla</vt:lpstr>
      <vt:lpstr>Metodika nácviku</vt:lpstr>
      <vt:lpstr>nohy</vt:lpstr>
      <vt:lpstr>paže</vt:lpstr>
      <vt:lpstr>souhra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způsob prsa</dc:title>
  <dc:creator>Dita Hlavoňová</dc:creator>
  <cp:lastModifiedBy>Dita Hlavoňová</cp:lastModifiedBy>
  <cp:revision>54</cp:revision>
  <dcterms:created xsi:type="dcterms:W3CDTF">2020-10-27T15:56:26Z</dcterms:created>
  <dcterms:modified xsi:type="dcterms:W3CDTF">2020-12-08T08:36:50Z</dcterms:modified>
</cp:coreProperties>
</file>