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7" r:id="rId4"/>
    <p:sldId id="288" r:id="rId5"/>
    <p:sldId id="294" r:id="rId6"/>
    <p:sldId id="295" r:id="rId7"/>
    <p:sldId id="298" r:id="rId8"/>
    <p:sldId id="297" r:id="rId9"/>
    <p:sldId id="299" r:id="rId10"/>
    <p:sldId id="296" r:id="rId11"/>
    <p:sldId id="293" r:id="rId12"/>
    <p:sldId id="268" r:id="rId13"/>
    <p:sldId id="269" r:id="rId14"/>
    <p:sldId id="290" r:id="rId15"/>
    <p:sldId id="289" r:id="rId16"/>
    <p:sldId id="292" r:id="rId17"/>
    <p:sldId id="291" r:id="rId18"/>
    <p:sldId id="281" r:id="rId19"/>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E0F0F2"/>
    <a:srgbClr val="D9ED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06" autoAdjust="0"/>
  </p:normalViewPr>
  <p:slideViewPr>
    <p:cSldViewPr>
      <p:cViewPr varScale="1">
        <p:scale>
          <a:sx n="106" d="100"/>
          <a:sy n="106" d="100"/>
        </p:scale>
        <p:origin x="176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0C56DB17-2D2F-4BD6-B7AC-93FCC32C31D5}" type="datetimeFigureOut">
              <a:rPr lang="cs-CZ"/>
              <a:pPr>
                <a:defRPr/>
              </a:pPr>
              <a:t>25.10.2022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BB712D70-ED61-48EE-BDB6-CA895BB37A64}"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560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a:p>
        </p:txBody>
      </p:sp>
      <p:sp>
        <p:nvSpPr>
          <p:cNvPr id="25604"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EC94DF-418D-400C-9434-F5CCF1A23E7E}" type="slidenum">
              <a:rPr lang="cs-CZ"/>
              <a:pPr/>
              <a:t>3</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560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a:p>
        </p:txBody>
      </p:sp>
      <p:sp>
        <p:nvSpPr>
          <p:cNvPr id="25604"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EC94DF-418D-400C-9434-F5CCF1A23E7E}" type="slidenum">
              <a:rPr lang="cs-CZ"/>
              <a:pPr/>
              <a:t>4</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749A592E-2F38-4B26-B5D7-58E8DFE6F113}"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6D543063-C95D-4EDA-AC0B-63D6CDCA9888}"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DF28ABB9-3366-4489-A93B-AE2588042458}"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120C449A-C041-4263-9D3B-E515220D9B60}"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A328C009-D175-4524-9A98-2F5A3B094FE8}"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CB730CFB-DB29-4498-80D6-89944CE50ED7}"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E31FFBBA-14E4-444B-86FC-DBB5F8D09FB8}"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8CF787B4-9999-4629-A00A-AC05AB3602C6}"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51454744-AFDD-4604-9D3E-70F49FD6F059}"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9D9E8421-8FFE-4E25-8068-D842F3712222}"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B32F2488-4A8A-4D12-8EEA-99FA5AB8760C}"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F0F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FDE13BC-2BFB-462B-8425-5F1CF34EAE4C}"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48494" y="1196752"/>
            <a:ext cx="7847012" cy="3384376"/>
          </a:xfrm>
        </p:spPr>
        <p:txBody>
          <a:bodyPr/>
          <a:lstStyle/>
          <a:p>
            <a:pPr eaLnBrk="1" hangingPunct="1"/>
            <a:r>
              <a:rPr lang="cs-CZ" b="1" dirty="0"/>
              <a:t>Běh a jeho různé podoby</a:t>
            </a:r>
            <a:br>
              <a:rPr lang="cs-CZ" b="1" dirty="0"/>
            </a:br>
            <a:br>
              <a:rPr lang="cs-CZ" b="1" dirty="0"/>
            </a:br>
            <a:endParaRPr lang="cs-CZ" sz="4000" i="1" dirty="0">
              <a:effectLst>
                <a:outerShdw blurRad="38100" dist="38100" dir="2700000" algn="tl">
                  <a:srgbClr val="000000">
                    <a:alpha val="43137"/>
                  </a:srgbClr>
                </a:outerShdw>
              </a:effectLst>
            </a:endParaRPr>
          </a:p>
        </p:txBody>
      </p:sp>
      <p:sp>
        <p:nvSpPr>
          <p:cNvPr id="2051" name="Rectangle 3"/>
          <p:cNvSpPr>
            <a:spLocks noGrp="1" noChangeArrowheads="1"/>
          </p:cNvSpPr>
          <p:nvPr>
            <p:ph type="subTitle" idx="1"/>
          </p:nvPr>
        </p:nvSpPr>
        <p:spPr>
          <a:xfrm>
            <a:off x="1371600" y="4941888"/>
            <a:ext cx="6400800" cy="1727200"/>
          </a:xfrm>
        </p:spPr>
        <p:txBody>
          <a:bodyPr/>
          <a:lstStyle/>
          <a:p>
            <a:pPr eaLnBrk="1" hangingPunct="1"/>
            <a:r>
              <a:rPr lang="cs-CZ" sz="1600" i="1" dirty="0"/>
              <a:t>Emanuel Hurych</a:t>
            </a:r>
            <a:br>
              <a:rPr lang="cs-CZ" sz="2400" i="1" dirty="0"/>
            </a:br>
            <a:endParaRPr lang="cs-CZ"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10;&#10;Popis byl vytvořen automaticky">
            <a:extLst>
              <a:ext uri="{FF2B5EF4-FFF2-40B4-BE49-F238E27FC236}">
                <a16:creationId xmlns:a16="http://schemas.microsoft.com/office/drawing/2014/main" id="{13415B36-3A79-4C27-8BAA-1B183C58F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919" y="71437"/>
            <a:ext cx="4462162" cy="6858000"/>
          </a:xfrm>
          <a:prstGeom prst="rect">
            <a:avLst/>
          </a:prstGeom>
        </p:spPr>
      </p:pic>
    </p:spTree>
    <p:extLst>
      <p:ext uri="{BB962C8B-B14F-4D97-AF65-F5344CB8AC3E}">
        <p14:creationId xmlns:p14="http://schemas.microsoft.com/office/powerpoint/2010/main" val="2813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6558" y="1196752"/>
            <a:ext cx="8229600" cy="1143000"/>
          </a:xfrm>
        </p:spPr>
        <p:txBody>
          <a:bodyPr/>
          <a:lstStyle/>
          <a:p>
            <a:r>
              <a:rPr lang="cs-CZ" dirty="0"/>
              <a:t>Běh jako umění</a:t>
            </a:r>
          </a:p>
        </p:txBody>
      </p:sp>
      <p:sp>
        <p:nvSpPr>
          <p:cNvPr id="3" name="Zástupný symbol pro obsah 2"/>
          <p:cNvSpPr>
            <a:spLocks noGrp="1"/>
          </p:cNvSpPr>
          <p:nvPr>
            <p:ph idx="1"/>
          </p:nvPr>
        </p:nvSpPr>
        <p:spPr>
          <a:xfrm>
            <a:off x="457200" y="3429000"/>
            <a:ext cx="8229600" cy="2697163"/>
          </a:xfrm>
        </p:spPr>
        <p:txBody>
          <a:bodyPr/>
          <a:lstStyle/>
          <a:p>
            <a:pPr marL="0" indent="0" algn="ctr">
              <a:buNone/>
            </a:pPr>
            <a:r>
              <a:rPr lang="cs-CZ" dirty="0"/>
              <a:t>Zpátky k běhání jako k fenoménu</a:t>
            </a:r>
          </a:p>
        </p:txBody>
      </p:sp>
    </p:spTree>
    <p:extLst>
      <p:ext uri="{BB962C8B-B14F-4D97-AF65-F5344CB8AC3E}">
        <p14:creationId xmlns:p14="http://schemas.microsoft.com/office/powerpoint/2010/main" val="260876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042988" y="1407677"/>
            <a:ext cx="7416800" cy="5047536"/>
          </a:xfrm>
          <a:prstGeom prst="rect">
            <a:avLst/>
          </a:prstGeom>
          <a:noFill/>
          <a:ln w="9525">
            <a:noFill/>
            <a:miter lim="800000"/>
            <a:headEnd/>
            <a:tailEnd/>
          </a:ln>
        </p:spPr>
        <p:txBody>
          <a:bodyPr anchor="ctr">
            <a:spAutoFit/>
          </a:bodyPr>
          <a:lstStyle/>
          <a:p>
            <a:pPr indent="180975" algn="just"/>
            <a:r>
              <a:rPr lang="cs-CZ" sz="1600" dirty="0"/>
              <a:t>Můžeme pořídit fotografii běžce.</a:t>
            </a:r>
          </a:p>
          <a:p>
            <a:pPr indent="180975" algn="just"/>
            <a:r>
              <a:rPr lang="cs-CZ" sz="1600" dirty="0"/>
              <a:t>Můžeme pořídit vynikající fotografie běžce a vyhrát s ní soutěž.</a:t>
            </a:r>
          </a:p>
          <a:p>
            <a:pPr indent="180975" algn="just"/>
            <a:r>
              <a:rPr lang="cs-CZ" sz="1600" dirty="0"/>
              <a:t>Zde jde však o něco jiného: </a:t>
            </a:r>
          </a:p>
          <a:p>
            <a:pPr indent="180975" algn="just"/>
            <a:endParaRPr lang="cs-CZ" sz="1600" dirty="0"/>
          </a:p>
          <a:p>
            <a:pPr indent="180975" algn="just"/>
            <a:r>
              <a:rPr lang="cs-CZ" sz="1600" b="1" dirty="0"/>
              <a:t>Pocity každodenního běžce</a:t>
            </a:r>
          </a:p>
          <a:p>
            <a:pPr indent="180975" algn="just"/>
            <a:endParaRPr lang="cs-CZ" sz="700" b="1" dirty="0"/>
          </a:p>
          <a:p>
            <a:pPr indent="180975" algn="just">
              <a:buFont typeface="Arial" pitchFamily="34" charset="0"/>
              <a:buChar char="•"/>
            </a:pPr>
            <a:r>
              <a:rPr lang="cs-CZ" sz="1600" dirty="0"/>
              <a:t>Šedé nebe a mlhavý opar za chladného rána.</a:t>
            </a:r>
          </a:p>
          <a:p>
            <a:pPr indent="180975" algn="just">
              <a:buFont typeface="Arial" pitchFamily="34" charset="0"/>
              <a:buChar char="•"/>
            </a:pPr>
            <a:r>
              <a:rPr lang="cs-CZ" sz="1600" dirty="0"/>
              <a:t>Větrné a deštivé odpoledne uprostřed zahrádek, které cestou míjíme.</a:t>
            </a:r>
          </a:p>
          <a:p>
            <a:pPr indent="180975" algn="just">
              <a:buFont typeface="Arial" pitchFamily="34" charset="0"/>
              <a:buChar char="•"/>
            </a:pPr>
            <a:r>
              <a:rPr lang="cs-CZ" sz="1600" dirty="0"/>
              <a:t>Hvězdné nebe nad námi, když běžíme tmavou ulicí za mrazivého zimního večera. </a:t>
            </a:r>
          </a:p>
          <a:p>
            <a:pPr indent="180975" algn="just">
              <a:buFont typeface="Arial" pitchFamily="34" charset="0"/>
              <a:buChar char="•"/>
            </a:pPr>
            <a:r>
              <a:rPr lang="cs-CZ" sz="1600" dirty="0"/>
              <a:t>Lidé nechápavě vrtící hlavami, psi kteří pobíhají okolo a kteří „nikdy nekoušou“.</a:t>
            </a:r>
          </a:p>
          <a:p>
            <a:pPr indent="180975" algn="just">
              <a:buFont typeface="Arial" pitchFamily="34" charset="0"/>
              <a:buChar char="•"/>
            </a:pPr>
            <a:r>
              <a:rPr lang="cs-CZ" sz="1600" dirty="0"/>
              <a:t>Temně zelená hradba lesů na horizontu.</a:t>
            </a:r>
          </a:p>
          <a:p>
            <a:pPr indent="180975" algn="just">
              <a:buFont typeface="Arial" pitchFamily="34" charset="0"/>
              <a:buChar char="•"/>
            </a:pPr>
            <a:r>
              <a:rPr lang="cs-CZ" sz="1600" dirty="0"/>
              <a:t>Cestička v trávě na hrázi rybníka, kterou máme lehce rozmazanou vlivem  stupňovaného tempa úseků v intervalovém tréninku.</a:t>
            </a:r>
          </a:p>
          <a:p>
            <a:pPr indent="180975" algn="just">
              <a:buFont typeface="Arial" pitchFamily="34" charset="0"/>
              <a:buChar char="•"/>
            </a:pPr>
            <a:endParaRPr lang="cs-CZ" sz="1600" dirty="0"/>
          </a:p>
          <a:p>
            <a:pPr algn="just"/>
            <a:r>
              <a:rPr lang="cs-CZ" sz="1600" dirty="0"/>
              <a:t>Stovky malých momentek v naší mysli, které mají neopakovatelnou atmosféru, vůni a nedefinovatelnou poetiku. Osobní a soukromé. Žádná umělecká fotografie, žádná filosofie, žádné malby. Kus poezie. </a:t>
            </a:r>
          </a:p>
          <a:p>
            <a:pPr indent="180975" algn="ctr"/>
            <a:r>
              <a:rPr lang="cs-CZ" dirty="0"/>
              <a:t> </a:t>
            </a:r>
            <a:r>
              <a:rPr lang="cs-CZ" b="1" dirty="0">
                <a:solidFill>
                  <a:srgbClr val="00B0F0"/>
                </a:solidFill>
                <a:effectLst>
                  <a:outerShdw blurRad="38100" dist="38100" dir="2700000" algn="tl">
                    <a:srgbClr val="000000">
                      <a:alpha val="43137"/>
                    </a:srgbClr>
                  </a:outerShdw>
                </a:effectLst>
              </a:rPr>
              <a:t>Běh coby báseň?  </a:t>
            </a:r>
          </a:p>
        </p:txBody>
      </p:sp>
      <p:sp>
        <p:nvSpPr>
          <p:cNvPr id="18435" name="WordArt 3"/>
          <p:cNvSpPr>
            <a:spLocks noChangeArrowheads="1" noChangeShapeType="1" noTextEdit="1"/>
          </p:cNvSpPr>
          <p:nvPr/>
        </p:nvSpPr>
        <p:spPr bwMode="auto">
          <a:xfrm>
            <a:off x="1908175" y="260350"/>
            <a:ext cx="5832475" cy="819150"/>
          </a:xfrm>
          <a:prstGeom prst="rect">
            <a:avLst/>
          </a:prstGeom>
        </p:spPr>
        <p:txBody>
          <a:bodyPr wrap="none" fromWordArt="1">
            <a:prstTxWarp prst="textCurveUp">
              <a:avLst>
                <a:gd name="adj" fmla="val 40356"/>
              </a:avLst>
            </a:prstTxWarp>
          </a:bodyPr>
          <a:lstStyle/>
          <a:p>
            <a:pPr algn="ctr"/>
            <a:r>
              <a:rPr lang="cs-CZ" sz="3600" kern="10" dirty="0">
                <a:ln w="12700">
                  <a:solidFill>
                    <a:srgbClr val="000000"/>
                  </a:solidFill>
                  <a:round/>
                  <a:headEnd/>
                  <a:tailEnd/>
                </a:ln>
                <a:solidFill>
                  <a:srgbClr val="FFFF00"/>
                </a:solidFill>
                <a:effectLst>
                  <a:outerShdw dist="45791" dir="2021404" algn="ctr" rotWithShape="0">
                    <a:srgbClr val="808080">
                      <a:alpha val="79999"/>
                    </a:srgbClr>
                  </a:outerShdw>
                </a:effectLst>
                <a:latin typeface="Arial Black"/>
              </a:rPr>
              <a:t>Běhání jako obraz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circle(in)">
                                      <p:cBhvr>
                                        <p:cTn id="7" dur="20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34">
                                            <p:txEl>
                                              <p:pRg st="0" end="0"/>
                                            </p:txEl>
                                          </p:spTgt>
                                        </p:tgtEl>
                                        <p:attrNameLst>
                                          <p:attrName>style.visibility</p:attrName>
                                        </p:attrNameLst>
                                      </p:cBhvr>
                                      <p:to>
                                        <p:strVal val="visible"/>
                                      </p:to>
                                    </p:set>
                                    <p:animEffect transition="in" filter="blinds(horizontal)">
                                      <p:cBhvr>
                                        <p:cTn id="12" dur="500"/>
                                        <p:tgtEl>
                                          <p:spTgt spid="184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34">
                                            <p:txEl>
                                              <p:pRg st="1" end="1"/>
                                            </p:txEl>
                                          </p:spTgt>
                                        </p:tgtEl>
                                        <p:attrNameLst>
                                          <p:attrName>style.visibility</p:attrName>
                                        </p:attrNameLst>
                                      </p:cBhvr>
                                      <p:to>
                                        <p:strVal val="visible"/>
                                      </p:to>
                                    </p:set>
                                    <p:animEffect transition="in" filter="blinds(horizontal)">
                                      <p:cBhvr>
                                        <p:cTn id="17" dur="500"/>
                                        <p:tgtEl>
                                          <p:spTgt spid="1843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34">
                                            <p:txEl>
                                              <p:pRg st="2" end="2"/>
                                            </p:txEl>
                                          </p:spTgt>
                                        </p:tgtEl>
                                        <p:attrNameLst>
                                          <p:attrName>style.visibility</p:attrName>
                                        </p:attrNameLst>
                                      </p:cBhvr>
                                      <p:to>
                                        <p:strVal val="visible"/>
                                      </p:to>
                                    </p:set>
                                    <p:animEffect transition="in" filter="blinds(horizontal)">
                                      <p:cBhvr>
                                        <p:cTn id="22" dur="500"/>
                                        <p:tgtEl>
                                          <p:spTgt spid="1843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18434">
                                            <p:txEl>
                                              <p:pRg st="4" end="4"/>
                                            </p:txEl>
                                          </p:spTgt>
                                        </p:tgtEl>
                                        <p:attrNameLst>
                                          <p:attrName>style.visibility</p:attrName>
                                        </p:attrNameLst>
                                      </p:cBhvr>
                                      <p:to>
                                        <p:strVal val="visible"/>
                                      </p:to>
                                    </p:set>
                                    <p:anim calcmode="discrete" valueType="clr">
                                      <p:cBhvr override="childStyle">
                                        <p:cTn id="27" dur="80"/>
                                        <p:tgtEl>
                                          <p:spTgt spid="1843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8434">
                                            <p:txEl>
                                              <p:pRg st="4" end="4"/>
                                            </p:txEl>
                                          </p:spTgt>
                                        </p:tgtEl>
                                        <p:attrNameLst>
                                          <p:attrName>fillcolor</p:attrName>
                                        </p:attrNameLst>
                                      </p:cBhvr>
                                      <p:tavLst>
                                        <p:tav tm="0">
                                          <p:val>
                                            <p:clrVal>
                                              <a:schemeClr val="accent2"/>
                                            </p:clrVal>
                                          </p:val>
                                        </p:tav>
                                        <p:tav tm="50000">
                                          <p:val>
                                            <p:clrVal>
                                              <a:schemeClr val="hlink"/>
                                            </p:clrVal>
                                          </p:val>
                                        </p:tav>
                                      </p:tavLst>
                                    </p:anim>
                                    <p:set>
                                      <p:cBhvr>
                                        <p:cTn id="29" dur="80"/>
                                        <p:tgtEl>
                                          <p:spTgt spid="18434">
                                            <p:txEl>
                                              <p:pRg st="4" end="4"/>
                                            </p:txEl>
                                          </p:spTgt>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8434">
                                            <p:txEl>
                                              <p:pRg st="6" end="6"/>
                                            </p:txEl>
                                          </p:spTgt>
                                        </p:tgtEl>
                                        <p:attrNameLst>
                                          <p:attrName>style.visibility</p:attrName>
                                        </p:attrNameLst>
                                      </p:cBhvr>
                                      <p:to>
                                        <p:strVal val="visible"/>
                                      </p:to>
                                    </p:set>
                                    <p:anim calcmode="discrete" valueType="clr">
                                      <p:cBhvr override="childStyle">
                                        <p:cTn id="34" dur="80"/>
                                        <p:tgtEl>
                                          <p:spTgt spid="1843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8434">
                                            <p:txEl>
                                              <p:pRg st="6" end="6"/>
                                            </p:txEl>
                                          </p:spTgt>
                                        </p:tgtEl>
                                        <p:attrNameLst>
                                          <p:attrName>fillcolor</p:attrName>
                                        </p:attrNameLst>
                                      </p:cBhvr>
                                      <p:tavLst>
                                        <p:tav tm="0">
                                          <p:val>
                                            <p:clrVal>
                                              <a:schemeClr val="accent2"/>
                                            </p:clrVal>
                                          </p:val>
                                        </p:tav>
                                        <p:tav tm="50000">
                                          <p:val>
                                            <p:clrVal>
                                              <a:schemeClr val="hlink"/>
                                            </p:clrVal>
                                          </p:val>
                                        </p:tav>
                                      </p:tavLst>
                                    </p:anim>
                                    <p:set>
                                      <p:cBhvr>
                                        <p:cTn id="36" dur="80"/>
                                        <p:tgtEl>
                                          <p:spTgt spid="18434">
                                            <p:txEl>
                                              <p:pRg st="6" end="6"/>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18434">
                                            <p:txEl>
                                              <p:pRg st="7" end="7"/>
                                            </p:txEl>
                                          </p:spTgt>
                                        </p:tgtEl>
                                        <p:attrNameLst>
                                          <p:attrName>style.visibility</p:attrName>
                                        </p:attrNameLst>
                                      </p:cBhvr>
                                      <p:to>
                                        <p:strVal val="visible"/>
                                      </p:to>
                                    </p:set>
                                    <p:anim calcmode="discrete" valueType="clr">
                                      <p:cBhvr override="childStyle">
                                        <p:cTn id="41" dur="80"/>
                                        <p:tgtEl>
                                          <p:spTgt spid="18434">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8434">
                                            <p:txEl>
                                              <p:pRg st="7" end="7"/>
                                            </p:txEl>
                                          </p:spTgt>
                                        </p:tgtEl>
                                        <p:attrNameLst>
                                          <p:attrName>fillcolor</p:attrName>
                                        </p:attrNameLst>
                                      </p:cBhvr>
                                      <p:tavLst>
                                        <p:tav tm="0">
                                          <p:val>
                                            <p:clrVal>
                                              <a:schemeClr val="accent2"/>
                                            </p:clrVal>
                                          </p:val>
                                        </p:tav>
                                        <p:tav tm="50000">
                                          <p:val>
                                            <p:clrVal>
                                              <a:schemeClr val="hlink"/>
                                            </p:clrVal>
                                          </p:val>
                                        </p:tav>
                                      </p:tavLst>
                                    </p:anim>
                                    <p:set>
                                      <p:cBhvr>
                                        <p:cTn id="43" dur="80"/>
                                        <p:tgtEl>
                                          <p:spTgt spid="18434">
                                            <p:txEl>
                                              <p:pRg st="7" end="7"/>
                                            </p:txEl>
                                          </p:spTgt>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8434">
                                            <p:txEl>
                                              <p:pRg st="8" end="8"/>
                                            </p:txEl>
                                          </p:spTgt>
                                        </p:tgtEl>
                                        <p:attrNameLst>
                                          <p:attrName>style.visibility</p:attrName>
                                        </p:attrNameLst>
                                      </p:cBhvr>
                                      <p:to>
                                        <p:strVal val="visible"/>
                                      </p:to>
                                    </p:set>
                                    <p:anim calcmode="discrete" valueType="clr">
                                      <p:cBhvr override="childStyle">
                                        <p:cTn id="48" dur="80"/>
                                        <p:tgtEl>
                                          <p:spTgt spid="18434">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8434">
                                            <p:txEl>
                                              <p:pRg st="8" end="8"/>
                                            </p:txEl>
                                          </p:spTgt>
                                        </p:tgtEl>
                                        <p:attrNameLst>
                                          <p:attrName>fillcolor</p:attrName>
                                        </p:attrNameLst>
                                      </p:cBhvr>
                                      <p:tavLst>
                                        <p:tav tm="0">
                                          <p:val>
                                            <p:clrVal>
                                              <a:schemeClr val="accent2"/>
                                            </p:clrVal>
                                          </p:val>
                                        </p:tav>
                                        <p:tav tm="50000">
                                          <p:val>
                                            <p:clrVal>
                                              <a:schemeClr val="hlink"/>
                                            </p:clrVal>
                                          </p:val>
                                        </p:tav>
                                      </p:tavLst>
                                    </p:anim>
                                    <p:set>
                                      <p:cBhvr>
                                        <p:cTn id="50" dur="80"/>
                                        <p:tgtEl>
                                          <p:spTgt spid="18434">
                                            <p:txEl>
                                              <p:pRg st="8" end="8"/>
                                            </p:tx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18434">
                                            <p:txEl>
                                              <p:pRg st="9" end="9"/>
                                            </p:txEl>
                                          </p:spTgt>
                                        </p:tgtEl>
                                        <p:attrNameLst>
                                          <p:attrName>style.visibility</p:attrName>
                                        </p:attrNameLst>
                                      </p:cBhvr>
                                      <p:to>
                                        <p:strVal val="visible"/>
                                      </p:to>
                                    </p:set>
                                    <p:anim calcmode="discrete" valueType="clr">
                                      <p:cBhvr override="childStyle">
                                        <p:cTn id="55" dur="80"/>
                                        <p:tgtEl>
                                          <p:spTgt spid="18434">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8434">
                                            <p:txEl>
                                              <p:pRg st="9" end="9"/>
                                            </p:txEl>
                                          </p:spTgt>
                                        </p:tgtEl>
                                        <p:attrNameLst>
                                          <p:attrName>fillcolor</p:attrName>
                                        </p:attrNameLst>
                                      </p:cBhvr>
                                      <p:tavLst>
                                        <p:tav tm="0">
                                          <p:val>
                                            <p:clrVal>
                                              <a:schemeClr val="accent2"/>
                                            </p:clrVal>
                                          </p:val>
                                        </p:tav>
                                        <p:tav tm="50000">
                                          <p:val>
                                            <p:clrVal>
                                              <a:schemeClr val="hlink"/>
                                            </p:clrVal>
                                          </p:val>
                                        </p:tav>
                                      </p:tavLst>
                                    </p:anim>
                                    <p:set>
                                      <p:cBhvr>
                                        <p:cTn id="57" dur="80"/>
                                        <p:tgtEl>
                                          <p:spTgt spid="18434">
                                            <p:txEl>
                                              <p:pRg st="9" end="9"/>
                                            </p:txEl>
                                          </p:spTgt>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18434">
                                            <p:txEl>
                                              <p:pRg st="10" end="10"/>
                                            </p:txEl>
                                          </p:spTgt>
                                        </p:tgtEl>
                                        <p:attrNameLst>
                                          <p:attrName>style.visibility</p:attrName>
                                        </p:attrNameLst>
                                      </p:cBhvr>
                                      <p:to>
                                        <p:strVal val="visible"/>
                                      </p:to>
                                    </p:set>
                                    <p:anim calcmode="discrete" valueType="clr">
                                      <p:cBhvr override="childStyle">
                                        <p:cTn id="62" dur="80"/>
                                        <p:tgtEl>
                                          <p:spTgt spid="18434">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18434">
                                            <p:txEl>
                                              <p:pRg st="10" end="10"/>
                                            </p:txEl>
                                          </p:spTgt>
                                        </p:tgtEl>
                                        <p:attrNameLst>
                                          <p:attrName>fillcolor</p:attrName>
                                        </p:attrNameLst>
                                      </p:cBhvr>
                                      <p:tavLst>
                                        <p:tav tm="0">
                                          <p:val>
                                            <p:clrVal>
                                              <a:schemeClr val="accent2"/>
                                            </p:clrVal>
                                          </p:val>
                                        </p:tav>
                                        <p:tav tm="50000">
                                          <p:val>
                                            <p:clrVal>
                                              <a:schemeClr val="hlink"/>
                                            </p:clrVal>
                                          </p:val>
                                        </p:tav>
                                      </p:tavLst>
                                    </p:anim>
                                    <p:set>
                                      <p:cBhvr>
                                        <p:cTn id="64" dur="80"/>
                                        <p:tgtEl>
                                          <p:spTgt spid="18434">
                                            <p:txEl>
                                              <p:pRg st="10" end="10"/>
                                            </p:txEl>
                                          </p:spTgt>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27" presetClass="entr" presetSubtype="0" fill="hold" grpId="0" nodeType="clickEffect">
                                  <p:stCondLst>
                                    <p:cond delay="0"/>
                                  </p:stCondLst>
                                  <p:iterate type="lt">
                                    <p:tmPct val="50000"/>
                                  </p:iterate>
                                  <p:childTnLst>
                                    <p:set>
                                      <p:cBhvr>
                                        <p:cTn id="68" dur="1" fill="hold">
                                          <p:stCondLst>
                                            <p:cond delay="0"/>
                                          </p:stCondLst>
                                        </p:cTn>
                                        <p:tgtEl>
                                          <p:spTgt spid="18434">
                                            <p:txEl>
                                              <p:pRg st="11" end="11"/>
                                            </p:txEl>
                                          </p:spTgt>
                                        </p:tgtEl>
                                        <p:attrNameLst>
                                          <p:attrName>style.visibility</p:attrName>
                                        </p:attrNameLst>
                                      </p:cBhvr>
                                      <p:to>
                                        <p:strVal val="visible"/>
                                      </p:to>
                                    </p:set>
                                    <p:anim calcmode="discrete" valueType="clr">
                                      <p:cBhvr override="childStyle">
                                        <p:cTn id="69" dur="80"/>
                                        <p:tgtEl>
                                          <p:spTgt spid="18434">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18434">
                                            <p:txEl>
                                              <p:pRg st="11" end="11"/>
                                            </p:txEl>
                                          </p:spTgt>
                                        </p:tgtEl>
                                        <p:attrNameLst>
                                          <p:attrName>fillcolor</p:attrName>
                                        </p:attrNameLst>
                                      </p:cBhvr>
                                      <p:tavLst>
                                        <p:tav tm="0">
                                          <p:val>
                                            <p:clrVal>
                                              <a:schemeClr val="accent2"/>
                                            </p:clrVal>
                                          </p:val>
                                        </p:tav>
                                        <p:tav tm="50000">
                                          <p:val>
                                            <p:clrVal>
                                              <a:schemeClr val="hlink"/>
                                            </p:clrVal>
                                          </p:val>
                                        </p:tav>
                                      </p:tavLst>
                                    </p:anim>
                                    <p:set>
                                      <p:cBhvr>
                                        <p:cTn id="71" dur="80"/>
                                        <p:tgtEl>
                                          <p:spTgt spid="18434">
                                            <p:txEl>
                                              <p:pRg st="11" end="11"/>
                                            </p:txEl>
                                          </p:spTgt>
                                        </p:tgtEl>
                                        <p:attrNameLst>
                                          <p:attrName>fill.type</p:attrName>
                                        </p:attrNameLst>
                                      </p:cBhvr>
                                      <p:to>
                                        <p:strVal val="solid"/>
                                      </p:to>
                                    </p:set>
                                  </p:childTnLst>
                                </p:cTn>
                              </p:par>
                            </p:childTnLst>
                          </p:cTn>
                        </p:par>
                      </p:childTnLst>
                    </p:cTn>
                  </p:par>
                  <p:par>
                    <p:cTn id="72" fill="hold">
                      <p:stCondLst>
                        <p:cond delay="indefinite"/>
                      </p:stCondLst>
                      <p:childTnLst>
                        <p:par>
                          <p:cTn id="73" fill="hold">
                            <p:stCondLst>
                              <p:cond delay="0"/>
                            </p:stCondLst>
                            <p:childTnLst>
                              <p:par>
                                <p:cTn id="74" presetID="27" presetClass="entr" presetSubtype="0" fill="hold" grpId="0" nodeType="clickEffect">
                                  <p:stCondLst>
                                    <p:cond delay="0"/>
                                  </p:stCondLst>
                                  <p:iterate type="lt">
                                    <p:tmPct val="50000"/>
                                  </p:iterate>
                                  <p:childTnLst>
                                    <p:set>
                                      <p:cBhvr>
                                        <p:cTn id="75" dur="1" fill="hold">
                                          <p:stCondLst>
                                            <p:cond delay="0"/>
                                          </p:stCondLst>
                                        </p:cTn>
                                        <p:tgtEl>
                                          <p:spTgt spid="18434">
                                            <p:txEl>
                                              <p:pRg st="13" end="13"/>
                                            </p:txEl>
                                          </p:spTgt>
                                        </p:tgtEl>
                                        <p:attrNameLst>
                                          <p:attrName>style.visibility</p:attrName>
                                        </p:attrNameLst>
                                      </p:cBhvr>
                                      <p:to>
                                        <p:strVal val="visible"/>
                                      </p:to>
                                    </p:set>
                                    <p:anim calcmode="discrete" valueType="clr">
                                      <p:cBhvr override="childStyle">
                                        <p:cTn id="76" dur="80"/>
                                        <p:tgtEl>
                                          <p:spTgt spid="18434">
                                            <p:txEl>
                                              <p:pRg st="13" end="1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7" dur="80"/>
                                        <p:tgtEl>
                                          <p:spTgt spid="18434">
                                            <p:txEl>
                                              <p:pRg st="13" end="13"/>
                                            </p:txEl>
                                          </p:spTgt>
                                        </p:tgtEl>
                                        <p:attrNameLst>
                                          <p:attrName>fillcolor</p:attrName>
                                        </p:attrNameLst>
                                      </p:cBhvr>
                                      <p:tavLst>
                                        <p:tav tm="0">
                                          <p:val>
                                            <p:clrVal>
                                              <a:schemeClr val="accent2"/>
                                            </p:clrVal>
                                          </p:val>
                                        </p:tav>
                                        <p:tav tm="50000">
                                          <p:val>
                                            <p:clrVal>
                                              <a:schemeClr val="hlink"/>
                                            </p:clrVal>
                                          </p:val>
                                        </p:tav>
                                      </p:tavLst>
                                    </p:anim>
                                    <p:set>
                                      <p:cBhvr>
                                        <p:cTn id="78" dur="80"/>
                                        <p:tgtEl>
                                          <p:spTgt spid="18434">
                                            <p:txEl>
                                              <p:pRg st="13" end="13"/>
                                            </p:txEl>
                                          </p:spTgt>
                                        </p:tgtEl>
                                        <p:attrNameLst>
                                          <p:attrName>fill.type</p:attrName>
                                        </p:attrNameLst>
                                      </p:cBhvr>
                                      <p:to>
                                        <p:strVal val="solid"/>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843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uiExpand="1" build="allAtOnce"/>
      <p:bldP spid="184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67544" y="1879199"/>
            <a:ext cx="8135938" cy="4708981"/>
          </a:xfrm>
          <a:prstGeom prst="rect">
            <a:avLst/>
          </a:prstGeom>
          <a:noFill/>
          <a:ln w="9525">
            <a:noFill/>
            <a:miter lim="800000"/>
            <a:headEnd/>
            <a:tailEnd/>
          </a:ln>
        </p:spPr>
        <p:txBody>
          <a:bodyPr wrap="square" anchor="ctr">
            <a:spAutoFit/>
          </a:bodyPr>
          <a:lstStyle/>
          <a:p>
            <a:pPr indent="180975" algn="just"/>
            <a:r>
              <a:rPr lang="cs-CZ" sz="2000" dirty="0"/>
              <a:t>Rytmus běžeckých kroků může připomínat zvuk bubnů dávných šamanů či indiánských tamtamů. </a:t>
            </a:r>
          </a:p>
          <a:p>
            <a:pPr indent="180975" algn="just"/>
            <a:endParaRPr lang="cs-CZ" sz="2000" dirty="0"/>
          </a:p>
          <a:p>
            <a:pPr indent="180975" algn="just"/>
            <a:r>
              <a:rPr lang="cs-CZ" sz="2000" dirty="0"/>
              <a:t>Maratonci jsou často při městských maratonech povzbuzováni bubny (či rytmickou muzikou), což jim pomáhá udržovat tempo a rytmus.  </a:t>
            </a:r>
            <a:r>
              <a:rPr lang="en-GB" sz="2000" dirty="0"/>
              <a:t> </a:t>
            </a:r>
            <a:endParaRPr lang="cs-CZ" sz="2000" dirty="0"/>
          </a:p>
          <a:p>
            <a:pPr indent="180975" algn="just"/>
            <a:endParaRPr lang="en-GB" sz="2000" dirty="0"/>
          </a:p>
          <a:p>
            <a:pPr indent="180975" algn="just"/>
            <a:r>
              <a:rPr lang="cs-CZ" sz="2000" dirty="0"/>
              <a:t>Při běhání si můžeme zpívat jakoukoli písničku a mít pocit absolutní svobody. </a:t>
            </a:r>
          </a:p>
          <a:p>
            <a:pPr indent="180975" algn="just"/>
            <a:r>
              <a:rPr lang="cs-CZ" sz="2000" dirty="0"/>
              <a:t>Můžeme poslouchat zvuky kolem nás – hučící auta, kvílení větru, zpěv ptáků a také zvuk našich kroků. </a:t>
            </a:r>
            <a:endParaRPr lang="en-GB" sz="2000" dirty="0"/>
          </a:p>
          <a:p>
            <a:pPr indent="180975" algn="just"/>
            <a:endParaRPr lang="cs-CZ" sz="2000" dirty="0"/>
          </a:p>
          <a:p>
            <a:pPr indent="180975" algn="just"/>
            <a:r>
              <a:rPr lang="cs-CZ" sz="2000" dirty="0"/>
              <a:t>To vše dohromady dává píseň, symfonii či operu. Prostě hudbu. </a:t>
            </a:r>
          </a:p>
          <a:p>
            <a:pPr indent="180975" algn="just"/>
            <a:endParaRPr lang="cs-CZ" sz="2400" dirty="0"/>
          </a:p>
          <a:p>
            <a:pPr indent="180975" algn="just"/>
            <a:endParaRPr lang="en-GB" dirty="0"/>
          </a:p>
          <a:p>
            <a:pPr indent="180975" algn="just"/>
            <a:r>
              <a:rPr lang="cs-CZ" dirty="0"/>
              <a:t> </a:t>
            </a:r>
          </a:p>
        </p:txBody>
      </p:sp>
      <p:sp>
        <p:nvSpPr>
          <p:cNvPr id="19459" name="WordArt 3"/>
          <p:cNvSpPr>
            <a:spLocks noChangeArrowheads="1" noChangeShapeType="1" noTextEdit="1"/>
          </p:cNvSpPr>
          <p:nvPr/>
        </p:nvSpPr>
        <p:spPr bwMode="auto">
          <a:xfrm>
            <a:off x="2411760" y="332657"/>
            <a:ext cx="4392488" cy="576063"/>
          </a:xfrm>
          <a:prstGeom prst="rect">
            <a:avLst/>
          </a:prstGeom>
        </p:spPr>
        <p:txBody>
          <a:bodyPr wrap="none" fromWordArt="1">
            <a:prstTxWarp prst="textCurveUp">
              <a:avLst>
                <a:gd name="adj" fmla="val 40356"/>
              </a:avLst>
            </a:prstTxWarp>
          </a:bodyPr>
          <a:lstStyle/>
          <a:p>
            <a:pPr algn="ctr"/>
            <a:r>
              <a:rPr lang="cs-CZ" sz="3600" kern="10" dirty="0">
                <a:ln w="12700">
                  <a:solidFill>
                    <a:srgbClr val="000000"/>
                  </a:solidFill>
                  <a:round/>
                  <a:headEnd/>
                  <a:tailEnd/>
                </a:ln>
                <a:solidFill>
                  <a:srgbClr val="FFFF00"/>
                </a:solidFill>
                <a:effectLst>
                  <a:outerShdw dist="45791" dir="2021404" algn="ctr" rotWithShape="0">
                    <a:srgbClr val="808080">
                      <a:alpha val="79999"/>
                    </a:srgbClr>
                  </a:outerShdw>
                </a:effectLst>
                <a:latin typeface="Arial Black"/>
              </a:rPr>
              <a:t>Běhání jako hudba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circle(in)">
                                      <p:cBhvr>
                                        <p:cTn id="7" dur="2000"/>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458">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458">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4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uiExpand="1" build="allAtOnce"/>
      <p:bldP spid="194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539553" y="476672"/>
            <a:ext cx="8208912" cy="5632311"/>
          </a:xfrm>
          <a:prstGeom prst="rect">
            <a:avLst/>
          </a:prstGeom>
          <a:noFill/>
        </p:spPr>
        <p:txBody>
          <a:bodyPr wrap="square" rtlCol="0">
            <a:spAutoFit/>
          </a:bodyPr>
          <a:lstStyle/>
          <a:p>
            <a:pPr algn="ctr"/>
            <a:r>
              <a:rPr lang="en-GB" sz="2400" dirty="0">
                <a:solidFill>
                  <a:srgbClr val="0070C0"/>
                </a:solidFill>
              </a:rPr>
              <a:t>Heidegger</a:t>
            </a:r>
            <a:r>
              <a:rPr lang="cs-CZ" sz="2400" dirty="0">
                <a:solidFill>
                  <a:srgbClr val="0070C0"/>
                </a:solidFill>
              </a:rPr>
              <a:t> (1996) hovoří o každodennosti a historičnosti pobytu (Dasein).</a:t>
            </a:r>
            <a:br>
              <a:rPr lang="cs-CZ" sz="2400" dirty="0"/>
            </a:br>
            <a:endParaRPr lang="cs-CZ" sz="2400" dirty="0"/>
          </a:p>
          <a:p>
            <a:pPr algn="ctr"/>
            <a:r>
              <a:rPr lang="cs-CZ" sz="2400" b="1" dirty="0"/>
              <a:t>Jaké jsou dva možné rozdílné modely běhu?</a:t>
            </a:r>
            <a:br>
              <a:rPr lang="cs-CZ" sz="2400" b="1" dirty="0"/>
            </a:br>
            <a:endParaRPr lang="cs-CZ" sz="2400" b="1" dirty="0"/>
          </a:p>
          <a:p>
            <a:pPr marL="457200" indent="-457200" algn="ctr">
              <a:buAutoNum type="arabicPeriod"/>
            </a:pPr>
            <a:r>
              <a:rPr lang="cs-CZ" sz="2400" b="1" dirty="0">
                <a:solidFill>
                  <a:srgbClr val="FF0000"/>
                </a:solidFill>
              </a:rPr>
              <a:t>Tradiční </a:t>
            </a:r>
            <a:r>
              <a:rPr lang="cs-CZ" sz="2400" dirty="0"/>
              <a:t>– pohyb popsaný </a:t>
            </a:r>
            <a:r>
              <a:rPr lang="cs-CZ" sz="2400" dirty="0" err="1"/>
              <a:t>kinantropologickými</a:t>
            </a:r>
            <a:r>
              <a:rPr lang="cs-CZ" sz="2400" dirty="0"/>
              <a:t> prostředky (</a:t>
            </a:r>
            <a:r>
              <a:rPr lang="cs-CZ" sz="2400" dirty="0" err="1"/>
              <a:t>antropomotorická</a:t>
            </a:r>
            <a:r>
              <a:rPr lang="cs-CZ" sz="2400" dirty="0"/>
              <a:t>, biomedicínská, biomechanická charakteristika apod.)</a:t>
            </a:r>
          </a:p>
          <a:p>
            <a:pPr algn="ctr"/>
            <a:r>
              <a:rPr lang="cs-CZ" sz="2400" dirty="0"/>
              <a:t> → </a:t>
            </a:r>
            <a:r>
              <a:rPr lang="cs-CZ" sz="2400" dirty="0" err="1"/>
              <a:t>bipedální</a:t>
            </a:r>
            <a:r>
              <a:rPr lang="cs-CZ" sz="2400" dirty="0"/>
              <a:t> lokomoce, atletická disciplína, distance, historie, různé druhy soutěží</a:t>
            </a:r>
          </a:p>
          <a:p>
            <a:pPr algn="ctr"/>
            <a:r>
              <a:rPr lang="cs-CZ" sz="2400" dirty="0"/>
              <a:t>- </a:t>
            </a:r>
            <a:r>
              <a:rPr lang="cs-CZ" sz="2400" dirty="0">
                <a:solidFill>
                  <a:srgbClr val="0070C0"/>
                </a:solidFill>
              </a:rPr>
              <a:t>více soutěžní charakter a více spojeno s historičností</a:t>
            </a:r>
            <a:br>
              <a:rPr lang="cs-CZ" sz="2400" dirty="0"/>
            </a:br>
            <a:endParaRPr lang="cs-CZ" sz="2400" dirty="0"/>
          </a:p>
          <a:p>
            <a:pPr algn="ctr"/>
            <a:r>
              <a:rPr lang="cs-CZ" sz="2400" dirty="0"/>
              <a:t>2. </a:t>
            </a:r>
            <a:r>
              <a:rPr lang="cs-CZ" sz="2400" b="1" dirty="0">
                <a:solidFill>
                  <a:srgbClr val="FF0000"/>
                </a:solidFill>
              </a:rPr>
              <a:t>Umělecký</a:t>
            </a:r>
            <a:r>
              <a:rPr lang="cs-CZ" sz="2400" dirty="0"/>
              <a:t> (kreativní) – </a:t>
            </a:r>
            <a:r>
              <a:rPr lang="cs-CZ" sz="2400" dirty="0" err="1"/>
              <a:t>mozika</a:t>
            </a:r>
            <a:r>
              <a:rPr lang="cs-CZ" sz="2400" dirty="0"/>
              <a:t> obrázků, zvuků, pocitů a zážitků</a:t>
            </a:r>
            <a:br>
              <a:rPr lang="cs-CZ" sz="2400" dirty="0"/>
            </a:br>
            <a:r>
              <a:rPr lang="cs-CZ" sz="2400" dirty="0"/>
              <a:t>- </a:t>
            </a:r>
            <a:r>
              <a:rPr lang="cs-CZ" sz="2400" dirty="0">
                <a:solidFill>
                  <a:srgbClr val="0070C0"/>
                </a:solidFill>
              </a:rPr>
              <a:t>více spojená s tréninkem a každodenností</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55576" y="1124744"/>
            <a:ext cx="7776864" cy="1938992"/>
          </a:xfrm>
          <a:prstGeom prst="rect">
            <a:avLst/>
          </a:prstGeom>
        </p:spPr>
        <p:txBody>
          <a:bodyPr wrap="square">
            <a:spAutoFit/>
          </a:bodyPr>
          <a:lstStyle/>
          <a:p>
            <a:r>
              <a:rPr lang="cs-CZ" sz="2000" dirty="0"/>
              <a:t>V kontextu historičnosti (dějinnosti) a každodennosti běhu hovoří </a:t>
            </a:r>
            <a:r>
              <a:rPr lang="cs-CZ" sz="2000" dirty="0" err="1"/>
              <a:t>Oborný</a:t>
            </a:r>
            <a:r>
              <a:rPr lang="cs-CZ" sz="2000" dirty="0"/>
              <a:t> (</a:t>
            </a:r>
            <a:r>
              <a:rPr lang="en-GB" sz="2000" dirty="0"/>
              <a:t>2009) </a:t>
            </a:r>
            <a:r>
              <a:rPr lang="cs-CZ" sz="2000" dirty="0"/>
              <a:t>o </a:t>
            </a:r>
            <a:r>
              <a:rPr lang="en-GB" sz="2000" dirty="0"/>
              <a:t>“</a:t>
            </a:r>
            <a:r>
              <a:rPr lang="en-GB" sz="2000" dirty="0" err="1"/>
              <a:t>gumpism</a:t>
            </a:r>
            <a:r>
              <a:rPr lang="cs-CZ" sz="2000" dirty="0"/>
              <a:t>u</a:t>
            </a:r>
            <a:r>
              <a:rPr lang="en-GB" sz="2000" dirty="0"/>
              <a:t>” (</a:t>
            </a:r>
            <a:r>
              <a:rPr lang="cs-CZ" sz="2000" dirty="0"/>
              <a:t>podle filmového hrdiny </a:t>
            </a:r>
            <a:r>
              <a:rPr lang="en-GB" sz="2000" dirty="0"/>
              <a:t>Forrest</a:t>
            </a:r>
            <a:r>
              <a:rPr lang="cs-CZ" sz="2000" dirty="0"/>
              <a:t>a</a:t>
            </a:r>
            <a:r>
              <a:rPr lang="en-GB" sz="2000" dirty="0"/>
              <a:t> Gump</a:t>
            </a:r>
            <a:r>
              <a:rPr lang="cs-CZ" sz="2000" dirty="0"/>
              <a:t>a</a:t>
            </a:r>
            <a:r>
              <a:rPr lang="en-GB" sz="2000" dirty="0"/>
              <a:t>)</a:t>
            </a:r>
            <a:r>
              <a:rPr lang="cs-CZ" sz="2000" dirty="0"/>
              <a:t>. Jde o stav, kdy se běhání (pro někoho) stává esenciální součástí lidského života.</a:t>
            </a:r>
            <a:r>
              <a:rPr lang="en-GB" sz="2000" dirty="0"/>
              <a:t> </a:t>
            </a:r>
            <a:endParaRPr lang="cs-CZ" sz="2000" dirty="0"/>
          </a:p>
          <a:p>
            <a:endParaRPr lang="cs-CZ" sz="2000" dirty="0"/>
          </a:p>
          <a:p>
            <a:r>
              <a:rPr lang="en-GB" sz="2000" dirty="0"/>
              <a:t> </a:t>
            </a:r>
            <a:endParaRPr lang="cs-CZ" b="1" dirty="0"/>
          </a:p>
        </p:txBody>
      </p:sp>
      <p:pic>
        <p:nvPicPr>
          <p:cNvPr id="1027" name="Picture 3"/>
          <p:cNvPicPr>
            <a:picLocks noChangeAspect="1" noChangeArrowheads="1"/>
          </p:cNvPicPr>
          <p:nvPr/>
        </p:nvPicPr>
        <p:blipFill>
          <a:blip r:embed="rId2" cstate="print"/>
          <a:srcRect/>
          <a:stretch>
            <a:fillRect/>
          </a:stretch>
        </p:blipFill>
        <p:spPr bwMode="auto">
          <a:xfrm>
            <a:off x="4716016" y="2771535"/>
            <a:ext cx="4176464" cy="2769178"/>
          </a:xfrm>
          <a:prstGeom prst="rect">
            <a:avLst/>
          </a:prstGeom>
          <a:noFill/>
          <a:ln w="9525">
            <a:noFill/>
            <a:miter lim="800000"/>
            <a:headEnd/>
            <a:tailEnd/>
          </a:ln>
        </p:spPr>
      </p:pic>
      <p:sp>
        <p:nvSpPr>
          <p:cNvPr id="6" name="Obdélník 5"/>
          <p:cNvSpPr/>
          <p:nvPr/>
        </p:nvSpPr>
        <p:spPr>
          <a:xfrm>
            <a:off x="3106239" y="404664"/>
            <a:ext cx="2776722" cy="523220"/>
          </a:xfrm>
          <a:prstGeom prst="rect">
            <a:avLst/>
          </a:prstGeom>
        </p:spPr>
        <p:txBody>
          <a:bodyPr wrap="none">
            <a:spAutoFit/>
          </a:bodyPr>
          <a:lstStyle/>
          <a:p>
            <a:pPr algn="ctr"/>
            <a:r>
              <a:rPr lang="cs-CZ" sz="2800" kern="10" dirty="0">
                <a:ln w="12700">
                  <a:solidFill>
                    <a:srgbClr val="000000"/>
                  </a:solidFill>
                  <a:round/>
                  <a:headEnd/>
                  <a:tailEnd/>
                </a:ln>
                <a:solidFill>
                  <a:srgbClr val="FFFF00"/>
                </a:solidFill>
                <a:effectLst>
                  <a:outerShdw dist="45791" dir="2021404" algn="ctr" rotWithShape="0">
                    <a:srgbClr val="808080">
                      <a:alpha val="79999"/>
                    </a:srgbClr>
                  </a:outerShdw>
                </a:effectLst>
                <a:latin typeface="Arial Black"/>
              </a:rPr>
              <a:t>“</a:t>
            </a:r>
            <a:r>
              <a:rPr lang="cs-CZ" sz="2800" kern="10" dirty="0" err="1">
                <a:ln w="12700">
                  <a:solidFill>
                    <a:srgbClr val="000000"/>
                  </a:solidFill>
                  <a:round/>
                  <a:headEnd/>
                  <a:tailEnd/>
                </a:ln>
                <a:solidFill>
                  <a:srgbClr val="FFFF00"/>
                </a:solidFill>
                <a:effectLst>
                  <a:outerShdw dist="45791" dir="2021404" algn="ctr" rotWithShape="0">
                    <a:srgbClr val="808080">
                      <a:alpha val="79999"/>
                    </a:srgbClr>
                  </a:outerShdw>
                </a:effectLst>
                <a:latin typeface="Arial Black"/>
              </a:rPr>
              <a:t>gumpismus</a:t>
            </a:r>
            <a:r>
              <a:rPr lang="cs-CZ" sz="2800" kern="10" dirty="0">
                <a:ln w="12700">
                  <a:solidFill>
                    <a:srgbClr val="000000"/>
                  </a:solidFill>
                  <a:round/>
                  <a:headEnd/>
                  <a:tailEnd/>
                </a:ln>
                <a:solidFill>
                  <a:srgbClr val="FFFF00"/>
                </a:solidFill>
                <a:effectLst>
                  <a:outerShdw dist="45791" dir="2021404" algn="ctr" rotWithShape="0">
                    <a:srgbClr val="808080">
                      <a:alpha val="79999"/>
                    </a:srgbClr>
                  </a:outerShdw>
                </a:effectLst>
                <a:latin typeface="Arial Black"/>
              </a:rPr>
              <a:t>“</a:t>
            </a:r>
          </a:p>
        </p:txBody>
      </p:sp>
      <p:pic>
        <p:nvPicPr>
          <p:cNvPr id="1029" name="Picture 5"/>
          <p:cNvPicPr>
            <a:picLocks noChangeAspect="1" noChangeArrowheads="1"/>
          </p:cNvPicPr>
          <p:nvPr/>
        </p:nvPicPr>
        <p:blipFill>
          <a:blip r:embed="rId3" cstate="print"/>
          <a:srcRect/>
          <a:stretch>
            <a:fillRect/>
          </a:stretch>
        </p:blipFill>
        <p:spPr bwMode="auto">
          <a:xfrm>
            <a:off x="1115616" y="2708920"/>
            <a:ext cx="285750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checkerboard(across)">
                                      <p:cBhvr>
                                        <p:cTn id="1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536" y="1268760"/>
            <a:ext cx="8352928" cy="4955203"/>
          </a:xfrm>
          <a:prstGeom prst="rect">
            <a:avLst/>
          </a:prstGeom>
        </p:spPr>
        <p:txBody>
          <a:bodyPr wrap="square">
            <a:spAutoFit/>
          </a:bodyPr>
          <a:lstStyle/>
          <a:p>
            <a:endParaRPr lang="cs-CZ" sz="2000" dirty="0"/>
          </a:p>
          <a:p>
            <a:pPr>
              <a:lnSpc>
                <a:spcPct val="150000"/>
              </a:lnSpc>
            </a:pPr>
            <a:r>
              <a:rPr lang="en-GB" sz="1600" dirty="0"/>
              <a:t> It </a:t>
            </a:r>
            <a:r>
              <a:rPr lang="en-GB" sz="1600" b="1" i="1" dirty="0"/>
              <a:t>runs through</a:t>
            </a:r>
            <a:r>
              <a:rPr lang="en-GB" sz="1600" b="1" dirty="0"/>
              <a:t> </a:t>
            </a:r>
            <a:r>
              <a:rPr lang="en-GB" sz="1600" dirty="0"/>
              <a:t>every day and every moment of somebody´s perception. </a:t>
            </a:r>
            <a:endParaRPr lang="cs-CZ" sz="1600" dirty="0"/>
          </a:p>
          <a:p>
            <a:pPr>
              <a:lnSpc>
                <a:spcPct val="150000"/>
              </a:lnSpc>
            </a:pPr>
            <a:r>
              <a:rPr lang="en-GB" sz="1600" dirty="0"/>
              <a:t>If we </a:t>
            </a:r>
            <a:r>
              <a:rPr lang="en-GB" sz="1600" b="1" i="1" dirty="0"/>
              <a:t>run out</a:t>
            </a:r>
            <a:r>
              <a:rPr lang="en-GB" sz="1600" b="1" dirty="0"/>
              <a:t> </a:t>
            </a:r>
            <a:r>
              <a:rPr lang="en-GB" sz="1600" dirty="0"/>
              <a:t>of stamina, </a:t>
            </a:r>
            <a:r>
              <a:rPr lang="en-GB" sz="1600" b="1" i="1" dirty="0"/>
              <a:t>run out</a:t>
            </a:r>
            <a:r>
              <a:rPr lang="en-GB" sz="1600" b="1" dirty="0"/>
              <a:t> </a:t>
            </a:r>
            <a:r>
              <a:rPr lang="en-GB" sz="1600" dirty="0"/>
              <a:t>of optimism </a:t>
            </a:r>
            <a:endParaRPr lang="cs-CZ" sz="1600" dirty="0"/>
          </a:p>
          <a:p>
            <a:pPr>
              <a:lnSpc>
                <a:spcPct val="150000"/>
              </a:lnSpc>
            </a:pPr>
            <a:r>
              <a:rPr lang="cs-CZ" sz="1600" dirty="0"/>
              <a:t>						</a:t>
            </a:r>
            <a:r>
              <a:rPr lang="en-GB" sz="1600" dirty="0"/>
              <a:t>we can do </a:t>
            </a:r>
            <a:r>
              <a:rPr lang="en-GB" sz="1600" b="1" i="1" dirty="0"/>
              <a:t>running</a:t>
            </a:r>
            <a:r>
              <a:rPr lang="en-GB" sz="1600" dirty="0"/>
              <a:t>.</a:t>
            </a:r>
            <a:endParaRPr lang="cs-CZ" sz="1600" dirty="0"/>
          </a:p>
          <a:p>
            <a:pPr>
              <a:lnSpc>
                <a:spcPct val="150000"/>
              </a:lnSpc>
            </a:pPr>
            <a:endParaRPr lang="cs-CZ" sz="1600" dirty="0"/>
          </a:p>
          <a:p>
            <a:pPr>
              <a:lnSpc>
                <a:spcPct val="150000"/>
              </a:lnSpc>
            </a:pPr>
            <a:r>
              <a:rPr lang="cs-CZ" sz="1600" dirty="0" err="1"/>
              <a:t>If</a:t>
            </a:r>
            <a:r>
              <a:rPr lang="cs-CZ" sz="1600" dirty="0"/>
              <a:t> </a:t>
            </a:r>
            <a:r>
              <a:rPr lang="cs-CZ" sz="1600" dirty="0" err="1"/>
              <a:t>we</a:t>
            </a:r>
            <a:r>
              <a:rPr lang="cs-CZ" sz="1600" dirty="0"/>
              <a:t> </a:t>
            </a:r>
            <a:r>
              <a:rPr lang="cs-CZ" sz="1600" b="1" i="1" dirty="0"/>
              <a:t>run </a:t>
            </a:r>
            <a:r>
              <a:rPr lang="cs-CZ" sz="1600" b="1" i="1" dirty="0" err="1"/>
              <a:t>amuck</a:t>
            </a:r>
            <a:r>
              <a:rPr lang="cs-CZ" sz="1600" b="1" dirty="0"/>
              <a:t> </a:t>
            </a:r>
            <a:r>
              <a:rPr lang="cs-CZ" sz="1600" dirty="0" err="1"/>
              <a:t>from</a:t>
            </a:r>
            <a:r>
              <a:rPr lang="cs-CZ" sz="1600" dirty="0"/>
              <a:t> </a:t>
            </a:r>
            <a:r>
              <a:rPr lang="cs-CZ" sz="1600" dirty="0" err="1"/>
              <a:t>worries</a:t>
            </a:r>
            <a:r>
              <a:rPr lang="cs-CZ" sz="1600" dirty="0"/>
              <a:t> of a </a:t>
            </a:r>
            <a:r>
              <a:rPr lang="cs-CZ" sz="1600" dirty="0" err="1"/>
              <a:t>bad</a:t>
            </a:r>
            <a:r>
              <a:rPr lang="cs-CZ" sz="1600" dirty="0"/>
              <a:t> </a:t>
            </a:r>
            <a:r>
              <a:rPr lang="cs-CZ" sz="1600" dirty="0" err="1"/>
              <a:t>day</a:t>
            </a:r>
            <a:r>
              <a:rPr lang="cs-CZ" sz="1600" dirty="0"/>
              <a:t>,</a:t>
            </a:r>
          </a:p>
          <a:p>
            <a:pPr>
              <a:lnSpc>
                <a:spcPct val="150000"/>
              </a:lnSpc>
            </a:pPr>
            <a:r>
              <a:rPr lang="cs-CZ" sz="1600" dirty="0"/>
              <a:t>	</a:t>
            </a:r>
            <a:r>
              <a:rPr lang="cs-CZ" sz="1600" dirty="0" err="1"/>
              <a:t>if</a:t>
            </a:r>
            <a:r>
              <a:rPr lang="cs-CZ" sz="1600" dirty="0"/>
              <a:t> </a:t>
            </a:r>
            <a:r>
              <a:rPr lang="cs-CZ" sz="1600" dirty="0" err="1"/>
              <a:t>our</a:t>
            </a:r>
            <a:r>
              <a:rPr lang="cs-CZ" sz="1600" dirty="0"/>
              <a:t> </a:t>
            </a:r>
            <a:r>
              <a:rPr lang="cs-CZ" sz="1600" b="1" i="1" dirty="0" err="1"/>
              <a:t>blood</a:t>
            </a:r>
            <a:r>
              <a:rPr lang="cs-CZ" sz="1600" b="1" i="1" dirty="0"/>
              <a:t> </a:t>
            </a:r>
            <a:r>
              <a:rPr lang="cs-CZ" sz="1600" b="1" i="1" dirty="0" err="1"/>
              <a:t>runs</a:t>
            </a:r>
            <a:r>
              <a:rPr lang="cs-CZ" sz="1600" b="1" i="1" dirty="0"/>
              <a:t> </a:t>
            </a:r>
            <a:r>
              <a:rPr lang="cs-CZ" sz="1600" b="1" i="1" dirty="0" err="1"/>
              <a:t>cold</a:t>
            </a:r>
            <a:r>
              <a:rPr lang="cs-CZ" sz="1600" b="1" dirty="0"/>
              <a:t> </a:t>
            </a:r>
            <a:r>
              <a:rPr lang="cs-CZ" sz="1600" dirty="0" err="1"/>
              <a:t>from</a:t>
            </a:r>
            <a:r>
              <a:rPr lang="cs-CZ" sz="1600" dirty="0"/>
              <a:t> the </a:t>
            </a:r>
            <a:r>
              <a:rPr lang="cs-CZ" sz="1600" dirty="0" err="1"/>
              <a:t>commerce</a:t>
            </a:r>
            <a:r>
              <a:rPr lang="cs-CZ" sz="1600" dirty="0"/>
              <a:t> and stupidity of the </a:t>
            </a:r>
            <a:r>
              <a:rPr lang="cs-CZ" sz="1600" dirty="0" err="1"/>
              <a:t>outer</a:t>
            </a:r>
            <a:r>
              <a:rPr lang="cs-CZ" sz="1600" dirty="0"/>
              <a:t> </a:t>
            </a:r>
            <a:r>
              <a:rPr lang="cs-CZ" sz="1600" dirty="0" err="1"/>
              <a:t>world</a:t>
            </a:r>
            <a:r>
              <a:rPr lang="cs-CZ" sz="1600" dirty="0"/>
              <a:t>, </a:t>
            </a:r>
          </a:p>
          <a:p>
            <a:pPr algn="ctr">
              <a:lnSpc>
                <a:spcPct val="150000"/>
              </a:lnSpc>
            </a:pPr>
            <a:r>
              <a:rPr lang="cs-CZ" sz="1600" dirty="0" err="1"/>
              <a:t>if</a:t>
            </a:r>
            <a:r>
              <a:rPr lang="cs-CZ" sz="1600" dirty="0"/>
              <a:t> </a:t>
            </a:r>
            <a:r>
              <a:rPr lang="cs-CZ" sz="1600" dirty="0" err="1"/>
              <a:t>our</a:t>
            </a:r>
            <a:r>
              <a:rPr lang="cs-CZ" sz="1600" dirty="0"/>
              <a:t> </a:t>
            </a:r>
            <a:r>
              <a:rPr lang="cs-CZ" sz="1600" dirty="0" err="1"/>
              <a:t>chances</a:t>
            </a:r>
            <a:r>
              <a:rPr lang="cs-CZ" sz="1600" dirty="0"/>
              <a:t> to </a:t>
            </a:r>
            <a:r>
              <a:rPr lang="cs-CZ" sz="1600" dirty="0" err="1"/>
              <a:t>reach</a:t>
            </a:r>
            <a:r>
              <a:rPr lang="cs-CZ" sz="1600" dirty="0"/>
              <a:t> the </a:t>
            </a:r>
            <a:r>
              <a:rPr lang="cs-CZ" sz="1600" dirty="0" err="1"/>
              <a:t>desired</a:t>
            </a:r>
            <a:r>
              <a:rPr lang="cs-CZ" sz="1600" dirty="0"/>
              <a:t> </a:t>
            </a:r>
            <a:r>
              <a:rPr lang="cs-CZ" sz="1600" dirty="0" err="1"/>
              <a:t>aim</a:t>
            </a:r>
            <a:r>
              <a:rPr lang="cs-CZ" sz="1600" dirty="0"/>
              <a:t> </a:t>
            </a:r>
            <a:r>
              <a:rPr lang="cs-CZ" sz="1600" b="1" i="1" dirty="0"/>
              <a:t>run </a:t>
            </a:r>
            <a:r>
              <a:rPr lang="cs-CZ" sz="1600" b="1" i="1" dirty="0" err="1"/>
              <a:t>low</a:t>
            </a:r>
            <a:r>
              <a:rPr lang="cs-CZ" sz="1600" dirty="0"/>
              <a:t>,</a:t>
            </a:r>
          </a:p>
          <a:p>
            <a:pPr algn="ctr">
              <a:lnSpc>
                <a:spcPct val="150000"/>
              </a:lnSpc>
            </a:pPr>
            <a:r>
              <a:rPr lang="cs-CZ" sz="1600" dirty="0" err="1"/>
              <a:t>if</a:t>
            </a:r>
            <a:r>
              <a:rPr lang="cs-CZ" sz="1600" dirty="0"/>
              <a:t> </a:t>
            </a:r>
            <a:r>
              <a:rPr lang="cs-CZ" sz="1600" dirty="0" err="1"/>
              <a:t>we</a:t>
            </a:r>
            <a:r>
              <a:rPr lang="cs-CZ" sz="1600" dirty="0"/>
              <a:t> </a:t>
            </a:r>
            <a:r>
              <a:rPr lang="cs-CZ" sz="1600" b="1" i="1" dirty="0"/>
              <a:t>run </a:t>
            </a:r>
            <a:r>
              <a:rPr lang="cs-CZ" sz="1600" b="1" i="1" dirty="0" err="1"/>
              <a:t>off</a:t>
            </a:r>
            <a:r>
              <a:rPr lang="cs-CZ" sz="1600" b="1" i="1" dirty="0"/>
              <a:t> </a:t>
            </a:r>
            <a:r>
              <a:rPr lang="cs-CZ" sz="1600" b="1" i="1" dirty="0" err="1"/>
              <a:t>the</a:t>
            </a:r>
            <a:r>
              <a:rPr lang="cs-CZ" sz="1600" b="1" i="1" dirty="0"/>
              <a:t> </a:t>
            </a:r>
            <a:r>
              <a:rPr lang="cs-CZ" sz="1600" b="1" i="1" dirty="0" err="1"/>
              <a:t>ra</a:t>
            </a:r>
            <a:r>
              <a:rPr lang="cs-CZ" sz="1600" b="1" dirty="0" err="1"/>
              <a:t>ils</a:t>
            </a:r>
            <a:r>
              <a:rPr lang="cs-CZ" sz="1600" dirty="0"/>
              <a:t>, </a:t>
            </a:r>
          </a:p>
          <a:p>
            <a:pPr algn="ctr">
              <a:lnSpc>
                <a:spcPct val="150000"/>
              </a:lnSpc>
            </a:pPr>
            <a:r>
              <a:rPr lang="cs-CZ" sz="1600" dirty="0"/>
              <a:t>			</a:t>
            </a:r>
            <a:r>
              <a:rPr lang="cs-CZ" sz="1600" dirty="0" err="1"/>
              <a:t>if</a:t>
            </a:r>
            <a:r>
              <a:rPr lang="cs-CZ" sz="1600" dirty="0"/>
              <a:t> </a:t>
            </a:r>
            <a:r>
              <a:rPr lang="cs-CZ" sz="1600" dirty="0" err="1"/>
              <a:t>our</a:t>
            </a:r>
            <a:r>
              <a:rPr lang="cs-CZ" sz="1600" dirty="0"/>
              <a:t> </a:t>
            </a:r>
            <a:r>
              <a:rPr lang="cs-CZ" sz="1600" dirty="0" err="1"/>
              <a:t>sureness</a:t>
            </a:r>
            <a:r>
              <a:rPr lang="cs-CZ" sz="1600" dirty="0"/>
              <a:t> </a:t>
            </a:r>
            <a:r>
              <a:rPr lang="cs-CZ" sz="1600" b="1" i="1" dirty="0" err="1"/>
              <a:t>runs</a:t>
            </a:r>
            <a:r>
              <a:rPr lang="cs-CZ" sz="1600" b="1" i="1" dirty="0"/>
              <a:t> </a:t>
            </a:r>
            <a:r>
              <a:rPr lang="cs-CZ" sz="1600" b="1" i="1" dirty="0" err="1"/>
              <a:t>away</a:t>
            </a:r>
            <a:r>
              <a:rPr lang="cs-CZ" sz="1600" i="1" dirty="0"/>
              <a:t>, </a:t>
            </a:r>
          </a:p>
          <a:p>
            <a:pPr algn="ctr">
              <a:lnSpc>
                <a:spcPct val="150000"/>
              </a:lnSpc>
            </a:pPr>
            <a:endParaRPr lang="cs-CZ" sz="1600" i="1" dirty="0"/>
          </a:p>
          <a:p>
            <a:pPr algn="ctr"/>
            <a:r>
              <a:rPr lang="cs-CZ" sz="2000" b="1" dirty="0" err="1"/>
              <a:t>that</a:t>
            </a:r>
            <a:r>
              <a:rPr lang="cs-CZ" sz="2000" b="1" dirty="0"/>
              <a:t> </a:t>
            </a:r>
            <a:r>
              <a:rPr lang="cs-CZ" sz="2000" b="1" dirty="0" err="1"/>
              <a:t>is</a:t>
            </a:r>
            <a:r>
              <a:rPr lang="cs-CZ" sz="2000" b="1" dirty="0"/>
              <a:t> </a:t>
            </a:r>
            <a:r>
              <a:rPr lang="cs-CZ" sz="2000" b="1" dirty="0" err="1"/>
              <a:t>time</a:t>
            </a:r>
            <a:r>
              <a:rPr lang="cs-CZ" sz="2000" b="1" dirty="0"/>
              <a:t> to do </a:t>
            </a:r>
            <a:r>
              <a:rPr lang="cs-CZ" sz="2000" b="1" dirty="0" err="1"/>
              <a:t>running</a:t>
            </a:r>
            <a:r>
              <a:rPr lang="cs-CZ" sz="2000" b="1" dirty="0"/>
              <a:t>. </a:t>
            </a:r>
          </a:p>
          <a:p>
            <a:endParaRPr lang="cs-CZ" b="1" dirty="0"/>
          </a:p>
          <a:p>
            <a:endParaRPr lang="cs-CZ" b="1" dirty="0"/>
          </a:p>
        </p:txBody>
      </p:sp>
      <p:sp>
        <p:nvSpPr>
          <p:cNvPr id="3" name="Obdélník 2"/>
          <p:cNvSpPr/>
          <p:nvPr/>
        </p:nvSpPr>
        <p:spPr>
          <a:xfrm>
            <a:off x="2627784" y="692696"/>
            <a:ext cx="4032448" cy="584775"/>
          </a:xfrm>
          <a:prstGeom prst="rect">
            <a:avLst/>
          </a:prstGeom>
        </p:spPr>
        <p:txBody>
          <a:bodyPr wrap="square">
            <a:spAutoFit/>
          </a:bodyPr>
          <a:lstStyle/>
          <a:p>
            <a:pPr algn="ctr"/>
            <a:r>
              <a:rPr lang="cs-CZ" sz="3200" kern="10" dirty="0">
                <a:ln w="12700">
                  <a:solidFill>
                    <a:srgbClr val="000000"/>
                  </a:solidFill>
                  <a:round/>
                  <a:headEnd/>
                  <a:tailEnd/>
                </a:ln>
                <a:solidFill>
                  <a:srgbClr val="FFFF00"/>
                </a:solidFill>
                <a:effectLst>
                  <a:outerShdw dist="45791" dir="2021404" algn="ctr" rotWithShape="0">
                    <a:srgbClr val="808080">
                      <a:alpha val="79999"/>
                    </a:srgbClr>
                  </a:outerShdw>
                </a:effectLst>
                <a:latin typeface="Arial Black"/>
              </a:rPr>
              <a:t>* </a:t>
            </a:r>
            <a:r>
              <a:rPr lang="cs-CZ" sz="3200" kern="10" dirty="0" err="1">
                <a:ln w="12700">
                  <a:solidFill>
                    <a:srgbClr val="000000"/>
                  </a:solidFill>
                  <a:round/>
                  <a:headEnd/>
                  <a:tailEnd/>
                </a:ln>
                <a:solidFill>
                  <a:srgbClr val="FFFF00"/>
                </a:solidFill>
                <a:effectLst>
                  <a:outerShdw dist="45791" dir="2021404" algn="ctr" rotWithShape="0">
                    <a:srgbClr val="808080">
                      <a:alpha val="79999"/>
                    </a:srgbClr>
                  </a:outerShdw>
                </a:effectLst>
                <a:latin typeface="Arial Black"/>
              </a:rPr>
              <a:t>running</a:t>
            </a:r>
            <a:r>
              <a:rPr lang="cs-CZ" sz="3200" kern="10" dirty="0">
                <a:ln w="12700">
                  <a:solidFill>
                    <a:srgbClr val="000000"/>
                  </a:solidFill>
                  <a:round/>
                  <a:headEnd/>
                  <a:tailEnd/>
                </a:ln>
                <a:solidFill>
                  <a:srgbClr val="FFFF00"/>
                </a:solidFill>
                <a:effectLst>
                  <a:outerShdw dist="45791" dir="2021404" algn="ctr" rotWithShape="0">
                    <a:srgbClr val="808080">
                      <a:alpha val="79999"/>
                    </a:srgbClr>
                  </a:outerShdw>
                </a:effectLst>
                <a:latin typeface="Arial Black"/>
              </a:rPr>
              <a:t> *</a:t>
            </a:r>
          </a:p>
        </p:txBody>
      </p:sp>
      <p:sp>
        <p:nvSpPr>
          <p:cNvPr id="4" name="TextovéPole 3"/>
          <p:cNvSpPr txBox="1"/>
          <p:nvPr/>
        </p:nvSpPr>
        <p:spPr>
          <a:xfrm>
            <a:off x="827584" y="323364"/>
            <a:ext cx="2376264" cy="338554"/>
          </a:xfrm>
          <a:prstGeom prst="rect">
            <a:avLst/>
          </a:prstGeom>
          <a:noFill/>
        </p:spPr>
        <p:txBody>
          <a:bodyPr wrap="square" rtlCol="0">
            <a:spAutoFit/>
          </a:bodyPr>
          <a:lstStyle/>
          <a:p>
            <a:r>
              <a:rPr lang="cs-CZ" sz="1600" b="1" dirty="0">
                <a:effectLst>
                  <a:outerShdw blurRad="38100" dist="38100" dir="2700000" algn="tl">
                    <a:srgbClr val="000000">
                      <a:alpha val="43137"/>
                    </a:srgbClr>
                  </a:outerShdw>
                </a:effectLst>
              </a:rPr>
              <a:t>Anglická vsuvka</a:t>
            </a:r>
            <a:endParaRPr lang="en-GB" sz="1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7" presetClass="entr" presetSubtype="0" fill="hold" nodeType="clickEffect">
                                  <p:stCondLst>
                                    <p:cond delay="0"/>
                                  </p:stCondLst>
                                  <p:iterate type="lt">
                                    <p:tmPct val="50000"/>
                                  </p:iterate>
                                  <p:childTnLst>
                                    <p:set>
                                      <p:cBhvr>
                                        <p:cTn id="10" dur="1" fill="hold">
                                          <p:stCondLst>
                                            <p:cond delay="0"/>
                                          </p:stCondLst>
                                        </p:cTn>
                                        <p:tgtEl>
                                          <p:spTgt spid="2">
                                            <p:txEl>
                                              <p:pRg st="1" end="1"/>
                                            </p:txEl>
                                          </p:spTgt>
                                        </p:tgtEl>
                                        <p:attrNameLst>
                                          <p:attrName>style.visibility</p:attrName>
                                        </p:attrNameLst>
                                      </p:cBhvr>
                                      <p:to>
                                        <p:strVal val="visible"/>
                                      </p:to>
                                    </p:set>
                                    <p:anim calcmode="discrete" valueType="clr">
                                      <p:cBhvr override="childStyle">
                                        <p:cTn id="11" dur="80"/>
                                        <p:tgtEl>
                                          <p:spTgt spid="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
                                            <p:txEl>
                                              <p:pRg st="1" end="1"/>
                                            </p:txEl>
                                          </p:spTgt>
                                        </p:tgtEl>
                                        <p:attrNameLst>
                                          <p:attrName>fillcolor</p:attrName>
                                        </p:attrNameLst>
                                      </p:cBhvr>
                                      <p:tavLst>
                                        <p:tav tm="0">
                                          <p:val>
                                            <p:clrVal>
                                              <a:schemeClr val="accent2"/>
                                            </p:clrVal>
                                          </p:val>
                                        </p:tav>
                                        <p:tav tm="50000">
                                          <p:val>
                                            <p:clrVal>
                                              <a:schemeClr val="hlink"/>
                                            </p:clrVal>
                                          </p:val>
                                        </p:tav>
                                      </p:tavLst>
                                    </p:anim>
                                    <p:set>
                                      <p:cBhvr>
                                        <p:cTn id="13" dur="80"/>
                                        <p:tgtEl>
                                          <p:spTgt spid="2">
                                            <p:txEl>
                                              <p:pRg st="1" end="1"/>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2">
                                            <p:txEl>
                                              <p:pRg st="2" end="2"/>
                                            </p:txEl>
                                          </p:spTgt>
                                        </p:tgtEl>
                                        <p:attrNameLst>
                                          <p:attrName>style.visibility</p:attrName>
                                        </p:attrNameLst>
                                      </p:cBhvr>
                                      <p:to>
                                        <p:strVal val="visible"/>
                                      </p:to>
                                    </p:set>
                                    <p:anim calcmode="discrete" valueType="clr">
                                      <p:cBhvr override="childStyle">
                                        <p:cTn id="18" dur="80"/>
                                        <p:tgtEl>
                                          <p:spTgt spid="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
                                            <p:txEl>
                                              <p:pRg st="2" end="2"/>
                                            </p:txEl>
                                          </p:spTgt>
                                        </p:tgtEl>
                                        <p:attrNameLst>
                                          <p:attrName>fillcolor</p:attrName>
                                        </p:attrNameLst>
                                      </p:cBhvr>
                                      <p:tavLst>
                                        <p:tav tm="0">
                                          <p:val>
                                            <p:clrVal>
                                              <a:schemeClr val="accent2"/>
                                            </p:clrVal>
                                          </p:val>
                                        </p:tav>
                                        <p:tav tm="50000">
                                          <p:val>
                                            <p:clrVal>
                                              <a:schemeClr val="hlink"/>
                                            </p:clrVal>
                                          </p:val>
                                        </p:tav>
                                      </p:tavLst>
                                    </p:anim>
                                    <p:set>
                                      <p:cBhvr>
                                        <p:cTn id="20" dur="80"/>
                                        <p:tgtEl>
                                          <p:spTgt spid="2">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2">
                                            <p:txEl>
                                              <p:pRg st="3" end="3"/>
                                            </p:txEl>
                                          </p:spTgt>
                                        </p:tgtEl>
                                        <p:attrNameLst>
                                          <p:attrName>style.visibility</p:attrName>
                                        </p:attrNameLst>
                                      </p:cBhvr>
                                      <p:to>
                                        <p:strVal val="visible"/>
                                      </p:to>
                                    </p:set>
                                    <p:anim calcmode="discrete" valueType="clr">
                                      <p:cBhvr override="childStyle">
                                        <p:cTn id="25" dur="80"/>
                                        <p:tgtEl>
                                          <p:spTgt spid="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2">
                                            <p:txEl>
                                              <p:pRg st="3" end="3"/>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nodeType="clickEffect">
                                  <p:stCondLst>
                                    <p:cond delay="0"/>
                                  </p:stCondLst>
                                  <p:iterate type="lt">
                                    <p:tmPct val="50000"/>
                                  </p:iterate>
                                  <p:childTnLst>
                                    <p:set>
                                      <p:cBhvr>
                                        <p:cTn id="31" dur="1" fill="hold">
                                          <p:stCondLst>
                                            <p:cond delay="0"/>
                                          </p:stCondLst>
                                        </p:cTn>
                                        <p:tgtEl>
                                          <p:spTgt spid="2">
                                            <p:txEl>
                                              <p:pRg st="5" end="5"/>
                                            </p:txEl>
                                          </p:spTgt>
                                        </p:tgtEl>
                                        <p:attrNameLst>
                                          <p:attrName>style.visibility</p:attrName>
                                        </p:attrNameLst>
                                      </p:cBhvr>
                                      <p:to>
                                        <p:strVal val="visible"/>
                                      </p:to>
                                    </p:set>
                                    <p:anim calcmode="discrete" valueType="clr">
                                      <p:cBhvr override="childStyle">
                                        <p:cTn id="32" dur="80"/>
                                        <p:tgtEl>
                                          <p:spTgt spid="2">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
                                            <p:txEl>
                                              <p:pRg st="5" end="5"/>
                                            </p:txEl>
                                          </p:spTgt>
                                        </p:tgtEl>
                                        <p:attrNameLst>
                                          <p:attrName>fillcolor</p:attrName>
                                        </p:attrNameLst>
                                      </p:cBhvr>
                                      <p:tavLst>
                                        <p:tav tm="0">
                                          <p:val>
                                            <p:clrVal>
                                              <a:schemeClr val="accent2"/>
                                            </p:clrVal>
                                          </p:val>
                                        </p:tav>
                                        <p:tav tm="50000">
                                          <p:val>
                                            <p:clrVal>
                                              <a:schemeClr val="hlink"/>
                                            </p:clrVal>
                                          </p:val>
                                        </p:tav>
                                      </p:tavLst>
                                    </p:anim>
                                    <p:set>
                                      <p:cBhvr>
                                        <p:cTn id="34" dur="80"/>
                                        <p:tgtEl>
                                          <p:spTgt spid="2">
                                            <p:txEl>
                                              <p:pRg st="5" end="5"/>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2">
                                            <p:txEl>
                                              <p:pRg st="6" end="6"/>
                                            </p:txEl>
                                          </p:spTgt>
                                        </p:tgtEl>
                                        <p:attrNameLst>
                                          <p:attrName>style.visibility</p:attrName>
                                        </p:attrNameLst>
                                      </p:cBhvr>
                                      <p:to>
                                        <p:strVal val="visible"/>
                                      </p:to>
                                    </p:set>
                                    <p:anim calcmode="discrete" valueType="clr">
                                      <p:cBhvr override="childStyle">
                                        <p:cTn id="39" dur="80"/>
                                        <p:tgtEl>
                                          <p:spTgt spid="2">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2">
                                            <p:txEl>
                                              <p:pRg st="6" end="6"/>
                                            </p:txEl>
                                          </p:spTgt>
                                        </p:tgtEl>
                                        <p:attrNameLst>
                                          <p:attrName>fillcolor</p:attrName>
                                        </p:attrNameLst>
                                      </p:cBhvr>
                                      <p:tavLst>
                                        <p:tav tm="0">
                                          <p:val>
                                            <p:clrVal>
                                              <a:schemeClr val="accent2"/>
                                            </p:clrVal>
                                          </p:val>
                                        </p:tav>
                                        <p:tav tm="50000">
                                          <p:val>
                                            <p:clrVal>
                                              <a:schemeClr val="hlink"/>
                                            </p:clrVal>
                                          </p:val>
                                        </p:tav>
                                      </p:tavLst>
                                    </p:anim>
                                    <p:set>
                                      <p:cBhvr>
                                        <p:cTn id="41" dur="80"/>
                                        <p:tgtEl>
                                          <p:spTgt spid="2">
                                            <p:txEl>
                                              <p:pRg st="6" end="6"/>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2">
                                            <p:txEl>
                                              <p:pRg st="7" end="7"/>
                                            </p:txEl>
                                          </p:spTgt>
                                        </p:tgtEl>
                                        <p:attrNameLst>
                                          <p:attrName>style.visibility</p:attrName>
                                        </p:attrNameLst>
                                      </p:cBhvr>
                                      <p:to>
                                        <p:strVal val="visible"/>
                                      </p:to>
                                    </p:set>
                                    <p:anim calcmode="discrete" valueType="clr">
                                      <p:cBhvr override="childStyle">
                                        <p:cTn id="46" dur="80"/>
                                        <p:tgtEl>
                                          <p:spTgt spid="2">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2">
                                            <p:txEl>
                                              <p:pRg st="7" end="7"/>
                                            </p:txEl>
                                          </p:spTgt>
                                        </p:tgtEl>
                                        <p:attrNameLst>
                                          <p:attrName>fillcolor</p:attrName>
                                        </p:attrNameLst>
                                      </p:cBhvr>
                                      <p:tavLst>
                                        <p:tav tm="0">
                                          <p:val>
                                            <p:clrVal>
                                              <a:schemeClr val="accent2"/>
                                            </p:clrVal>
                                          </p:val>
                                        </p:tav>
                                        <p:tav tm="50000">
                                          <p:val>
                                            <p:clrVal>
                                              <a:schemeClr val="hlink"/>
                                            </p:clrVal>
                                          </p:val>
                                        </p:tav>
                                      </p:tavLst>
                                    </p:anim>
                                    <p:set>
                                      <p:cBhvr>
                                        <p:cTn id="48" dur="80"/>
                                        <p:tgtEl>
                                          <p:spTgt spid="2">
                                            <p:txEl>
                                              <p:pRg st="7" end="7"/>
                                            </p:txEl>
                                          </p:spTgt>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nodeType="clickEffect">
                                  <p:stCondLst>
                                    <p:cond delay="0"/>
                                  </p:stCondLst>
                                  <p:iterate type="lt">
                                    <p:tmPct val="50000"/>
                                  </p:iterate>
                                  <p:childTnLst>
                                    <p:set>
                                      <p:cBhvr>
                                        <p:cTn id="52" dur="1" fill="hold">
                                          <p:stCondLst>
                                            <p:cond delay="0"/>
                                          </p:stCondLst>
                                        </p:cTn>
                                        <p:tgtEl>
                                          <p:spTgt spid="2">
                                            <p:txEl>
                                              <p:pRg st="8" end="8"/>
                                            </p:txEl>
                                          </p:spTgt>
                                        </p:tgtEl>
                                        <p:attrNameLst>
                                          <p:attrName>style.visibility</p:attrName>
                                        </p:attrNameLst>
                                      </p:cBhvr>
                                      <p:to>
                                        <p:strVal val="visible"/>
                                      </p:to>
                                    </p:set>
                                    <p:anim calcmode="discrete" valueType="clr">
                                      <p:cBhvr override="childStyle">
                                        <p:cTn id="53" dur="80"/>
                                        <p:tgtEl>
                                          <p:spTgt spid="2">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
                                            <p:txEl>
                                              <p:pRg st="8" end="8"/>
                                            </p:txEl>
                                          </p:spTgt>
                                        </p:tgtEl>
                                        <p:attrNameLst>
                                          <p:attrName>fillcolor</p:attrName>
                                        </p:attrNameLst>
                                      </p:cBhvr>
                                      <p:tavLst>
                                        <p:tav tm="0">
                                          <p:val>
                                            <p:clrVal>
                                              <a:schemeClr val="accent2"/>
                                            </p:clrVal>
                                          </p:val>
                                        </p:tav>
                                        <p:tav tm="50000">
                                          <p:val>
                                            <p:clrVal>
                                              <a:schemeClr val="hlink"/>
                                            </p:clrVal>
                                          </p:val>
                                        </p:tav>
                                      </p:tavLst>
                                    </p:anim>
                                    <p:set>
                                      <p:cBhvr>
                                        <p:cTn id="55" dur="80"/>
                                        <p:tgtEl>
                                          <p:spTgt spid="2">
                                            <p:txEl>
                                              <p:pRg st="8" end="8"/>
                                            </p:txEl>
                                          </p:spTgt>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nodeType="clickEffect">
                                  <p:stCondLst>
                                    <p:cond delay="0"/>
                                  </p:stCondLst>
                                  <p:iterate type="lt">
                                    <p:tmPct val="50000"/>
                                  </p:iterate>
                                  <p:childTnLst>
                                    <p:set>
                                      <p:cBhvr>
                                        <p:cTn id="59" dur="1" fill="hold">
                                          <p:stCondLst>
                                            <p:cond delay="0"/>
                                          </p:stCondLst>
                                        </p:cTn>
                                        <p:tgtEl>
                                          <p:spTgt spid="2">
                                            <p:txEl>
                                              <p:pRg st="9" end="9"/>
                                            </p:txEl>
                                          </p:spTgt>
                                        </p:tgtEl>
                                        <p:attrNameLst>
                                          <p:attrName>style.visibility</p:attrName>
                                        </p:attrNameLst>
                                      </p:cBhvr>
                                      <p:to>
                                        <p:strVal val="visible"/>
                                      </p:to>
                                    </p:set>
                                    <p:anim calcmode="discrete" valueType="clr">
                                      <p:cBhvr override="childStyle">
                                        <p:cTn id="60" dur="80"/>
                                        <p:tgtEl>
                                          <p:spTgt spid="2">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2">
                                            <p:txEl>
                                              <p:pRg st="9" end="9"/>
                                            </p:txEl>
                                          </p:spTgt>
                                        </p:tgtEl>
                                        <p:attrNameLst>
                                          <p:attrName>fillcolor</p:attrName>
                                        </p:attrNameLst>
                                      </p:cBhvr>
                                      <p:tavLst>
                                        <p:tav tm="0">
                                          <p:val>
                                            <p:clrVal>
                                              <a:schemeClr val="accent2"/>
                                            </p:clrVal>
                                          </p:val>
                                        </p:tav>
                                        <p:tav tm="50000">
                                          <p:val>
                                            <p:clrVal>
                                              <a:schemeClr val="hlink"/>
                                            </p:clrVal>
                                          </p:val>
                                        </p:tav>
                                      </p:tavLst>
                                    </p:anim>
                                    <p:set>
                                      <p:cBhvr>
                                        <p:cTn id="62" dur="80"/>
                                        <p:tgtEl>
                                          <p:spTgt spid="2">
                                            <p:txEl>
                                              <p:pRg st="9" end="9"/>
                                            </p:txEl>
                                          </p:spTgt>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nodeType="clickEffect">
                                  <p:stCondLst>
                                    <p:cond delay="0"/>
                                  </p:stCondLst>
                                  <p:childTnLst>
                                    <p:set>
                                      <p:cBhvr>
                                        <p:cTn id="66" dur="1" fill="hold">
                                          <p:stCondLst>
                                            <p:cond delay="0"/>
                                          </p:stCondLst>
                                        </p:cTn>
                                        <p:tgtEl>
                                          <p:spTgt spid="2">
                                            <p:txEl>
                                              <p:pRg st="11" end="11"/>
                                            </p:txEl>
                                          </p:spTgt>
                                        </p:tgtEl>
                                        <p:attrNameLst>
                                          <p:attrName>style.visibility</p:attrName>
                                        </p:attrNameLst>
                                      </p:cBhvr>
                                      <p:to>
                                        <p:strVal val="visible"/>
                                      </p:to>
                                    </p:set>
                                    <p:anim calcmode="lin" valueType="num">
                                      <p:cBhvr>
                                        <p:cTn id="67" dur="5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68" dur="500" fill="hold"/>
                                        <p:tgtEl>
                                          <p:spTgt spid="2">
                                            <p:txEl>
                                              <p:pRg st="11" end="11"/>
                                            </p:txEl>
                                          </p:spTgt>
                                        </p:tgtEl>
                                        <p:attrNameLst>
                                          <p:attrName>ppt_h</p:attrName>
                                        </p:attrNameLst>
                                      </p:cBhvr>
                                      <p:tavLst>
                                        <p:tav tm="0">
                                          <p:val>
                                            <p:fltVal val="0"/>
                                          </p:val>
                                        </p:tav>
                                        <p:tav tm="100000">
                                          <p:val>
                                            <p:strVal val="#ppt_h"/>
                                          </p:val>
                                        </p:tav>
                                      </p:tavLst>
                                    </p:anim>
                                    <p:anim calcmode="lin" valueType="num">
                                      <p:cBhvr>
                                        <p:cTn id="69" dur="500" fill="hold"/>
                                        <p:tgtEl>
                                          <p:spTgt spid="2">
                                            <p:txEl>
                                              <p:pRg st="11" end="11"/>
                                            </p:txEl>
                                          </p:spTgt>
                                        </p:tgtEl>
                                        <p:attrNameLst>
                                          <p:attrName>style.rotation</p:attrName>
                                        </p:attrNameLst>
                                      </p:cBhvr>
                                      <p:tavLst>
                                        <p:tav tm="0">
                                          <p:val>
                                            <p:fltVal val="360"/>
                                          </p:val>
                                        </p:tav>
                                        <p:tav tm="100000">
                                          <p:val>
                                            <p:fltVal val="0"/>
                                          </p:val>
                                        </p:tav>
                                      </p:tavLst>
                                    </p:anim>
                                    <p:animEffect transition="in" filter="fade">
                                      <p:cBhvr>
                                        <p:cTn id="70"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43608" y="332656"/>
            <a:ext cx="7416824" cy="5509200"/>
          </a:xfrm>
          <a:prstGeom prst="rect">
            <a:avLst/>
          </a:prstGeom>
        </p:spPr>
        <p:txBody>
          <a:bodyPr wrap="square">
            <a:spAutoFit/>
          </a:bodyPr>
          <a:lstStyle/>
          <a:p>
            <a:pPr algn="ctr"/>
            <a:r>
              <a:rPr lang="cs-CZ" sz="2400" b="1" dirty="0" err="1">
                <a:effectLst>
                  <a:outerShdw blurRad="38100" dist="38100" dir="2700000" algn="tl">
                    <a:srgbClr val="000000">
                      <a:alpha val="43137"/>
                    </a:srgbClr>
                  </a:outerShdw>
                </a:effectLst>
              </a:rPr>
              <a:t>Gumpismus</a:t>
            </a:r>
            <a:endParaRPr lang="cs-CZ" sz="2400" b="1" dirty="0">
              <a:effectLst>
                <a:outerShdw blurRad="38100" dist="38100" dir="2700000" algn="tl">
                  <a:srgbClr val="000000">
                    <a:alpha val="43137"/>
                  </a:srgbClr>
                </a:outerShdw>
              </a:effectLst>
            </a:endParaRPr>
          </a:p>
          <a:p>
            <a:pPr algn="ctr"/>
            <a:endParaRPr lang="cs-CZ" sz="2000" dirty="0"/>
          </a:p>
          <a:p>
            <a:pPr algn="ctr"/>
            <a:r>
              <a:rPr lang="cs-CZ" sz="2000" dirty="0"/>
              <a:t>Běh nikoli za vítězstvím</a:t>
            </a:r>
          </a:p>
          <a:p>
            <a:pPr algn="ctr"/>
            <a:endParaRPr lang="cs-CZ" sz="2000" dirty="0"/>
          </a:p>
          <a:p>
            <a:pPr algn="ctr"/>
            <a:r>
              <a:rPr lang="cs-CZ" sz="2000" dirty="0"/>
              <a:t>nikoli za ranním autobusem</a:t>
            </a:r>
          </a:p>
          <a:p>
            <a:pPr algn="ctr"/>
            <a:r>
              <a:rPr lang="cs-CZ" sz="2000" dirty="0"/>
              <a:t>nikoli pro zdraví.</a:t>
            </a:r>
          </a:p>
          <a:p>
            <a:pPr algn="ctr"/>
            <a:endParaRPr lang="cs-CZ" sz="2000" dirty="0"/>
          </a:p>
          <a:p>
            <a:pPr algn="ctr"/>
            <a:r>
              <a:rPr lang="cs-CZ" sz="2000" dirty="0"/>
              <a:t>Prostě běhání pro běhání.</a:t>
            </a:r>
          </a:p>
          <a:p>
            <a:pPr algn="ctr"/>
            <a:r>
              <a:rPr lang="cs-CZ" sz="2000" dirty="0"/>
              <a:t>Součást každodenního biorytmu.</a:t>
            </a:r>
          </a:p>
          <a:p>
            <a:pPr algn="ctr"/>
            <a:endParaRPr lang="cs-CZ" sz="2000" dirty="0"/>
          </a:p>
          <a:p>
            <a:pPr algn="ctr"/>
            <a:r>
              <a:rPr lang="cs-CZ" dirty="0">
                <a:solidFill>
                  <a:srgbClr val="0070C0"/>
                </a:solidFill>
              </a:rPr>
              <a:t>Čistý fenomén po eidetické redukci (Husserl, 2004).</a:t>
            </a:r>
          </a:p>
          <a:p>
            <a:pPr algn="ctr"/>
            <a:endParaRPr lang="cs-CZ" dirty="0">
              <a:solidFill>
                <a:srgbClr val="0070C0"/>
              </a:solidFill>
            </a:endParaRPr>
          </a:p>
          <a:p>
            <a:pPr algn="ctr"/>
            <a:r>
              <a:rPr lang="cs-CZ" sz="2000" dirty="0"/>
              <a:t>Může to být obrázek, poezie, hudba. </a:t>
            </a:r>
          </a:p>
          <a:p>
            <a:pPr algn="ctr"/>
            <a:endParaRPr lang="cs-CZ" sz="2000" dirty="0"/>
          </a:p>
          <a:p>
            <a:pPr algn="ctr"/>
            <a:r>
              <a:rPr lang="cs-CZ" sz="2000" dirty="0"/>
              <a:t>Ne </a:t>
            </a:r>
            <a:r>
              <a:rPr lang="cs-CZ" sz="2000" dirty="0" err="1"/>
              <a:t>bipedální</a:t>
            </a:r>
            <a:r>
              <a:rPr lang="cs-CZ" sz="2000" dirty="0"/>
              <a:t> lokomoce </a:t>
            </a:r>
          </a:p>
          <a:p>
            <a:pPr algn="ctr"/>
            <a:r>
              <a:rPr lang="cs-CZ" sz="2000" dirty="0"/>
              <a:t>ale…</a:t>
            </a:r>
          </a:p>
          <a:p>
            <a:pPr algn="ctr"/>
            <a:endParaRPr lang="cs-CZ" sz="700" dirty="0"/>
          </a:p>
          <a:p>
            <a:pPr algn="ctr"/>
            <a:r>
              <a:rPr lang="cs-CZ" sz="2000" b="1" dirty="0">
                <a:solidFill>
                  <a:srgbClr val="FF0000"/>
                </a:solidFill>
                <a:effectLst>
                  <a:outerShdw blurRad="38100" dist="38100" dir="2700000" algn="tl">
                    <a:srgbClr val="000000">
                      <a:alpha val="43137"/>
                    </a:srgbClr>
                  </a:outerShdw>
                </a:effectLst>
              </a:rPr>
              <a:t>…umělecké dílo.</a:t>
            </a:r>
          </a:p>
        </p:txBody>
      </p:sp>
      <p:pic>
        <p:nvPicPr>
          <p:cNvPr id="3" name="Obrázek 2"/>
          <p:cNvPicPr>
            <a:picLocks noChangeAspect="1"/>
          </p:cNvPicPr>
          <p:nvPr/>
        </p:nvPicPr>
        <p:blipFill>
          <a:blip r:embed="rId2"/>
          <a:stretch>
            <a:fillRect/>
          </a:stretch>
        </p:blipFill>
        <p:spPr>
          <a:xfrm>
            <a:off x="1835696" y="116632"/>
            <a:ext cx="5472608" cy="6696938"/>
          </a:xfrm>
          <a:prstGeom prst="rect">
            <a:avLst/>
          </a:prstGeom>
        </p:spPr>
      </p:pic>
      <p:pic>
        <p:nvPicPr>
          <p:cNvPr id="4" name="Obrázek 3"/>
          <p:cNvPicPr>
            <a:picLocks noChangeAspect="1"/>
          </p:cNvPicPr>
          <p:nvPr/>
        </p:nvPicPr>
        <p:blipFill>
          <a:blip r:embed="rId3"/>
          <a:stretch>
            <a:fillRect/>
          </a:stretch>
        </p:blipFill>
        <p:spPr>
          <a:xfrm>
            <a:off x="683567" y="49766"/>
            <a:ext cx="7534207" cy="65475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57200" y="836613"/>
            <a:ext cx="8229600" cy="5616575"/>
          </a:xfrm>
        </p:spPr>
        <p:txBody>
          <a:bodyPr/>
          <a:lstStyle/>
          <a:p>
            <a:pPr algn="ctr" eaLnBrk="1" hangingPunct="1">
              <a:lnSpc>
                <a:spcPct val="80000"/>
              </a:lnSpc>
              <a:buFontTx/>
              <a:buNone/>
            </a:pPr>
            <a:r>
              <a:rPr lang="en-GB" sz="2800" b="1" u="sng" dirty="0"/>
              <a:t>References:</a:t>
            </a:r>
            <a:endParaRPr lang="cs-CZ" sz="2800" b="1" u="sng" dirty="0"/>
          </a:p>
          <a:p>
            <a:pPr algn="ctr" eaLnBrk="1" hangingPunct="1">
              <a:lnSpc>
                <a:spcPct val="80000"/>
              </a:lnSpc>
              <a:buFontTx/>
              <a:buNone/>
            </a:pPr>
            <a:endParaRPr lang="cs-CZ" sz="2800" u="sng" dirty="0"/>
          </a:p>
          <a:p>
            <a:pPr eaLnBrk="1" hangingPunct="1">
              <a:lnSpc>
                <a:spcPct val="80000"/>
              </a:lnSpc>
            </a:pPr>
            <a:r>
              <a:rPr lang="en-GB" sz="1600" dirty="0" err="1"/>
              <a:t>Caillois</a:t>
            </a:r>
            <a:r>
              <a:rPr lang="en-GB" sz="1600" dirty="0"/>
              <a:t>, R. (2000). </a:t>
            </a:r>
            <a:r>
              <a:rPr lang="en-GB" sz="1600" i="1" dirty="0"/>
              <a:t>Man, Play and Games</a:t>
            </a:r>
            <a:r>
              <a:rPr lang="en-GB" sz="1600" dirty="0"/>
              <a:t>. Urbana and Chicago: University of Illinois Press. ISBN: 0-272-07033-X.</a:t>
            </a:r>
            <a:endParaRPr lang="cs-CZ" sz="1600" dirty="0"/>
          </a:p>
          <a:p>
            <a:pPr lvl="0"/>
            <a:r>
              <a:rPr lang="cs-CZ" sz="1600" dirty="0"/>
              <a:t>Dobrovolný, B.(2001). Zábavná matematika. Praha: Levné knihy </a:t>
            </a:r>
            <a:r>
              <a:rPr lang="cs-CZ" sz="1600" dirty="0" err="1"/>
              <a:t>Kma</a:t>
            </a:r>
            <a:r>
              <a:rPr lang="cs-CZ" sz="1600" dirty="0"/>
              <a:t>. 240 p.</a:t>
            </a:r>
          </a:p>
          <a:p>
            <a:pPr lvl="0"/>
            <a:r>
              <a:rPr lang="en-GB" sz="1600" dirty="0"/>
              <a:t>Heidegger, M. (1996). </a:t>
            </a:r>
            <a:r>
              <a:rPr lang="en-GB" sz="1600" dirty="0" err="1"/>
              <a:t>Bytí</a:t>
            </a:r>
            <a:r>
              <a:rPr lang="en-GB" sz="1600" dirty="0"/>
              <a:t> a </a:t>
            </a:r>
            <a:r>
              <a:rPr lang="en-GB" sz="1600" dirty="0" err="1"/>
              <a:t>čas</a:t>
            </a:r>
            <a:r>
              <a:rPr lang="en-GB" sz="1600" dirty="0"/>
              <a:t>. </a:t>
            </a:r>
            <a:r>
              <a:rPr lang="en-GB" sz="1600" dirty="0" err="1"/>
              <a:t>Praha</a:t>
            </a:r>
            <a:r>
              <a:rPr lang="en-GB" sz="1600" dirty="0"/>
              <a:t>: OIKOYMENH, 477 pp.</a:t>
            </a:r>
            <a:endParaRPr lang="cs-CZ" sz="1600" b="1" dirty="0"/>
          </a:p>
          <a:p>
            <a:pPr lvl="0"/>
            <a:r>
              <a:rPr lang="en-GB" sz="1600" dirty="0"/>
              <a:t>Husserl, E. (2004). </a:t>
            </a:r>
            <a:r>
              <a:rPr lang="en-GB" sz="1600" i="1" dirty="0" err="1"/>
              <a:t>Ideje</a:t>
            </a:r>
            <a:r>
              <a:rPr lang="en-GB" sz="1600" i="1" dirty="0"/>
              <a:t> k </a:t>
            </a:r>
            <a:r>
              <a:rPr lang="en-GB" sz="1600" i="1" dirty="0" err="1"/>
              <a:t>čisté</a:t>
            </a:r>
            <a:r>
              <a:rPr lang="en-GB" sz="1600" i="1" dirty="0"/>
              <a:t> </a:t>
            </a:r>
            <a:r>
              <a:rPr lang="en-GB" sz="1600" i="1" dirty="0" err="1"/>
              <a:t>fenomenologii</a:t>
            </a:r>
            <a:r>
              <a:rPr lang="en-GB" sz="1600" i="1" dirty="0"/>
              <a:t> a </a:t>
            </a:r>
            <a:r>
              <a:rPr lang="en-GB" sz="1600" i="1" dirty="0" err="1"/>
              <a:t>fenomenologické</a:t>
            </a:r>
            <a:r>
              <a:rPr lang="en-GB" sz="1600" i="1" dirty="0"/>
              <a:t> </a:t>
            </a:r>
            <a:r>
              <a:rPr lang="en-GB" sz="1600" i="1" dirty="0" err="1"/>
              <a:t>filosofii</a:t>
            </a:r>
            <a:r>
              <a:rPr lang="en-GB" sz="1600" i="1" dirty="0"/>
              <a:t> I</a:t>
            </a:r>
            <a:r>
              <a:rPr lang="en-GB" sz="1600" dirty="0"/>
              <a:t>. </a:t>
            </a:r>
            <a:r>
              <a:rPr lang="en-GB" sz="1600" dirty="0" err="1"/>
              <a:t>Praha</a:t>
            </a:r>
            <a:r>
              <a:rPr lang="en-GB" sz="1600" dirty="0"/>
              <a:t>: OIKOYMENH, 339 pp.</a:t>
            </a:r>
            <a:endParaRPr lang="cs-CZ" sz="1600" dirty="0"/>
          </a:p>
          <a:p>
            <a:r>
              <a:rPr lang="cs-CZ" sz="1600" dirty="0"/>
              <a:t>Kant, I. (1990). </a:t>
            </a:r>
            <a:r>
              <a:rPr lang="cs-CZ" sz="1600" i="1" dirty="0"/>
              <a:t>Základy metafyziky mravů</a:t>
            </a:r>
            <a:r>
              <a:rPr lang="cs-CZ" sz="1600" dirty="0"/>
              <a:t>. Praha: Svoboda, 1990. 129 s. ISBN: 80-205-0152-5.</a:t>
            </a:r>
          </a:p>
          <a:p>
            <a:r>
              <a:rPr lang="en-GB" sz="1600" dirty="0"/>
              <a:t>Lefebvre, H. (1987.) The Everyday and Everydayness. In </a:t>
            </a:r>
            <a:r>
              <a:rPr lang="en-GB" sz="1600" i="1" dirty="0"/>
              <a:t>Yale French Studies</a:t>
            </a:r>
            <a:r>
              <a:rPr lang="en-GB" sz="1600" dirty="0"/>
              <a:t>, 73 (10),    7 –11.</a:t>
            </a:r>
            <a:endParaRPr lang="cs-CZ" sz="1600" dirty="0"/>
          </a:p>
          <a:p>
            <a:pPr eaLnBrk="1" hangingPunct="1">
              <a:lnSpc>
                <a:spcPct val="80000"/>
              </a:lnSpc>
            </a:pPr>
            <a:r>
              <a:rPr lang="cs-CZ" sz="1600" dirty="0" err="1"/>
              <a:t>Kirchner</a:t>
            </a:r>
            <a:r>
              <a:rPr lang="cs-CZ" sz="1600" dirty="0"/>
              <a:t>, J., </a:t>
            </a:r>
            <a:r>
              <a:rPr lang="cs-CZ" sz="1600" dirty="0" err="1"/>
              <a:t>Hogenová</a:t>
            </a:r>
            <a:r>
              <a:rPr lang="cs-CZ" sz="1600" dirty="0"/>
              <a:t>, A. (editoři).  (2001). </a:t>
            </a:r>
            <a:r>
              <a:rPr lang="cs-CZ" sz="1600" i="1" dirty="0"/>
              <a:t>Prožitek v kontextu dnešní doby</a:t>
            </a:r>
            <a:r>
              <a:rPr lang="cs-CZ" sz="1600" dirty="0"/>
              <a:t>. Praha: FTVS UK. ISBN: 80-86317-16-1.</a:t>
            </a:r>
            <a:endParaRPr lang="en-GB" sz="1600" dirty="0"/>
          </a:p>
          <a:p>
            <a:pPr eaLnBrk="1" hangingPunct="1">
              <a:lnSpc>
                <a:spcPct val="80000"/>
              </a:lnSpc>
            </a:pPr>
            <a:r>
              <a:rPr lang="en-GB" sz="1600" dirty="0" err="1"/>
              <a:t>Krein</a:t>
            </a:r>
            <a:r>
              <a:rPr lang="en-GB" sz="1600" dirty="0"/>
              <a:t>, K. (2008). Sport, Nature and </a:t>
            </a:r>
            <a:r>
              <a:rPr lang="en-GB" sz="1600" dirty="0" err="1"/>
              <a:t>Worldmaking</a:t>
            </a:r>
            <a:r>
              <a:rPr lang="en-GB" sz="1600" dirty="0"/>
              <a:t>. </a:t>
            </a:r>
            <a:r>
              <a:rPr lang="en-GB" sz="1600" i="1" dirty="0"/>
              <a:t>Sport, Ethics and Philosophy</a:t>
            </a:r>
            <a:r>
              <a:rPr lang="en-GB" sz="1600" dirty="0"/>
              <a:t> 2 / 3. 285-301. ISSN: 1751-1321.</a:t>
            </a:r>
            <a:endParaRPr lang="cs-CZ" sz="1600" dirty="0"/>
          </a:p>
          <a:p>
            <a:pPr eaLnBrk="1" hangingPunct="1">
              <a:lnSpc>
                <a:spcPct val="80000"/>
              </a:lnSpc>
            </a:pPr>
            <a:r>
              <a:rPr lang="cs-CZ" sz="1600" dirty="0" err="1"/>
              <a:t>McNamee</a:t>
            </a:r>
            <a:r>
              <a:rPr lang="cs-CZ" sz="1600" dirty="0"/>
              <a:t>, M. (2008). </a:t>
            </a:r>
            <a:r>
              <a:rPr lang="cs-CZ" sz="1600" i="1" dirty="0"/>
              <a:t>Sport, </a:t>
            </a:r>
            <a:r>
              <a:rPr lang="cs-CZ" sz="1600" i="1" dirty="0" err="1"/>
              <a:t>Virtues</a:t>
            </a:r>
            <a:r>
              <a:rPr lang="cs-CZ" sz="1600" i="1" dirty="0"/>
              <a:t> </a:t>
            </a:r>
            <a:r>
              <a:rPr lang="cs-CZ" sz="1600" i="1" dirty="0" err="1"/>
              <a:t>and</a:t>
            </a:r>
            <a:r>
              <a:rPr lang="cs-CZ" sz="1600" i="1" dirty="0"/>
              <a:t> </a:t>
            </a:r>
            <a:r>
              <a:rPr lang="cs-CZ" sz="1600" i="1" dirty="0" err="1"/>
              <a:t>Vices</a:t>
            </a:r>
            <a:r>
              <a:rPr lang="cs-CZ" sz="1600" i="1" dirty="0"/>
              <a:t>: Morality </a:t>
            </a:r>
            <a:r>
              <a:rPr lang="cs-CZ" sz="1600" i="1" dirty="0" err="1"/>
              <a:t>Plays</a:t>
            </a:r>
            <a:r>
              <a:rPr lang="cs-CZ" sz="1600" dirty="0"/>
              <a:t>. London: </a:t>
            </a:r>
            <a:r>
              <a:rPr lang="cs-CZ" sz="1600" dirty="0" err="1"/>
              <a:t>Routhledge</a:t>
            </a:r>
            <a:r>
              <a:rPr lang="cs-CZ" sz="1600" dirty="0"/>
              <a:t>. ISBN: 978-0415194099.</a:t>
            </a:r>
            <a:endParaRPr lang="en-GB" sz="1600" i="1" dirty="0"/>
          </a:p>
          <a:p>
            <a:pPr lvl="0" eaLnBrk="1" hangingPunct="1">
              <a:lnSpc>
                <a:spcPct val="80000"/>
              </a:lnSpc>
            </a:pPr>
            <a:r>
              <a:rPr lang="en-GB" sz="1600" dirty="0" err="1"/>
              <a:t>Oborný</a:t>
            </a:r>
            <a:r>
              <a:rPr lang="en-GB" sz="1600" dirty="0"/>
              <a:t>, J. (2001). </a:t>
            </a:r>
            <a:r>
              <a:rPr lang="en-GB" sz="1600" dirty="0" err="1"/>
              <a:t>Filozofické</a:t>
            </a:r>
            <a:r>
              <a:rPr lang="en-GB" sz="1600" dirty="0"/>
              <a:t> a </a:t>
            </a:r>
            <a:r>
              <a:rPr lang="en-GB" sz="1600" dirty="0" err="1"/>
              <a:t>etické</a:t>
            </a:r>
            <a:r>
              <a:rPr lang="en-GB" sz="1600" dirty="0"/>
              <a:t> </a:t>
            </a:r>
            <a:r>
              <a:rPr lang="en-GB" sz="1600" dirty="0" err="1"/>
              <a:t>pohľady</a:t>
            </a:r>
            <a:r>
              <a:rPr lang="en-GB" sz="1600" dirty="0"/>
              <a:t> do </a:t>
            </a:r>
            <a:r>
              <a:rPr lang="en-GB" sz="1600" dirty="0" err="1"/>
              <a:t>športovej</a:t>
            </a:r>
            <a:r>
              <a:rPr lang="en-GB" sz="1600" dirty="0"/>
              <a:t> </a:t>
            </a:r>
            <a:r>
              <a:rPr lang="en-GB" sz="1600" dirty="0" err="1"/>
              <a:t>humanistiky</a:t>
            </a:r>
            <a:r>
              <a:rPr lang="en-GB" sz="1600" dirty="0"/>
              <a:t>. Bratislava: FTVŠ UK, 129 pp.</a:t>
            </a:r>
            <a:endParaRPr lang="cs-CZ" sz="1600" dirty="0"/>
          </a:p>
          <a:p>
            <a:pPr lvl="0"/>
            <a:r>
              <a:rPr lang="en-GB" sz="1600" dirty="0"/>
              <a:t>Ovid, P. N. (1949). </a:t>
            </a:r>
            <a:r>
              <a:rPr lang="en-GB" sz="1600" i="1" dirty="0"/>
              <a:t>The Art of Love</a:t>
            </a:r>
            <a:r>
              <a:rPr lang="en-GB" sz="1600" dirty="0"/>
              <a:t>. New York, USA: </a:t>
            </a:r>
            <a:r>
              <a:rPr lang="en-GB" sz="1600" dirty="0" err="1"/>
              <a:t>Stravon</a:t>
            </a:r>
            <a:r>
              <a:rPr lang="en-GB" sz="1600" dirty="0"/>
              <a:t> Publishers, 126 pp. </a:t>
            </a:r>
            <a:endParaRPr lang="cs-CZ"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043608" y="2427720"/>
            <a:ext cx="7416800" cy="4086503"/>
          </a:xfrm>
          <a:prstGeom prst="rect">
            <a:avLst/>
          </a:prstGeom>
          <a:noFill/>
          <a:ln w="9525">
            <a:noFill/>
            <a:miter lim="800000"/>
            <a:headEnd/>
            <a:tailEnd/>
          </a:ln>
        </p:spPr>
        <p:txBody>
          <a:bodyPr anchor="ctr">
            <a:spAutoFit/>
          </a:bodyPr>
          <a:lstStyle/>
          <a:p>
            <a:pPr indent="180975" algn="just"/>
            <a:r>
              <a:rPr lang="cs-CZ" sz="2400" dirty="0"/>
              <a:t>Otázka: </a:t>
            </a:r>
          </a:p>
          <a:p>
            <a:pPr indent="180975" algn="just"/>
            <a:endParaRPr lang="cs-CZ" sz="2400" dirty="0"/>
          </a:p>
          <a:p>
            <a:pPr indent="180975" algn="just">
              <a:lnSpc>
                <a:spcPct val="150000"/>
              </a:lnSpc>
            </a:pPr>
            <a:r>
              <a:rPr lang="cs-CZ" sz="2400" dirty="0"/>
              <a:t>Může být tak běžná, samozřejmá a jednoduchá pohybová aktivita, jako je běh, chápána jinak než atleticky a zkoumána jinak než v analýze pohybové aktivity?</a:t>
            </a:r>
          </a:p>
          <a:p>
            <a:pPr indent="180975" algn="just">
              <a:lnSpc>
                <a:spcPct val="150000"/>
              </a:lnSpc>
            </a:pPr>
            <a:r>
              <a:rPr lang="cs-CZ" sz="2400" dirty="0">
                <a:highlight>
                  <a:srgbClr val="FFFF00"/>
                </a:highlight>
              </a:rPr>
              <a:t>Jako mentální aktivita, součást života či umělecké dílo?</a:t>
            </a:r>
            <a:endParaRPr lang="cs-CZ" sz="2000" dirty="0">
              <a:highlight>
                <a:srgbClr val="FFFF00"/>
              </a:highlight>
            </a:endParaRPr>
          </a:p>
        </p:txBody>
      </p:sp>
      <p:sp>
        <p:nvSpPr>
          <p:cNvPr id="3078" name="WordArt 6"/>
          <p:cNvSpPr>
            <a:spLocks noChangeArrowheads="1" noChangeShapeType="1" noTextEdit="1"/>
          </p:cNvSpPr>
          <p:nvPr/>
        </p:nvSpPr>
        <p:spPr bwMode="auto">
          <a:xfrm>
            <a:off x="2771775" y="1052513"/>
            <a:ext cx="3168650" cy="792311"/>
          </a:xfrm>
          <a:prstGeom prst="rect">
            <a:avLst/>
          </a:prstGeom>
        </p:spPr>
        <p:txBody>
          <a:bodyPr wrap="none" fromWordArt="1">
            <a:prstTxWarp prst="textCurveUp">
              <a:avLst>
                <a:gd name="adj" fmla="val 40356"/>
              </a:avLst>
            </a:prstTxWarp>
          </a:bodyPr>
          <a:lstStyle/>
          <a:p>
            <a:pPr algn="ctr"/>
            <a:r>
              <a:rPr lang="cs-CZ" sz="3600" kern="10" dirty="0">
                <a:ln w="12700">
                  <a:solidFill>
                    <a:srgbClr val="000000"/>
                  </a:solidFill>
                  <a:round/>
                  <a:headEnd/>
                  <a:tailEnd/>
                </a:ln>
                <a:solidFill>
                  <a:srgbClr val="FFFF00"/>
                </a:solidFill>
                <a:effectLst>
                  <a:outerShdw dist="45791" dir="2021404" algn="ctr" rotWithShape="0">
                    <a:srgbClr val="808080">
                      <a:alpha val="79999"/>
                    </a:srgbClr>
                  </a:outerShdw>
                </a:effectLst>
                <a:latin typeface="Arial Black"/>
              </a:rPr>
              <a:t>Vstup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circle(in)">
                                      <p:cBhvr>
                                        <p:cTn id="7" dur="20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allAtOnce"/>
      <p:bldP spid="307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55576" y="1536604"/>
            <a:ext cx="7920880" cy="5043688"/>
          </a:xfrm>
          <a:prstGeom prst="rect">
            <a:avLst/>
          </a:prstGeom>
          <a:noFill/>
          <a:ln w="9525">
            <a:noFill/>
            <a:miter lim="800000"/>
            <a:headEnd/>
            <a:tailEnd/>
          </a:ln>
        </p:spPr>
        <p:txBody>
          <a:bodyPr wrap="square" anchor="ctr">
            <a:spAutoFit/>
          </a:bodyPr>
          <a:lstStyle/>
          <a:p>
            <a:pPr indent="180975" algn="just">
              <a:lnSpc>
                <a:spcPct val="150000"/>
              </a:lnSpc>
            </a:pPr>
            <a:r>
              <a:rPr lang="cs-CZ" sz="1600" dirty="0"/>
              <a:t>Zdaleka ne všichni filosofové sportu jsou aktivními sportovci. Většina z nich v českém a slovenském prostředí spíše není. Pokud však jsou, nenajdeme mezi nimi většinou více než jednoho plavce, basketbalistu, fotbalistu či boxera. </a:t>
            </a:r>
          </a:p>
          <a:p>
            <a:pPr indent="180975" algn="just">
              <a:lnSpc>
                <a:spcPct val="150000"/>
              </a:lnSpc>
            </a:pPr>
            <a:endParaRPr lang="cs-CZ" sz="1050" dirty="0"/>
          </a:p>
          <a:p>
            <a:pPr indent="180975" algn="just">
              <a:lnSpc>
                <a:spcPct val="150000"/>
              </a:lnSpc>
            </a:pPr>
            <a:r>
              <a:rPr lang="cs-CZ" sz="1600" dirty="0"/>
              <a:t>Avšak někteří jsou běžci. </a:t>
            </a:r>
          </a:p>
          <a:p>
            <a:pPr indent="180975" algn="just">
              <a:lnSpc>
                <a:spcPct val="150000"/>
              </a:lnSpc>
            </a:pPr>
            <a:r>
              <a:rPr lang="cs-CZ" sz="1600" dirty="0"/>
              <a:t>Například Oborný, Bednář, Hurych. </a:t>
            </a:r>
          </a:p>
          <a:p>
            <a:pPr indent="180975" algn="just">
              <a:lnSpc>
                <a:spcPct val="150000"/>
              </a:lnSpc>
            </a:pPr>
            <a:r>
              <a:rPr lang="cs-CZ" sz="1600" dirty="0"/>
              <a:t>(Analogicky např. v US prostředí </a:t>
            </a:r>
            <a:r>
              <a:rPr lang="cs-CZ" sz="1600" dirty="0" err="1"/>
              <a:t>Jeff</a:t>
            </a:r>
            <a:r>
              <a:rPr lang="cs-CZ" sz="1600" dirty="0"/>
              <a:t> </a:t>
            </a:r>
            <a:r>
              <a:rPr lang="cs-CZ" sz="1600" dirty="0" err="1"/>
              <a:t>Fry</a:t>
            </a:r>
            <a:r>
              <a:rPr lang="cs-CZ" sz="1600" dirty="0"/>
              <a:t>, </a:t>
            </a:r>
            <a:r>
              <a:rPr lang="cs-CZ" sz="1600" dirty="0" err="1"/>
              <a:t>Douglas</a:t>
            </a:r>
            <a:r>
              <a:rPr lang="cs-CZ" sz="1600" dirty="0"/>
              <a:t> </a:t>
            </a:r>
            <a:r>
              <a:rPr lang="cs-CZ" sz="1600" dirty="0" err="1"/>
              <a:t>Hochstetler</a:t>
            </a:r>
            <a:r>
              <a:rPr lang="cs-CZ" sz="1600" dirty="0"/>
              <a:t>). </a:t>
            </a:r>
          </a:p>
          <a:p>
            <a:pPr indent="180975" algn="just">
              <a:lnSpc>
                <a:spcPct val="150000"/>
              </a:lnSpc>
            </a:pPr>
            <a:endParaRPr lang="cs-CZ" sz="1600" dirty="0"/>
          </a:p>
          <a:p>
            <a:pPr indent="180975" algn="just">
              <a:lnSpc>
                <a:spcPct val="150000"/>
              </a:lnSpc>
            </a:pPr>
            <a:r>
              <a:rPr lang="cs-CZ" sz="1600" dirty="0"/>
              <a:t>Je to dáno náhodnou shodou okolností?</a:t>
            </a:r>
          </a:p>
          <a:p>
            <a:pPr indent="180975" algn="just">
              <a:lnSpc>
                <a:spcPct val="150000"/>
              </a:lnSpc>
            </a:pPr>
            <a:endParaRPr lang="cs-CZ" sz="900" dirty="0"/>
          </a:p>
          <a:p>
            <a:pPr indent="180975" algn="just">
              <a:lnSpc>
                <a:spcPct val="150000"/>
              </a:lnSpc>
            </a:pPr>
            <a:r>
              <a:rPr lang="cs-CZ" sz="1600" dirty="0"/>
              <a:t>Existuje nějaký důvod, proč filosofové, kteří obvykle preferují </a:t>
            </a:r>
            <a:r>
              <a:rPr lang="cs-CZ" sz="1600" b="1" dirty="0">
                <a:effectLst>
                  <a:outerShdw blurRad="38100" dist="38100" dir="2700000" algn="tl">
                    <a:srgbClr val="000000">
                      <a:alpha val="43137"/>
                    </a:srgbClr>
                  </a:outerShdw>
                </a:effectLst>
              </a:rPr>
              <a:t>složité, neprvoplánové a strukturované myšlenkové pochody </a:t>
            </a:r>
            <a:r>
              <a:rPr lang="cs-CZ" sz="1600" dirty="0"/>
              <a:t>dávají přednost jedné z </a:t>
            </a:r>
            <a:r>
              <a:rPr lang="cs-CZ" sz="1600" b="1" dirty="0"/>
              <a:t>nejprimitivnějších pohybových aktivit</a:t>
            </a:r>
            <a:r>
              <a:rPr lang="cs-CZ" sz="1600" dirty="0"/>
              <a:t>, jež je typická svou </a:t>
            </a:r>
            <a:r>
              <a:rPr lang="cs-CZ" sz="1600" b="1" dirty="0"/>
              <a:t>monotónností</a:t>
            </a:r>
            <a:r>
              <a:rPr lang="cs-CZ" sz="1600" dirty="0"/>
              <a:t> a stereotypním zatížením?</a:t>
            </a:r>
            <a:endParaRPr lang="cs-CZ" sz="2000" dirty="0"/>
          </a:p>
        </p:txBody>
      </p:sp>
      <p:sp>
        <p:nvSpPr>
          <p:cNvPr id="15363" name="WordArt 3"/>
          <p:cNvSpPr>
            <a:spLocks noChangeArrowheads="1" noChangeShapeType="1" noTextEdit="1"/>
          </p:cNvSpPr>
          <p:nvPr/>
        </p:nvSpPr>
        <p:spPr bwMode="auto">
          <a:xfrm>
            <a:off x="2051720" y="404664"/>
            <a:ext cx="5112221" cy="792758"/>
          </a:xfrm>
          <a:prstGeom prst="rect">
            <a:avLst/>
          </a:prstGeom>
        </p:spPr>
        <p:txBody>
          <a:bodyPr wrap="none" fromWordArt="1">
            <a:prstTxWarp prst="textCurveUp">
              <a:avLst>
                <a:gd name="adj" fmla="val 40356"/>
              </a:avLst>
            </a:prstTxWarp>
          </a:bodyPr>
          <a:lstStyle/>
          <a:p>
            <a:pPr algn="ctr"/>
            <a:r>
              <a:rPr lang="cs-CZ" sz="3600" kern="10" dirty="0">
                <a:ln w="12700">
                  <a:solidFill>
                    <a:srgbClr val="000000"/>
                  </a:solidFill>
                  <a:round/>
                  <a:headEnd/>
                  <a:tailEnd/>
                </a:ln>
                <a:solidFill>
                  <a:srgbClr val="FFFF00"/>
                </a:solidFill>
                <a:effectLst>
                  <a:outerShdw dist="45791" dir="2021404" algn="ctr" rotWithShape="0">
                    <a:srgbClr val="808080">
                      <a:alpha val="79999"/>
                    </a:srgbClr>
                  </a:outerShdw>
                </a:effectLst>
                <a:latin typeface="Arial Black"/>
              </a:rPr>
              <a:t>1 - běžci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circle(in)">
                                      <p:cBhvr>
                                        <p:cTn id="7" dur="20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362">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36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allAtOnce"/>
      <p:bldP spid="1536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042988" y="1550071"/>
            <a:ext cx="7416800" cy="5016758"/>
          </a:xfrm>
          <a:prstGeom prst="rect">
            <a:avLst/>
          </a:prstGeom>
          <a:noFill/>
          <a:ln w="9525">
            <a:noFill/>
            <a:miter lim="800000"/>
            <a:headEnd/>
            <a:tailEnd/>
          </a:ln>
        </p:spPr>
        <p:txBody>
          <a:bodyPr anchor="ctr">
            <a:spAutoFit/>
          </a:bodyPr>
          <a:lstStyle/>
          <a:p>
            <a:r>
              <a:rPr lang="cs-CZ" sz="2000" dirty="0"/>
              <a:t>Co vše se skrývá pod pojmem „umění“?</a:t>
            </a:r>
          </a:p>
          <a:p>
            <a:r>
              <a:rPr lang="cs-CZ" sz="2000" dirty="0"/>
              <a:t>Jak můžeme chápat fenomén „Umění života“? </a:t>
            </a:r>
            <a:r>
              <a:rPr lang="en-GB" sz="2000" dirty="0"/>
              <a:t> </a:t>
            </a:r>
            <a:endParaRPr lang="cs-CZ" sz="2000" dirty="0"/>
          </a:p>
          <a:p>
            <a:endParaRPr lang="cs-CZ" sz="2000" dirty="0">
              <a:solidFill>
                <a:srgbClr val="0070C0"/>
              </a:solidFill>
            </a:endParaRPr>
          </a:p>
          <a:p>
            <a:r>
              <a:rPr lang="cs-CZ" sz="2000" b="1" dirty="0">
                <a:solidFill>
                  <a:srgbClr val="0070C0"/>
                </a:solidFill>
              </a:rPr>
              <a:t>1) Jako určitou dovednost najít cestu, jak žít dobrý a spokojený život</a:t>
            </a:r>
            <a:r>
              <a:rPr lang="en-GB" sz="2000" b="1" dirty="0">
                <a:solidFill>
                  <a:srgbClr val="0070C0"/>
                </a:solidFill>
              </a:rPr>
              <a:t>? </a:t>
            </a:r>
            <a:endParaRPr lang="cs-CZ" sz="2000" b="1" dirty="0">
              <a:solidFill>
                <a:srgbClr val="0070C0"/>
              </a:solidFill>
            </a:endParaRPr>
          </a:p>
          <a:p>
            <a:endParaRPr lang="cs-CZ" sz="2000" b="1" dirty="0"/>
          </a:p>
          <a:p>
            <a:r>
              <a:rPr lang="cs-CZ" sz="2000" b="1" dirty="0">
                <a:solidFill>
                  <a:srgbClr val="0070C0"/>
                </a:solidFill>
              </a:rPr>
              <a:t>2) Nebo jako metaforické vyjádření, jež nám dává šanci chápat lidský život jako umělecké dílo?</a:t>
            </a:r>
          </a:p>
          <a:p>
            <a:endParaRPr lang="cs-CZ" sz="2000" dirty="0"/>
          </a:p>
          <a:p>
            <a:r>
              <a:rPr lang="en-GB" sz="2000" dirty="0"/>
              <a:t>Ovid</a:t>
            </a:r>
            <a:r>
              <a:rPr lang="cs-CZ" sz="2000" dirty="0" err="1"/>
              <a:t>ius</a:t>
            </a:r>
            <a:r>
              <a:rPr lang="cs-CZ" sz="2000" dirty="0"/>
              <a:t> ve svém </a:t>
            </a:r>
            <a:r>
              <a:rPr lang="cs-CZ" sz="2000" i="1" dirty="0"/>
              <a:t>Umění milovat </a:t>
            </a:r>
            <a:r>
              <a:rPr lang="cs-CZ" sz="2000" dirty="0"/>
              <a:t>spojuje obě tyto možnosti chápání. Jeho dílo je jakýmsi návodem (příručkou) zaměřeným na praktické rady, rozvoj dovedností, přičemž se jedná současně o umělecké dílo vysoké básnické hodnoty. </a:t>
            </a:r>
          </a:p>
          <a:p>
            <a:endParaRPr lang="cs-CZ" sz="2000" dirty="0"/>
          </a:p>
          <a:p>
            <a:r>
              <a:rPr lang="cs-CZ" sz="2000" dirty="0"/>
              <a:t>Běh je v každém případě </a:t>
            </a:r>
            <a:r>
              <a:rPr lang="cs-CZ" sz="2000" b="1" dirty="0"/>
              <a:t>pohybovou dovedností</a:t>
            </a:r>
            <a:r>
              <a:rPr lang="cs-CZ" sz="2000" dirty="0"/>
              <a:t>. </a:t>
            </a:r>
          </a:p>
          <a:p>
            <a:r>
              <a:rPr lang="cs-CZ" sz="2000" dirty="0"/>
              <a:t>Může být také </a:t>
            </a:r>
            <a:r>
              <a:rPr lang="cs-CZ" sz="2000" b="1" dirty="0"/>
              <a:t>něčím jiným</a:t>
            </a:r>
            <a:r>
              <a:rPr lang="cs-CZ" sz="2000" dirty="0"/>
              <a:t>? </a:t>
            </a:r>
          </a:p>
        </p:txBody>
      </p:sp>
      <p:sp>
        <p:nvSpPr>
          <p:cNvPr id="15363" name="WordArt 3"/>
          <p:cNvSpPr>
            <a:spLocks noChangeArrowheads="1" noChangeShapeType="1" noTextEdit="1"/>
          </p:cNvSpPr>
          <p:nvPr/>
        </p:nvSpPr>
        <p:spPr bwMode="auto">
          <a:xfrm>
            <a:off x="1835696" y="692696"/>
            <a:ext cx="5040560" cy="576733"/>
          </a:xfrm>
          <a:prstGeom prst="rect">
            <a:avLst/>
          </a:prstGeom>
        </p:spPr>
        <p:txBody>
          <a:bodyPr wrap="none" fromWordArt="1">
            <a:prstTxWarp prst="textCurveUp">
              <a:avLst>
                <a:gd name="adj" fmla="val 40356"/>
              </a:avLst>
            </a:prstTxWarp>
          </a:bodyPr>
          <a:lstStyle/>
          <a:p>
            <a:pPr algn="ctr"/>
            <a:r>
              <a:rPr lang="cs-CZ" sz="3600" kern="10" dirty="0">
                <a:ln w="12700">
                  <a:solidFill>
                    <a:srgbClr val="000000"/>
                  </a:solidFill>
                  <a:round/>
                  <a:headEnd/>
                  <a:tailEnd/>
                </a:ln>
                <a:solidFill>
                  <a:srgbClr val="FFFF00"/>
                </a:solidFill>
                <a:effectLst>
                  <a:outerShdw dist="45791" dir="2021404" algn="ctr" rotWithShape="0">
                    <a:srgbClr val="808080">
                      <a:alpha val="79999"/>
                    </a:srgbClr>
                  </a:outerShdw>
                </a:effectLst>
                <a:latin typeface="Arial Black"/>
              </a:rPr>
              <a:t>2 - Ovidius</a:t>
            </a:r>
          </a:p>
        </p:txBody>
      </p:sp>
      <p:pic>
        <p:nvPicPr>
          <p:cNvPr id="2" name="Obrázek 1"/>
          <p:cNvPicPr>
            <a:picLocks noChangeAspect="1"/>
          </p:cNvPicPr>
          <p:nvPr/>
        </p:nvPicPr>
        <p:blipFill rotWithShape="1">
          <a:blip r:embed="rId3"/>
          <a:srcRect b="24564"/>
          <a:stretch/>
        </p:blipFill>
        <p:spPr>
          <a:xfrm>
            <a:off x="653925" y="-99392"/>
            <a:ext cx="6719100" cy="7626804"/>
          </a:xfrm>
          <a:prstGeom prst="rect">
            <a:avLst/>
          </a:prstGeom>
          <a:effectLst>
            <a:softEdge rad="317500"/>
          </a:effectLst>
        </p:spPr>
      </p:pic>
      <p:pic>
        <p:nvPicPr>
          <p:cNvPr id="4" name="Obrázek 3"/>
          <p:cNvPicPr>
            <a:picLocks noChangeAspect="1"/>
          </p:cNvPicPr>
          <p:nvPr/>
        </p:nvPicPr>
        <p:blipFill rotWithShape="1">
          <a:blip r:embed="rId4">
            <a:extLst>
              <a:ext uri="{28A0092B-C50C-407E-A947-70E740481C1C}">
                <a14:useLocalDpi xmlns:a14="http://schemas.microsoft.com/office/drawing/2010/main" val="0"/>
              </a:ext>
            </a:extLst>
          </a:blip>
          <a:srcRect l="12201" t="2400" r="48425" b="8000"/>
          <a:stretch/>
        </p:blipFill>
        <p:spPr>
          <a:xfrm>
            <a:off x="5518246" y="1754193"/>
            <a:ext cx="3600400" cy="4608512"/>
          </a:xfrm>
          <a:prstGeom prst="rect">
            <a:avLst/>
          </a:prstGeom>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grpId="1" nodeType="withEffect">
                                  <p:stCondLst>
                                    <p:cond delay="0"/>
                                  </p:stCondLst>
                                  <p:childTnLst>
                                    <p:set>
                                      <p:cBhvr>
                                        <p:cTn id="20" dur="1" fill="hold">
                                          <p:stCondLst>
                                            <p:cond delay="0"/>
                                          </p:stCondLst>
                                        </p:cTn>
                                        <p:tgtEl>
                                          <p:spTgt spid="153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362">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362">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36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uiExpand="1" build="allAtOnce"/>
      <p:bldP spid="15363" grpId="0"/>
      <p:bldP spid="1536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F50DAEE4-DAD2-4E95-88BB-478EF3E9AF38}"/>
              </a:ext>
            </a:extLst>
          </p:cNvPr>
          <p:cNvSpPr txBox="1"/>
          <p:nvPr/>
        </p:nvSpPr>
        <p:spPr>
          <a:xfrm>
            <a:off x="971600" y="1486102"/>
            <a:ext cx="7632848" cy="4247317"/>
          </a:xfrm>
          <a:prstGeom prst="rect">
            <a:avLst/>
          </a:prstGeom>
          <a:noFill/>
        </p:spPr>
        <p:txBody>
          <a:bodyPr wrap="square">
            <a:spAutoFit/>
          </a:bodyPr>
          <a:lstStyle/>
          <a:p>
            <a:r>
              <a:rPr lang="cs-CZ" sz="1800" b="0" i="1" u="none" strike="noStrike" baseline="0" dirty="0">
                <a:solidFill>
                  <a:srgbClr val="000000"/>
                </a:solidFill>
                <a:latin typeface="NeueHaasUnicaW06-Italic"/>
              </a:rPr>
              <a:t>Born to Run. Zrozeni k běhu - </a:t>
            </a:r>
            <a:r>
              <a:rPr lang="cs-CZ" sz="1800" b="0" i="0" u="none" strike="noStrike" baseline="0" dirty="0">
                <a:solidFill>
                  <a:srgbClr val="000000"/>
                </a:solidFill>
                <a:latin typeface="NeueHaasUnicaW06-Regular"/>
              </a:rPr>
              <a:t>pro aktivní celoživotní běžce je kniha poněkud kontroverzní. </a:t>
            </a:r>
          </a:p>
          <a:p>
            <a:endParaRPr lang="cs-CZ" sz="1800" b="0" i="0" u="none" strike="noStrike" baseline="0" dirty="0">
              <a:solidFill>
                <a:srgbClr val="000000"/>
              </a:solidFill>
              <a:latin typeface="NeueHaasUnicaW06-Regular"/>
            </a:endParaRPr>
          </a:p>
          <a:p>
            <a:endParaRPr lang="cs-CZ" sz="1800" b="0" i="0" u="none" strike="noStrike" baseline="0" dirty="0">
              <a:solidFill>
                <a:srgbClr val="000000"/>
              </a:solidFill>
              <a:latin typeface="NeueHaasUnicaW06-Regular"/>
            </a:endParaRPr>
          </a:p>
          <a:p>
            <a:pPr algn="ctr"/>
            <a:r>
              <a:rPr lang="cs-CZ" sz="1800" b="0" i="0" u="none" strike="noStrike" baseline="0" dirty="0">
                <a:solidFill>
                  <a:srgbClr val="000000"/>
                </a:solidFill>
                <a:latin typeface="NeueHaasUnicaW06-Regular"/>
              </a:rPr>
              <a:t>- Je psána strhujícím stylem a je velmi motivující </a:t>
            </a:r>
          </a:p>
          <a:p>
            <a:pPr algn="ctr"/>
            <a:endParaRPr lang="cs-CZ" sz="1800" b="0" i="0" u="none" strike="noStrike" baseline="0" dirty="0">
              <a:solidFill>
                <a:srgbClr val="000000"/>
              </a:solidFill>
              <a:latin typeface="NeueHaasUnicaW06-Regular"/>
            </a:endParaRPr>
          </a:p>
          <a:p>
            <a:pPr algn="ctr"/>
            <a:r>
              <a:rPr lang="cs-CZ" sz="1800" b="0" i="0" u="none" strike="noStrike" baseline="0" dirty="0">
                <a:solidFill>
                  <a:srgbClr val="000000"/>
                </a:solidFill>
                <a:latin typeface="NeueHaasUnicaW06-Regular"/>
              </a:rPr>
              <a:t>X</a:t>
            </a:r>
          </a:p>
          <a:p>
            <a:pPr algn="ctr"/>
            <a:endParaRPr lang="cs-CZ" sz="1800" b="0" i="0" u="none" strike="noStrike" baseline="0" dirty="0">
              <a:solidFill>
                <a:srgbClr val="000000"/>
              </a:solidFill>
              <a:latin typeface="NeueHaasUnicaW06-Regular"/>
            </a:endParaRPr>
          </a:p>
          <a:p>
            <a:pPr marL="285750" indent="-285750" algn="ctr">
              <a:buFontTx/>
              <a:buChar char="-"/>
            </a:pPr>
            <a:r>
              <a:rPr lang="cs-CZ" sz="1800" b="0" i="0" u="none" strike="noStrike" baseline="0" dirty="0">
                <a:solidFill>
                  <a:srgbClr val="000000"/>
                </a:solidFill>
                <a:latin typeface="NeueHaasUnicaW06-Regular"/>
              </a:rPr>
              <a:t>Autor občas v beletristické licenci a s neskrývaným humorem poněkud přehání a přikrášluje.</a:t>
            </a:r>
          </a:p>
          <a:p>
            <a:pPr marL="285750" indent="-285750" algn="ctr">
              <a:buFontTx/>
              <a:buChar char="-"/>
            </a:pPr>
            <a:endParaRPr lang="cs-CZ" sz="1800" b="0" i="0" u="none" strike="noStrike" baseline="0" dirty="0">
              <a:solidFill>
                <a:srgbClr val="000000"/>
              </a:solidFill>
              <a:latin typeface="NeueHaasUnicaW06-Regular"/>
            </a:endParaRPr>
          </a:p>
          <a:p>
            <a:pPr algn="ctr"/>
            <a:r>
              <a:rPr lang="cs-CZ" dirty="0">
                <a:solidFill>
                  <a:srgbClr val="000000"/>
                </a:solidFill>
                <a:latin typeface="NeueHaasUnicaW06-Regular"/>
              </a:rPr>
              <a:t>- M</a:t>
            </a:r>
            <a:r>
              <a:rPr lang="cs-CZ" sz="1800" b="0" i="0" u="none" strike="noStrike" baseline="0" dirty="0">
                <a:solidFill>
                  <a:srgbClr val="000000"/>
                </a:solidFill>
                <a:latin typeface="NeueHaasUnicaW06-Regular"/>
              </a:rPr>
              <a:t>asové rozšíření knihy a její módní popularita ji postavily do situace obehrávaných hitů, které opakováním devalvují, byť bez vlastní viny.</a:t>
            </a:r>
          </a:p>
          <a:p>
            <a:endParaRPr lang="cs-CZ" dirty="0">
              <a:solidFill>
                <a:srgbClr val="000000"/>
              </a:solidFill>
              <a:latin typeface="NeueHaasUnicaW06-Regular"/>
            </a:endParaRPr>
          </a:p>
          <a:p>
            <a:r>
              <a:rPr lang="cs-CZ" sz="1800" b="0" i="0" u="none" strike="noStrike" baseline="0" dirty="0">
                <a:solidFill>
                  <a:srgbClr val="000000"/>
                </a:solidFill>
                <a:latin typeface="NeueHaasUnicaW06-Regular"/>
              </a:rPr>
              <a:t> </a:t>
            </a:r>
            <a:endParaRPr lang="cs-CZ" dirty="0"/>
          </a:p>
        </p:txBody>
      </p:sp>
      <p:pic>
        <p:nvPicPr>
          <p:cNvPr id="5" name="Obrázek 4" descr="Obsah obrázku text, exteriér&#10;&#10;Popis byl vytvořen automaticky">
            <a:extLst>
              <a:ext uri="{FF2B5EF4-FFF2-40B4-BE49-F238E27FC236}">
                <a16:creationId xmlns:a16="http://schemas.microsoft.com/office/drawing/2014/main" id="{B0B93939-6D99-4CDE-9C13-3D0677050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17967"/>
            <a:ext cx="4680520" cy="6849539"/>
          </a:xfrm>
          <a:prstGeom prst="rect">
            <a:avLst/>
          </a:prstGeom>
        </p:spPr>
      </p:pic>
    </p:spTree>
    <p:extLst>
      <p:ext uri="{BB962C8B-B14F-4D97-AF65-F5344CB8AC3E}">
        <p14:creationId xmlns:p14="http://schemas.microsoft.com/office/powerpoint/2010/main" val="156388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F50DAEE4-DAD2-4E95-88BB-478EF3E9AF38}"/>
              </a:ext>
            </a:extLst>
          </p:cNvPr>
          <p:cNvSpPr txBox="1"/>
          <p:nvPr/>
        </p:nvSpPr>
        <p:spPr>
          <a:xfrm>
            <a:off x="395536" y="548680"/>
            <a:ext cx="6984776" cy="5539978"/>
          </a:xfrm>
          <a:prstGeom prst="rect">
            <a:avLst/>
          </a:prstGeom>
          <a:noFill/>
        </p:spPr>
        <p:txBody>
          <a:bodyPr wrap="square">
            <a:spAutoFit/>
          </a:bodyPr>
          <a:lstStyle/>
          <a:p>
            <a:endParaRPr lang="cs-CZ" dirty="0">
              <a:solidFill>
                <a:srgbClr val="000000"/>
              </a:solidFill>
              <a:latin typeface="NeueHaasUnicaW06-Regular"/>
            </a:endParaRPr>
          </a:p>
          <a:p>
            <a:r>
              <a:rPr lang="cs-CZ" sz="1800" b="0" i="0" u="none" strike="noStrike" baseline="0" dirty="0">
                <a:solidFill>
                  <a:srgbClr val="000000"/>
                </a:solidFill>
                <a:latin typeface="NeueHaasUnicaW06-Regular"/>
              </a:rPr>
              <a:t> Snad při vědomí toho, že dřina je pro ultramaratonské běžecké trati součástí zcela nezpochybnitelnou, je kniha z velké části psána v duchu myšlenky, kterou v závěru pronáší výživová poradkyně Sunny Blendeová: </a:t>
            </a:r>
          </a:p>
          <a:p>
            <a:endParaRPr lang="cs-CZ" dirty="0">
              <a:solidFill>
                <a:srgbClr val="000000"/>
              </a:solidFill>
              <a:latin typeface="NeueHaasUnicaW06-Regular"/>
            </a:endParaRPr>
          </a:p>
          <a:p>
            <a:r>
              <a:rPr lang="cs-CZ" sz="1800" b="0" i="0" u="none" strike="noStrike" baseline="0" dirty="0">
                <a:solidFill>
                  <a:srgbClr val="000000"/>
                </a:solidFill>
                <a:highlight>
                  <a:srgbClr val="FFFF00"/>
                </a:highlight>
                <a:latin typeface="NeueHaasUnicaW06-Regular"/>
              </a:rPr>
              <a:t>„Ultraběžectví je jen soutěž v pití a jídle, u které se lidé trochu proběhnou, a doplňuje ji krásná scenérie“ </a:t>
            </a:r>
            <a:r>
              <a:rPr lang="cs-CZ" sz="1800" b="0" i="0" u="none" strike="noStrike" baseline="0" dirty="0">
                <a:solidFill>
                  <a:srgbClr val="000000"/>
                </a:solidFill>
                <a:latin typeface="NeueHaasUnicaW06-Regular"/>
              </a:rPr>
              <a:t>(McDougall, 2013, 275).</a:t>
            </a:r>
          </a:p>
          <a:p>
            <a:endParaRPr lang="cs-CZ" sz="1800" b="0" i="0" u="none" strike="noStrike" baseline="0" dirty="0">
              <a:solidFill>
                <a:srgbClr val="000000"/>
              </a:solidFill>
              <a:latin typeface="NeueHaasUnicaW06-Regular"/>
            </a:endParaRPr>
          </a:p>
          <a:p>
            <a:r>
              <a:rPr lang="cs-CZ" sz="800" b="0" i="0" u="none" strike="noStrike" baseline="0" dirty="0">
                <a:solidFill>
                  <a:srgbClr val="000000"/>
                </a:solidFill>
                <a:latin typeface="NeueHaasUnicaW06-Regular"/>
              </a:rPr>
              <a:t> </a:t>
            </a:r>
            <a:r>
              <a:rPr lang="cs-CZ" sz="1800" b="0" i="0" u="none" strike="noStrike" baseline="0" dirty="0">
                <a:solidFill>
                  <a:srgbClr val="000000"/>
                </a:solidFill>
                <a:latin typeface="NeueHaasUnicaW06-Regular"/>
              </a:rPr>
              <a:t>Již z této definice je patrné, že kniha </a:t>
            </a:r>
            <a:r>
              <a:rPr lang="cs-CZ" sz="1800" b="1" i="0" u="none" strike="noStrike" baseline="0" dirty="0">
                <a:solidFill>
                  <a:srgbClr val="000000"/>
                </a:solidFill>
                <a:latin typeface="NeueHaasUnicaW06-Regular"/>
              </a:rPr>
              <a:t>nadsázkou</a:t>
            </a:r>
            <a:r>
              <a:rPr lang="cs-CZ" sz="1800" b="0" i="0" u="none" strike="noStrike" baseline="0" dirty="0">
                <a:solidFill>
                  <a:srgbClr val="000000"/>
                </a:solidFill>
                <a:latin typeface="NeueHaasUnicaW06-Regular"/>
              </a:rPr>
              <a:t> </a:t>
            </a:r>
            <a:r>
              <a:rPr lang="cs-CZ" sz="2800" b="1" dirty="0">
                <a:solidFill>
                  <a:srgbClr val="000000"/>
                </a:solidFill>
                <a:latin typeface="Times New Roman" panose="02020603050405020304" pitchFamily="18" charset="0"/>
                <a:cs typeface="Times New Roman" panose="02020603050405020304" pitchFamily="18" charset="0"/>
              </a:rPr>
              <a:t>↑</a:t>
            </a:r>
            <a:r>
              <a:rPr lang="cs-CZ" dirty="0">
                <a:solidFill>
                  <a:srgbClr val="000000"/>
                </a:solidFill>
                <a:latin typeface="Times New Roman" panose="02020603050405020304" pitchFamily="18" charset="0"/>
                <a:cs typeface="Times New Roman" panose="02020603050405020304" pitchFamily="18" charset="0"/>
              </a:rPr>
              <a:t> </a:t>
            </a:r>
            <a:r>
              <a:rPr lang="cs-CZ" sz="1800" b="0" i="0" u="none" strike="noStrike" baseline="0" dirty="0">
                <a:solidFill>
                  <a:srgbClr val="000000"/>
                </a:solidFill>
                <a:latin typeface="NeueHaasUnicaW06-Regular"/>
              </a:rPr>
              <a:t>nešetří. To také nepochybně přispělo k její popularitě.</a:t>
            </a:r>
          </a:p>
          <a:p>
            <a:endParaRPr lang="cs-CZ" dirty="0">
              <a:solidFill>
                <a:srgbClr val="000000"/>
              </a:solidFill>
              <a:latin typeface="NeueHaasUnicaW06-Regular"/>
            </a:endParaRPr>
          </a:p>
          <a:p>
            <a:r>
              <a:rPr lang="cs-CZ" b="1" dirty="0">
                <a:solidFill>
                  <a:srgbClr val="000000"/>
                </a:solidFill>
                <a:latin typeface="NeueHaasUnicaW06-Regular"/>
              </a:rPr>
              <a:t>Vážnější tóny </a:t>
            </a:r>
            <a:r>
              <a:rPr lang="cs-CZ" dirty="0">
                <a:solidFill>
                  <a:srgbClr val="000000"/>
                </a:solidFill>
                <a:latin typeface="NeueHaasUnicaW06-Regular"/>
              </a:rPr>
              <a:t>(trénink s </a:t>
            </a:r>
            <a:r>
              <a:rPr lang="cs-CZ" dirty="0" err="1">
                <a:solidFill>
                  <a:srgbClr val="000000"/>
                </a:solidFill>
                <a:latin typeface="NeueHaasUnicaW06-Regular"/>
              </a:rPr>
              <a:t>Caballo</a:t>
            </a:r>
            <a:r>
              <a:rPr lang="cs-CZ" dirty="0">
                <a:solidFill>
                  <a:srgbClr val="000000"/>
                </a:solidFill>
                <a:latin typeface="NeueHaasUnicaW06-Regular"/>
              </a:rPr>
              <a:t> Blancem):</a:t>
            </a:r>
            <a:r>
              <a:rPr lang="cs-CZ" sz="2000" b="1" dirty="0">
                <a:solidFill>
                  <a:srgbClr val="000000"/>
                </a:solidFill>
                <a:latin typeface="NeueHaasUnicaW06-Regular"/>
              </a:rPr>
              <a:t>↓</a:t>
            </a:r>
          </a:p>
          <a:p>
            <a:endParaRPr lang="cs-CZ" dirty="0">
              <a:solidFill>
                <a:srgbClr val="000000"/>
              </a:solidFill>
              <a:latin typeface="NeueHaasUnicaW06-Regular"/>
            </a:endParaRPr>
          </a:p>
          <a:p>
            <a:r>
              <a:rPr lang="cs-CZ" dirty="0">
                <a:solidFill>
                  <a:srgbClr val="000000"/>
                </a:solidFill>
                <a:highlight>
                  <a:srgbClr val="FFFF00"/>
                </a:highlight>
                <a:latin typeface="NeueHaasUnicaW06-Regular"/>
              </a:rPr>
              <a:t>„</a:t>
            </a:r>
            <a:r>
              <a:rPr lang="cs-CZ" dirty="0" err="1">
                <a:solidFill>
                  <a:srgbClr val="000000"/>
                </a:solidFill>
                <a:highlight>
                  <a:srgbClr val="FFFF00"/>
                </a:highlight>
                <a:latin typeface="NeueHaasUnicaW06-Regular"/>
              </a:rPr>
              <a:t>Caballo</a:t>
            </a:r>
            <a:r>
              <a:rPr lang="cs-CZ" dirty="0">
                <a:solidFill>
                  <a:srgbClr val="000000"/>
                </a:solidFill>
                <a:highlight>
                  <a:srgbClr val="FFFF00"/>
                </a:highlight>
                <a:latin typeface="NeueHaasUnicaW06-Regular"/>
              </a:rPr>
              <a:t> strávil na stezkách tolik let, že dokonce vymyslel jména pro kameny pod svýma nohama. Některé byly ayudantes, pomocníci, kteří mu pomáhali odrážet se vpřed. Jiné označoval za ‚podvodníky‘, protože vypadaly jako ayudantes, ale při odrazu se zrádně pohnuly. A o dalších hovořil jako o chingoncitos, malých parchantech umírajících touhou vás složit na zem“ </a:t>
            </a:r>
            <a:r>
              <a:rPr lang="cs-CZ" dirty="0">
                <a:solidFill>
                  <a:srgbClr val="000000"/>
                </a:solidFill>
                <a:latin typeface="NeueHaasUnicaW06-Regular"/>
              </a:rPr>
              <a:t>(tamtéž, kapitola 17, 109–110). </a:t>
            </a:r>
          </a:p>
        </p:txBody>
      </p:sp>
      <p:pic>
        <p:nvPicPr>
          <p:cNvPr id="5" name="Obrázek 4" descr="Obsah obrázku text, exteriér&#10;&#10;Popis byl vytvořen automaticky">
            <a:extLst>
              <a:ext uri="{FF2B5EF4-FFF2-40B4-BE49-F238E27FC236}">
                <a16:creationId xmlns:a16="http://schemas.microsoft.com/office/drawing/2014/main" id="{B0B93939-6D99-4CDE-9C13-3D0677050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1497" y="1124744"/>
            <a:ext cx="1919013" cy="2808312"/>
          </a:xfrm>
          <a:prstGeom prst="rect">
            <a:avLst/>
          </a:prstGeom>
        </p:spPr>
      </p:pic>
    </p:spTree>
    <p:extLst>
      <p:ext uri="{BB962C8B-B14F-4D97-AF65-F5344CB8AC3E}">
        <p14:creationId xmlns:p14="http://schemas.microsoft.com/office/powerpoint/2010/main" val="92827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F50DAEE4-DAD2-4E95-88BB-478EF3E9AF38}"/>
              </a:ext>
            </a:extLst>
          </p:cNvPr>
          <p:cNvSpPr txBox="1"/>
          <p:nvPr/>
        </p:nvSpPr>
        <p:spPr>
          <a:xfrm>
            <a:off x="395536" y="1720840"/>
            <a:ext cx="6984776" cy="3693319"/>
          </a:xfrm>
          <a:prstGeom prst="rect">
            <a:avLst/>
          </a:prstGeom>
          <a:noFill/>
        </p:spPr>
        <p:txBody>
          <a:bodyPr wrap="square">
            <a:spAutoFit/>
          </a:bodyPr>
          <a:lstStyle/>
          <a:p>
            <a:r>
              <a:rPr lang="cs-CZ" dirty="0">
                <a:solidFill>
                  <a:srgbClr val="000000"/>
                </a:solidFill>
                <a:latin typeface="NeueHaasUnicaW06-Regular"/>
              </a:rPr>
              <a:t>Motto </a:t>
            </a:r>
            <a:r>
              <a:rPr lang="cs-CZ" dirty="0" err="1">
                <a:solidFill>
                  <a:srgbClr val="000000"/>
                </a:solidFill>
                <a:latin typeface="NeueHaasUnicaW06-Regular"/>
              </a:rPr>
              <a:t>Jenn</a:t>
            </a:r>
            <a:r>
              <a:rPr lang="cs-CZ" dirty="0">
                <a:solidFill>
                  <a:srgbClr val="000000"/>
                </a:solidFill>
                <a:latin typeface="NeueHaasUnicaW06-Regular"/>
              </a:rPr>
              <a:t> </a:t>
            </a:r>
            <a:r>
              <a:rPr lang="cs-CZ" dirty="0" err="1">
                <a:solidFill>
                  <a:srgbClr val="000000"/>
                </a:solidFill>
                <a:latin typeface="NeueHaasUnicaW06-Regular"/>
              </a:rPr>
              <a:t>Sheltonové</a:t>
            </a:r>
            <a:r>
              <a:rPr lang="cs-CZ" dirty="0">
                <a:solidFill>
                  <a:srgbClr val="000000"/>
                </a:solidFill>
                <a:latin typeface="NeueHaasUnicaW06-Regular"/>
              </a:rPr>
              <a:t>: </a:t>
            </a:r>
          </a:p>
          <a:p>
            <a:endParaRPr lang="cs-CZ" dirty="0">
              <a:solidFill>
                <a:srgbClr val="000000"/>
              </a:solidFill>
              <a:latin typeface="NeueHaasUnicaW06-Regular"/>
            </a:endParaRPr>
          </a:p>
          <a:p>
            <a:r>
              <a:rPr lang="cs-CZ" dirty="0">
                <a:solidFill>
                  <a:srgbClr val="000000"/>
                </a:solidFill>
                <a:highlight>
                  <a:srgbClr val="FFFF00"/>
                </a:highlight>
                <a:latin typeface="NeueHaasUnicaW06-Regular"/>
              </a:rPr>
              <a:t>„Vlastně jsem o tom ještě s nikým nemluvila, protože to zní skoro snobsky, ale začala jsem s ultraběhem, abych se stala lepším člověkem. (…) </a:t>
            </a:r>
          </a:p>
          <a:p>
            <a:endParaRPr lang="cs-CZ" dirty="0">
              <a:solidFill>
                <a:srgbClr val="000000"/>
              </a:solidFill>
              <a:latin typeface="NeueHaasUnicaW06-Regular"/>
            </a:endParaRPr>
          </a:p>
          <a:p>
            <a:r>
              <a:rPr lang="cs-CZ" dirty="0">
                <a:solidFill>
                  <a:srgbClr val="000000"/>
                </a:solidFill>
                <a:latin typeface="NeueHaasUnicaW06-Regular"/>
              </a:rPr>
              <a:t>Myslela jsem, že když člověk uběhne sto mil, dostane se do toho zenového stavu. Stane se z něj něco jako Buddha a začne rozdávat mír a lásku. </a:t>
            </a:r>
          </a:p>
          <a:p>
            <a:endParaRPr lang="cs-CZ" dirty="0">
              <a:solidFill>
                <a:srgbClr val="000000"/>
              </a:solidFill>
              <a:latin typeface="NeueHaasUnicaW06-Regular"/>
            </a:endParaRPr>
          </a:p>
          <a:p>
            <a:r>
              <a:rPr lang="cs-CZ" dirty="0">
                <a:solidFill>
                  <a:srgbClr val="000000"/>
                </a:solidFill>
                <a:latin typeface="NeueHaasUnicaW06-Regular"/>
              </a:rPr>
              <a:t>V mém případě to nezabralo, jsem stejná potvora jako předtím, ale pořád </a:t>
            </a:r>
            <a:r>
              <a:rPr lang="cs-CZ" b="1" dirty="0">
                <a:solidFill>
                  <a:srgbClr val="000000"/>
                </a:solidFill>
                <a:latin typeface="NeueHaasUnicaW06-Regular"/>
              </a:rPr>
              <a:t>je tu naděje, že to člověka změní v takového, jakým by chtěl být</a:t>
            </a:r>
            <a:r>
              <a:rPr lang="cs-CZ" dirty="0">
                <a:solidFill>
                  <a:srgbClr val="000000"/>
                </a:solidFill>
                <a:latin typeface="NeueHaasUnicaW06-Regular"/>
              </a:rPr>
              <a:t>, ve vyrovnanější bytost“ (tamtéž, kapitola 22, 145–146).</a:t>
            </a:r>
          </a:p>
        </p:txBody>
      </p:sp>
      <p:pic>
        <p:nvPicPr>
          <p:cNvPr id="5" name="Obrázek 4" descr="Obsah obrázku text, exteriér&#10;&#10;Popis byl vytvořen automaticky">
            <a:extLst>
              <a:ext uri="{FF2B5EF4-FFF2-40B4-BE49-F238E27FC236}">
                <a16:creationId xmlns:a16="http://schemas.microsoft.com/office/drawing/2014/main" id="{B0B93939-6D99-4CDE-9C13-3D0677050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1497" y="1124744"/>
            <a:ext cx="1919013" cy="2808312"/>
          </a:xfrm>
          <a:prstGeom prst="rect">
            <a:avLst/>
          </a:prstGeom>
        </p:spPr>
      </p:pic>
    </p:spTree>
    <p:extLst>
      <p:ext uri="{BB962C8B-B14F-4D97-AF65-F5344CB8AC3E}">
        <p14:creationId xmlns:p14="http://schemas.microsoft.com/office/powerpoint/2010/main" val="196154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F50DAEE4-DAD2-4E95-88BB-478EF3E9AF38}"/>
              </a:ext>
            </a:extLst>
          </p:cNvPr>
          <p:cNvSpPr txBox="1"/>
          <p:nvPr/>
        </p:nvSpPr>
        <p:spPr>
          <a:xfrm>
            <a:off x="395536" y="548680"/>
            <a:ext cx="6984776" cy="646331"/>
          </a:xfrm>
          <a:prstGeom prst="rect">
            <a:avLst/>
          </a:prstGeom>
          <a:noFill/>
        </p:spPr>
        <p:txBody>
          <a:bodyPr wrap="square">
            <a:spAutoFit/>
          </a:bodyPr>
          <a:lstStyle/>
          <a:p>
            <a:endParaRPr lang="cs-CZ" dirty="0">
              <a:solidFill>
                <a:srgbClr val="000000"/>
              </a:solidFill>
              <a:latin typeface="NeueHaasUnicaW06-Regular"/>
            </a:endParaRPr>
          </a:p>
          <a:p>
            <a:r>
              <a:rPr lang="cs-CZ" sz="1800" b="0" i="0" u="none" strike="noStrike" baseline="0" dirty="0">
                <a:solidFill>
                  <a:srgbClr val="000000"/>
                </a:solidFill>
                <a:latin typeface="NeueHaasUnicaW06-Regular"/>
              </a:rPr>
              <a:t> </a:t>
            </a:r>
            <a:endParaRPr lang="cs-CZ" dirty="0">
              <a:solidFill>
                <a:srgbClr val="000000"/>
              </a:solidFill>
              <a:latin typeface="NeueHaasUnicaW06-Regular"/>
            </a:endParaRPr>
          </a:p>
        </p:txBody>
      </p:sp>
      <p:pic>
        <p:nvPicPr>
          <p:cNvPr id="5" name="Obrázek 4" descr="Obsah obrázku text, exteriér&#10;&#10;Popis byl vytvořen automaticky">
            <a:extLst>
              <a:ext uri="{FF2B5EF4-FFF2-40B4-BE49-F238E27FC236}">
                <a16:creationId xmlns:a16="http://schemas.microsoft.com/office/drawing/2014/main" id="{B0B93939-6D99-4CDE-9C13-3D0677050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1777" y="1648305"/>
            <a:ext cx="1919013" cy="2808312"/>
          </a:xfrm>
          <a:prstGeom prst="rect">
            <a:avLst/>
          </a:prstGeom>
        </p:spPr>
      </p:pic>
      <p:sp>
        <p:nvSpPr>
          <p:cNvPr id="6" name="TextovéPole 5">
            <a:extLst>
              <a:ext uri="{FF2B5EF4-FFF2-40B4-BE49-F238E27FC236}">
                <a16:creationId xmlns:a16="http://schemas.microsoft.com/office/drawing/2014/main" id="{37217DEB-43BD-4B54-B892-186DCFE635EF}"/>
              </a:ext>
            </a:extLst>
          </p:cNvPr>
          <p:cNvSpPr txBox="1"/>
          <p:nvPr/>
        </p:nvSpPr>
        <p:spPr>
          <a:xfrm>
            <a:off x="718149" y="1670898"/>
            <a:ext cx="6339549" cy="4247317"/>
          </a:xfrm>
          <a:prstGeom prst="rect">
            <a:avLst/>
          </a:prstGeom>
          <a:noFill/>
        </p:spPr>
        <p:txBody>
          <a:bodyPr wrap="square">
            <a:spAutoFit/>
          </a:bodyPr>
          <a:lstStyle/>
          <a:p>
            <a:r>
              <a:rPr lang="cs-CZ" sz="1800" b="0" i="0" u="none" strike="noStrike" baseline="0" dirty="0">
                <a:solidFill>
                  <a:srgbClr val="000000"/>
                </a:solidFill>
                <a:latin typeface="NeueHaasUnicaW06-Regular"/>
              </a:rPr>
              <a:t>Usilovat o to </a:t>
            </a:r>
            <a:r>
              <a:rPr lang="cs-CZ" sz="1800" b="1" i="0" u="none" strike="noStrike" baseline="0" dirty="0">
                <a:solidFill>
                  <a:srgbClr val="000000"/>
                </a:solidFill>
                <a:latin typeface="NeueHaasUnicaW06-Regular"/>
              </a:rPr>
              <a:t>stát se prostřednictvím běhu lepším člověkem</a:t>
            </a:r>
            <a:r>
              <a:rPr lang="cs-CZ" sz="1800" b="0" i="0" u="none" strike="noStrike" baseline="0" dirty="0">
                <a:solidFill>
                  <a:srgbClr val="000000"/>
                </a:solidFill>
                <a:latin typeface="NeueHaasUnicaW06-Regular"/>
              </a:rPr>
              <a:t>, to je </a:t>
            </a:r>
            <a:r>
              <a:rPr lang="cs-CZ" sz="1800" b="0" i="0" u="none" strike="noStrike" baseline="0" dirty="0">
                <a:solidFill>
                  <a:srgbClr val="000000"/>
                </a:solidFill>
                <a:highlight>
                  <a:srgbClr val="00FFFF"/>
                </a:highlight>
                <a:latin typeface="NeueHaasUnicaW06-Regular"/>
              </a:rPr>
              <a:t>poselství</a:t>
            </a:r>
            <a:r>
              <a:rPr lang="cs-CZ" sz="1800" b="0" i="0" u="none" strike="noStrike" baseline="0" dirty="0">
                <a:solidFill>
                  <a:srgbClr val="000000"/>
                </a:solidFill>
                <a:latin typeface="NeueHaasUnicaW06-Regular"/>
              </a:rPr>
              <a:t>, které McDougall vysílá v různých obměnách mnohokrát.</a:t>
            </a:r>
          </a:p>
          <a:p>
            <a:endParaRPr lang="cs-CZ" dirty="0">
              <a:solidFill>
                <a:srgbClr val="000000"/>
              </a:solidFill>
              <a:latin typeface="NeueHaasUnicaW06-Regular"/>
            </a:endParaRPr>
          </a:p>
          <a:p>
            <a:endParaRPr lang="cs-CZ" dirty="0">
              <a:solidFill>
                <a:srgbClr val="000000"/>
              </a:solidFill>
              <a:latin typeface="NeueHaasUnicaW06-Regular"/>
            </a:endParaRPr>
          </a:p>
          <a:p>
            <a:r>
              <a:rPr lang="cs-CZ" sz="1800" b="0" i="0" u="none" strike="noStrike" baseline="0" dirty="0">
                <a:solidFill>
                  <a:srgbClr val="000000"/>
                </a:solidFill>
                <a:latin typeface="NeueHaasUnicaW06-Regular"/>
              </a:rPr>
              <a:t> Dalším </a:t>
            </a:r>
            <a:r>
              <a:rPr lang="cs-CZ" sz="1800" b="0" i="0" u="none" strike="noStrike" baseline="0" dirty="0">
                <a:solidFill>
                  <a:srgbClr val="000000"/>
                </a:solidFill>
                <a:highlight>
                  <a:srgbClr val="00FFFF"/>
                </a:highlight>
                <a:latin typeface="NeueHaasUnicaW06-Regular"/>
              </a:rPr>
              <a:t>poselstvím</a:t>
            </a:r>
            <a:r>
              <a:rPr lang="cs-CZ" sz="1800" b="0" i="0" u="none" strike="noStrike" baseline="0" dirty="0">
                <a:solidFill>
                  <a:srgbClr val="000000"/>
                </a:solidFill>
                <a:latin typeface="NeueHaasUnicaW06-Regular"/>
              </a:rPr>
              <a:t> je </a:t>
            </a:r>
            <a:r>
              <a:rPr lang="cs-CZ" sz="1800" b="1" i="0" u="none" strike="noStrike" baseline="0" dirty="0">
                <a:solidFill>
                  <a:srgbClr val="000000"/>
                </a:solidFill>
                <a:latin typeface="NeueHaasUnicaW06-Regular"/>
              </a:rPr>
              <a:t>možnost celoživotního spojení člověka s během.</a:t>
            </a:r>
            <a:r>
              <a:rPr lang="cs-CZ" sz="1800" b="0" i="0" u="none" strike="noStrike" baseline="0" dirty="0">
                <a:solidFill>
                  <a:srgbClr val="000000"/>
                </a:solidFill>
                <a:latin typeface="NeueHaasUnicaW06-Regular"/>
              </a:rPr>
              <a:t> </a:t>
            </a:r>
          </a:p>
          <a:p>
            <a:endParaRPr lang="cs-CZ" dirty="0">
              <a:solidFill>
                <a:srgbClr val="000000"/>
              </a:solidFill>
              <a:latin typeface="NeueHaasUnicaW06-Regular"/>
            </a:endParaRPr>
          </a:p>
          <a:p>
            <a:endParaRPr lang="cs-CZ" dirty="0">
              <a:solidFill>
                <a:srgbClr val="000000"/>
              </a:solidFill>
              <a:latin typeface="NeueHaasUnicaW06-Regular"/>
            </a:endParaRPr>
          </a:p>
          <a:p>
            <a:r>
              <a:rPr lang="cs-CZ" sz="1800" b="0" i="0" u="none" strike="noStrike" baseline="0" dirty="0">
                <a:solidFill>
                  <a:srgbClr val="000000"/>
                </a:solidFill>
                <a:latin typeface="NeueHaasUnicaW06-Regular"/>
              </a:rPr>
              <a:t>Autor cituje názor profesora evoluční biologie Dennise Brambla:</a:t>
            </a:r>
          </a:p>
          <a:p>
            <a:endParaRPr lang="cs-CZ" dirty="0">
              <a:solidFill>
                <a:srgbClr val="000000"/>
              </a:solidFill>
              <a:latin typeface="NeueHaasUnicaW06-Regular"/>
            </a:endParaRPr>
          </a:p>
          <a:p>
            <a:r>
              <a:rPr lang="cs-CZ" sz="1800" b="0" i="0" u="none" strike="noStrike" baseline="0" dirty="0">
                <a:solidFill>
                  <a:srgbClr val="000000"/>
                </a:solidFill>
                <a:highlight>
                  <a:srgbClr val="FFFF00"/>
                </a:highlight>
                <a:latin typeface="NeueHaasUnicaW06-Regular"/>
              </a:rPr>
              <a:t>„Na nás lidech </a:t>
            </a:r>
            <a:r>
              <a:rPr lang="pl-PL" sz="1800" b="0" i="0" u="none" strike="noStrike" baseline="0" dirty="0">
                <a:solidFill>
                  <a:srgbClr val="000000"/>
                </a:solidFill>
                <a:highlight>
                  <a:srgbClr val="FFFF00"/>
                </a:highlight>
                <a:latin typeface="NeueHaasUnicaW06-Regular"/>
              </a:rPr>
              <a:t>lidech je cosi skutečně divného. N</a:t>
            </a:r>
            <a:r>
              <a:rPr lang="cs-CZ" sz="1800" b="0" i="0" u="none" strike="noStrike" baseline="0" dirty="0" err="1">
                <a:solidFill>
                  <a:srgbClr val="000000"/>
                </a:solidFill>
                <a:highlight>
                  <a:srgbClr val="FFFF00"/>
                </a:highlight>
                <a:latin typeface="NeueHaasUnicaW06-Regular"/>
              </a:rPr>
              <a:t>ejenom</a:t>
            </a:r>
            <a:r>
              <a:rPr lang="cs-CZ" sz="1800" b="0" i="0" u="none" strike="noStrike" baseline="0" dirty="0">
                <a:solidFill>
                  <a:srgbClr val="000000"/>
                </a:solidFill>
                <a:highlight>
                  <a:srgbClr val="FFFF00"/>
                </a:highlight>
                <a:latin typeface="NeueHaasUnicaW06-Regular"/>
              </a:rPr>
              <a:t>, že jsme ve vytrvalostním běhání velmi dobří, my jsme v něm dobří také hodně dlouho. Jsme stroje stvořené k běhu a nikdy se neopotřebujeme“ (kapitola 28, 235). </a:t>
            </a:r>
          </a:p>
          <a:p>
            <a:endParaRPr lang="cs-CZ" dirty="0">
              <a:solidFill>
                <a:srgbClr val="000000"/>
              </a:solidFill>
              <a:latin typeface="NeueHaasUnicaW06-Regular"/>
            </a:endParaRPr>
          </a:p>
        </p:txBody>
      </p:sp>
    </p:spTree>
    <p:extLst>
      <p:ext uri="{BB962C8B-B14F-4D97-AF65-F5344CB8AC3E}">
        <p14:creationId xmlns:p14="http://schemas.microsoft.com/office/powerpoint/2010/main" val="86060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F50DAEE4-DAD2-4E95-88BB-478EF3E9AF38}"/>
              </a:ext>
            </a:extLst>
          </p:cNvPr>
          <p:cNvSpPr txBox="1"/>
          <p:nvPr/>
        </p:nvSpPr>
        <p:spPr>
          <a:xfrm>
            <a:off x="395536" y="548680"/>
            <a:ext cx="6984776" cy="646331"/>
          </a:xfrm>
          <a:prstGeom prst="rect">
            <a:avLst/>
          </a:prstGeom>
          <a:noFill/>
        </p:spPr>
        <p:txBody>
          <a:bodyPr wrap="square">
            <a:spAutoFit/>
          </a:bodyPr>
          <a:lstStyle/>
          <a:p>
            <a:endParaRPr lang="cs-CZ" dirty="0">
              <a:solidFill>
                <a:srgbClr val="000000"/>
              </a:solidFill>
              <a:latin typeface="NeueHaasUnicaW06-Regular"/>
            </a:endParaRPr>
          </a:p>
          <a:p>
            <a:r>
              <a:rPr lang="cs-CZ" sz="1800" b="0" i="0" u="none" strike="noStrike" baseline="0" dirty="0">
                <a:solidFill>
                  <a:srgbClr val="000000"/>
                </a:solidFill>
                <a:latin typeface="NeueHaasUnicaW06-Regular"/>
              </a:rPr>
              <a:t> </a:t>
            </a:r>
            <a:endParaRPr lang="cs-CZ" dirty="0">
              <a:solidFill>
                <a:srgbClr val="000000"/>
              </a:solidFill>
              <a:latin typeface="NeueHaasUnicaW06-Regular"/>
            </a:endParaRPr>
          </a:p>
        </p:txBody>
      </p:sp>
      <p:pic>
        <p:nvPicPr>
          <p:cNvPr id="5" name="Obrázek 4" descr="Obsah obrázku text, exteriér&#10;&#10;Popis byl vytvořen automaticky">
            <a:extLst>
              <a:ext uri="{FF2B5EF4-FFF2-40B4-BE49-F238E27FC236}">
                <a16:creationId xmlns:a16="http://schemas.microsoft.com/office/drawing/2014/main" id="{B0B93939-6D99-4CDE-9C13-3D06770501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1019" y="1484784"/>
            <a:ext cx="1664389" cy="2435691"/>
          </a:xfrm>
          <a:prstGeom prst="rect">
            <a:avLst/>
          </a:prstGeom>
        </p:spPr>
      </p:pic>
      <p:sp>
        <p:nvSpPr>
          <p:cNvPr id="6" name="TextovéPole 5">
            <a:extLst>
              <a:ext uri="{FF2B5EF4-FFF2-40B4-BE49-F238E27FC236}">
                <a16:creationId xmlns:a16="http://schemas.microsoft.com/office/drawing/2014/main" id="{37217DEB-43BD-4B54-B892-186DCFE635EF}"/>
              </a:ext>
            </a:extLst>
          </p:cNvPr>
          <p:cNvSpPr txBox="1"/>
          <p:nvPr/>
        </p:nvSpPr>
        <p:spPr>
          <a:xfrm>
            <a:off x="539552" y="836713"/>
            <a:ext cx="6339549" cy="4524315"/>
          </a:xfrm>
          <a:prstGeom prst="rect">
            <a:avLst/>
          </a:prstGeom>
          <a:noFill/>
        </p:spPr>
        <p:txBody>
          <a:bodyPr wrap="square">
            <a:spAutoFit/>
          </a:bodyPr>
          <a:lstStyle/>
          <a:p>
            <a:endParaRPr lang="cs-CZ" dirty="0">
              <a:solidFill>
                <a:srgbClr val="000000"/>
              </a:solidFill>
              <a:latin typeface="NeueHaasUnicaW06-Regular"/>
            </a:endParaRPr>
          </a:p>
          <a:p>
            <a:endParaRPr lang="cs-CZ" sz="1800" b="0" i="0" u="none" strike="noStrike" baseline="0" dirty="0">
              <a:solidFill>
                <a:srgbClr val="000000"/>
              </a:solidFill>
              <a:latin typeface="NeueHaasUnicaW06-Regular"/>
            </a:endParaRPr>
          </a:p>
          <a:p>
            <a:r>
              <a:rPr lang="cs-CZ" sz="1800" b="0" i="0" u="none" strike="noStrike" baseline="0" dirty="0">
                <a:solidFill>
                  <a:srgbClr val="000000"/>
                </a:solidFill>
                <a:latin typeface="NeueHaasUnicaW06-Regular"/>
              </a:rPr>
              <a:t>Jack </a:t>
            </a:r>
            <a:r>
              <a:rPr lang="cs-CZ" sz="1800" b="0" i="0" u="none" strike="noStrike" baseline="0" dirty="0" err="1">
                <a:solidFill>
                  <a:srgbClr val="000000"/>
                </a:solidFill>
                <a:latin typeface="NeueHaasUnicaW06-Regular"/>
              </a:rPr>
              <a:t>Kirk</a:t>
            </a:r>
            <a:r>
              <a:rPr lang="cs-CZ" sz="1800" b="0" i="0" u="none" strike="noStrike" baseline="0" dirty="0">
                <a:solidFill>
                  <a:srgbClr val="000000"/>
                </a:solidFill>
                <a:latin typeface="NeueHaasUnicaW06-Regular"/>
              </a:rPr>
              <a:t> – vytrvalecká legenda proslulá běžeckou dlouhověkostí: </a:t>
            </a:r>
          </a:p>
          <a:p>
            <a:endParaRPr lang="cs-CZ" dirty="0">
              <a:solidFill>
                <a:srgbClr val="000000"/>
              </a:solidFill>
              <a:latin typeface="NeueHaasUnicaW06-Regular"/>
            </a:endParaRPr>
          </a:p>
          <a:p>
            <a:r>
              <a:rPr lang="cs-CZ" sz="1800" b="0" i="0" u="none" strike="noStrike" baseline="0" dirty="0">
                <a:solidFill>
                  <a:srgbClr val="000000"/>
                </a:solidFill>
                <a:highlight>
                  <a:srgbClr val="FFFF00"/>
                </a:highlight>
                <a:latin typeface="NeueHaasUnicaW06-Regular"/>
              </a:rPr>
              <a:t>„Nepřestáváš běhat proto, že zestárneš (…) Zestárneš, protože přestaneš běhat“ (tamtéž).</a:t>
            </a:r>
          </a:p>
          <a:p>
            <a:endParaRPr lang="cs-CZ" dirty="0">
              <a:solidFill>
                <a:srgbClr val="000000"/>
              </a:solidFill>
              <a:latin typeface="NeueHaasUnicaW06-Regular"/>
            </a:endParaRPr>
          </a:p>
          <a:p>
            <a:endParaRPr lang="cs-CZ" dirty="0">
              <a:solidFill>
                <a:srgbClr val="000000"/>
              </a:solidFill>
              <a:latin typeface="NeueHaasUnicaW06-Regular"/>
            </a:endParaRPr>
          </a:p>
          <a:p>
            <a:pPr algn="just"/>
            <a:r>
              <a:rPr lang="cs-CZ" sz="1800" b="0" i="0" u="none" strike="noStrike" baseline="0" dirty="0" err="1">
                <a:solidFill>
                  <a:srgbClr val="000000"/>
                </a:solidFill>
                <a:latin typeface="NeueHaasUnicaW06-Regular"/>
              </a:rPr>
              <a:t>Herb</a:t>
            </a:r>
            <a:r>
              <a:rPr lang="cs-CZ" sz="1800" b="0" i="0" u="none" strike="noStrike" baseline="0" dirty="0">
                <a:solidFill>
                  <a:srgbClr val="000000"/>
                </a:solidFill>
                <a:latin typeface="NeueHaasUnicaW06-Regular"/>
              </a:rPr>
              <a:t> </a:t>
            </a:r>
            <a:r>
              <a:rPr lang="cs-CZ" sz="1800" b="0" i="0" u="none" strike="noStrike" baseline="0" dirty="0" err="1">
                <a:solidFill>
                  <a:srgbClr val="000000"/>
                </a:solidFill>
                <a:latin typeface="NeueHaasUnicaW06-Regular"/>
              </a:rPr>
              <a:t>Elliott</a:t>
            </a:r>
            <a:endParaRPr lang="cs-CZ" sz="1800" b="0" i="0" u="none" strike="noStrike" baseline="0" dirty="0">
              <a:solidFill>
                <a:srgbClr val="000000"/>
              </a:solidFill>
              <a:latin typeface="NeueHaasUnicaW06-Regular"/>
            </a:endParaRPr>
          </a:p>
          <a:p>
            <a:pPr algn="just"/>
            <a:r>
              <a:rPr lang="cs-CZ" sz="1800" b="0" i="0" u="none" strike="noStrike" baseline="0" dirty="0">
                <a:solidFill>
                  <a:srgbClr val="000000"/>
                </a:solidFill>
                <a:latin typeface="NeueHaasUnicaW06-Regular"/>
              </a:rPr>
              <a:t>(„olympijský vítěz a držitel světového rekordu na jednu míli, který trénoval bosý, psal básně a kariéru ukončil jako neporažený): </a:t>
            </a:r>
          </a:p>
          <a:p>
            <a:pPr algn="just"/>
            <a:endParaRPr lang="cs-CZ" dirty="0">
              <a:solidFill>
                <a:srgbClr val="000000"/>
              </a:solidFill>
              <a:latin typeface="NeueHaasUnicaW06-Regular"/>
            </a:endParaRPr>
          </a:p>
          <a:p>
            <a:pPr algn="just"/>
            <a:r>
              <a:rPr lang="cs-CZ" sz="1800" b="0" i="0" u="none" strike="noStrike" baseline="0" dirty="0">
                <a:solidFill>
                  <a:srgbClr val="000000"/>
                </a:solidFill>
                <a:highlight>
                  <a:srgbClr val="FFFF00"/>
                </a:highlight>
                <a:latin typeface="NeueHaasUnicaW06-Regular"/>
              </a:rPr>
              <a:t>„Poezie, hudba, lesy, oceány, samota – to všechno podporuje enormní spirituální sílu. Došel jsem k poznání, že tento duševní stav, stejně jako fyzickou přípravu je nutné získat před závodem“ (</a:t>
            </a:r>
            <a:r>
              <a:rPr lang="cs-CZ" sz="1800" b="0" i="0" u="none" strike="noStrike" baseline="0" dirty="0" err="1">
                <a:solidFill>
                  <a:srgbClr val="000000"/>
                </a:solidFill>
                <a:highlight>
                  <a:srgbClr val="FFFF00"/>
                </a:highlight>
                <a:latin typeface="NeueHaasUnicaW06-Regular"/>
              </a:rPr>
              <a:t>Elliott</a:t>
            </a:r>
            <a:r>
              <a:rPr lang="cs-CZ" sz="1800" b="0" i="0" u="none" strike="noStrike" baseline="0" dirty="0">
                <a:solidFill>
                  <a:srgbClr val="000000"/>
                </a:solidFill>
                <a:highlight>
                  <a:srgbClr val="FFFF00"/>
                </a:highlight>
                <a:latin typeface="NeueHaasUnicaW06-Regular"/>
              </a:rPr>
              <a:t>, tamtéž).</a:t>
            </a:r>
            <a:endParaRPr lang="cs-CZ" dirty="0">
              <a:highlight>
                <a:srgbClr val="FFFF00"/>
              </a:highlight>
            </a:endParaRPr>
          </a:p>
        </p:txBody>
      </p:sp>
      <p:pic>
        <p:nvPicPr>
          <p:cNvPr id="4" name="Obrázek 3" descr="Obsah obrázku osoba, exteriér, sport, atletika&#10;&#10;Popis byl vytvořen automaticky">
            <a:extLst>
              <a:ext uri="{FF2B5EF4-FFF2-40B4-BE49-F238E27FC236}">
                <a16:creationId xmlns:a16="http://schemas.microsoft.com/office/drawing/2014/main" id="{6D383DEF-80D7-43F5-9337-91442D655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57" y="0"/>
            <a:ext cx="6303971" cy="7983022"/>
          </a:xfrm>
          <a:prstGeom prst="rect">
            <a:avLst/>
          </a:prstGeom>
        </p:spPr>
      </p:pic>
      <p:pic>
        <p:nvPicPr>
          <p:cNvPr id="8" name="Obrázek 7">
            <a:extLst>
              <a:ext uri="{FF2B5EF4-FFF2-40B4-BE49-F238E27FC236}">
                <a16:creationId xmlns:a16="http://schemas.microsoft.com/office/drawing/2014/main" id="{DD1CE719-824B-4B24-9341-E0191EB82DED}"/>
              </a:ext>
            </a:extLst>
          </p:cNvPr>
          <p:cNvPicPr>
            <a:picLocks noChangeAspect="1"/>
          </p:cNvPicPr>
          <p:nvPr/>
        </p:nvPicPr>
        <p:blipFill>
          <a:blip r:embed="rId4"/>
          <a:stretch>
            <a:fillRect/>
          </a:stretch>
        </p:blipFill>
        <p:spPr>
          <a:xfrm>
            <a:off x="633096" y="48442"/>
            <a:ext cx="5653921" cy="6809558"/>
          </a:xfrm>
          <a:prstGeom prst="rect">
            <a:avLst/>
          </a:prstGeom>
        </p:spPr>
      </p:pic>
      <p:sp>
        <p:nvSpPr>
          <p:cNvPr id="10" name="TextovéPole 9">
            <a:extLst>
              <a:ext uri="{FF2B5EF4-FFF2-40B4-BE49-F238E27FC236}">
                <a16:creationId xmlns:a16="http://schemas.microsoft.com/office/drawing/2014/main" id="{15F539A4-ED80-4DDC-ACA6-4C872A4E0EEA}"/>
              </a:ext>
            </a:extLst>
          </p:cNvPr>
          <p:cNvSpPr txBox="1"/>
          <p:nvPr/>
        </p:nvSpPr>
        <p:spPr>
          <a:xfrm>
            <a:off x="7380312" y="5085184"/>
            <a:ext cx="1368152" cy="1200329"/>
          </a:xfrm>
          <a:prstGeom prst="rect">
            <a:avLst/>
          </a:prstGeom>
          <a:noFill/>
        </p:spPr>
        <p:txBody>
          <a:bodyPr wrap="square" rtlCol="0">
            <a:spAutoFit/>
          </a:bodyPr>
          <a:lstStyle/>
          <a:p>
            <a:r>
              <a:rPr lang="cs-CZ" dirty="0"/>
              <a:t>LOH Řím 1960</a:t>
            </a:r>
          </a:p>
          <a:p>
            <a:r>
              <a:rPr lang="cs-CZ" dirty="0"/>
              <a:t>1500 m 3:35,6</a:t>
            </a:r>
          </a:p>
        </p:txBody>
      </p:sp>
    </p:spTree>
    <p:extLst>
      <p:ext uri="{BB962C8B-B14F-4D97-AF65-F5344CB8AC3E}">
        <p14:creationId xmlns:p14="http://schemas.microsoft.com/office/powerpoint/2010/main" val="240780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1146</TotalTime>
  <Words>1590</Words>
  <Application>Microsoft Office PowerPoint</Application>
  <PresentationFormat>Předvádění na obrazovce (4:3)</PresentationFormat>
  <Paragraphs>171</Paragraphs>
  <Slides>18</Slides>
  <Notes>2</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18</vt:i4>
      </vt:variant>
    </vt:vector>
  </HeadingPairs>
  <TitlesOfParts>
    <vt:vector size="25" baseType="lpstr">
      <vt:lpstr>Arial</vt:lpstr>
      <vt:lpstr>Arial Black</vt:lpstr>
      <vt:lpstr>Calibri</vt:lpstr>
      <vt:lpstr>NeueHaasUnicaW06-Italic</vt:lpstr>
      <vt:lpstr>NeueHaasUnicaW06-Regular</vt:lpstr>
      <vt:lpstr>Times New Roman</vt:lpstr>
      <vt:lpstr>Výchozí návrh</vt:lpstr>
      <vt:lpstr>Běh a jeho různé podoby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Běh jako umění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Prožitek ve vztahu k soutěži v souvislosti s „internal competition“</dc:title>
  <dc:creator>Eman</dc:creator>
  <cp:lastModifiedBy>Emanuel Hurych</cp:lastModifiedBy>
  <cp:revision>88</cp:revision>
  <dcterms:created xsi:type="dcterms:W3CDTF">2009-04-22T09:47:57Z</dcterms:created>
  <dcterms:modified xsi:type="dcterms:W3CDTF">2022-10-25T18:21:44Z</dcterms:modified>
</cp:coreProperties>
</file>