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fr.wikipedia.org/wiki/Image:Francois_Rabelais_-_Portra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rtpaedagogik-online.de/gutsmuths/gutsbio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3. </a:t>
            </a:r>
            <a:r>
              <a:rPr lang="cs-CZ" altLang="cs-CZ" sz="4400" b="1" dirty="0">
                <a:solidFill>
                  <a:srgbClr val="0000DC"/>
                </a:solidFill>
              </a:rPr>
              <a:t>Vznik </a:t>
            </a:r>
            <a:r>
              <a:rPr lang="cs-CZ" altLang="cs-CZ" sz="4400" b="1">
                <a:solidFill>
                  <a:srgbClr val="0000DC"/>
                </a:solidFill>
              </a:rPr>
              <a:t>a počátky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C9884-B9C2-4E5A-8615-F9D53F713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7A56AC-2E24-4811-82DB-5535982A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„sportovní edukace“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AA3B1D-DBFC-498B-B3D7-2B61C53D4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17" y="1017639"/>
            <a:ext cx="11717718" cy="54361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pohybové aktivity (PA) – vždy součástí edukace = </a:t>
            </a:r>
            <a:r>
              <a:rPr lang="cs-CZ" altLang="cs-CZ" sz="3200" b="1" dirty="0">
                <a:solidFill>
                  <a:srgbClr val="0000DC"/>
                </a:solidFill>
              </a:rPr>
              <a:t>základní edukační prostředek </a:t>
            </a:r>
            <a:r>
              <a:rPr lang="cs-CZ" altLang="cs-CZ" sz="3200" dirty="0"/>
              <a:t>(vztah k práci a boji, …)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první „sportovní pedagogové“ </a:t>
            </a:r>
            <a:r>
              <a:rPr lang="cs-CZ" altLang="cs-CZ" sz="3200" dirty="0"/>
              <a:t>(= ten zkušenější)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vznik sportu </a:t>
            </a:r>
            <a:r>
              <a:rPr lang="cs-CZ" altLang="cs-CZ" sz="3200" dirty="0"/>
              <a:t>– sportovní edukace = tradiční oblast každé kultury = vyšší stadium rozvoje civilizace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antický svět </a:t>
            </a:r>
            <a:r>
              <a:rPr lang="cs-CZ" altLang="cs-CZ" sz="3200" dirty="0"/>
              <a:t>– systematická gymnastická výchova – propojení se školou (gymnasion) + mimoškolní aktivity, vojenská výchova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antické </a:t>
            </a:r>
            <a:r>
              <a:rPr lang="cs-CZ" altLang="cs-CZ" sz="3200" dirty="0"/>
              <a:t>(nejen) </a:t>
            </a:r>
            <a:r>
              <a:rPr lang="cs-CZ" altLang="cs-CZ" sz="3200" b="1" dirty="0">
                <a:solidFill>
                  <a:srgbClr val="0000DC"/>
                </a:solidFill>
              </a:rPr>
              <a:t>olympijské hry </a:t>
            </a:r>
            <a:r>
              <a:rPr lang="cs-CZ" altLang="cs-CZ" sz="3200" dirty="0"/>
              <a:t>– trenérství + lékařství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středověk</a:t>
            </a:r>
            <a:r>
              <a:rPr lang="cs-CZ" altLang="cs-CZ" sz="3200" dirty="0"/>
              <a:t> – rytířské hry + další „sporty“ = i pro „</a:t>
            </a:r>
            <a:r>
              <a:rPr lang="cs-CZ" altLang="cs-CZ" sz="3200" b="1" dirty="0">
                <a:solidFill>
                  <a:srgbClr val="0000DC"/>
                </a:solidFill>
              </a:rPr>
              <a:t>volný čas</a:t>
            </a:r>
            <a:r>
              <a:rPr lang="cs-CZ" alt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učitelé </a:t>
            </a:r>
            <a:r>
              <a:rPr lang="cs-CZ" altLang="cs-CZ" sz="3200" dirty="0"/>
              <a:t>tance, šermu, jezdectví,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47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22503-3FBE-4CCA-BC94-8413B833C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1496BF-40BF-4E5B-BD5E-75EE86345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26" y="392607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9BF0D5-9BBC-4DF3-A064-3C7883ED4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7"/>
            <a:ext cx="10753200" cy="51997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Platon</a:t>
            </a:r>
            <a:r>
              <a:rPr lang="cs-CZ" altLang="cs-CZ" dirty="0"/>
              <a:t> (427–347 př. Kr.)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tělesných cvičení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vztah k branné výchově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i dívek</a:t>
            </a:r>
          </a:p>
          <a:p>
            <a:pPr>
              <a:lnSpc>
                <a:spcPct val="100000"/>
              </a:lnSpc>
            </a:pPr>
            <a:r>
              <a:rPr lang="cs-CZ" dirty="0"/>
              <a:t>medicína = léčba + </a:t>
            </a:r>
            <a:r>
              <a:rPr lang="cs-CZ" b="1" dirty="0">
                <a:solidFill>
                  <a:srgbClr val="0000DC"/>
                </a:solidFill>
              </a:rPr>
              <a:t>gymnastika = rozvoj zdraví</a:t>
            </a:r>
            <a:endParaRPr lang="cs-CZ" altLang="cs-CZ" b="1" dirty="0">
              <a:solidFill>
                <a:srgbClr val="0000DC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Aristoteles </a:t>
            </a:r>
            <a:r>
              <a:rPr lang="cs-CZ" altLang="cs-CZ" dirty="0"/>
              <a:t>(384–322 př. Kr.)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tělesných cvičení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tělesná cvičení mají předcházet intelektuálnímu rozvoji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Středověk </a:t>
            </a:r>
            <a:r>
              <a:rPr lang="cs-CZ" altLang="cs-CZ" dirty="0"/>
              <a:t>– pokles významu TV – redukce péče o tělo </a:t>
            </a:r>
            <a:br>
              <a:rPr lang="cs-CZ" altLang="cs-CZ" dirty="0"/>
            </a:br>
            <a:r>
              <a:rPr lang="cs-CZ" altLang="cs-CZ" b="1" dirty="0"/>
              <a:t>Renesanční myšlení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např. </a:t>
            </a:r>
            <a:r>
              <a:rPr lang="cs-CZ" altLang="cs-CZ" b="1" dirty="0" err="1"/>
              <a:t>François</a:t>
            </a:r>
            <a:r>
              <a:rPr lang="cs-CZ" altLang="cs-CZ" b="1" dirty="0"/>
              <a:t> </a:t>
            </a:r>
            <a:r>
              <a:rPr lang="cs-CZ" altLang="cs-CZ" b="1" dirty="0" err="1"/>
              <a:t>Rabelais</a:t>
            </a:r>
            <a:r>
              <a:rPr lang="cs-CZ" altLang="cs-CZ" b="1" dirty="0"/>
              <a:t> </a:t>
            </a:r>
            <a:r>
              <a:rPr lang="cs-CZ" altLang="cs-CZ" dirty="0"/>
              <a:t>(1494–1553)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nový přístup k životu – </a:t>
            </a:r>
            <a:r>
              <a:rPr lang="cs-CZ" altLang="cs-CZ" b="1" dirty="0">
                <a:solidFill>
                  <a:srgbClr val="0000DC"/>
                </a:solidFill>
              </a:rPr>
              <a:t>sport = prostředek edukace</a:t>
            </a:r>
          </a:p>
        </p:txBody>
      </p:sp>
      <p:pic>
        <p:nvPicPr>
          <p:cNvPr id="6" name="Picture 5" descr="platon">
            <a:extLst>
              <a:ext uri="{FF2B5EF4-FFF2-40B4-BE49-F238E27FC236}">
                <a16:creationId xmlns:a16="http://schemas.microsoft.com/office/drawing/2014/main" id="{3ACA4B4C-1BD7-4DFC-8DF5-69E71368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1151" y="1171577"/>
            <a:ext cx="1191809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ristoteles">
            <a:extLst>
              <a:ext uri="{FF2B5EF4-FFF2-40B4-BE49-F238E27FC236}">
                <a16:creationId xmlns:a16="http://schemas.microsoft.com/office/drawing/2014/main" id="{B1F78FF9-A39F-4A71-BBA2-937BD897E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35" y="2456920"/>
            <a:ext cx="1506115" cy="1860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François Rabelais">
            <a:hlinkClick r:id="rId4" tooltip="François Rabelais"/>
            <a:extLst>
              <a:ext uri="{FF2B5EF4-FFF2-40B4-BE49-F238E27FC236}">
                <a16:creationId xmlns:a16="http://schemas.microsoft.com/office/drawing/2014/main" id="{7FB8AE10-62A1-48C9-939C-A534B5D52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35" y="4214487"/>
            <a:ext cx="1393083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92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ECB5BC-4A1D-4CD4-8194-73363C6D0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7255A2-B413-4BF4-B5DB-5E9618B1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8638"/>
            <a:ext cx="10753200" cy="451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5E31AE-79B2-4164-A30F-27F7AF3B9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8611"/>
            <a:ext cx="10753200" cy="520139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Jan Amos Komenský </a:t>
            </a:r>
            <a:r>
              <a:rPr lang="cs-CZ" altLang="cs-CZ" dirty="0"/>
              <a:t>(1592–1670)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= součást komplexní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přínos k rozvoji školní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do všech stupňů </a:t>
            </a:r>
            <a:r>
              <a:rPr lang="cs-CZ" altLang="cs-CZ" dirty="0"/>
              <a:t>vzdělávací soustavy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John Locke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= prioritní význam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+ mravní + rozumová výchova = </a:t>
            </a:r>
            <a:br>
              <a:rPr lang="cs-CZ" altLang="cs-CZ" dirty="0"/>
            </a:br>
            <a:r>
              <a:rPr lang="cs-CZ" altLang="cs-CZ" dirty="0"/>
              <a:t>tři základní oblasti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pojetí TV = podpora zdraví a rozvoj zdatnosti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předpoklad úspěšného života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D47CB6BE-F043-49BB-B816-27C985444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0" y="1278611"/>
            <a:ext cx="1622322" cy="193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jlocke2">
            <a:extLst>
              <a:ext uri="{FF2B5EF4-FFF2-40B4-BE49-F238E27FC236}">
                <a16:creationId xmlns:a16="http://schemas.microsoft.com/office/drawing/2014/main" id="{77C67ED8-FA9B-4DFF-84C5-DB35A8402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1" y="3546987"/>
            <a:ext cx="1622321" cy="243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44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E52215-BDCA-44FB-B750-E65A360B0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D79B4-F66D-4DFD-9798-C2A9B99E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1F6BA3-AF5B-482E-8EBE-C37C366F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39"/>
            <a:ext cx="10753200" cy="52103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Jean Jacques Rousseau </a:t>
            </a:r>
            <a:r>
              <a:rPr lang="cs-CZ" altLang="cs-CZ" dirty="0"/>
              <a:t>(1712–1778)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0000DC"/>
                </a:solidFill>
              </a:rPr>
              <a:t>TV v přirozeném prostředí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 souladu s </a:t>
            </a:r>
            <a:r>
              <a:rPr lang="cs-CZ" altLang="cs-CZ" b="1" dirty="0">
                <a:solidFill>
                  <a:srgbClr val="0000DC"/>
                </a:solidFill>
              </a:rPr>
              <a:t>individuálními potřebami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radostná atmosféra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svobodná nabídka </a:t>
            </a:r>
            <a:r>
              <a:rPr lang="cs-CZ" altLang="cs-CZ" dirty="0"/>
              <a:t>pohybových aktivit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zaměření na dítě </a:t>
            </a:r>
            <a:r>
              <a:rPr lang="cs-CZ" altLang="cs-CZ" dirty="0"/>
              <a:t>(sportovce, klienta, studenta,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zrod </a:t>
            </a:r>
            <a:r>
              <a:rPr lang="cs-CZ" altLang="cs-CZ" b="1" dirty="0">
                <a:solidFill>
                  <a:srgbClr val="0000DC"/>
                </a:solidFill>
              </a:rPr>
              <a:t>novodobých</a:t>
            </a:r>
            <a:r>
              <a:rPr lang="cs-CZ" altLang="cs-CZ" b="1" dirty="0"/>
              <a:t> </a:t>
            </a:r>
            <a:r>
              <a:rPr lang="cs-CZ" altLang="cs-CZ" dirty="0"/>
              <a:t>(nejen) </a:t>
            </a:r>
            <a:r>
              <a:rPr lang="cs-CZ" altLang="cs-CZ" b="1" dirty="0">
                <a:solidFill>
                  <a:srgbClr val="0000DC"/>
                </a:solidFill>
              </a:rPr>
              <a:t>TV koncepcí </a:t>
            </a:r>
            <a:br>
              <a:rPr lang="cs-CZ" altLang="cs-CZ" dirty="0"/>
            </a:b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Johann </a:t>
            </a:r>
            <a:r>
              <a:rPr lang="cs-CZ" altLang="cs-CZ" b="1" dirty="0" err="1">
                <a:solidFill>
                  <a:srgbClr val="FF0000"/>
                </a:solidFill>
              </a:rPr>
              <a:t>Christoph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GuthsMuths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(1759–1839)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klasik </a:t>
            </a:r>
            <a:r>
              <a:rPr lang="cs-CZ" altLang="cs-CZ" b="1" dirty="0">
                <a:solidFill>
                  <a:srgbClr val="0000DC"/>
                </a:solidFill>
              </a:rPr>
              <a:t>školní tělesné výchovy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zavádění školní TV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 nás – nejprve živelně, později povinně (1869)</a:t>
            </a:r>
          </a:p>
          <a:p>
            <a:endParaRPr lang="cs-CZ" dirty="0"/>
          </a:p>
        </p:txBody>
      </p:sp>
      <p:pic>
        <p:nvPicPr>
          <p:cNvPr id="6" name="Picture 4" descr="rousseau3">
            <a:extLst>
              <a:ext uri="{FF2B5EF4-FFF2-40B4-BE49-F238E27FC236}">
                <a16:creationId xmlns:a16="http://schemas.microsoft.com/office/drawing/2014/main" id="{C4D6BC47-E181-4FBE-A31E-AA8C4F0DB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567" y="1692002"/>
            <a:ext cx="15446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GutsMuths">
            <a:hlinkClick r:id="rId3"/>
            <a:extLst>
              <a:ext uri="{FF2B5EF4-FFF2-40B4-BE49-F238E27FC236}">
                <a16:creationId xmlns:a16="http://schemas.microsoft.com/office/drawing/2014/main" id="{4DC2D7BB-398B-4E03-B865-2FA95303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792" y="4301604"/>
            <a:ext cx="15224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71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0E159A-9AF2-4C40-AD79-15CDBB452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1C0E60-86F6-410B-82D3-702C3553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30EEE7-BC8A-434F-A141-FB846FDB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93" y="978493"/>
            <a:ext cx="11049213" cy="541811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1. Novodobá národní hnutí 19. století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tělovýchova a sport = profilové aktivity: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německé </a:t>
            </a:r>
            <a:r>
              <a:rPr lang="cs-CZ" altLang="cs-CZ" sz="3200" b="1" dirty="0">
                <a:solidFill>
                  <a:srgbClr val="0000DC"/>
                </a:solidFill>
              </a:rPr>
              <a:t>turnerství </a:t>
            </a:r>
            <a:r>
              <a:rPr lang="cs-CZ" altLang="cs-CZ" sz="3200" dirty="0"/>
              <a:t>– zakladatel</a:t>
            </a:r>
            <a:br>
              <a:rPr lang="cs-CZ" altLang="cs-CZ" sz="3200" dirty="0"/>
            </a:br>
            <a:r>
              <a:rPr lang="cs-CZ" sz="3200" b="1" dirty="0">
                <a:solidFill>
                  <a:srgbClr val="FF0000"/>
                </a:solidFill>
              </a:rPr>
              <a:t>Friedrich Ludwig Jahn </a:t>
            </a:r>
            <a:r>
              <a:rPr lang="cs-CZ" sz="3200" b="1" dirty="0"/>
              <a:t>(1778– 1852)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sokolské hnutí </a:t>
            </a: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F0000"/>
                </a:solidFill>
              </a:rPr>
              <a:t>Tyrš, </a:t>
            </a:r>
            <a:r>
              <a:rPr lang="cs-CZ" altLang="cs-CZ" sz="3200" b="1" dirty="0" err="1">
                <a:solidFill>
                  <a:srgbClr val="FF0000"/>
                </a:solidFill>
              </a:rPr>
              <a:t>Fügner</a:t>
            </a:r>
            <a:r>
              <a:rPr lang="cs-CZ" altLang="cs-CZ" sz="3200" dirty="0"/>
              <a:t>) – kulturní +</a:t>
            </a:r>
            <a:br>
              <a:rPr lang="cs-CZ" altLang="cs-CZ" sz="3200" dirty="0"/>
            </a:br>
            <a:r>
              <a:rPr lang="cs-CZ" altLang="cs-CZ" sz="3200" dirty="0"/>
              <a:t>edukační – důraz na prvky filozofické, morální i estetické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2. </a:t>
            </a:r>
            <a:r>
              <a:rPr lang="cs-CZ" altLang="cs-CZ" sz="3200" b="1" dirty="0">
                <a:solidFill>
                  <a:srgbClr val="0000DC"/>
                </a:solidFill>
              </a:rPr>
              <a:t>Novodobý sport </a:t>
            </a:r>
            <a:r>
              <a:rPr lang="cs-CZ" altLang="cs-CZ" sz="3200" dirty="0"/>
              <a:t>= rozvoj zdraví, fyzické zdatnosti, sociálních kompetencí + morální a estetická kultivace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klubový sport </a:t>
            </a:r>
            <a:r>
              <a:rPr lang="cs-CZ" altLang="cs-CZ" sz="3200" dirty="0"/>
              <a:t>(Anglie – od 2. poloviny 18. století)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„školní“ sport </a:t>
            </a:r>
            <a:r>
              <a:rPr lang="cs-CZ" altLang="cs-CZ" sz="3200" dirty="0"/>
              <a:t>(Anglie, USA – od 2. poloviny 19. století)</a:t>
            </a:r>
          </a:p>
          <a:p>
            <a:endParaRPr lang="cs-CZ" dirty="0"/>
          </a:p>
        </p:txBody>
      </p:sp>
      <p:pic>
        <p:nvPicPr>
          <p:cNvPr id="1026" name="Picture 2" descr="https://upload.wikimedia.org/wikipedia/commons/6/65/Friedrich_Ludwig_Jahn.jpg">
            <a:extLst>
              <a:ext uri="{FF2B5EF4-FFF2-40B4-BE49-F238E27FC236}">
                <a16:creationId xmlns:a16="http://schemas.microsoft.com/office/drawing/2014/main" id="{6570DE26-B541-4CEA-9F5F-C4A6A5E1C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926" y="1061885"/>
            <a:ext cx="2013010" cy="26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6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7C6D4E-6C7D-4B94-B2C1-69DCB5AD3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0B1C0B-AECA-4488-9368-464E8730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6323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Miroslav Tyrš </a:t>
            </a:r>
            <a:r>
              <a:rPr lang="cs-CZ" altLang="cs-CZ" dirty="0"/>
              <a:t>(1832–1884)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C19310-FB88-4961-BFFB-03BDB889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369"/>
            <a:ext cx="8365006" cy="50186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nejvýraznější postava českého kulturního života druhé poloviny 19. století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profesor dějin umění na univerzitě v Praze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teoretik a organizátor tělesné výchovy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1862 </a:t>
            </a:r>
            <a:r>
              <a:rPr lang="cs-CZ" altLang="cs-CZ" dirty="0"/>
              <a:t>inicioval založení první české celonárodní masové </a:t>
            </a:r>
            <a:r>
              <a:rPr lang="cs-CZ" altLang="cs-CZ" b="1" dirty="0"/>
              <a:t>tělovýchovné organizace Sokol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vytvořil českou </a:t>
            </a:r>
            <a:r>
              <a:rPr lang="cs-CZ" altLang="cs-CZ" b="1" dirty="0">
                <a:solidFill>
                  <a:srgbClr val="0000DC"/>
                </a:solidFill>
              </a:rPr>
              <a:t>tělovýchovnou soustavu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koncipoval české </a:t>
            </a:r>
            <a:r>
              <a:rPr lang="cs-CZ" altLang="cs-CZ" b="1" dirty="0">
                <a:solidFill>
                  <a:srgbClr val="0000DC"/>
                </a:solidFill>
              </a:rPr>
              <a:t>tělovýchovné názvosloví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nadčasový a globální význam = požadavek 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začlenění tělesné výchovy do celkového rozvoje člověka i celé společnosti</a:t>
            </a:r>
          </a:p>
        </p:txBody>
      </p:sp>
      <p:pic>
        <p:nvPicPr>
          <p:cNvPr id="6" name="Picture 5" descr="tyrs">
            <a:extLst>
              <a:ext uri="{FF2B5EF4-FFF2-40B4-BE49-F238E27FC236}">
                <a16:creationId xmlns:a16="http://schemas.microsoft.com/office/drawing/2014/main" id="{D42ADE87-82C0-4E1C-B73C-BD983AD49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49" y="1474019"/>
            <a:ext cx="2443048" cy="306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231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200</TotalTime>
  <Words>487</Words>
  <Application>Microsoft Office PowerPoint</Application>
  <PresentationFormat>Širokoúhlá obrazovka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Počátky „sportovní edukace“</vt:lpstr>
      <vt:lpstr>Počátky „sportovně-pedagogické teorie“</vt:lpstr>
      <vt:lpstr>Počátky „sportovně-pedagogické teorie“</vt:lpstr>
      <vt:lpstr>Počátky „sportovně-pedagogické teorie“</vt:lpstr>
      <vt:lpstr>Rozvoj sportovní edukace</vt:lpstr>
      <vt:lpstr>Miroslav Tyrš (1832–1884)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2020-10-19T13:21:44Z</cp:lastPrinted>
  <dcterms:created xsi:type="dcterms:W3CDTF">2020-10-05T06:18:46Z</dcterms:created>
  <dcterms:modified xsi:type="dcterms:W3CDTF">2022-09-21T11:11:57Z</dcterms:modified>
</cp:coreProperties>
</file>