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sicr.cz/cz/Aktualit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200" y="2239505"/>
            <a:ext cx="11361600" cy="2208509"/>
          </a:xfrm>
        </p:spPr>
        <p:txBody>
          <a:bodyPr/>
          <a:lstStyle/>
          <a:p>
            <a:pPr algn="ctr">
              <a:lnSpc>
                <a:spcPts val="5400"/>
              </a:lnSpc>
            </a:pPr>
            <a:r>
              <a:rPr lang="cs-CZ" altLang="cs-CZ" dirty="0"/>
              <a:t>7. Základní oblasti </a:t>
            </a:r>
            <a:br>
              <a:rPr lang="cs-CZ" altLang="cs-CZ" dirty="0"/>
            </a:br>
            <a:r>
              <a:rPr lang="cs-CZ" altLang="cs-CZ" dirty="0"/>
              <a:t>sportovní edukace</a:t>
            </a:r>
            <a:br>
              <a:rPr lang="cs-CZ" altLang="cs-CZ" dirty="0"/>
            </a:br>
            <a:r>
              <a:rPr lang="cs-CZ" altLang="cs-CZ" dirty="0"/>
              <a:t>8. Pedagogika školního sportu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AF065F-A43C-48AD-825C-31A4B7344C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04D97E-44B2-4209-B050-2F1A4A44D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3200" cy="451576"/>
          </a:xfrm>
        </p:spPr>
        <p:txBody>
          <a:bodyPr/>
          <a:lstStyle/>
          <a:p>
            <a: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Testování tělesné zdatnosti dětí – 2022</a:t>
            </a:r>
            <a:br>
              <a:rPr lang="cs-CZ" sz="4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13B1F9-75EB-445F-95B4-B364000C40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447" y="960895"/>
            <a:ext cx="11468745" cy="5122190"/>
          </a:xfrm>
        </p:spPr>
        <p:txBody>
          <a:bodyPr/>
          <a:lstStyle/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Zadavatel – Česká školní inspekce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(viz 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https://www.csicr.cz/cz/Aktuality</a:t>
            </a: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sportovní fakulty + katedry TV v ČR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říjen a listopad 2022 na všech školách 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a 7. ročník ZŠ, 2. ročník SŠ 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poslední plošné testování v Česku –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 více než 30 lety</a:t>
            </a:r>
          </a:p>
          <a:p>
            <a:pPr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návaznost na šetření 2016 – </a:t>
            </a:r>
            <a:b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podmínky výuky TV na školách</a:t>
            </a:r>
          </a:p>
          <a:p>
            <a:pPr algn="just">
              <a:lnSpc>
                <a:spcPct val="130000"/>
              </a:lnSpc>
              <a:spcBef>
                <a:spcPts val="1200"/>
              </a:spcBef>
            </a:pPr>
            <a:r>
              <a:rPr lang="cs-CZ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dosavadní empirie – zdatnost dětí klesá + rozevírání nůžek 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6F2560D-20BF-4297-AFF3-048E9BC3008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1787" y="1474152"/>
            <a:ext cx="5760720" cy="390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16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245D9DE-A685-4D79-97A2-E3FECD42A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A57ED6-3080-46B6-AC2B-EBEA3D44A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Základní oblasti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DC1BEB6-172F-4992-B818-75ACDAD19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41009"/>
            <a:ext cx="11181268" cy="51869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Dělení soudobého sportu </a:t>
            </a:r>
            <a:r>
              <a:rPr lang="cs-CZ" altLang="cs-CZ" sz="3200" b="1" dirty="0">
                <a:solidFill>
                  <a:srgbClr val="0000DC"/>
                </a:solidFill>
              </a:rPr>
              <a:t>(</a:t>
            </a:r>
            <a:r>
              <a:rPr lang="cs-CZ" altLang="cs-CZ" sz="3200" b="1" dirty="0" err="1">
                <a:solidFill>
                  <a:srgbClr val="0000DC"/>
                </a:solidFill>
              </a:rPr>
              <a:t>irl</a:t>
            </a:r>
            <a:r>
              <a:rPr lang="cs-CZ" altLang="cs-CZ" sz="3200" b="1" dirty="0">
                <a:solidFill>
                  <a:srgbClr val="0000DC"/>
                </a:solidFill>
              </a:rPr>
              <a:t>-sportu i </a:t>
            </a:r>
            <a:r>
              <a:rPr lang="cs-CZ" altLang="cs-CZ" sz="3200" b="1" dirty="0" err="1">
                <a:solidFill>
                  <a:srgbClr val="0000DC"/>
                </a:solidFill>
              </a:rPr>
              <a:t>esportu</a:t>
            </a:r>
            <a:r>
              <a:rPr lang="cs-CZ" altLang="cs-CZ" sz="3200" b="1" dirty="0">
                <a:solidFill>
                  <a:srgbClr val="0000DC"/>
                </a:solidFill>
              </a:rPr>
              <a:t>)</a:t>
            </a:r>
            <a:r>
              <a:rPr lang="cs-CZ" altLang="cs-CZ" sz="3200" b="1" dirty="0"/>
              <a:t>: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školní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soutěžní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rekreační </a:t>
            </a:r>
            <a:endParaRPr lang="cs-CZ" altLang="cs-CZ" sz="3200" dirty="0">
              <a:sym typeface="Symbol" panose="05050102010706020507" pitchFamily="18" charset="2"/>
            </a:endParaRP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dirty="0">
                <a:sym typeface="Symbol" panose="05050102010706020507" pitchFamily="18" charset="2"/>
              </a:rPr>
              <a:t> </a:t>
            </a:r>
            <a:r>
              <a:rPr lang="cs-CZ" altLang="cs-CZ" sz="3200" b="1" dirty="0">
                <a:solidFill>
                  <a:srgbClr val="FF0000"/>
                </a:solidFill>
              </a:rPr>
              <a:t>3 základní oblasti sportovní edukace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 pedagogice sportu se rozvíjejí analogické </a:t>
            </a:r>
            <a:r>
              <a:rPr lang="cs-CZ" altLang="cs-CZ" sz="3200" b="1" dirty="0">
                <a:solidFill>
                  <a:srgbClr val="0000DC"/>
                </a:solidFill>
              </a:rPr>
              <a:t>subdisciplíny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hlavní zájem se soustředí na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dirty="0"/>
              <a:t>(zvláště v ČR)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 soutěžním sportu – především rozvoj sportovních </a:t>
            </a:r>
            <a:r>
              <a:rPr lang="cs-CZ" altLang="cs-CZ" sz="3200" b="1" dirty="0">
                <a:solidFill>
                  <a:srgbClr val="0000DC"/>
                </a:solidFill>
              </a:rPr>
              <a:t>talentů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zvýšený zájem o rekreační sport </a:t>
            </a:r>
            <a:r>
              <a:rPr lang="cs-CZ" altLang="cs-CZ" sz="3200" b="1" dirty="0">
                <a:solidFill>
                  <a:srgbClr val="0000DC"/>
                </a:solidFill>
              </a:rPr>
              <a:t>všech věkových kategorií</a:t>
            </a:r>
          </a:p>
        </p:txBody>
      </p:sp>
    </p:spTree>
    <p:extLst>
      <p:ext uri="{BB962C8B-B14F-4D97-AF65-F5344CB8AC3E}">
        <p14:creationId xmlns:p14="http://schemas.microsoft.com/office/powerpoint/2010/main" val="262128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692AF-F7F6-4F0C-9B39-ED6030EA2F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18DCDD-D8A4-4EEA-83A7-8CA269E4D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78000"/>
            <a:ext cx="11005201" cy="451576"/>
          </a:xfrm>
        </p:spPr>
        <p:txBody>
          <a:bodyPr/>
          <a:lstStyle/>
          <a:p>
            <a:r>
              <a:rPr lang="cs-CZ" altLang="cs-CZ" dirty="0"/>
              <a:t>Dílčí dělení sportovní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B1220CA-C69F-4AB9-98CF-86978CC4D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960895"/>
            <a:ext cx="11643681" cy="52671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vzdělávacích institucí </a:t>
            </a:r>
            <a:r>
              <a:rPr lang="cs-CZ" altLang="cs-CZ" sz="3200" b="1" dirty="0"/>
              <a:t>– </a:t>
            </a:r>
            <a:r>
              <a:rPr lang="cs-CZ" altLang="cs-CZ" sz="3200" dirty="0"/>
              <a:t>viz </a:t>
            </a:r>
            <a:r>
              <a:rPr lang="cs-CZ" altLang="cs-CZ" sz="3200" b="1" dirty="0" err="1">
                <a:solidFill>
                  <a:srgbClr val="0000DC"/>
                </a:solidFill>
              </a:rPr>
              <a:t>kurikulární</a:t>
            </a:r>
            <a:r>
              <a:rPr lang="cs-CZ" altLang="cs-CZ" sz="3200" b="1" dirty="0">
                <a:solidFill>
                  <a:srgbClr val="0000DC"/>
                </a:solidFill>
              </a:rPr>
              <a:t> dokumenty:</a:t>
            </a:r>
            <a:br>
              <a:rPr lang="cs-CZ" altLang="cs-CZ" sz="3200" dirty="0"/>
            </a:br>
            <a:r>
              <a:rPr lang="cs-CZ" altLang="cs-CZ" sz="3200" dirty="0"/>
              <a:t>MŠ, ZŠ, SŠ, VŠ, U3V, …, „nesportovní“ – </a:t>
            </a:r>
            <a:r>
              <a:rPr lang="cs-CZ" altLang="cs-CZ" sz="3200" b="1" dirty="0">
                <a:solidFill>
                  <a:srgbClr val="FF0000"/>
                </a:solidFill>
              </a:rPr>
              <a:t>sportovní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věku: </a:t>
            </a:r>
            <a:r>
              <a:rPr lang="cs-CZ" altLang="cs-CZ" sz="3200" dirty="0" err="1"/>
              <a:t>předžáci</a:t>
            </a:r>
            <a:r>
              <a:rPr lang="cs-CZ" altLang="cs-CZ" sz="3200" dirty="0"/>
              <a:t>, mladší žáci, starší žáci, mladší dorost, starší dorost, junioři, dospělí, veteráni – viz </a:t>
            </a:r>
            <a:r>
              <a:rPr lang="cs-CZ" altLang="cs-CZ" sz="3200" b="1" dirty="0">
                <a:solidFill>
                  <a:srgbClr val="0000DC"/>
                </a:solidFill>
              </a:rPr>
              <a:t>soutěžní kategorie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F0000"/>
                </a:solidFill>
              </a:rPr>
              <a:t>znevýhodnění </a:t>
            </a:r>
            <a:r>
              <a:rPr lang="cs-CZ" altLang="cs-CZ" sz="3200" dirty="0"/>
              <a:t>X intaktní populace, </a:t>
            </a:r>
            <a:r>
              <a:rPr lang="cs-CZ" altLang="cs-CZ" sz="3200" dirty="0" err="1"/>
              <a:t>APA</a:t>
            </a:r>
            <a:r>
              <a:rPr lang="cs-CZ" altLang="cs-CZ" sz="3200" dirty="0"/>
              <a:t>, aplikovaná TV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F01928"/>
                </a:solidFill>
              </a:rPr>
              <a:t>výkonnostní úrovně: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soutěžní sport: </a:t>
            </a:r>
            <a:r>
              <a:rPr lang="cs-CZ" altLang="cs-CZ" sz="3200" dirty="0"/>
              <a:t>talenti – výkonnostní – elitní – profesionálové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rekreační sport: </a:t>
            </a:r>
            <a:r>
              <a:rPr lang="cs-CZ" altLang="cs-CZ" sz="3200" dirty="0"/>
              <a:t>začátečníci – pokročilí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dle </a:t>
            </a:r>
            <a:r>
              <a:rPr lang="cs-CZ" altLang="cs-CZ" sz="3200" b="1" dirty="0">
                <a:solidFill>
                  <a:srgbClr val="0000DC"/>
                </a:solidFill>
              </a:rPr>
              <a:t>dělení sportů </a:t>
            </a:r>
            <a:r>
              <a:rPr lang="cs-CZ" altLang="cs-CZ" sz="3200" dirty="0"/>
              <a:t>(pohybových aktivit), sport – </a:t>
            </a:r>
            <a:r>
              <a:rPr lang="cs-CZ" altLang="cs-CZ" sz="3200" dirty="0" err="1"/>
              <a:t>esport</a:t>
            </a:r>
            <a:r>
              <a:rPr lang="cs-CZ" altLang="cs-CZ" sz="3200" dirty="0"/>
              <a:t> (?),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organizované – individuální </a:t>
            </a:r>
            <a:r>
              <a:rPr lang="cs-CZ" altLang="cs-CZ" sz="3200" dirty="0"/>
              <a:t>sportovní aktivity, …</a:t>
            </a:r>
          </a:p>
        </p:txBody>
      </p:sp>
    </p:spTree>
    <p:extLst>
      <p:ext uri="{BB962C8B-B14F-4D97-AF65-F5344CB8AC3E}">
        <p14:creationId xmlns:p14="http://schemas.microsoft.com/office/powerpoint/2010/main" val="5005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71E2B0F-6234-464A-BE55-11C1CC975B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4477C0-AAF1-4102-9D47-A23BD4621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A4B9843-C225-404A-A9D1-919657867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98806"/>
            <a:ext cx="11494434" cy="522919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školní sport </a:t>
            </a:r>
            <a:r>
              <a:rPr lang="cs-CZ" altLang="cs-CZ" sz="3200" b="1" dirty="0"/>
              <a:t>= sportovní (pohybové) aktivity, </a:t>
            </a:r>
            <a:br>
              <a:rPr lang="cs-CZ" altLang="cs-CZ" sz="3200" b="1" dirty="0"/>
            </a:br>
            <a:r>
              <a:rPr lang="cs-CZ" altLang="cs-CZ" sz="3200" b="1" dirty="0"/>
              <a:t>které probíhají v rámci instituce školy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ne pouze </a:t>
            </a:r>
            <a:r>
              <a:rPr lang="cs-CZ" altLang="cs-CZ" sz="3200" b="1" dirty="0"/>
              <a:t>školní tělesná výchova</a:t>
            </a:r>
            <a:r>
              <a:rPr lang="cs-CZ" altLang="cs-CZ" sz="3200" dirty="0"/>
              <a:t>, ale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veškeré možnosti, akce, nabídky, </a:t>
            </a:r>
            <a:r>
              <a:rPr lang="cs-CZ" altLang="cs-CZ" sz="3200" dirty="0"/>
              <a:t>… sportovních aktivit: </a:t>
            </a:r>
            <a:br>
              <a:rPr lang="cs-CZ" altLang="cs-CZ" sz="3200" dirty="0"/>
            </a:br>
            <a:r>
              <a:rPr lang="cs-CZ" altLang="cs-CZ" sz="3200" dirty="0"/>
              <a:t>o přestávkách (viz tradice ve Švédsku), ve výuce, ve volných hodinách, v rámci kurzů, „</a:t>
            </a:r>
            <a:r>
              <a:rPr lang="cs-CZ" altLang="cs-CZ" sz="3200" dirty="0" err="1"/>
              <a:t>adapťáků</a:t>
            </a:r>
            <a:r>
              <a:rPr lang="cs-CZ" altLang="cs-CZ" sz="3200" dirty="0"/>
              <a:t>“, exkurzí, zájezdů, …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 </a:t>
            </a:r>
            <a:r>
              <a:rPr lang="cs-CZ" altLang="cs-CZ" sz="3200" b="1" dirty="0">
                <a:solidFill>
                  <a:srgbClr val="FF0000"/>
                </a:solidFill>
              </a:rPr>
              <a:t>motivace + propojení na rekreační </a:t>
            </a:r>
            <a:r>
              <a:rPr lang="cs-CZ" altLang="cs-CZ" sz="3200" dirty="0"/>
              <a:t>(i soutěžní) </a:t>
            </a:r>
            <a:r>
              <a:rPr lang="cs-CZ" altLang="cs-CZ" sz="3200" b="1" dirty="0"/>
              <a:t>sport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→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školní sport </a:t>
            </a:r>
            <a:r>
              <a:rPr lang="cs-CZ" altLang="cs-CZ" sz="3200" b="1" dirty="0"/>
              <a:t>= výrazný </a:t>
            </a:r>
            <a:r>
              <a:rPr lang="cs-CZ" altLang="cs-CZ" sz="3200" b="1" dirty="0">
                <a:solidFill>
                  <a:srgbClr val="F01928"/>
                </a:solidFill>
              </a:rPr>
              <a:t>benefit</a:t>
            </a:r>
            <a:r>
              <a:rPr lang="cs-CZ" altLang="cs-CZ" sz="3200" b="1" dirty="0">
                <a:solidFill>
                  <a:srgbClr val="0000DC"/>
                </a:solidFill>
              </a:rPr>
              <a:t> dobré školy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klíčový pro </a:t>
            </a:r>
            <a:r>
              <a:rPr lang="cs-CZ" altLang="cs-CZ" sz="3200" b="1" dirty="0">
                <a:solidFill>
                  <a:srgbClr val="0000DC"/>
                </a:solidFill>
              </a:rPr>
              <a:t>zdravou školu, školu v pohybu, …</a:t>
            </a:r>
            <a:endParaRPr lang="cs-CZ" altLang="cs-CZ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4852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D50C3D1-F8C8-413D-8F28-5009D5F7E4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289DA64-AD3B-41F7-B22D-B1E606896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30DAD5-A47E-4018-B7D4-6BF50A5FD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026942"/>
            <a:ext cx="11059200" cy="545305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3200" b="1" dirty="0"/>
              <a:t>pedagogika školního sportu</a:t>
            </a:r>
            <a:r>
              <a:rPr lang="cs-CZ" altLang="cs-CZ" sz="3200" dirty="0"/>
              <a:t> u nás = </a:t>
            </a:r>
            <a:r>
              <a:rPr lang="cs-CZ" altLang="cs-CZ" sz="3200" b="1" dirty="0">
                <a:solidFill>
                  <a:srgbClr val="FF0000"/>
                </a:solidFill>
              </a:rPr>
              <a:t>didaktika</a:t>
            </a:r>
            <a:r>
              <a:rPr lang="cs-CZ" altLang="cs-CZ" sz="3200" dirty="0"/>
              <a:t> (školní) </a:t>
            </a:r>
            <a:r>
              <a:rPr lang="cs-CZ" altLang="cs-CZ" sz="3200" b="1" dirty="0">
                <a:solidFill>
                  <a:srgbClr val="FF0000"/>
                </a:solidFill>
              </a:rPr>
              <a:t>tělesné výchovy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(např. Vilímová, </a:t>
            </a:r>
            <a:r>
              <a:rPr lang="cs-CZ" altLang="cs-CZ" sz="3200" dirty="0" err="1"/>
              <a:t>Rychtecký</a:t>
            </a:r>
            <a:r>
              <a:rPr lang="cs-CZ" altLang="cs-CZ" sz="3200" dirty="0"/>
              <a:t>, Fialová)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konkretizace</a:t>
            </a:r>
            <a:r>
              <a:rPr lang="cs-CZ" altLang="cs-CZ" sz="3200" dirty="0"/>
              <a:t> pojetí školního sportu v ČR = 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0000DC"/>
                </a:solidFill>
              </a:rPr>
              <a:t>Rámcové vzdělávací programy </a:t>
            </a:r>
            <a:r>
              <a:rPr lang="cs-CZ" altLang="cs-CZ" sz="3200" dirty="0"/>
              <a:t>(např. </a:t>
            </a:r>
            <a:r>
              <a:rPr lang="cs-CZ" altLang="cs-CZ" sz="3200" dirty="0" err="1"/>
              <a:t>RVP</a:t>
            </a:r>
            <a:r>
              <a:rPr lang="cs-CZ" altLang="cs-CZ" sz="3200" dirty="0"/>
              <a:t> </a:t>
            </a:r>
            <a:r>
              <a:rPr lang="cs-CZ" altLang="cs-CZ" sz="3200" dirty="0" err="1"/>
              <a:t>GSP</a:t>
            </a:r>
            <a:r>
              <a:rPr lang="cs-CZ" altLang="cs-CZ" sz="3200" dirty="0"/>
              <a:t>, …)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 err="1"/>
              <a:t>RVP</a:t>
            </a:r>
            <a:r>
              <a:rPr lang="cs-CZ" altLang="cs-CZ" sz="3200" b="1" dirty="0"/>
              <a:t> pro základní vzdělávání</a:t>
            </a:r>
            <a:r>
              <a:rPr lang="cs-CZ" altLang="cs-CZ" sz="3200" b="1" i="1" dirty="0"/>
              <a:t> </a:t>
            </a:r>
            <a:r>
              <a:rPr lang="cs-CZ" altLang="cs-CZ" sz="3200" dirty="0"/>
              <a:t>(2004):</a:t>
            </a:r>
            <a:r>
              <a:rPr lang="cs-CZ" altLang="cs-CZ" sz="3200" i="1" dirty="0"/>
              <a:t> </a:t>
            </a:r>
            <a:br>
              <a:rPr lang="cs-CZ" altLang="cs-CZ" sz="3200" i="1" dirty="0"/>
            </a:br>
            <a:r>
              <a:rPr lang="cs-CZ" altLang="cs-CZ" sz="3200" i="1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vzdělávací oblast Člověk a zdraví </a:t>
            </a:r>
            <a:r>
              <a:rPr lang="cs-CZ" altLang="cs-CZ" sz="3200" dirty="0"/>
              <a:t>= </a:t>
            </a:r>
            <a:r>
              <a:rPr lang="cs-CZ" altLang="cs-CZ" sz="3200" b="1" dirty="0"/>
              <a:t>výchova ke zdraví </a:t>
            </a:r>
            <a:br>
              <a:rPr lang="cs-CZ" altLang="cs-CZ" sz="3200" b="1" dirty="0"/>
            </a:br>
            <a:r>
              <a:rPr lang="cs-CZ" altLang="cs-CZ" sz="3200" b="1" dirty="0"/>
              <a:t>  </a:t>
            </a:r>
            <a:r>
              <a:rPr lang="cs-CZ" altLang="cs-CZ" sz="3200" dirty="0"/>
              <a:t>a</a:t>
            </a:r>
            <a:r>
              <a:rPr lang="cs-CZ" altLang="cs-CZ" sz="3200" b="1" dirty="0"/>
              <a:t> tělesná výchova </a:t>
            </a:r>
            <a:r>
              <a:rPr lang="cs-CZ" altLang="cs-CZ" sz="3200" dirty="0"/>
              <a:t>(i zdravotní tělesná výchova) </a:t>
            </a:r>
            <a:br>
              <a:rPr lang="cs-CZ" altLang="cs-CZ" sz="3200" dirty="0"/>
            </a:br>
            <a:r>
              <a:rPr lang="cs-CZ" altLang="cs-CZ" sz="3200" dirty="0"/>
              <a:t>- rozvíjení klíčových </a:t>
            </a:r>
            <a:r>
              <a:rPr lang="cs-CZ" altLang="cs-CZ" sz="3200" b="1" dirty="0"/>
              <a:t>kompetencí </a:t>
            </a:r>
            <a:r>
              <a:rPr lang="cs-CZ" altLang="cs-CZ" sz="3200" dirty="0"/>
              <a:t>žáků</a:t>
            </a:r>
            <a:br>
              <a:rPr lang="cs-CZ" altLang="cs-CZ" sz="3200" dirty="0"/>
            </a:br>
            <a:r>
              <a:rPr lang="cs-CZ" altLang="cs-CZ" sz="3200" dirty="0"/>
              <a:t>- pochopení zdraví jako nejdůležitější životní hodnoty</a:t>
            </a:r>
            <a:br>
              <a:rPr lang="cs-CZ" altLang="cs-CZ" sz="3200" dirty="0"/>
            </a:br>
            <a:r>
              <a:rPr lang="cs-CZ" altLang="cs-CZ" sz="3200" dirty="0"/>
              <a:t>- vnímání radostných prožitků z pohybových aktivit</a:t>
            </a:r>
            <a:br>
              <a:rPr lang="cs-CZ" altLang="cs-CZ" sz="3200" dirty="0"/>
            </a:br>
            <a:r>
              <a:rPr lang="cs-CZ" altLang="cs-CZ" sz="3200" dirty="0"/>
              <a:t>- pochopení významu zdatnosti, vzhledu, duševní pohody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20666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A9C978-9FE5-4BE4-9C6E-6D50C34FB6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4DD839-22E3-453D-9E40-C19DF4A3E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9FDD6-AC47-458A-8669-42B727D0C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84738"/>
            <a:ext cx="11319674" cy="5243262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Školní sport musí </a:t>
            </a:r>
            <a:r>
              <a:rPr lang="cs-CZ" altLang="cs-CZ" sz="3200" b="1" dirty="0">
                <a:solidFill>
                  <a:srgbClr val="F01928"/>
                </a:solidFill>
              </a:rPr>
              <a:t>reagovat na závěry výzkumů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snižuje se pohybová aktivita žáků a podíl organizovaných sportovních aktivit s narůstajícím školním věkem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existují rozpory mezi přáním, preferencemi a zájmy </a:t>
            </a:r>
            <a:br>
              <a:rPr lang="cs-CZ" altLang="cs-CZ" sz="3200" dirty="0"/>
            </a:br>
            <a:r>
              <a:rPr lang="cs-CZ" altLang="cs-CZ" sz="3200" dirty="0"/>
              <a:t>a realizovanou školní pohybovou aktivitou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…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Ve školním sportu jsou </a:t>
            </a:r>
            <a:r>
              <a:rPr lang="cs-CZ" altLang="cs-CZ" sz="3200" b="1" dirty="0">
                <a:solidFill>
                  <a:srgbClr val="0000DC"/>
                </a:solidFill>
              </a:rPr>
              <a:t>potřebné změny</a:t>
            </a:r>
            <a:r>
              <a:rPr lang="cs-CZ" altLang="cs-CZ" sz="3200" b="1" dirty="0"/>
              <a:t>, např.: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prohloubit ve výuce </a:t>
            </a:r>
            <a:r>
              <a:rPr lang="cs-CZ" altLang="cs-CZ" sz="3200" b="1" dirty="0">
                <a:solidFill>
                  <a:srgbClr val="F01928"/>
                </a:solidFill>
              </a:rPr>
              <a:t>orientaci na žáka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přípravu na </a:t>
            </a:r>
            <a:r>
              <a:rPr lang="cs-CZ" altLang="cs-CZ" sz="3200" b="1" dirty="0">
                <a:solidFill>
                  <a:srgbClr val="0000DC"/>
                </a:solidFill>
              </a:rPr>
              <a:t>zdravý životní styl </a:t>
            </a:r>
            <a:r>
              <a:rPr lang="cs-CZ" altLang="cs-CZ" sz="3200" dirty="0"/>
              <a:t>přeměnit na jeho ovlivňování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od jednostranné orientace na výkon přejít k </a:t>
            </a:r>
            <a:r>
              <a:rPr lang="cs-CZ" altLang="cs-CZ" sz="3200" b="1" dirty="0">
                <a:solidFill>
                  <a:srgbClr val="0000DC"/>
                </a:solidFill>
              </a:rPr>
              <a:t>uspokojení</a:t>
            </a:r>
            <a:r>
              <a:rPr lang="cs-CZ" altLang="cs-CZ" sz="3200" dirty="0"/>
              <a:t> žáků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podporovat </a:t>
            </a:r>
            <a:r>
              <a:rPr lang="cs-CZ" altLang="cs-CZ" sz="3200" b="1" dirty="0" err="1">
                <a:solidFill>
                  <a:srgbClr val="0000DC"/>
                </a:solidFill>
              </a:rPr>
              <a:t>prožitkovost</a:t>
            </a:r>
            <a:r>
              <a:rPr lang="cs-CZ" altLang="cs-CZ" sz="3200" dirty="0"/>
              <a:t>, seberealizaci, …</a:t>
            </a:r>
          </a:p>
        </p:txBody>
      </p:sp>
    </p:spTree>
    <p:extLst>
      <p:ext uri="{BB962C8B-B14F-4D97-AF65-F5344CB8AC3E}">
        <p14:creationId xmlns:p14="http://schemas.microsoft.com/office/powerpoint/2010/main" val="111642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00BC54-17D0-4A01-AD02-35F0E5C246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148B7A-8AD7-4F18-BC5F-077E8ECF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9B1E2FD-8980-43F4-90A7-54FDC488C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68188"/>
            <a:ext cx="11248726" cy="486381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Nutné inovace v </a:t>
            </a:r>
            <a:r>
              <a:rPr lang="cs-CZ" altLang="cs-CZ" sz="3200" b="1" dirty="0">
                <a:solidFill>
                  <a:srgbClr val="FF0000"/>
                </a:solidFill>
              </a:rPr>
              <a:t>celoživotním vzdělávání učitelů TV</a:t>
            </a:r>
            <a:r>
              <a:rPr lang="cs-CZ" altLang="cs-CZ" sz="3200" b="1" dirty="0"/>
              <a:t>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o proměnách informuje celoevropský </a:t>
            </a:r>
            <a:r>
              <a:rPr lang="cs-CZ" altLang="cs-CZ" sz="3200" b="1" dirty="0">
                <a:solidFill>
                  <a:srgbClr val="0000DC"/>
                </a:solidFill>
              </a:rPr>
              <a:t>projekt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0000DC"/>
                </a:solidFill>
              </a:rPr>
              <a:t>AEHESIS</a:t>
            </a:r>
            <a:r>
              <a:rPr lang="cs-CZ" altLang="cs-CZ" sz="3200" dirty="0"/>
              <a:t> = výzkum vzdělávání sportovních profesí (</a:t>
            </a:r>
            <a:r>
              <a:rPr lang="cs-CZ" altLang="cs-CZ" sz="3200" dirty="0" err="1"/>
              <a:t>Aligning</a:t>
            </a:r>
            <a:r>
              <a:rPr lang="cs-CZ" altLang="cs-CZ" sz="3200" dirty="0"/>
              <a:t> a </a:t>
            </a:r>
            <a:r>
              <a:rPr lang="cs-CZ" altLang="cs-CZ" sz="3200" dirty="0" err="1"/>
              <a:t>European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Higher</a:t>
            </a:r>
            <a:r>
              <a:rPr lang="cs-CZ" altLang="cs-CZ" sz="3200" dirty="0"/>
              <a:t> </a:t>
            </a:r>
            <a:r>
              <a:rPr lang="cs-CZ" altLang="cs-CZ" sz="3200" dirty="0" err="1"/>
              <a:t>Education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Structure</a:t>
            </a:r>
            <a:r>
              <a:rPr lang="cs-CZ" altLang="cs-CZ" sz="3200" dirty="0"/>
              <a:t> In Sport Science, http://eose.org/</a:t>
            </a:r>
            <a:r>
              <a:rPr lang="cs-CZ" altLang="cs-CZ" sz="3200" dirty="0" err="1"/>
              <a:t>our_work</a:t>
            </a:r>
            <a:r>
              <a:rPr lang="cs-CZ" altLang="cs-CZ" sz="3200" dirty="0"/>
              <a:t>/</a:t>
            </a:r>
            <a:r>
              <a:rPr lang="cs-CZ" altLang="cs-CZ" sz="3200" dirty="0" err="1"/>
              <a:t>aehesis</a:t>
            </a:r>
            <a:r>
              <a:rPr lang="cs-CZ" altLang="cs-CZ" sz="3200" dirty="0"/>
              <a:t>...) – doporučené kurikulum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na požadavky současné mládeže musí reagovat studijní programy a další vzdělávání učitelů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více zastoupeny dobrodružné aktivity, tance a hry než „klasická“ gymnastika, plavání nebo atletika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reflektování nových PA – propojení s kyberprostorem, …</a:t>
            </a:r>
          </a:p>
        </p:txBody>
      </p:sp>
    </p:spTree>
    <p:extLst>
      <p:ext uri="{BB962C8B-B14F-4D97-AF65-F5344CB8AC3E}">
        <p14:creationId xmlns:p14="http://schemas.microsoft.com/office/powerpoint/2010/main" val="1379140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3F35653-89F8-4572-A812-C3929EE38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7003995-FEFB-49A5-8CD2-EBE9E888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996BF1D-8201-447A-8A1D-28ED22F29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308295"/>
            <a:ext cx="11706282" cy="452370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rozvoj vybraných </a:t>
            </a:r>
            <a:r>
              <a:rPr lang="cs-CZ" altLang="cs-CZ" sz="3200" b="1" dirty="0">
                <a:solidFill>
                  <a:srgbClr val="0000DC"/>
                </a:solidFill>
              </a:rPr>
              <a:t>sociálních kompetencí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žáků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podpora bezprostředního a individuálního </a:t>
            </a:r>
            <a:r>
              <a:rPr lang="cs-CZ" altLang="cs-CZ" sz="3200" b="1" dirty="0">
                <a:solidFill>
                  <a:srgbClr val="0000DC"/>
                </a:solidFill>
              </a:rPr>
              <a:t>prožívání</a:t>
            </a:r>
            <a:r>
              <a:rPr lang="cs-CZ" altLang="cs-CZ" sz="3200" dirty="0"/>
              <a:t> výuky TV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koncepce TV, kdy žáci „</a:t>
            </a:r>
            <a:r>
              <a:rPr lang="cs-CZ" altLang="cs-CZ" sz="3200" b="1" dirty="0">
                <a:solidFill>
                  <a:srgbClr val="FF0000"/>
                </a:solidFill>
              </a:rPr>
              <a:t>berou sportovní aktivity za své</a:t>
            </a:r>
            <a:r>
              <a:rPr lang="cs-CZ" altLang="cs-CZ" sz="3200" dirty="0"/>
              <a:t>“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možnost </a:t>
            </a:r>
            <a:r>
              <a:rPr lang="cs-CZ" altLang="cs-CZ" sz="3200" b="1" dirty="0">
                <a:solidFill>
                  <a:srgbClr val="0000DC"/>
                </a:solidFill>
              </a:rPr>
              <a:t>vlastního rozhodování žáků </a:t>
            </a:r>
            <a:r>
              <a:rPr lang="cs-CZ" altLang="cs-CZ" sz="3200" dirty="0"/>
              <a:t>ve výuce TV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podpora participace žáků </a:t>
            </a:r>
            <a:r>
              <a:rPr lang="cs-CZ" altLang="cs-CZ" sz="3200" dirty="0"/>
              <a:t>na rozhodování o obsahu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prolínání povinné TV do mimoškolních a </a:t>
            </a:r>
            <a:r>
              <a:rPr lang="cs-CZ" altLang="cs-CZ" sz="3200" b="1" dirty="0">
                <a:solidFill>
                  <a:srgbClr val="0000DC"/>
                </a:solidFill>
              </a:rPr>
              <a:t>volnočasových</a:t>
            </a:r>
            <a:r>
              <a:rPr lang="cs-CZ" altLang="cs-CZ" sz="3200" dirty="0"/>
              <a:t> aktivit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98564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0A96F2-6BB8-4745-94A0-BF512C36B5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454FA8-D41C-451B-9651-A406CEA80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66782"/>
            <a:ext cx="10753200" cy="451576"/>
          </a:xfrm>
        </p:spPr>
        <p:txBody>
          <a:bodyPr/>
          <a:lstStyle/>
          <a:p>
            <a:r>
              <a:rPr lang="cs-CZ" altLang="cs-CZ" dirty="0"/>
              <a:t>Pedagogika školního sportu – výzkumy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06BB35F-4DC3-4EBA-8EB1-6F6B1CBC0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847" y="1057835"/>
            <a:ext cx="11528611" cy="533338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vztah školní edukace a </a:t>
            </a:r>
            <a:r>
              <a:rPr lang="cs-CZ" altLang="cs-CZ" sz="3200" b="1" dirty="0"/>
              <a:t>podpory zdraví</a:t>
            </a:r>
            <a:r>
              <a:rPr lang="cs-CZ" altLang="cs-CZ" sz="3200" dirty="0"/>
              <a:t> (</a:t>
            </a:r>
            <a:r>
              <a:rPr lang="cs-CZ" altLang="cs-CZ" sz="3200" b="1" dirty="0">
                <a:solidFill>
                  <a:srgbClr val="FF0000"/>
                </a:solidFill>
              </a:rPr>
              <a:t>škola a zdraví</a:t>
            </a:r>
            <a:r>
              <a:rPr lang="cs-CZ" altLang="cs-CZ" sz="3200" dirty="0"/>
              <a:t>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komunikace</a:t>
            </a:r>
            <a:r>
              <a:rPr lang="cs-CZ" altLang="cs-CZ" sz="3200" dirty="0"/>
              <a:t> a interakce ve výuce tělesné výchovy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možnosti</a:t>
            </a:r>
            <a:r>
              <a:rPr lang="cs-CZ" altLang="cs-CZ" sz="3200" b="1" dirty="0"/>
              <a:t> </a:t>
            </a:r>
            <a:r>
              <a:rPr lang="cs-CZ" altLang="cs-CZ" sz="3200" dirty="0"/>
              <a:t>školy při</a:t>
            </a:r>
            <a:r>
              <a:rPr lang="cs-CZ" altLang="cs-CZ" sz="3200" b="1" dirty="0"/>
              <a:t> výběru sportovních talentů</a:t>
            </a:r>
            <a:r>
              <a:rPr lang="cs-CZ" alt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edukační a sociální </a:t>
            </a:r>
            <a:r>
              <a:rPr lang="cs-CZ" altLang="cs-CZ" sz="3200" b="1" dirty="0"/>
              <a:t>specifika sportovních škol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problematika</a:t>
            </a:r>
            <a:r>
              <a:rPr lang="cs-CZ" altLang="cs-CZ" sz="3200" b="1" dirty="0"/>
              <a:t> vztahu školního sportu a dívek: </a:t>
            </a:r>
            <a:br>
              <a:rPr lang="cs-CZ" altLang="cs-CZ" sz="3200" b="1" dirty="0"/>
            </a:br>
            <a:r>
              <a:rPr lang="cs-CZ" altLang="cs-CZ" sz="3200" dirty="0"/>
              <a:t>- specifičnosti v motorickém učení dívek</a:t>
            </a:r>
            <a:br>
              <a:rPr lang="cs-CZ" altLang="cs-CZ" sz="3200" dirty="0"/>
            </a:br>
            <a:r>
              <a:rPr lang="cs-CZ" altLang="cs-CZ" sz="3200" dirty="0"/>
              <a:t>- vliv působení školní TV na biologický a motorický rozvoj</a:t>
            </a:r>
            <a:br>
              <a:rPr lang="cs-CZ" altLang="cs-CZ" sz="3200" dirty="0"/>
            </a:br>
            <a:r>
              <a:rPr lang="cs-CZ" altLang="cs-CZ" sz="3200" dirty="0"/>
              <a:t>- nižší motivace dívek ke sportu ve volném čase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Covid</a:t>
            </a:r>
            <a:r>
              <a:rPr lang="cs-CZ" sz="3200" b="1" dirty="0">
                <a:solidFill>
                  <a:srgbClr val="0000DC"/>
                </a:solidFill>
              </a:rPr>
              <a:t>-19 a TV</a:t>
            </a:r>
            <a:r>
              <a:rPr lang="cs-CZ" sz="3200" dirty="0"/>
              <a:t>, sport, … (</a:t>
            </a:r>
            <a:r>
              <a:rPr lang="cs-CZ" sz="3200" dirty="0" err="1"/>
              <a:t>Covidové</a:t>
            </a:r>
            <a:r>
              <a:rPr lang="cs-CZ" sz="3200" dirty="0"/>
              <a:t> děti a pohyb – prof. Kolář)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8002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464</TotalTime>
  <Words>777</Words>
  <Application>Microsoft Office PowerPoint</Application>
  <PresentationFormat>Širokoúhlá obrazovka</PresentationFormat>
  <Paragraphs>79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7. Základní oblasti  sportovní edukace 8. Pedagogika školního sportu</vt:lpstr>
      <vt:lpstr>Základní oblasti sportovní edukace</vt:lpstr>
      <vt:lpstr>Dílčí dělení sportovní edukace</vt:lpstr>
      <vt:lpstr>Pedagogika školního sportu</vt:lpstr>
      <vt:lpstr>Pedagogika školního sportu</vt:lpstr>
      <vt:lpstr>Pedagogika školního sportu</vt:lpstr>
      <vt:lpstr>Pedagogika školního sportu</vt:lpstr>
      <vt:lpstr>Pedagogika školního sportu – tendence</vt:lpstr>
      <vt:lpstr>Pedagogika školního sportu – výzkumy</vt:lpstr>
      <vt:lpstr>Testování tělesné zdatnosti dětí – 2022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56</cp:revision>
  <cp:lastPrinted>2020-12-01T06:19:15Z</cp:lastPrinted>
  <dcterms:created xsi:type="dcterms:W3CDTF">2020-10-05T06:18:46Z</dcterms:created>
  <dcterms:modified xsi:type="dcterms:W3CDTF">2022-11-03T11:03:37Z</dcterms:modified>
</cp:coreProperties>
</file>