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60" r:id="rId3"/>
    <p:sldId id="277" r:id="rId4"/>
    <p:sldId id="261" r:id="rId5"/>
    <p:sldId id="274" r:id="rId6"/>
    <p:sldId id="263" r:id="rId7"/>
    <p:sldId id="264" r:id="rId8"/>
    <p:sldId id="265" r:id="rId9"/>
    <p:sldId id="272" r:id="rId10"/>
    <p:sldId id="269" r:id="rId11"/>
    <p:sldId id="270" r:id="rId12"/>
    <p:sldId id="258" r:id="rId13"/>
    <p:sldId id="273" r:id="rId14"/>
    <p:sldId id="280" r:id="rId15"/>
    <p:sldId id="266" r:id="rId16"/>
    <p:sldId id="276" r:id="rId17"/>
    <p:sldId id="271" r:id="rId18"/>
    <p:sldId id="279" r:id="rId19"/>
    <p:sldId id="275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20"/>
  </p:normalViewPr>
  <p:slideViewPr>
    <p:cSldViewPr snapToGrid="0">
      <p:cViewPr varScale="1">
        <p:scale>
          <a:sx n="102" d="100"/>
          <a:sy n="102" d="100"/>
        </p:scale>
        <p:origin x="9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lína Bazalová" userId="e219d983-eaf7-45be-b67d-109fd92f69b5" providerId="ADAL" clId="{39CA8DB0-CE15-D04B-8EFA-224F7207F03B}"/>
    <pc:docChg chg="modSld">
      <pc:chgData name="Pavlína Bazalová" userId="e219d983-eaf7-45be-b67d-109fd92f69b5" providerId="ADAL" clId="{39CA8DB0-CE15-D04B-8EFA-224F7207F03B}" dt="2022-10-31T18:30:58.980" v="33" actId="20577"/>
      <pc:docMkLst>
        <pc:docMk/>
      </pc:docMkLst>
      <pc:sldChg chg="modSp mod">
        <pc:chgData name="Pavlína Bazalová" userId="e219d983-eaf7-45be-b67d-109fd92f69b5" providerId="ADAL" clId="{39CA8DB0-CE15-D04B-8EFA-224F7207F03B}" dt="2022-10-31T18:30:58.980" v="33" actId="20577"/>
        <pc:sldMkLst>
          <pc:docMk/>
          <pc:sldMk cId="3059419207" sldId="279"/>
        </pc:sldMkLst>
        <pc:spChg chg="mod">
          <ac:chgData name="Pavlína Bazalová" userId="e219d983-eaf7-45be-b67d-109fd92f69b5" providerId="ADAL" clId="{39CA8DB0-CE15-D04B-8EFA-224F7207F03B}" dt="2022-10-31T18:30:58.980" v="33" actId="20577"/>
          <ac:spMkLst>
            <pc:docMk/>
            <pc:sldMk cId="3059419207" sldId="279"/>
            <ac:spMk id="3" creationId="{DE4915D9-F2C9-2F2F-C265-025642FE2DA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33534-FB00-7A48-B656-7CBE97D8FCBB}" type="datetimeFigureOut">
              <a:rPr lang="cs-CZ" smtClean="0"/>
              <a:t>31.10.2022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94344-8007-A844-80E0-D5416E0F1A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9743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161b3982b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161b3982b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18c93ac99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18c93ac99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94344-8007-A844-80E0-D5416E0F1A4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113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161b3982b5_0_8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161b3982b5_0_8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161b3982b5_0_8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161b3982b5_0_8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161b3982b5_0_8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161b3982b5_0_8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161b3982b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161b3982b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61b3982b5_0_8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161b3982b5_0_8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C53925-C92B-C82B-4962-449B0B422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8BEA8A8-6985-C56D-39B5-3741CDF057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741877-6AB9-BD1A-4995-1E92A469D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D4AC-BDFB-5540-B782-76E016E2A533}" type="datetimeFigureOut">
              <a:rPr lang="cs-CZ" smtClean="0"/>
              <a:t>31.10.2022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2C20DE-09A4-61DD-893F-35F8EFF95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9F3BB1-02FB-1C51-A58E-A4F98759E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60A9-D572-0E40-8CA8-7E933F325E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399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F4F1E6-D2FF-88C0-E6A8-99FB05A1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F940423-001A-4BE8-33C4-3F25FBC1DF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A668DF-994E-2A90-1D77-70343D0C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D4AC-BDFB-5540-B782-76E016E2A533}" type="datetimeFigureOut">
              <a:rPr lang="cs-CZ" smtClean="0"/>
              <a:t>31.10.2022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3A012C-26AB-20CA-1EC5-5A1142449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0ADF0D-FCED-D816-2CF3-4B06F22FC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60A9-D572-0E40-8CA8-7E933F325E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9844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3365E61-E349-8FEE-BB07-F70B3FD82E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8F30FAF-02B4-E721-98A4-C158A595C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645E58-1627-1F35-9A59-A0E4D66E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D4AC-BDFB-5540-B782-76E016E2A533}" type="datetimeFigureOut">
              <a:rPr lang="cs-CZ" smtClean="0"/>
              <a:t>31.10.2022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2E0B91-F724-7722-D916-F8EEB9E0E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3E00D4-B5E8-86A1-6C32-B8F469F2D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60A9-D572-0E40-8CA8-7E933F325E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67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656751" y="1680379"/>
            <a:ext cx="566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517200" y="1986432"/>
            <a:ext cx="11157600" cy="4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2750265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78A7F6-A677-AF3D-CA74-DF49D268D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5EDBC7-64E3-F5DA-CEB4-3EA6F5DF9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7C9B88-CD16-0F0F-BF85-8010419F1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D4AC-BDFB-5540-B782-76E016E2A533}" type="datetimeFigureOut">
              <a:rPr lang="cs-CZ" smtClean="0"/>
              <a:t>31.10.2022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09A485-6738-A20B-C6B8-16915B4DF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4AED616-AF1C-6CC6-2826-C0A59F83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60A9-D572-0E40-8CA8-7E933F325E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615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161B90-B659-509A-EEB4-D3F62D4A2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E353BAD-8081-429F-ED56-AED63D6B3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06EF66-7B21-CF03-3C49-E47BE8F7C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D4AC-BDFB-5540-B782-76E016E2A533}" type="datetimeFigureOut">
              <a:rPr lang="cs-CZ" smtClean="0"/>
              <a:t>31.10.2022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79D408-49AB-1E46-E658-BA1D53DB1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E3B843-96C7-0190-5DC9-ABF5A5DE8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60A9-D572-0E40-8CA8-7E933F325E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2836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9F25C3-4F44-DDBB-3F26-E66DE0A7A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C04D1D-4E94-9259-C169-DCA45DD6D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9985FAC-E29A-8EF4-D3A4-C153787D9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8D62F0-16CE-5629-5654-63FE6109D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D4AC-BDFB-5540-B782-76E016E2A533}" type="datetimeFigureOut">
              <a:rPr lang="cs-CZ" smtClean="0"/>
              <a:t>31.10.2022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2181E2A-3667-5109-E1B3-160D08FEF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C20234A-802D-4D3C-9031-6FC0AC5E3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60A9-D572-0E40-8CA8-7E933F325E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16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F6782-ADCD-126A-78E7-798EFA55D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41FD88-81F7-D161-7880-B404B53CC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FF7F81C-3E24-C702-99A8-F22F34FD8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747FA96-494D-9BFE-4B7A-F0C431DC97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F948C27-337D-037A-256A-B7015CDA4C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753D583-6401-89BE-EAC7-D851EE93D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D4AC-BDFB-5540-B782-76E016E2A533}" type="datetimeFigureOut">
              <a:rPr lang="cs-CZ" smtClean="0"/>
              <a:t>31.10.2022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26833F6-2E92-35F5-023B-5B3B4A066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D8DB6AC-2372-A884-66A5-C3C8B57A6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60A9-D572-0E40-8CA8-7E933F325E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056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5887B2-16D2-C992-1180-BE9A2A095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4737B25-3D75-2C17-9720-0E59614BF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D4AC-BDFB-5540-B782-76E016E2A533}" type="datetimeFigureOut">
              <a:rPr lang="cs-CZ" smtClean="0"/>
              <a:t>31.10.2022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EEFC713-1932-BF0B-C218-93E6DEB0D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ACE3AF5-2C41-1AF7-C03A-9B05BA14B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60A9-D572-0E40-8CA8-7E933F325E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66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88B2C82-7D28-2C0C-BD59-120DFD57B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D4AC-BDFB-5540-B782-76E016E2A533}" type="datetimeFigureOut">
              <a:rPr lang="cs-CZ" smtClean="0"/>
              <a:t>31.10.2022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A0483F4-7A6F-72ED-BE1C-9EF8ABB69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25E2BE1-C9C6-B33A-8228-F1EB7063F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60A9-D572-0E40-8CA8-7E933F325E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720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F9B1FD-D7D2-5924-4AD2-9E16D627B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6C8476-1361-7CE3-4624-B92813C3A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0780BFA-D431-B899-CE53-D874F2679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DCFD6AE-EF02-00B2-B8BA-B810BBDB8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D4AC-BDFB-5540-B782-76E016E2A533}" type="datetimeFigureOut">
              <a:rPr lang="cs-CZ" smtClean="0"/>
              <a:t>31.10.2022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92E8EEE-322E-6817-7357-A035F2917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8771CF9-8092-DC2F-1F61-4CA442120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60A9-D572-0E40-8CA8-7E933F325E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548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56554B-6A89-97DF-196B-7EE973D65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C3E5239-8CA2-FE3E-6B2A-0A4762DA1C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293A253-C7F9-7802-67D9-58A0DCE2B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24FFCFE-99CA-BA6B-6C9C-BD03CF1FC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D4AC-BDFB-5540-B782-76E016E2A533}" type="datetimeFigureOut">
              <a:rPr lang="cs-CZ" smtClean="0"/>
              <a:t>31.10.2022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E88EE49-D612-E863-DC3A-E02598B45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9BD5C4F-9C5C-98C3-44F7-19903148D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60A9-D572-0E40-8CA8-7E933F325E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8563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5EFC09B-BB13-5226-C951-5B4336627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7CC3AD1-F382-6800-C711-4024906DA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A6D6543-6D1B-1B38-F77B-131CD98C53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6D4AC-BDFB-5540-B782-76E016E2A533}" type="datetimeFigureOut">
              <a:rPr lang="cs-CZ" smtClean="0"/>
              <a:t>31.10.2022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E3A2CD-59A1-7607-906D-66ED9FAED3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64B483-7CD7-1AC5-0EBB-89B9B6F47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560A9-D572-0E40-8CA8-7E933F325E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47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83F1FE-E6EC-BB0B-67B8-45629FB593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Vyšetření čití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77035EF-FE75-98EC-E544-2A47B9296E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Pavlína Bazalová </a:t>
            </a:r>
          </a:p>
        </p:txBody>
      </p:sp>
    </p:spTree>
    <p:extLst>
      <p:ext uri="{BB962C8B-B14F-4D97-AF65-F5344CB8AC3E}">
        <p14:creationId xmlns:p14="http://schemas.microsoft.com/office/powerpoint/2010/main" val="2224287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r>
              <a:rPr lang="cs"/>
              <a:t>Vyšetření čití</a:t>
            </a:r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body" idx="1"/>
          </p:nvPr>
        </p:nvSpPr>
        <p:spPr>
          <a:xfrm>
            <a:off x="517200" y="1788333"/>
            <a:ext cx="11157600" cy="448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2500" lnSpcReduction="10000"/>
          </a:bodyPr>
          <a:lstStyle/>
          <a:p>
            <a:pPr indent="-422899">
              <a:buClr>
                <a:schemeClr val="dk1"/>
              </a:buClr>
              <a:buSzPct val="100000"/>
              <a:buFont typeface="Roboto Slab"/>
              <a:buChar char="-"/>
            </a:pPr>
            <a:r>
              <a:rPr lang="cs" dirty="0">
                <a:latin typeface="Roboto Slab"/>
                <a:ea typeface="Roboto Slab"/>
                <a:cs typeface="Roboto Slab"/>
                <a:sym typeface="Roboto Slab"/>
              </a:rPr>
              <a:t>vyžaduje spolupráci pacienta</a:t>
            </a:r>
            <a:endParaRPr dirty="0">
              <a:latin typeface="Roboto Slab"/>
              <a:ea typeface="Roboto Slab"/>
              <a:cs typeface="Roboto Slab"/>
              <a:sym typeface="Roboto Slab"/>
            </a:endParaRPr>
          </a:p>
          <a:p>
            <a:pPr indent="-422899">
              <a:buClr>
                <a:schemeClr val="dk1"/>
              </a:buClr>
              <a:buSzPct val="100000"/>
              <a:buFont typeface="Roboto Slab"/>
              <a:buChar char="-"/>
            </a:pPr>
            <a:r>
              <a:rPr lang="cs" dirty="0">
                <a:latin typeface="Roboto Slab"/>
                <a:ea typeface="Roboto Slab"/>
                <a:cs typeface="Roboto Slab"/>
                <a:sym typeface="Roboto Slab"/>
              </a:rPr>
              <a:t>pacient musí být bdělý, chápavý</a:t>
            </a:r>
            <a:endParaRPr dirty="0">
              <a:latin typeface="Roboto Slab"/>
              <a:ea typeface="Roboto Slab"/>
              <a:cs typeface="Roboto Slab"/>
              <a:sym typeface="Roboto Slab"/>
            </a:endParaRPr>
          </a:p>
          <a:p>
            <a:pPr indent="-422899">
              <a:buClr>
                <a:schemeClr val="dk1"/>
              </a:buClr>
              <a:buSzPct val="100000"/>
              <a:buFont typeface="Roboto Slab"/>
              <a:buChar char="-"/>
            </a:pPr>
            <a:r>
              <a:rPr lang="cs" dirty="0">
                <a:latin typeface="Roboto Slab"/>
                <a:ea typeface="Roboto Slab"/>
                <a:cs typeface="Roboto Slab"/>
                <a:sym typeface="Roboto Slab"/>
              </a:rPr>
              <a:t>před vyšetřením instruujeme, aby nám sděloval zda něco cítí, jak a kde</a:t>
            </a:r>
            <a:endParaRPr dirty="0">
              <a:latin typeface="Roboto Slab"/>
              <a:ea typeface="Roboto Slab"/>
              <a:cs typeface="Roboto Slab"/>
              <a:sym typeface="Roboto Slab"/>
            </a:endParaRPr>
          </a:p>
          <a:p>
            <a:pPr indent="-422899">
              <a:buClr>
                <a:schemeClr val="dk1"/>
              </a:buClr>
              <a:buSzPct val="100000"/>
              <a:buFont typeface="Roboto Slab"/>
              <a:buChar char="-"/>
            </a:pPr>
            <a:r>
              <a:rPr lang="cs" dirty="0">
                <a:latin typeface="Roboto Slab"/>
                <a:ea typeface="Roboto Slab"/>
                <a:cs typeface="Roboto Slab"/>
                <a:sym typeface="Roboto Slab"/>
              </a:rPr>
              <a:t>během vyšetření zavřené oči</a:t>
            </a:r>
            <a:endParaRPr dirty="0">
              <a:latin typeface="Roboto Slab"/>
              <a:ea typeface="Roboto Slab"/>
              <a:cs typeface="Roboto Slab"/>
              <a:sym typeface="Roboto Slab"/>
            </a:endParaRPr>
          </a:p>
          <a:p>
            <a:pPr indent="-422899">
              <a:buClr>
                <a:schemeClr val="dk1"/>
              </a:buClr>
              <a:buSzPct val="100000"/>
              <a:buFont typeface="Roboto Slab"/>
              <a:buChar char="-"/>
            </a:pPr>
            <a:r>
              <a:rPr lang="cs" dirty="0">
                <a:latin typeface="Roboto Slab"/>
                <a:ea typeface="Roboto Slab"/>
                <a:cs typeface="Roboto Slab"/>
                <a:sym typeface="Roboto Slab"/>
              </a:rPr>
              <a:t>srovnáváme - levá/pravá, hranice area nervinae (okrsky inervované z periferních nervů) nebo area radiculares (inervace jednotlivých míšních segmentů)</a:t>
            </a:r>
          </a:p>
          <a:p>
            <a:pPr marL="186686" indent="0">
              <a:buClr>
                <a:schemeClr val="dk1"/>
              </a:buClr>
              <a:buSzPct val="100000"/>
              <a:buNone/>
            </a:pPr>
            <a:endParaRPr lang="cs" dirty="0">
              <a:latin typeface="Roboto Slab"/>
              <a:ea typeface="Roboto Slab"/>
              <a:cs typeface="Roboto Slab"/>
              <a:sym typeface="Roboto Slab"/>
            </a:endParaRPr>
          </a:p>
          <a:p>
            <a:pPr marL="186686" indent="0">
              <a:buClr>
                <a:schemeClr val="dk1"/>
              </a:buClr>
              <a:buSzPct val="100000"/>
              <a:buNone/>
            </a:pPr>
            <a:r>
              <a:rPr lang="cs" sz="2971" b="1" u="sng" dirty="0">
                <a:latin typeface="Roboto Slab"/>
                <a:ea typeface="Roboto Slab"/>
                <a:cs typeface="Roboto Slab"/>
                <a:sym typeface="Roboto Slab"/>
              </a:rPr>
              <a:t>Základní rozdělení </a:t>
            </a:r>
          </a:p>
          <a:p>
            <a:pPr indent="-422899">
              <a:buClr>
                <a:schemeClr val="dk1"/>
              </a:buClr>
              <a:buSzPct val="100000"/>
              <a:buFont typeface="Roboto Slab"/>
              <a:buChar char="-"/>
            </a:pPr>
            <a:r>
              <a:rPr lang="cs" sz="2971" dirty="0">
                <a:latin typeface="Roboto Slab"/>
                <a:ea typeface="Roboto Slab"/>
                <a:cs typeface="Roboto Slab"/>
                <a:sym typeface="Roboto Slab"/>
              </a:rPr>
              <a:t>povrchové - exteroceptivní + senzorické analyzátory (zrak, chuť, čich, sluch)</a:t>
            </a:r>
          </a:p>
          <a:p>
            <a:pPr indent="-422899">
              <a:buClr>
                <a:schemeClr val="dk1"/>
              </a:buClr>
              <a:buSzPct val="100000"/>
              <a:buFont typeface="Roboto Slab"/>
              <a:buChar char="-"/>
            </a:pPr>
            <a:r>
              <a:rPr lang="cs" sz="2971" dirty="0">
                <a:latin typeface="Roboto Slab"/>
                <a:ea typeface="Roboto Slab"/>
                <a:cs typeface="Roboto Slab"/>
                <a:sym typeface="Roboto Slab"/>
              </a:rPr>
              <a:t>hluboké - propriocepce</a:t>
            </a:r>
            <a:endParaRPr dirty="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r>
              <a:rPr lang="cs"/>
              <a:t>areae radiculares		X		areae nervinae</a:t>
            </a:r>
            <a:endParaRPr/>
          </a:p>
        </p:txBody>
      </p:sp>
      <p:pic>
        <p:nvPicPr>
          <p:cNvPr id="167" name="Google Shape;16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1768" y="1525500"/>
            <a:ext cx="2826637" cy="456613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7"/>
          <p:cNvSpPr txBox="1"/>
          <p:nvPr/>
        </p:nvSpPr>
        <p:spPr>
          <a:xfrm>
            <a:off x="682417" y="6091633"/>
            <a:ext cx="40000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cs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https://is.muni.cz/el/med/podzim2019/VLAN0121p/um/MISNI_NERV_2019.pdf?lang=en</a:t>
            </a:r>
            <a:endParaRPr sz="12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69" name="Google Shape;16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3800" y="1556322"/>
            <a:ext cx="4000000" cy="450448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7"/>
          <p:cNvSpPr txBox="1"/>
          <p:nvPr/>
        </p:nvSpPr>
        <p:spPr>
          <a:xfrm>
            <a:off x="6051000" y="6091633"/>
            <a:ext cx="47656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cs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https://quizlet.com/501677043/areae-nervinae-sensoriae-flash-cards/</a:t>
            </a:r>
            <a:endParaRPr sz="12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232BA-4C45-E653-D4CA-335E2EC28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čití – pojmy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89E068-591F-4405-37EF-678A32C06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Anestezie</a:t>
            </a:r>
            <a:r>
              <a:rPr lang="cs-CZ" dirty="0"/>
              <a:t> = necitlivost </a:t>
            </a:r>
          </a:p>
          <a:p>
            <a:r>
              <a:rPr lang="cs-CZ" b="1" dirty="0"/>
              <a:t>Hypestezie</a:t>
            </a:r>
            <a:r>
              <a:rPr lang="cs-CZ" dirty="0"/>
              <a:t> – snížená citlivost </a:t>
            </a:r>
          </a:p>
          <a:p>
            <a:r>
              <a:rPr lang="cs-CZ" b="1" dirty="0"/>
              <a:t>Hyperestezie</a:t>
            </a:r>
            <a:r>
              <a:rPr lang="cs-CZ" dirty="0"/>
              <a:t> = zvýšená citlivost</a:t>
            </a:r>
          </a:p>
          <a:p>
            <a:r>
              <a:rPr lang="cs-CZ" dirty="0" err="1"/>
              <a:t>Hyperpatie</a:t>
            </a:r>
            <a:r>
              <a:rPr lang="cs-CZ" dirty="0"/>
              <a:t> = nadměrné zvýšení vnímání podráždění </a:t>
            </a:r>
          </a:p>
          <a:p>
            <a:r>
              <a:rPr lang="cs-CZ" b="1" dirty="0"/>
              <a:t>Dysestezie</a:t>
            </a:r>
            <a:r>
              <a:rPr lang="cs-CZ" dirty="0"/>
              <a:t> = změněná kvalita doteku (</a:t>
            </a:r>
            <a:r>
              <a:rPr lang="cs-CZ" dirty="0" err="1"/>
              <a:t>senzitivni</a:t>
            </a:r>
            <a:r>
              <a:rPr lang="cs-CZ" dirty="0"/>
              <a:t>́ </a:t>
            </a:r>
            <a:r>
              <a:rPr lang="cs-CZ" dirty="0" err="1"/>
              <a:t>kůra</a:t>
            </a:r>
            <a:r>
              <a:rPr lang="cs-CZ" dirty="0"/>
              <a:t>, zadní provazce, periferní nervy )</a:t>
            </a:r>
          </a:p>
          <a:p>
            <a:r>
              <a:rPr lang="cs-CZ" b="1" dirty="0"/>
              <a:t>Parestezie = </a:t>
            </a:r>
            <a:r>
              <a:rPr lang="cs-CZ" dirty="0"/>
              <a:t>vnímání změny i bez doteku (mravenčení, svědění) (</a:t>
            </a:r>
            <a:r>
              <a:rPr lang="cs-CZ" dirty="0" err="1"/>
              <a:t>tractus</a:t>
            </a:r>
            <a:r>
              <a:rPr lang="cs-CZ" dirty="0"/>
              <a:t> </a:t>
            </a:r>
            <a:r>
              <a:rPr lang="cs-CZ" dirty="0" err="1"/>
              <a:t>spinothalamicus</a:t>
            </a:r>
            <a:r>
              <a:rPr lang="cs-CZ" dirty="0"/>
              <a:t>, </a:t>
            </a:r>
            <a:r>
              <a:rPr lang="cs-CZ" dirty="0" err="1"/>
              <a:t>periferni</a:t>
            </a:r>
            <a:r>
              <a:rPr lang="cs-CZ" dirty="0"/>
              <a:t>́ nervy - </a:t>
            </a:r>
            <a:r>
              <a:rPr lang="cs-CZ" dirty="0" err="1"/>
              <a:t>kořen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4197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92E769-921F-1634-1480-A84A844F3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čití - pojmy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9B7638-6817-8EA2-F9C9-5D8DEC4B8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Neuralgie</a:t>
            </a:r>
            <a:r>
              <a:rPr lang="cs-CZ" dirty="0"/>
              <a:t>: </a:t>
            </a:r>
            <a:r>
              <a:rPr lang="cs-CZ" dirty="0" err="1"/>
              <a:t>krátke</a:t>
            </a:r>
            <a:r>
              <a:rPr lang="cs-CZ" dirty="0"/>
              <a:t>́ </a:t>
            </a:r>
            <a:r>
              <a:rPr lang="cs-CZ" dirty="0" err="1"/>
              <a:t>záchvaty</a:t>
            </a:r>
            <a:r>
              <a:rPr lang="cs-CZ" dirty="0"/>
              <a:t> bolesti v oblasti </a:t>
            </a:r>
            <a:r>
              <a:rPr lang="cs-CZ" dirty="0" err="1"/>
              <a:t>inervovane</a:t>
            </a:r>
            <a:r>
              <a:rPr lang="cs-CZ" dirty="0"/>
              <a:t>́ nervem  (neuralgie trigeminu) </a:t>
            </a:r>
          </a:p>
          <a:p>
            <a:r>
              <a:rPr lang="cs-CZ" b="1" dirty="0"/>
              <a:t>Kauzalgie</a:t>
            </a:r>
            <a:r>
              <a:rPr lang="cs-CZ" dirty="0"/>
              <a:t>: </a:t>
            </a:r>
            <a:r>
              <a:rPr lang="cs-CZ" dirty="0" err="1"/>
              <a:t>záchvatovita</a:t>
            </a:r>
            <a:r>
              <a:rPr lang="cs-CZ" dirty="0"/>
              <a:t>́ </a:t>
            </a:r>
            <a:r>
              <a:rPr lang="cs-CZ" dirty="0" err="1"/>
              <a:t>palčiva</a:t>
            </a:r>
            <a:r>
              <a:rPr lang="cs-CZ" dirty="0"/>
              <a:t>́ bolest, </a:t>
            </a:r>
            <a:r>
              <a:rPr lang="cs-CZ" dirty="0" err="1"/>
              <a:t>provázena</a:t>
            </a:r>
            <a:r>
              <a:rPr lang="cs-CZ" dirty="0"/>
              <a:t>́ </a:t>
            </a:r>
            <a:r>
              <a:rPr lang="cs-CZ" dirty="0" err="1"/>
              <a:t>trofickými</a:t>
            </a:r>
            <a:r>
              <a:rPr lang="cs-CZ" dirty="0"/>
              <a:t> </a:t>
            </a:r>
            <a:r>
              <a:rPr lang="cs-CZ" dirty="0" err="1"/>
              <a:t>změnami</a:t>
            </a:r>
            <a:r>
              <a:rPr lang="cs-CZ" dirty="0"/>
              <a:t> (</a:t>
            </a:r>
            <a:r>
              <a:rPr lang="cs-CZ" dirty="0" err="1"/>
              <a:t>perifernínervy</a:t>
            </a:r>
            <a:r>
              <a:rPr lang="cs-CZ" dirty="0"/>
              <a:t>  - </a:t>
            </a:r>
            <a:r>
              <a:rPr lang="cs-CZ" dirty="0" err="1"/>
              <a:t>neúplna</a:t>
            </a:r>
            <a:r>
              <a:rPr lang="cs-CZ" dirty="0"/>
              <a:t>́ </a:t>
            </a:r>
            <a:r>
              <a:rPr lang="cs-CZ" dirty="0" err="1"/>
              <a:t>léze</a:t>
            </a:r>
            <a:r>
              <a:rPr lang="cs-CZ" dirty="0"/>
              <a:t> n. </a:t>
            </a:r>
            <a:r>
              <a:rPr lang="cs-CZ" dirty="0" err="1"/>
              <a:t>medianus</a:t>
            </a:r>
            <a:r>
              <a:rPr lang="cs-CZ" dirty="0"/>
              <a:t>, n. </a:t>
            </a:r>
            <a:r>
              <a:rPr lang="cs-CZ" dirty="0" err="1"/>
              <a:t>tibialis</a:t>
            </a:r>
            <a:r>
              <a:rPr lang="cs-CZ" dirty="0"/>
              <a:t>)</a:t>
            </a:r>
          </a:p>
          <a:p>
            <a:r>
              <a:rPr lang="cs-CZ" b="1" dirty="0"/>
              <a:t>Fantomova bolest</a:t>
            </a:r>
            <a:r>
              <a:rPr lang="cs-CZ" dirty="0"/>
              <a:t>: trvalé </a:t>
            </a:r>
            <a:r>
              <a:rPr lang="cs-CZ" dirty="0" err="1"/>
              <a:t>záchvatovite</a:t>
            </a:r>
            <a:r>
              <a:rPr lang="cs-CZ" dirty="0"/>
              <a:t>́ bolesti v </a:t>
            </a:r>
            <a:r>
              <a:rPr lang="cs-CZ" dirty="0" err="1"/>
              <a:t>chybějíci</a:t>
            </a:r>
            <a:r>
              <a:rPr lang="cs-CZ" dirty="0"/>
              <a:t>́ </a:t>
            </a:r>
            <a:r>
              <a:rPr lang="cs-CZ" dirty="0" err="1"/>
              <a:t>končetine</a:t>
            </a:r>
            <a:r>
              <a:rPr lang="cs-CZ" dirty="0"/>
              <a:t>̌  (amputace - léze v CNS)</a:t>
            </a:r>
          </a:p>
          <a:p>
            <a:r>
              <a:rPr lang="cs-CZ" b="1" dirty="0" err="1"/>
              <a:t>Segmentální</a:t>
            </a:r>
            <a:r>
              <a:rPr lang="cs-CZ" b="1" dirty="0"/>
              <a:t> bolest</a:t>
            </a:r>
            <a:r>
              <a:rPr lang="cs-CZ" dirty="0"/>
              <a:t>: bolesti v dermatomech, </a:t>
            </a:r>
            <a:r>
              <a:rPr lang="cs-CZ" dirty="0" err="1"/>
              <a:t>často</a:t>
            </a:r>
            <a:r>
              <a:rPr lang="cs-CZ" dirty="0"/>
              <a:t> s hyperalgezií a hyperestezií (porušený nervový kořen – </a:t>
            </a:r>
            <a:r>
              <a:rPr lang="cs-CZ" dirty="0" err="1"/>
              <a:t>herniace</a:t>
            </a:r>
            <a:r>
              <a:rPr lang="cs-CZ" dirty="0"/>
              <a:t> disku)</a:t>
            </a:r>
          </a:p>
        </p:txBody>
      </p:sp>
    </p:spTree>
    <p:extLst>
      <p:ext uri="{BB962C8B-B14F-4D97-AF65-F5344CB8AC3E}">
        <p14:creationId xmlns:p14="http://schemas.microsoft.com/office/powerpoint/2010/main" val="2319816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11E397-B0A5-F16F-5421-DCFE2BC5F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Topika poruchy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C312DF-2CF4-09C5-A25E-92534DF76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Postižení periferního nervu </a:t>
            </a:r>
          </a:p>
          <a:p>
            <a:r>
              <a:rPr lang="cs-CZ" dirty="0"/>
              <a:t>Polyneuropatie </a:t>
            </a:r>
          </a:p>
          <a:p>
            <a:r>
              <a:rPr lang="cs-CZ" dirty="0"/>
              <a:t>Kořenová léze </a:t>
            </a:r>
          </a:p>
          <a:p>
            <a:r>
              <a:rPr lang="cs-CZ" dirty="0"/>
              <a:t>Léze míšní – kompletní </a:t>
            </a:r>
            <a:r>
              <a:rPr lang="cs-CZ" dirty="0" err="1"/>
              <a:t>x</a:t>
            </a:r>
            <a:r>
              <a:rPr lang="cs-CZ" dirty="0"/>
              <a:t> inkompletní </a:t>
            </a:r>
          </a:p>
          <a:p>
            <a:r>
              <a:rPr lang="cs-CZ" dirty="0"/>
              <a:t>Porucha mozkového kmene </a:t>
            </a:r>
          </a:p>
          <a:p>
            <a:r>
              <a:rPr lang="cs-CZ" dirty="0" err="1"/>
              <a:t>Thalamický</a:t>
            </a:r>
            <a:r>
              <a:rPr lang="cs-CZ" dirty="0"/>
              <a:t> syndrom </a:t>
            </a:r>
          </a:p>
          <a:p>
            <a:r>
              <a:rPr lang="cs-CZ" dirty="0"/>
              <a:t>Syndrom </a:t>
            </a:r>
            <a:r>
              <a:rPr lang="cs-CZ" dirty="0" err="1"/>
              <a:t>capsulae</a:t>
            </a:r>
            <a:r>
              <a:rPr lang="cs-CZ" dirty="0"/>
              <a:t> </a:t>
            </a:r>
            <a:r>
              <a:rPr lang="cs-CZ" dirty="0" err="1"/>
              <a:t>internae</a:t>
            </a:r>
            <a:r>
              <a:rPr lang="cs-CZ" dirty="0"/>
              <a:t> </a:t>
            </a:r>
          </a:p>
          <a:p>
            <a:r>
              <a:rPr lang="cs-CZ" dirty="0"/>
              <a:t>Léze parietálního laloku </a:t>
            </a:r>
          </a:p>
        </p:txBody>
      </p:sp>
    </p:spTree>
    <p:extLst>
      <p:ext uri="{BB962C8B-B14F-4D97-AF65-F5344CB8AC3E}">
        <p14:creationId xmlns:p14="http://schemas.microsoft.com/office/powerpoint/2010/main" val="2904544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FE1E20-99C7-79FB-6312-945A6D7C1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Povrchové čití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3C917D6-7844-85B8-B80A-1F074AD938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Taktilní čití </a:t>
            </a:r>
          </a:p>
          <a:p>
            <a:pPr lvl="1"/>
            <a:r>
              <a:rPr lang="cs-CZ" dirty="0"/>
              <a:t>Smotkem vaty, štětička, prsty, uchopovací část neurologického kladívka </a:t>
            </a:r>
          </a:p>
          <a:p>
            <a:pPr lvl="1"/>
            <a:r>
              <a:rPr lang="cs-CZ" dirty="0"/>
              <a:t>Kvantita a kvalita – anestezie, hypestezie, hyperestezie </a:t>
            </a:r>
          </a:p>
          <a:p>
            <a:pPr lvl="1"/>
            <a:r>
              <a:rPr lang="cs-CZ" dirty="0"/>
              <a:t>Pravolevá symetrie </a:t>
            </a:r>
          </a:p>
          <a:p>
            <a:pPr lvl="1"/>
            <a:r>
              <a:rPr lang="cs-CZ" dirty="0"/>
              <a:t>Area </a:t>
            </a:r>
            <a:r>
              <a:rPr lang="cs-CZ" dirty="0" err="1"/>
              <a:t>nervinae</a:t>
            </a:r>
            <a:r>
              <a:rPr lang="cs-CZ" dirty="0"/>
              <a:t>, area </a:t>
            </a:r>
            <a:r>
              <a:rPr lang="cs-CZ" dirty="0" err="1"/>
              <a:t>radiculares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Distálně – proximálně </a:t>
            </a:r>
          </a:p>
          <a:p>
            <a:pPr lvl="1"/>
            <a:r>
              <a:rPr lang="cs-CZ" dirty="0"/>
              <a:t>Standardizovaná varianta: dotyk </a:t>
            </a:r>
            <a:r>
              <a:rPr lang="cs-CZ" dirty="0" err="1"/>
              <a:t>filamenta</a:t>
            </a:r>
            <a:endParaRPr lang="cs-CZ" dirty="0"/>
          </a:p>
          <a:p>
            <a:r>
              <a:rPr lang="cs-CZ" dirty="0" err="1"/>
              <a:t>Grafestézie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Velké rozdíly podle toho, kde hodnotím </a:t>
            </a:r>
          </a:p>
          <a:p>
            <a:r>
              <a:rPr lang="cs-CZ" dirty="0"/>
              <a:t>Algické čití – ostré nebo tupé</a:t>
            </a:r>
          </a:p>
        </p:txBody>
      </p:sp>
      <p:pic>
        <p:nvPicPr>
          <p:cNvPr id="4" name="Google Shape;189;p30">
            <a:extLst>
              <a:ext uri="{FF2B5EF4-FFF2-40B4-BE49-F238E27FC236}">
                <a16:creationId xmlns:a16="http://schemas.microsoft.com/office/drawing/2014/main" id="{ED47634B-4CCE-6632-547A-969C2D6EDA7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6156" t="28454" r="40703" b="9212"/>
          <a:stretch/>
        </p:blipFill>
        <p:spPr>
          <a:xfrm>
            <a:off x="8366163" y="3429000"/>
            <a:ext cx="3155798" cy="25647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90;p30">
            <a:extLst>
              <a:ext uri="{FF2B5EF4-FFF2-40B4-BE49-F238E27FC236}">
                <a16:creationId xmlns:a16="http://schemas.microsoft.com/office/drawing/2014/main" id="{F8F44F40-8D76-67D6-2B17-63D115E50592}"/>
              </a:ext>
            </a:extLst>
          </p:cNvPr>
          <p:cNvSpPr txBox="1"/>
          <p:nvPr/>
        </p:nvSpPr>
        <p:spPr>
          <a:xfrm>
            <a:off x="8579263" y="5993775"/>
            <a:ext cx="2942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800">
                <a:latin typeface="Roboto"/>
                <a:ea typeface="Roboto"/>
                <a:cs typeface="Roboto"/>
                <a:sym typeface="Roboto"/>
              </a:rPr>
              <a:t>https://www.researchgate.net/figure/fig2_285957566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563796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80876C-10B9-F680-40C1-15A2F877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Povrchové čití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4962DA-3384-58A0-B070-207DB5463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200" y="1986432"/>
            <a:ext cx="6334537" cy="4105200"/>
          </a:xfrm>
        </p:spPr>
        <p:txBody>
          <a:bodyPr/>
          <a:lstStyle/>
          <a:p>
            <a:r>
              <a:rPr lang="cs-CZ" dirty="0"/>
              <a:t>Termické čití </a:t>
            </a:r>
          </a:p>
          <a:p>
            <a:pPr lvl="1"/>
            <a:r>
              <a:rPr lang="cs-CZ" dirty="0"/>
              <a:t>2 zkumavky </a:t>
            </a:r>
          </a:p>
          <a:p>
            <a:pPr lvl="1"/>
            <a:r>
              <a:rPr lang="cs-CZ" dirty="0"/>
              <a:t>Zkumavka chlad (nad 10°C), zkumavka teplo (pod 45°C) </a:t>
            </a:r>
          </a:p>
          <a:p>
            <a:pPr lvl="1"/>
            <a:r>
              <a:rPr lang="cs-CZ" dirty="0"/>
              <a:t>Objektivnější popis – </a:t>
            </a:r>
            <a:r>
              <a:rPr lang="cs-CZ" dirty="0" err="1"/>
              <a:t>Thermopen</a:t>
            </a:r>
            <a:r>
              <a:rPr lang="cs-CZ" dirty="0"/>
              <a:t>, </a:t>
            </a:r>
            <a:r>
              <a:rPr lang="cs-CZ" dirty="0" err="1"/>
              <a:t>Thermosondy</a:t>
            </a:r>
            <a:r>
              <a:rPr lang="cs-CZ" dirty="0"/>
              <a:t> </a:t>
            </a:r>
          </a:p>
          <a:p>
            <a:r>
              <a:rPr lang="cs-CZ" dirty="0"/>
              <a:t>Dvoubodová diskriminace </a:t>
            </a:r>
          </a:p>
          <a:p>
            <a:pPr lvl="1"/>
            <a:r>
              <a:rPr lang="cs-CZ" dirty="0"/>
              <a:t>Weberovo kružítko, dvoubodový diskriminátor</a:t>
            </a:r>
          </a:p>
          <a:p>
            <a:pPr lvl="1"/>
            <a:r>
              <a:rPr lang="cs-CZ" dirty="0"/>
              <a:t>Různé na různých částech těla </a:t>
            </a:r>
          </a:p>
          <a:p>
            <a:endParaRPr lang="cs-CZ" dirty="0"/>
          </a:p>
        </p:txBody>
      </p:sp>
      <p:pic>
        <p:nvPicPr>
          <p:cNvPr id="1026" name="Picture 2" descr="UNIVERZITA KARLOVA V PRAZE FAKULTA TĚLESNÉ VÝCHOVY A SPORTU. Hodnocení čití  v oblasti rukou u pacientů s roztroušenou sklerózou - PDF Free Download">
            <a:extLst>
              <a:ext uri="{FF2B5EF4-FFF2-40B4-BE49-F238E27FC236}">
                <a16:creationId xmlns:a16="http://schemas.microsoft.com/office/drawing/2014/main" id="{FC195F59-9110-0512-CAFF-787B7E7E0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265" y="3320358"/>
            <a:ext cx="4117975" cy="309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EA83F6C-974F-1A29-8072-A196FC0C21C8}"/>
              </a:ext>
            </a:extLst>
          </p:cNvPr>
          <p:cNvSpPr txBox="1"/>
          <p:nvPr/>
        </p:nvSpPr>
        <p:spPr>
          <a:xfrm>
            <a:off x="4647156" y="6471317"/>
            <a:ext cx="75448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50" dirty="0"/>
              <a:t>https://</a:t>
            </a:r>
            <a:r>
              <a:rPr lang="cs-CZ" sz="1050" dirty="0" err="1"/>
              <a:t>docplayer.cz</a:t>
            </a:r>
            <a:r>
              <a:rPr lang="cs-CZ" sz="1050" dirty="0"/>
              <a:t>/49191954-Univerzita-karlova-v-praze-fakulta-telesne-vychovy-a-sportu-hodnoceni-citi-v-oblasti-rukou-u-pacientu-s-roztrousenou-sklerozou.html</a:t>
            </a:r>
          </a:p>
        </p:txBody>
      </p:sp>
      <p:pic>
        <p:nvPicPr>
          <p:cNvPr id="8" name="Picture 2" descr="A, Semmes-Weinstein filament, (B) TIP THERM, (C) touchscreen pen, (D)... |  Download Scientific Diagram">
            <a:extLst>
              <a:ext uri="{FF2B5EF4-FFF2-40B4-BE49-F238E27FC236}">
                <a16:creationId xmlns:a16="http://schemas.microsoft.com/office/drawing/2014/main" id="{02FE8B96-E8C4-07C8-216C-462861232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518" y="68181"/>
            <a:ext cx="3194080" cy="319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2AE9C52-E8D2-1E7F-862C-736DC0CDB4C3}"/>
              </a:ext>
            </a:extLst>
          </p:cNvPr>
          <p:cNvSpPr txBox="1"/>
          <p:nvPr/>
        </p:nvSpPr>
        <p:spPr>
          <a:xfrm>
            <a:off x="10558594" y="1823565"/>
            <a:ext cx="147891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</a:t>
            </a:r>
            <a:r>
              <a:rPr lang="cs-CZ" sz="1000" dirty="0" err="1"/>
              <a:t>www.researchgate.net</a:t>
            </a:r>
            <a:r>
              <a:rPr lang="cs-CZ" sz="1000" dirty="0"/>
              <a:t>/</a:t>
            </a:r>
            <a:r>
              <a:rPr lang="cs-CZ" sz="1000" dirty="0" err="1"/>
              <a:t>figure</a:t>
            </a:r>
            <a:r>
              <a:rPr lang="cs-CZ" sz="1000" dirty="0"/>
              <a:t>/A-Semmes-Weinstein-filament-B-TIP-THERM-C-touchscreen-pen-D-digital-caliper_fig1_328976709</a:t>
            </a:r>
          </a:p>
        </p:txBody>
      </p:sp>
    </p:spTree>
    <p:extLst>
      <p:ext uri="{BB962C8B-B14F-4D97-AF65-F5344CB8AC3E}">
        <p14:creationId xmlns:p14="http://schemas.microsoft.com/office/powerpoint/2010/main" val="3908590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F981C8-2E4A-57FF-64E0-33399B836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Hluboké čití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681EC3C-F460-0954-7587-8C8156EF7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200" y="1986432"/>
            <a:ext cx="8455350" cy="4105200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Statestézie</a:t>
            </a:r>
            <a:r>
              <a:rPr lang="cs-CZ" dirty="0"/>
              <a:t> = </a:t>
            </a:r>
            <a:r>
              <a:rPr lang="cs-CZ" dirty="0" err="1"/>
              <a:t>polohocit</a:t>
            </a:r>
            <a:r>
              <a:rPr lang="cs-CZ" dirty="0"/>
              <a:t> </a:t>
            </a:r>
          </a:p>
          <a:p>
            <a:r>
              <a:rPr lang="cs-CZ" dirty="0"/>
              <a:t>Kinestézie = </a:t>
            </a:r>
            <a:r>
              <a:rPr lang="cs-CZ" dirty="0" err="1"/>
              <a:t>pohybocit</a:t>
            </a:r>
            <a:r>
              <a:rPr lang="cs-CZ" dirty="0"/>
              <a:t> </a:t>
            </a:r>
          </a:p>
          <a:p>
            <a:r>
              <a:rPr lang="cs-CZ" dirty="0" err="1"/>
              <a:t>Palestézie</a:t>
            </a:r>
            <a:r>
              <a:rPr lang="cs-CZ" dirty="0"/>
              <a:t> = vibrační čití – vyšetření ladičkou – kalibrovaná nebo nekalibrovaná </a:t>
            </a:r>
          </a:p>
          <a:p>
            <a:pPr lvl="1"/>
            <a:r>
              <a:rPr lang="cs-CZ" dirty="0"/>
              <a:t>DK: </a:t>
            </a:r>
            <a:r>
              <a:rPr lang="cs-CZ" dirty="0" err="1"/>
              <a:t>konečky</a:t>
            </a:r>
            <a:r>
              <a:rPr lang="cs-CZ" dirty="0"/>
              <a:t> prstů → </a:t>
            </a:r>
            <a:r>
              <a:rPr lang="cs-CZ" dirty="0" err="1"/>
              <a:t>metatarzofalangeálni</a:t>
            </a:r>
            <a:r>
              <a:rPr lang="cs-CZ" dirty="0"/>
              <a:t>́ skloubení → </a:t>
            </a:r>
            <a:r>
              <a:rPr lang="cs-CZ" dirty="0" err="1"/>
              <a:t>vnitřni</a:t>
            </a:r>
            <a:r>
              <a:rPr lang="cs-CZ" dirty="0"/>
              <a:t>́ </a:t>
            </a:r>
            <a:r>
              <a:rPr lang="cs-CZ" dirty="0" err="1"/>
              <a:t>maleolus</a:t>
            </a:r>
            <a:r>
              <a:rPr lang="cs-CZ" dirty="0"/>
              <a:t> → </a:t>
            </a:r>
            <a:r>
              <a:rPr lang="cs-CZ" dirty="0" err="1"/>
              <a:t>tuberositas</a:t>
            </a:r>
            <a:r>
              <a:rPr lang="cs-CZ" dirty="0"/>
              <a:t> </a:t>
            </a:r>
            <a:r>
              <a:rPr lang="cs-CZ" dirty="0" err="1"/>
              <a:t>tibie</a:t>
            </a:r>
            <a:r>
              <a:rPr lang="cs-CZ" dirty="0"/>
              <a:t> → spina </a:t>
            </a:r>
            <a:r>
              <a:rPr lang="cs-CZ" dirty="0" err="1"/>
              <a:t>iliaca</a:t>
            </a:r>
            <a:r>
              <a:rPr lang="cs-CZ" dirty="0"/>
              <a:t> </a:t>
            </a:r>
            <a:r>
              <a:rPr lang="cs-CZ" dirty="0" err="1"/>
              <a:t>anterior</a:t>
            </a:r>
            <a:r>
              <a:rPr lang="cs-CZ" dirty="0"/>
              <a:t> superior  </a:t>
            </a:r>
          </a:p>
          <a:p>
            <a:pPr lvl="1"/>
            <a:r>
              <a:rPr lang="cs-CZ" dirty="0"/>
              <a:t>HK: </a:t>
            </a:r>
            <a:r>
              <a:rPr lang="cs-CZ" dirty="0" err="1"/>
              <a:t>konečky</a:t>
            </a:r>
            <a:r>
              <a:rPr lang="cs-CZ" dirty="0"/>
              <a:t> prstů → </a:t>
            </a:r>
            <a:r>
              <a:rPr lang="cs-CZ" dirty="0" err="1"/>
              <a:t>proc</a:t>
            </a:r>
            <a:r>
              <a:rPr lang="cs-CZ" dirty="0"/>
              <a:t>. </a:t>
            </a:r>
            <a:r>
              <a:rPr lang="cs-CZ" dirty="0" err="1"/>
              <a:t>Styloideus</a:t>
            </a:r>
            <a:r>
              <a:rPr lang="cs-CZ" dirty="0"/>
              <a:t> radii → loket → rameno </a:t>
            </a:r>
          </a:p>
          <a:p>
            <a:pPr lvl="1"/>
            <a:r>
              <a:rPr lang="cs-CZ" dirty="0"/>
              <a:t>Je-li </a:t>
            </a:r>
            <a:r>
              <a:rPr lang="cs-CZ" dirty="0" err="1"/>
              <a:t>vnímáni</a:t>
            </a:r>
            <a:r>
              <a:rPr lang="cs-CZ" dirty="0"/>
              <a:t>́ </a:t>
            </a:r>
            <a:r>
              <a:rPr lang="cs-CZ" dirty="0" err="1"/>
              <a:t>distálne</a:t>
            </a:r>
            <a:r>
              <a:rPr lang="cs-CZ" dirty="0"/>
              <a:t>̌ </a:t>
            </a:r>
            <a:r>
              <a:rPr lang="cs-CZ" dirty="0" err="1"/>
              <a:t>normálni</a:t>
            </a:r>
            <a:r>
              <a:rPr lang="cs-CZ" dirty="0"/>
              <a:t>́, </a:t>
            </a:r>
            <a:r>
              <a:rPr lang="cs-CZ" dirty="0" err="1"/>
              <a:t>netřeba</a:t>
            </a:r>
            <a:r>
              <a:rPr lang="cs-CZ" dirty="0"/>
              <a:t> </a:t>
            </a:r>
            <a:r>
              <a:rPr lang="cs-CZ" dirty="0" err="1"/>
              <a:t>jít</a:t>
            </a:r>
            <a:r>
              <a:rPr lang="cs-CZ" dirty="0"/>
              <a:t> </a:t>
            </a:r>
            <a:r>
              <a:rPr lang="cs-CZ" dirty="0" err="1"/>
              <a:t>proximálněji</a:t>
            </a:r>
            <a:r>
              <a:rPr lang="cs-CZ" dirty="0"/>
              <a:t> </a:t>
            </a:r>
          </a:p>
          <a:p>
            <a:pPr lvl="1"/>
            <a:endParaRPr lang="cs-CZ" dirty="0"/>
          </a:p>
          <a:p>
            <a:r>
              <a:rPr lang="cs-CZ" dirty="0" err="1"/>
              <a:t>Stereognózie</a:t>
            </a:r>
            <a:r>
              <a:rPr lang="cs-CZ" dirty="0"/>
              <a:t> </a:t>
            </a:r>
          </a:p>
          <a:p>
            <a:pPr marL="152396" indent="0">
              <a:buNone/>
            </a:pPr>
            <a:endParaRPr lang="cs-CZ" dirty="0"/>
          </a:p>
        </p:txBody>
      </p:sp>
      <p:pic>
        <p:nvPicPr>
          <p:cNvPr id="2050" name="Picture 2" descr="Meningeální syndrom a syndrom nitrolební hypertenze.">
            <a:extLst>
              <a:ext uri="{FF2B5EF4-FFF2-40B4-BE49-F238E27FC236}">
                <a16:creationId xmlns:a16="http://schemas.microsoft.com/office/drawing/2014/main" id="{27ECEEB3-6543-FD1B-6FD6-E527A4A64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400" y="3916363"/>
            <a:ext cx="26924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22F9F7-339F-AA20-81C2-AEEBC6248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9822" y="6508633"/>
            <a:ext cx="4840007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0" u="none" strike="noStrike" cap="none" normalizeH="0" baseline="0" dirty="0">
                <a:ln>
                  <a:noFill/>
                </a:ln>
                <a:effectLst/>
                <a:latin typeface="ArialMT"/>
              </a:rPr>
              <a:t>Zdroje obrázků: 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effectLst/>
                <a:latin typeface="ArialMT"/>
              </a:rPr>
              <a:t>Růžička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effectLst/>
                <a:latin typeface="ArialMT"/>
              </a:rPr>
              <a:t> et al., 2019, Triton </a:t>
            </a:r>
            <a:endParaRPr kumimoji="0" lang="cs-CZ" altLang="cs-CZ" sz="10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2052" name="Picture 4" descr="page18image1626951040">
            <a:extLst>
              <a:ext uri="{FF2B5EF4-FFF2-40B4-BE49-F238E27FC236}">
                <a16:creationId xmlns:a16="http://schemas.microsoft.com/office/drawing/2014/main" id="{0CAFF753-F547-CB52-5CF6-D73AA5DE4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423" y="580295"/>
            <a:ext cx="2126353" cy="281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211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09E33F-6F28-AC22-69C5-64FB1D94D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Vyzkoušejte prakticky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E4915D9-F2C9-2F2F-C265-025642FE2D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Taktilní čití </a:t>
            </a:r>
          </a:p>
          <a:p>
            <a:r>
              <a:rPr lang="cs-CZ"/>
              <a:t>Dvoubodová diskriminace</a:t>
            </a:r>
            <a:endParaRPr lang="cs-CZ" dirty="0"/>
          </a:p>
          <a:p>
            <a:r>
              <a:rPr lang="cs-CZ" dirty="0" err="1"/>
              <a:t>Grafestézie</a:t>
            </a:r>
            <a:r>
              <a:rPr lang="cs-CZ" dirty="0"/>
              <a:t> </a:t>
            </a:r>
          </a:p>
          <a:p>
            <a:r>
              <a:rPr lang="cs-CZ" dirty="0"/>
              <a:t>Algické čití – tupé </a:t>
            </a:r>
            <a:r>
              <a:rPr lang="cs-CZ" dirty="0" err="1"/>
              <a:t>x</a:t>
            </a:r>
            <a:r>
              <a:rPr lang="cs-CZ" dirty="0"/>
              <a:t> ostré </a:t>
            </a:r>
          </a:p>
          <a:p>
            <a:r>
              <a:rPr lang="cs-CZ" dirty="0" err="1"/>
              <a:t>Statestézie</a:t>
            </a:r>
            <a:r>
              <a:rPr lang="cs-CZ" dirty="0"/>
              <a:t>, Kinestézie </a:t>
            </a:r>
          </a:p>
          <a:p>
            <a:r>
              <a:rPr lang="cs-CZ" dirty="0"/>
              <a:t>Vibrační čití </a:t>
            </a:r>
          </a:p>
        </p:txBody>
      </p:sp>
    </p:spTree>
    <p:extLst>
      <p:ext uri="{BB962C8B-B14F-4D97-AF65-F5344CB8AC3E}">
        <p14:creationId xmlns:p14="http://schemas.microsoft.com/office/powerpoint/2010/main" val="3059419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D6E57F-8111-34B5-C34A-11E3246C0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68F38A-D1B1-7EB9-C600-F152D44A8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OPAVSKÝ, Jaroslav, 2003. Neurologické vyšetření v rehabilitaci pro fyzioterapeuty. Olomouc: Univerzita Palackého. ISBN 80-244-0625-X.</a:t>
            </a:r>
          </a:p>
          <a:p>
            <a:endParaRPr lang="cs-CZ" dirty="0"/>
          </a:p>
          <a:p>
            <a:r>
              <a:rPr lang="cs-CZ" dirty="0"/>
              <a:t>VÉLE F. (2012). Vyšetření hybných funkcí z pohledu neurofyziologie: příručka pro terapeuty pracující v </a:t>
            </a:r>
            <a:r>
              <a:rPr lang="cs-CZ" dirty="0" err="1"/>
              <a:t>neurorehabilitaci</a:t>
            </a:r>
            <a:r>
              <a:rPr lang="cs-CZ" dirty="0"/>
              <a:t>. Triton.</a:t>
            </a:r>
          </a:p>
          <a:p>
            <a:r>
              <a:rPr lang="cs-CZ" dirty="0"/>
              <a:t>HALADOVÁ, Eva a Ludmila NECHVÁTALOVÁ. </a:t>
            </a:r>
            <a:r>
              <a:rPr lang="cs-CZ" dirty="0" err="1"/>
              <a:t>Vyšetřovaci</a:t>
            </a:r>
            <a:r>
              <a:rPr lang="cs-CZ" dirty="0"/>
              <a:t>́ metody </a:t>
            </a:r>
            <a:r>
              <a:rPr lang="cs-CZ" dirty="0" err="1"/>
              <a:t>hybného</a:t>
            </a:r>
            <a:r>
              <a:rPr lang="cs-CZ" dirty="0"/>
              <a:t> </a:t>
            </a:r>
            <a:r>
              <a:rPr lang="cs-CZ" dirty="0" err="1"/>
              <a:t>systému</a:t>
            </a:r>
            <a:r>
              <a:rPr lang="cs-CZ" dirty="0"/>
              <a:t>. Vyd. 2. </a:t>
            </a:r>
            <a:r>
              <a:rPr lang="cs-CZ" dirty="0" err="1"/>
              <a:t>nezm</a:t>
            </a:r>
            <a:r>
              <a:rPr lang="cs-CZ" dirty="0"/>
              <a:t>. Brno: </a:t>
            </a:r>
            <a:r>
              <a:rPr lang="cs-CZ" dirty="0" err="1"/>
              <a:t>Národni</a:t>
            </a:r>
            <a:r>
              <a:rPr lang="cs-CZ" dirty="0"/>
              <a:t>́ centrum </a:t>
            </a:r>
            <a:r>
              <a:rPr lang="cs-CZ" dirty="0" err="1"/>
              <a:t>ošetřovatelstvi</a:t>
            </a:r>
            <a:r>
              <a:rPr lang="cs-CZ" dirty="0"/>
              <a:t>́ a </a:t>
            </a:r>
            <a:r>
              <a:rPr lang="cs-CZ" dirty="0" err="1"/>
              <a:t>nelékařských</a:t>
            </a:r>
            <a:r>
              <a:rPr lang="cs-CZ" dirty="0"/>
              <a:t> </a:t>
            </a:r>
            <a:r>
              <a:rPr lang="cs-CZ" dirty="0" err="1"/>
              <a:t>zdravotnických</a:t>
            </a:r>
            <a:r>
              <a:rPr lang="cs-CZ" dirty="0"/>
              <a:t> oborů, 2005. 135 s. ISBN 8070133937</a:t>
            </a:r>
          </a:p>
          <a:p>
            <a:r>
              <a:rPr lang="cs-CZ" dirty="0"/>
              <a:t>VLČKOVÁ E. a I. ŠROTOVÁ, 2014. Vyšetření senzitivity. </a:t>
            </a:r>
            <a:r>
              <a:rPr lang="cs-CZ" dirty="0" err="1"/>
              <a:t>Cesk</a:t>
            </a:r>
            <a:r>
              <a:rPr lang="cs-CZ" dirty="0"/>
              <a:t> Slov </a:t>
            </a:r>
            <a:r>
              <a:rPr lang="cs-CZ" dirty="0" err="1"/>
              <a:t>Neurol</a:t>
            </a:r>
            <a:r>
              <a:rPr lang="cs-CZ" dirty="0"/>
              <a:t> N 2014; 77/110(4): 402–418, dostupné </a:t>
            </a:r>
            <a:r>
              <a:rPr lang="cs-CZ" dirty="0" err="1"/>
              <a:t>na:https</a:t>
            </a:r>
            <a:r>
              <a:rPr lang="cs-CZ" dirty="0"/>
              <a:t>://</a:t>
            </a:r>
            <a:r>
              <a:rPr lang="cs-CZ" dirty="0" err="1"/>
              <a:t>www.csnn.eu</a:t>
            </a:r>
            <a:r>
              <a:rPr lang="cs-CZ" dirty="0"/>
              <a:t>/</a:t>
            </a:r>
            <a:r>
              <a:rPr lang="cs-CZ" dirty="0" err="1"/>
              <a:t>casopisy</a:t>
            </a:r>
            <a:r>
              <a:rPr lang="cs-CZ" dirty="0"/>
              <a:t>/</a:t>
            </a:r>
            <a:r>
              <a:rPr lang="cs-CZ" dirty="0" err="1"/>
              <a:t>ceska</a:t>
            </a:r>
            <a:r>
              <a:rPr lang="cs-CZ" dirty="0"/>
              <a:t>-</a:t>
            </a:r>
            <a:r>
              <a:rPr lang="cs-CZ" dirty="0" err="1"/>
              <a:t>slovenska</a:t>
            </a:r>
            <a:r>
              <a:rPr lang="cs-CZ" dirty="0"/>
              <a:t>-neurologie/2014-4-1/vysetreni-senzitivity-49295/</a:t>
            </a:r>
            <a:r>
              <a:rPr lang="cs-CZ" dirty="0" err="1"/>
              <a:t>download?hl</a:t>
            </a:r>
            <a:r>
              <a:rPr lang="cs-CZ" dirty="0"/>
              <a:t>=cs</a:t>
            </a:r>
          </a:p>
          <a:p>
            <a:endParaRPr lang="cs-CZ" dirty="0"/>
          </a:p>
          <a:p>
            <a:r>
              <a:rPr lang="cs-CZ" dirty="0"/>
              <a:t>Doc. MUDr. Valja Kellerová, DrSc.: Senzitivní systém, syndromy při postižení různých etáží, vyšetření čití https://</a:t>
            </a:r>
            <a:r>
              <a:rPr lang="cs-CZ" dirty="0" err="1"/>
              <a:t>slideplayer.cz</a:t>
            </a:r>
            <a:r>
              <a:rPr lang="cs-CZ" dirty="0"/>
              <a:t>/slide/4871737/</a:t>
            </a:r>
          </a:p>
          <a:p>
            <a:endParaRPr lang="cs-CZ" dirty="0"/>
          </a:p>
          <a:p>
            <a:r>
              <a:rPr lang="cs-CZ" dirty="0"/>
              <a:t>http://</a:t>
            </a:r>
            <a:r>
              <a:rPr lang="cs-CZ" dirty="0" err="1"/>
              <a:t>www.cnsonline.cz</a:t>
            </a:r>
            <a:r>
              <a:rPr lang="cs-CZ" dirty="0"/>
              <a:t>/?p=112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9594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517200" y="926667"/>
            <a:ext cx="11157600" cy="91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buClr>
                <a:schemeClr val="dk1"/>
              </a:buClr>
              <a:buSzPts val="990"/>
            </a:pPr>
            <a:r>
              <a:rPr lang="cs"/>
              <a:t>Senzitivní dráhy - přímé dráhy</a:t>
            </a:r>
            <a:endParaRPr/>
          </a:p>
          <a:p>
            <a:pPr>
              <a:buSzPts val="990"/>
            </a:pPr>
            <a:endParaRPr>
              <a:highlight>
                <a:schemeClr val="dk1"/>
              </a:highlight>
            </a:endParaRPr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976100" y="1462700"/>
            <a:ext cx="8951600" cy="507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buClr>
                <a:schemeClr val="dk1"/>
              </a:buClr>
              <a:buFont typeface="Roboto Slab"/>
              <a:buChar char="●"/>
            </a:pPr>
            <a:r>
              <a:rPr lang="cs">
                <a:latin typeface="Roboto Slab"/>
                <a:ea typeface="Roboto Slab"/>
                <a:cs typeface="Roboto Slab"/>
                <a:sym typeface="Roboto Slab"/>
              </a:rPr>
              <a:t>Dělení podle 1. neuronu: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lvl="1">
              <a:buClr>
                <a:schemeClr val="dk1"/>
              </a:buClr>
              <a:buFont typeface="Roboto Slab"/>
              <a:buChar char="○"/>
            </a:pPr>
            <a:r>
              <a:rPr lang="cs" u="sng">
                <a:latin typeface="Roboto Slab"/>
                <a:ea typeface="Roboto Slab"/>
                <a:cs typeface="Roboto Slab"/>
                <a:sym typeface="Roboto Slab"/>
              </a:rPr>
              <a:t>míšní</a:t>
            </a:r>
            <a:r>
              <a:rPr lang="cs">
                <a:latin typeface="Roboto Slab"/>
                <a:ea typeface="Roboto Slab"/>
                <a:cs typeface="Roboto Slab"/>
                <a:sym typeface="Roboto Slab"/>
              </a:rPr>
              <a:t> - 1. neuron vede z periferie (trup a končetiny) do ganglion spinale (zadní míšní kořen)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lvl="1">
              <a:lnSpc>
                <a:spcPct val="115000"/>
              </a:lnSpc>
              <a:buClr>
                <a:schemeClr val="dk1"/>
              </a:buClr>
              <a:buFont typeface="Roboto Slab"/>
              <a:buChar char="○"/>
            </a:pPr>
            <a:r>
              <a:rPr lang="cs" u="sng">
                <a:latin typeface="Roboto Slab"/>
                <a:ea typeface="Roboto Slab"/>
                <a:cs typeface="Roboto Slab"/>
                <a:sym typeface="Roboto Slab"/>
              </a:rPr>
              <a:t>hlavové</a:t>
            </a:r>
            <a:r>
              <a:rPr lang="cs">
                <a:latin typeface="Roboto Slab"/>
                <a:ea typeface="Roboto Slab"/>
                <a:cs typeface="Roboto Slab"/>
                <a:sym typeface="Roboto Slab"/>
              </a:rPr>
              <a:t> - 1. neuron je veden cestou hlavových nervů V, VII, IX, X do mozkového kmene (čití z obličejové části hlavy)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>
              <a:spcBef>
                <a:spcPts val="1333"/>
              </a:spcBef>
              <a:buClr>
                <a:schemeClr val="dk1"/>
              </a:buClr>
              <a:buFont typeface="Roboto Slab"/>
              <a:buChar char="●"/>
            </a:pPr>
            <a:r>
              <a:rPr lang="cs">
                <a:latin typeface="Roboto Slab"/>
                <a:ea typeface="Roboto Slab"/>
                <a:cs typeface="Roboto Slab"/>
                <a:sym typeface="Roboto Slab"/>
              </a:rPr>
              <a:t>Dělení podle kvality vedeného čití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lvl="1">
              <a:buClr>
                <a:schemeClr val="dk1"/>
              </a:buClr>
              <a:buFont typeface="Roboto Slab"/>
              <a:buChar char="○"/>
            </a:pPr>
            <a:r>
              <a:rPr lang="cs">
                <a:latin typeface="Roboto Slab"/>
                <a:ea typeface="Roboto Slab"/>
                <a:cs typeface="Roboto Slab"/>
                <a:sym typeface="Roboto Slab"/>
              </a:rPr>
              <a:t>dráhy hrubého (protopatického) čití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lvl="1">
              <a:buClr>
                <a:schemeClr val="dk1"/>
              </a:buClr>
              <a:buFont typeface="Roboto Slab"/>
              <a:buChar char="○"/>
            </a:pPr>
            <a:r>
              <a:rPr lang="cs">
                <a:latin typeface="Roboto Slab"/>
                <a:ea typeface="Roboto Slab"/>
                <a:cs typeface="Roboto Slab"/>
                <a:sym typeface="Roboto Slab"/>
              </a:rPr>
              <a:t>dráhy jemného (epikritického) čití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>
              <a:spcBef>
                <a:spcPts val="1333"/>
              </a:spcBef>
              <a:buClr>
                <a:schemeClr val="dk1"/>
              </a:buClr>
              <a:buFont typeface="Roboto Slab"/>
              <a:buChar char="●"/>
            </a:pPr>
            <a:r>
              <a:rPr lang="cs">
                <a:latin typeface="Roboto Slab"/>
                <a:ea typeface="Roboto Slab"/>
                <a:cs typeface="Roboto Slab"/>
                <a:sym typeface="Roboto Slab"/>
              </a:rPr>
              <a:t>Dělení podle průběhu drah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lvl="1">
              <a:buClr>
                <a:schemeClr val="dk1"/>
              </a:buClr>
              <a:buFont typeface="Roboto Slab"/>
              <a:buChar char="○"/>
            </a:pPr>
            <a:r>
              <a:rPr lang="cs">
                <a:latin typeface="Roboto Slab"/>
                <a:ea typeface="Roboto Slab"/>
                <a:cs typeface="Roboto Slab"/>
                <a:sym typeface="Roboto Slab"/>
              </a:rPr>
              <a:t>anterolaterární systém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lvl="1">
              <a:buClr>
                <a:schemeClr val="dk1"/>
              </a:buClr>
              <a:buFont typeface="Roboto Slab"/>
              <a:buChar char="○"/>
            </a:pPr>
            <a:r>
              <a:rPr lang="cs">
                <a:latin typeface="Roboto Slab"/>
                <a:ea typeface="Roboto Slab"/>
                <a:cs typeface="Roboto Slab"/>
                <a:sym typeface="Roboto Slab"/>
              </a:rPr>
              <a:t>dráha zadních provazců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Freeform: Shape 3080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3F731B-743D-9F69-8200-5A298B997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Čití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z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oblasti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obličeje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krku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7257331-B9C2-B66C-CBAE-9137112FB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264" y="5379107"/>
            <a:ext cx="3888528" cy="119705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https://</a:t>
            </a:r>
            <a:r>
              <a:rPr lang="en-US" sz="2000" dirty="0" err="1"/>
              <a:t>conseildentaire.com</a:t>
            </a:r>
            <a:r>
              <a:rPr lang="en-US" sz="2000" dirty="0"/>
              <a:t>/innervation-de-la-face-les-nerfs-de-la-bouche-et-du-visage/</a:t>
            </a:r>
          </a:p>
        </p:txBody>
      </p:sp>
      <p:pic>
        <p:nvPicPr>
          <p:cNvPr id="3074" name="Picture 2" descr="Innervation de la face, de la bouche et du visage. — Conseil Dentaire  Dr.Hauteville">
            <a:extLst>
              <a:ext uri="{FF2B5EF4-FFF2-40B4-BE49-F238E27FC236}">
                <a16:creationId xmlns:a16="http://schemas.microsoft.com/office/drawing/2014/main" id="{33A6E748-A517-2AFC-D1A6-CEC90EE4D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1326" y="643234"/>
            <a:ext cx="4346866" cy="559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982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517200" y="1739467"/>
            <a:ext cx="4954000" cy="41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r>
              <a:rPr lang="cs" b="1" u="sng">
                <a:latin typeface="Roboto Slab"/>
                <a:ea typeface="Roboto Slab"/>
                <a:cs typeface="Roboto Slab"/>
                <a:sym typeface="Roboto Slab"/>
              </a:rPr>
              <a:t>Anterolaterální systém </a:t>
            </a:r>
            <a:endParaRPr b="1" u="sng">
              <a:latin typeface="Roboto Slab"/>
              <a:ea typeface="Roboto Slab"/>
              <a:cs typeface="Roboto Slab"/>
              <a:sym typeface="Roboto Slab"/>
            </a:endParaRPr>
          </a:p>
          <a:p>
            <a:pPr>
              <a:spcBef>
                <a:spcPts val="1600"/>
              </a:spcBef>
              <a:buFont typeface="Roboto Slab"/>
              <a:buChar char="-"/>
            </a:pPr>
            <a:r>
              <a:rPr lang="cs">
                <a:latin typeface="Roboto Slab"/>
                <a:ea typeface="Roboto Slab"/>
                <a:cs typeface="Roboto Slab"/>
                <a:sym typeface="Roboto Slab"/>
              </a:rPr>
              <a:t>Vede: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lvl="1">
              <a:buFont typeface="Roboto Slab"/>
              <a:buChar char="-"/>
            </a:pPr>
            <a:r>
              <a:rPr lang="cs">
                <a:latin typeface="Roboto Slab"/>
                <a:ea typeface="Roboto Slab"/>
                <a:cs typeface="Roboto Slab"/>
                <a:sym typeface="Roboto Slab"/>
              </a:rPr>
              <a:t>hrubé (protopatické) čití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lvl="1">
              <a:buFont typeface="Roboto Slab"/>
              <a:buChar char="-"/>
            </a:pPr>
            <a:r>
              <a:rPr lang="cs">
                <a:latin typeface="Roboto Slab"/>
                <a:ea typeface="Roboto Slab"/>
                <a:cs typeface="Roboto Slab"/>
                <a:sym typeface="Roboto Slab"/>
              </a:rPr>
              <a:t>teplo (chlad), bolest (</a:t>
            </a:r>
            <a:r>
              <a:rPr lang="cs" sz="973">
                <a:latin typeface="Roboto Slab"/>
                <a:ea typeface="Roboto Slab"/>
                <a:cs typeface="Roboto Slab"/>
                <a:sym typeface="Roboto Slab"/>
              </a:rPr>
              <a:t>vývojově staré kvality čití, které informují člověka o noxách, které ohrožují jeho zdraví či život)</a:t>
            </a:r>
            <a:endParaRPr sz="973">
              <a:latin typeface="Roboto Slab"/>
              <a:ea typeface="Roboto Slab"/>
              <a:cs typeface="Roboto Slab"/>
              <a:sym typeface="Roboto Slab"/>
            </a:endParaRPr>
          </a:p>
          <a:p>
            <a:pPr>
              <a:buFont typeface="Roboto Slab"/>
              <a:buChar char="-"/>
            </a:pPr>
            <a:r>
              <a:rPr lang="cs">
                <a:latin typeface="Roboto Slab"/>
                <a:ea typeface="Roboto Slab"/>
                <a:cs typeface="Roboto Slab"/>
                <a:sym typeface="Roboto Slab"/>
              </a:rPr>
              <a:t>dráhy: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lvl="1">
              <a:buFont typeface="Roboto Slab"/>
              <a:buChar char="-"/>
            </a:pPr>
            <a:r>
              <a:rPr lang="cs" sz="1467" i="1">
                <a:latin typeface="Roboto Slab"/>
                <a:ea typeface="Roboto Slab"/>
                <a:cs typeface="Roboto Slab"/>
                <a:sym typeface="Roboto Slab"/>
              </a:rPr>
              <a:t>tr. spinothalamicus</a:t>
            </a:r>
            <a:endParaRPr sz="1467">
              <a:latin typeface="Roboto Slab"/>
              <a:ea typeface="Roboto Slab"/>
              <a:cs typeface="Roboto Slab"/>
              <a:sym typeface="Roboto Slab"/>
            </a:endParaRPr>
          </a:p>
          <a:p>
            <a:pPr lvl="1">
              <a:buFont typeface="Roboto Slab"/>
              <a:buChar char="-"/>
            </a:pPr>
            <a:r>
              <a:rPr lang="cs" sz="1467" i="1">
                <a:latin typeface="Roboto Slab"/>
                <a:ea typeface="Roboto Slab"/>
                <a:cs typeface="Roboto Slab"/>
                <a:sym typeface="Roboto Slab"/>
              </a:rPr>
              <a:t>tr. spinoreticularis</a:t>
            </a:r>
            <a:endParaRPr sz="1467">
              <a:latin typeface="Roboto Slab"/>
              <a:ea typeface="Roboto Slab"/>
              <a:cs typeface="Roboto Slab"/>
              <a:sym typeface="Roboto Slab"/>
            </a:endParaRPr>
          </a:p>
          <a:p>
            <a:pPr lvl="1">
              <a:buFont typeface="Roboto Slab"/>
              <a:buChar char="-"/>
            </a:pPr>
            <a:r>
              <a:rPr lang="cs" sz="1467" i="1">
                <a:latin typeface="Roboto Slab"/>
                <a:ea typeface="Roboto Slab"/>
                <a:cs typeface="Roboto Slab"/>
                <a:sym typeface="Roboto Slab"/>
              </a:rPr>
              <a:t>r. spinotectalis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6362567" y="612867"/>
            <a:ext cx="5450400" cy="41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r>
              <a:rPr lang="cs" b="1" u="sng" dirty="0">
                <a:latin typeface="Roboto Slab"/>
                <a:ea typeface="Roboto Slab"/>
                <a:cs typeface="Roboto Slab"/>
                <a:sym typeface="Roboto Slab"/>
              </a:rPr>
              <a:t>Dráha zadních provazců míšních</a:t>
            </a:r>
            <a:r>
              <a:rPr lang="cs" dirty="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dirty="0">
              <a:latin typeface="Roboto Slab"/>
              <a:ea typeface="Roboto Slab"/>
              <a:cs typeface="Roboto Slab"/>
              <a:sym typeface="Roboto Slab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cs" sz="2133" dirty="0">
                <a:latin typeface="Roboto Slab"/>
                <a:ea typeface="Roboto Slab"/>
                <a:cs typeface="Roboto Slab"/>
                <a:sym typeface="Roboto Slab"/>
              </a:rPr>
              <a:t>(lemniskální systém)</a:t>
            </a:r>
            <a:endParaRPr sz="2133" dirty="0">
              <a:latin typeface="Roboto Slab"/>
              <a:ea typeface="Roboto Slab"/>
              <a:cs typeface="Roboto Slab"/>
              <a:sym typeface="Roboto Slab"/>
            </a:endParaRPr>
          </a:p>
          <a:p>
            <a:pPr>
              <a:spcBef>
                <a:spcPts val="1600"/>
              </a:spcBef>
              <a:buFont typeface="Roboto Slab"/>
              <a:buChar char="-"/>
            </a:pPr>
            <a:r>
              <a:rPr lang="cs" dirty="0">
                <a:latin typeface="Roboto Slab"/>
                <a:ea typeface="Roboto Slab"/>
                <a:cs typeface="Roboto Slab"/>
                <a:sym typeface="Roboto Slab"/>
              </a:rPr>
              <a:t>Vede: </a:t>
            </a:r>
            <a:endParaRPr dirty="0">
              <a:latin typeface="Roboto Slab"/>
              <a:ea typeface="Roboto Slab"/>
              <a:cs typeface="Roboto Slab"/>
              <a:sym typeface="Roboto Slab"/>
            </a:endParaRPr>
          </a:p>
          <a:p>
            <a:pPr lvl="1">
              <a:buFont typeface="Roboto Slab"/>
              <a:buChar char="-"/>
            </a:pPr>
            <a:r>
              <a:rPr lang="cs" dirty="0">
                <a:latin typeface="Roboto Slab"/>
                <a:ea typeface="Roboto Slab"/>
                <a:cs typeface="Roboto Slab"/>
                <a:sym typeface="Roboto Slab"/>
              </a:rPr>
              <a:t>jemné (epikritické) čití </a:t>
            </a:r>
            <a:endParaRPr dirty="0">
              <a:latin typeface="Roboto Slab"/>
              <a:ea typeface="Roboto Slab"/>
              <a:cs typeface="Roboto Slab"/>
              <a:sym typeface="Roboto Slab"/>
            </a:endParaRPr>
          </a:p>
          <a:p>
            <a:pPr lvl="1">
              <a:buFont typeface="Roboto Slab"/>
              <a:buChar char="-"/>
            </a:pPr>
            <a:r>
              <a:rPr lang="cs-CZ" dirty="0">
                <a:latin typeface="Roboto Slab"/>
                <a:ea typeface="Roboto Slab"/>
                <a:cs typeface="Roboto Slab"/>
                <a:sym typeface="Roboto Slab"/>
              </a:rPr>
              <a:t>P</a:t>
            </a:r>
            <a:r>
              <a:rPr lang="cs" dirty="0">
                <a:latin typeface="Roboto Slab"/>
                <a:ea typeface="Roboto Slab"/>
                <a:cs typeface="Roboto Slab"/>
                <a:sym typeface="Roboto Slab"/>
              </a:rPr>
              <a:t>ropriocepce</a:t>
            </a:r>
          </a:p>
          <a:p>
            <a:pPr lvl="1">
              <a:buFont typeface="Roboto Slab"/>
              <a:buChar char="-"/>
            </a:pPr>
            <a:r>
              <a:rPr lang="cs" dirty="0">
                <a:latin typeface="Roboto Slab"/>
                <a:ea typeface="Roboto Slab"/>
                <a:cs typeface="Roboto Slab"/>
                <a:sym typeface="Roboto Slab"/>
              </a:rPr>
              <a:t>vibrace</a:t>
            </a:r>
            <a:endParaRPr dirty="0">
              <a:latin typeface="Roboto Slab"/>
              <a:ea typeface="Roboto Slab"/>
              <a:cs typeface="Roboto Slab"/>
              <a:sym typeface="Roboto Slab"/>
            </a:endParaRPr>
          </a:p>
          <a:p>
            <a:pPr>
              <a:buFont typeface="Roboto Slab"/>
              <a:buChar char="-"/>
            </a:pPr>
            <a:r>
              <a:rPr lang="cs" dirty="0">
                <a:latin typeface="Roboto Slab"/>
                <a:ea typeface="Roboto Slab"/>
                <a:cs typeface="Roboto Slab"/>
                <a:sym typeface="Roboto Slab"/>
              </a:rPr>
              <a:t>dráhy: </a:t>
            </a:r>
            <a:endParaRPr dirty="0">
              <a:latin typeface="Roboto Slab"/>
              <a:ea typeface="Roboto Slab"/>
              <a:cs typeface="Roboto Slab"/>
              <a:sym typeface="Roboto Slab"/>
            </a:endParaRPr>
          </a:p>
          <a:p>
            <a:pPr lvl="1">
              <a:buFont typeface="Roboto Slab"/>
              <a:buChar char="-"/>
            </a:pPr>
            <a:r>
              <a:rPr lang="cs" dirty="0">
                <a:latin typeface="Roboto Slab"/>
                <a:ea typeface="Roboto Slab"/>
                <a:cs typeface="Roboto Slab"/>
                <a:sym typeface="Roboto Slab"/>
              </a:rPr>
              <a:t>tr. spino-bulbo-thalamo-corticalis</a:t>
            </a:r>
            <a:endParaRPr dirty="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96" name="Google Shape;96;p18"/>
          <p:cNvSpPr/>
          <p:nvPr/>
        </p:nvSpPr>
        <p:spPr>
          <a:xfrm rot="-2888046">
            <a:off x="6046851" y="-73355"/>
            <a:ext cx="98293" cy="7004707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AC41B5B-0B85-F35E-3427-78D00EF69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39" y="643467"/>
            <a:ext cx="4498634" cy="557106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05B7DCB-B37D-C24C-B832-8C2DA598F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337" y="1028700"/>
            <a:ext cx="7153762" cy="529378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0E79797-24C9-0BF0-96F9-B5AE4EA7A31E}"/>
              </a:ext>
            </a:extLst>
          </p:cNvPr>
          <p:cNvSpPr txBox="1"/>
          <p:nvPr/>
        </p:nvSpPr>
        <p:spPr>
          <a:xfrm>
            <a:off x="3045619" y="6396335"/>
            <a:ext cx="6100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https://</a:t>
            </a:r>
            <a:r>
              <a:rPr lang="cs-CZ" sz="1200" dirty="0" err="1"/>
              <a:t>is.muni.cz</a:t>
            </a:r>
            <a:r>
              <a:rPr lang="cs-CZ" sz="1200" dirty="0"/>
              <a:t>/el/</a:t>
            </a:r>
            <a:r>
              <a:rPr lang="cs-CZ" sz="1200" dirty="0" err="1"/>
              <a:t>fsps</a:t>
            </a:r>
            <a:r>
              <a:rPr lang="cs-CZ" sz="1200" dirty="0"/>
              <a:t>/podzim2020/bp1174/um/Prednaska_8_-_Senzitivni_syndromy_-_fyzioterapeuti_2020_pro_studenty.pdf?lang=en</a:t>
            </a:r>
          </a:p>
        </p:txBody>
      </p:sp>
    </p:spTree>
    <p:extLst>
      <p:ext uri="{BB962C8B-B14F-4D97-AF65-F5344CB8AC3E}">
        <p14:creationId xmlns:p14="http://schemas.microsoft.com/office/powerpoint/2010/main" val="1775166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r>
              <a:rPr lang="cs"/>
              <a:t>ALS - Spinothalamická dráha</a:t>
            </a:r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517200" y="1986433"/>
            <a:ext cx="7653200" cy="399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indent="-465655">
              <a:buSzPts val="1900"/>
              <a:buFont typeface="Roboto Slab"/>
              <a:buChar char="●"/>
            </a:pPr>
            <a:r>
              <a:rPr lang="cs" sz="2533">
                <a:latin typeface="Roboto Slab"/>
                <a:ea typeface="Roboto Slab"/>
                <a:cs typeface="Roboto Slab"/>
                <a:sym typeface="Roboto Slab"/>
              </a:rPr>
              <a:t>vede:</a:t>
            </a:r>
            <a:endParaRPr sz="2533">
              <a:latin typeface="Roboto Slab"/>
              <a:ea typeface="Roboto Slab"/>
              <a:cs typeface="Roboto Slab"/>
              <a:sym typeface="Roboto Slab"/>
            </a:endParaRPr>
          </a:p>
          <a:p>
            <a:pPr lvl="1" indent="-465655">
              <a:buSzPts val="1900"/>
              <a:buFont typeface="Roboto Slab"/>
              <a:buChar char="○"/>
            </a:pPr>
            <a:r>
              <a:rPr lang="cs" sz="2533">
                <a:latin typeface="Roboto Slab"/>
                <a:ea typeface="Roboto Slab"/>
                <a:cs typeface="Roboto Slab"/>
                <a:sym typeface="Roboto Slab"/>
              </a:rPr>
              <a:t>rychlou složku bolesti (</a:t>
            </a:r>
            <a:r>
              <a:rPr lang="cs" sz="1467">
                <a:latin typeface="Roboto Slab"/>
                <a:ea typeface="Roboto Slab"/>
                <a:cs typeface="Roboto Slab"/>
                <a:sym typeface="Roboto Slab"/>
              </a:rPr>
              <a:t>Aδ vlákny - myelinizované)</a:t>
            </a:r>
            <a:endParaRPr sz="2533">
              <a:latin typeface="Roboto Slab"/>
              <a:ea typeface="Roboto Slab"/>
              <a:cs typeface="Roboto Slab"/>
              <a:sym typeface="Roboto Slab"/>
            </a:endParaRPr>
          </a:p>
          <a:p>
            <a:pPr lvl="1" indent="-465655">
              <a:buSzPts val="1900"/>
              <a:buFont typeface="Roboto Slab"/>
              <a:buChar char="○"/>
            </a:pPr>
            <a:r>
              <a:rPr lang="cs" sz="2533">
                <a:latin typeface="Roboto Slab"/>
                <a:ea typeface="Roboto Slab"/>
                <a:cs typeface="Roboto Slab"/>
                <a:sym typeface="Roboto Slab"/>
              </a:rPr>
              <a:t>teplo (chlad)</a:t>
            </a:r>
            <a:endParaRPr sz="2533">
              <a:latin typeface="Roboto Slab"/>
              <a:ea typeface="Roboto Slab"/>
              <a:cs typeface="Roboto Slab"/>
              <a:sym typeface="Roboto Slab"/>
            </a:endParaRPr>
          </a:p>
          <a:p>
            <a:pPr indent="-465655">
              <a:spcBef>
                <a:spcPts val="1333"/>
              </a:spcBef>
              <a:buSzPts val="1900"/>
              <a:buFont typeface="Roboto Slab"/>
              <a:buChar char="●"/>
            </a:pPr>
            <a:r>
              <a:rPr lang="cs" sz="2533" b="1">
                <a:latin typeface="Roboto Slab"/>
                <a:ea typeface="Roboto Slab"/>
                <a:cs typeface="Roboto Slab"/>
                <a:sym typeface="Roboto Slab"/>
              </a:rPr>
              <a:t>1. neuron</a:t>
            </a:r>
            <a:r>
              <a:rPr lang="cs" sz="2533">
                <a:latin typeface="Roboto Slab"/>
                <a:ea typeface="Roboto Slab"/>
                <a:cs typeface="Roboto Slab"/>
                <a:sym typeface="Roboto Slab"/>
              </a:rPr>
              <a:t> - periferie -&gt; ggl. spinale -&gt; mícha</a:t>
            </a:r>
            <a:endParaRPr sz="2533">
              <a:latin typeface="Roboto Slab"/>
              <a:ea typeface="Roboto Slab"/>
              <a:cs typeface="Roboto Slab"/>
              <a:sym typeface="Roboto Slab"/>
            </a:endParaRPr>
          </a:p>
          <a:p>
            <a:pPr indent="-465655">
              <a:buSzPts val="1900"/>
              <a:buFont typeface="Roboto Slab"/>
              <a:buChar char="●"/>
            </a:pPr>
            <a:r>
              <a:rPr lang="cs" sz="2533" b="1">
                <a:latin typeface="Roboto Slab"/>
                <a:ea typeface="Roboto Slab"/>
                <a:cs typeface="Roboto Slab"/>
                <a:sym typeface="Roboto Slab"/>
              </a:rPr>
              <a:t>2. neuron</a:t>
            </a:r>
            <a:r>
              <a:rPr lang="cs" sz="2533">
                <a:latin typeface="Roboto Slab"/>
                <a:ea typeface="Roboto Slab"/>
                <a:cs typeface="Roboto Slab"/>
                <a:sym typeface="Roboto Slab"/>
              </a:rPr>
              <a:t> - mícha -&gt; </a:t>
            </a:r>
            <a:r>
              <a:rPr lang="cs" sz="2533" u="sng">
                <a:latin typeface="Roboto Slab"/>
                <a:ea typeface="Roboto Slab"/>
                <a:cs typeface="Roboto Slab"/>
                <a:sym typeface="Roboto Slab"/>
              </a:rPr>
              <a:t>kříží se na úrovni segmentu</a:t>
            </a:r>
            <a:r>
              <a:rPr lang="cs" sz="2533">
                <a:latin typeface="Roboto Slab"/>
                <a:ea typeface="Roboto Slab"/>
                <a:cs typeface="Roboto Slab"/>
                <a:sym typeface="Roboto Slab"/>
              </a:rPr>
              <a:t> -&gt; thalamus </a:t>
            </a:r>
            <a:endParaRPr sz="2533">
              <a:latin typeface="Roboto Slab"/>
              <a:ea typeface="Roboto Slab"/>
              <a:cs typeface="Roboto Slab"/>
              <a:sym typeface="Roboto Slab"/>
            </a:endParaRPr>
          </a:p>
          <a:p>
            <a:pPr indent="-465655">
              <a:buSzPts val="1900"/>
              <a:buFont typeface="Roboto Slab"/>
              <a:buChar char="●"/>
            </a:pPr>
            <a:r>
              <a:rPr lang="cs" sz="2533" b="1">
                <a:latin typeface="Roboto Slab"/>
                <a:ea typeface="Roboto Slab"/>
                <a:cs typeface="Roboto Slab"/>
                <a:sym typeface="Roboto Slab"/>
              </a:rPr>
              <a:t>3. neuron</a:t>
            </a:r>
            <a:r>
              <a:rPr lang="cs" sz="2533">
                <a:latin typeface="Roboto Slab"/>
                <a:ea typeface="Roboto Slab"/>
                <a:cs typeface="Roboto Slab"/>
                <a:sym typeface="Roboto Slab"/>
              </a:rPr>
              <a:t> - thalamus -&gt; primární senzitivní kůra</a:t>
            </a: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 rotWithShape="1">
          <a:blip r:embed="rId3">
            <a:alphaModFix/>
          </a:blip>
          <a:srcRect l="48535"/>
          <a:stretch/>
        </p:blipFill>
        <p:spPr>
          <a:xfrm>
            <a:off x="7937231" y="448667"/>
            <a:ext cx="3902935" cy="581023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/>
        </p:nvSpPr>
        <p:spPr>
          <a:xfrm>
            <a:off x="7381433" y="6258901"/>
            <a:ext cx="3450800" cy="410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cs" sz="1067">
                <a:solidFill>
                  <a:schemeClr val="dk1"/>
                </a:solidFill>
              </a:rPr>
              <a:t>http://www.cnsonline.cz/?s=senzitivn%C3%AD</a:t>
            </a:r>
            <a:endParaRPr sz="1067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r>
              <a:rPr lang="cs"/>
              <a:t>ALS - Spinoretikulární dráha</a:t>
            </a:r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517200" y="1986433"/>
            <a:ext cx="5987600" cy="41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buFont typeface="Roboto Slab"/>
              <a:buChar char="●"/>
            </a:pPr>
            <a:r>
              <a:rPr lang="cs" dirty="0">
                <a:latin typeface="Roboto Slab"/>
                <a:ea typeface="Roboto Slab"/>
                <a:cs typeface="Roboto Slab"/>
                <a:sym typeface="Roboto Slab"/>
              </a:rPr>
              <a:t>vede: </a:t>
            </a:r>
            <a:r>
              <a:rPr lang="cs" b="1" dirty="0">
                <a:latin typeface="Roboto Slab"/>
                <a:ea typeface="Roboto Slab"/>
                <a:cs typeface="Roboto Slab"/>
                <a:sym typeface="Roboto Slab"/>
              </a:rPr>
              <a:t>pomalou složku bolesti </a:t>
            </a:r>
            <a:r>
              <a:rPr lang="cs" sz="1733" dirty="0">
                <a:latin typeface="Roboto Slab"/>
                <a:ea typeface="Roboto Slab"/>
                <a:cs typeface="Roboto Slab"/>
                <a:sym typeface="Roboto Slab"/>
              </a:rPr>
              <a:t>(nemyelinizovaná vlákna C)</a:t>
            </a:r>
            <a:endParaRPr sz="1733" dirty="0">
              <a:latin typeface="Roboto Slab"/>
              <a:ea typeface="Roboto Slab"/>
              <a:cs typeface="Roboto Slab"/>
              <a:sym typeface="Roboto Slab"/>
            </a:endParaRPr>
          </a:p>
          <a:p>
            <a:pPr>
              <a:spcBef>
                <a:spcPts val="1333"/>
              </a:spcBef>
              <a:buFont typeface="Roboto Slab"/>
              <a:buChar char="●"/>
            </a:pPr>
            <a:r>
              <a:rPr lang="cs" dirty="0">
                <a:latin typeface="Roboto Slab"/>
                <a:ea typeface="Roboto Slab"/>
                <a:cs typeface="Roboto Slab"/>
                <a:sym typeface="Roboto Slab"/>
              </a:rPr>
              <a:t> 1. neuron (periferie -&gt; ggl. spinale (ZRM)) </a:t>
            </a:r>
            <a:endParaRPr dirty="0">
              <a:latin typeface="Roboto Slab"/>
              <a:ea typeface="Roboto Slab"/>
              <a:cs typeface="Roboto Slab"/>
              <a:sym typeface="Roboto Slab"/>
            </a:endParaRPr>
          </a:p>
          <a:p>
            <a:pPr>
              <a:spcBef>
                <a:spcPts val="1333"/>
              </a:spcBef>
              <a:buFont typeface="Roboto Slab"/>
              <a:buChar char="●"/>
            </a:pPr>
            <a:r>
              <a:rPr lang="cs" dirty="0">
                <a:latin typeface="Roboto Slab"/>
                <a:ea typeface="Roboto Slab"/>
                <a:cs typeface="Roboto Slab"/>
                <a:sym typeface="Roboto Slab"/>
              </a:rPr>
              <a:t>2. neuron (ZRM -&gt; RF (ARAS)) - </a:t>
            </a:r>
            <a:r>
              <a:rPr lang="cs" b="1" dirty="0">
                <a:latin typeface="Roboto Slab"/>
                <a:ea typeface="Roboto Slab"/>
                <a:cs typeface="Roboto Slab"/>
                <a:sym typeface="Roboto Slab"/>
              </a:rPr>
              <a:t>křížení v míše na úrovni segmentu</a:t>
            </a:r>
            <a:endParaRPr b="1" dirty="0">
              <a:latin typeface="Roboto Slab"/>
              <a:ea typeface="Roboto Slab"/>
              <a:cs typeface="Roboto Slab"/>
              <a:sym typeface="Roboto Slab"/>
            </a:endParaRPr>
          </a:p>
          <a:p>
            <a:pPr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 sz="1401" dirty="0">
                <a:latin typeface="Roboto Slab"/>
                <a:ea typeface="Roboto Slab"/>
                <a:cs typeface="Roboto Slab"/>
                <a:sym typeface="Roboto Slab"/>
              </a:rPr>
              <a:t>(ARAS - </a:t>
            </a:r>
            <a:r>
              <a:rPr lang="cs" sz="1467" dirty="0"/>
              <a:t>ascendentní aktivační systém retikulární formace -&gt; přes thalamus spojeno s mozkovou kůrou -&gt; zajišťuje bdělost a vědomí)</a:t>
            </a:r>
            <a:endParaRPr dirty="0"/>
          </a:p>
        </p:txBody>
      </p:sp>
      <p:pic>
        <p:nvPicPr>
          <p:cNvPr id="116" name="Google Shape;116;p21"/>
          <p:cNvPicPr preferRelativeResize="0"/>
          <p:nvPr/>
        </p:nvPicPr>
        <p:blipFill rotWithShape="1">
          <a:blip r:embed="rId3">
            <a:alphaModFix/>
          </a:blip>
          <a:srcRect l="3855"/>
          <a:stretch/>
        </p:blipFill>
        <p:spPr>
          <a:xfrm>
            <a:off x="8442301" y="373200"/>
            <a:ext cx="2893033" cy="571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1"/>
          <p:cNvSpPr txBox="1"/>
          <p:nvPr/>
        </p:nvSpPr>
        <p:spPr>
          <a:xfrm>
            <a:off x="8640628" y="6091633"/>
            <a:ext cx="2496400" cy="57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cs" sz="1067">
                <a:solidFill>
                  <a:schemeClr val="dk1"/>
                </a:solidFill>
              </a:rPr>
              <a:t>https://loonylabs.org/2020/02/29/spinoreticular-tract/</a:t>
            </a:r>
            <a:endParaRPr sz="1067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r>
              <a:rPr lang="cs"/>
              <a:t>Dráha zadních provazců</a:t>
            </a:r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517200" y="1986433"/>
            <a:ext cx="6864400" cy="41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r>
              <a:rPr lang="cs" dirty="0">
                <a:latin typeface="Roboto Slab"/>
                <a:ea typeface="Roboto Slab"/>
                <a:cs typeface="Roboto Slab"/>
                <a:sym typeface="Roboto Slab"/>
              </a:rPr>
              <a:t>tr. spino-bulbo-thalamo-corticalis</a:t>
            </a:r>
            <a:endParaRPr dirty="0">
              <a:latin typeface="Roboto Slab"/>
              <a:ea typeface="Roboto Slab"/>
              <a:cs typeface="Roboto Slab"/>
              <a:sym typeface="Roboto Slab"/>
            </a:endParaRPr>
          </a:p>
          <a:p>
            <a:pPr marL="0" indent="0">
              <a:spcBef>
                <a:spcPts val="1600"/>
              </a:spcBef>
              <a:buNone/>
            </a:pPr>
            <a:endParaRPr dirty="0">
              <a:latin typeface="Roboto Slab"/>
              <a:ea typeface="Roboto Slab"/>
              <a:cs typeface="Roboto Slab"/>
              <a:sym typeface="Roboto Slab"/>
            </a:endParaRPr>
          </a:p>
          <a:p>
            <a:pPr>
              <a:spcBef>
                <a:spcPts val="1600"/>
              </a:spcBef>
              <a:buFont typeface="Roboto Slab"/>
              <a:buChar char="●"/>
            </a:pPr>
            <a:r>
              <a:rPr lang="cs" dirty="0">
                <a:latin typeface="Roboto Slab"/>
                <a:ea typeface="Roboto Slab"/>
                <a:cs typeface="Roboto Slab"/>
                <a:sym typeface="Roboto Slab"/>
              </a:rPr>
              <a:t>vede: </a:t>
            </a:r>
            <a:r>
              <a:rPr lang="cs" b="1" dirty="0">
                <a:latin typeface="Roboto Slab"/>
                <a:ea typeface="Roboto Slab"/>
                <a:cs typeface="Roboto Slab"/>
                <a:sym typeface="Roboto Slab"/>
              </a:rPr>
              <a:t>taktilní a proprioceptivní informace</a:t>
            </a:r>
            <a:endParaRPr dirty="0">
              <a:latin typeface="Roboto Slab"/>
              <a:ea typeface="Roboto Slab"/>
              <a:cs typeface="Roboto Slab"/>
              <a:sym typeface="Roboto Slab"/>
            </a:endParaRPr>
          </a:p>
          <a:p>
            <a:pPr>
              <a:spcBef>
                <a:spcPts val="1333"/>
              </a:spcBef>
              <a:buFont typeface="Roboto Slab"/>
              <a:buChar char="●"/>
            </a:pPr>
            <a:r>
              <a:rPr lang="cs" u="sng" dirty="0">
                <a:latin typeface="Roboto Slab"/>
                <a:ea typeface="Roboto Slab"/>
                <a:cs typeface="Roboto Slab"/>
                <a:sym typeface="Roboto Slab"/>
              </a:rPr>
              <a:t>1. neuron</a:t>
            </a:r>
            <a:r>
              <a:rPr lang="cs" dirty="0">
                <a:latin typeface="Roboto Slab"/>
                <a:ea typeface="Roboto Slab"/>
                <a:cs typeface="Roboto Slab"/>
                <a:sym typeface="Roboto Slab"/>
              </a:rPr>
              <a:t> - periferin -&gt; ggl. spinal -&gt; mícha</a:t>
            </a:r>
            <a:endParaRPr dirty="0">
              <a:latin typeface="Roboto Slab"/>
              <a:ea typeface="Roboto Slab"/>
              <a:cs typeface="Roboto Slab"/>
              <a:sym typeface="Roboto Slab"/>
            </a:endParaRPr>
          </a:p>
          <a:p>
            <a:pPr>
              <a:buFont typeface="Roboto Slab"/>
              <a:buChar char="●"/>
            </a:pPr>
            <a:r>
              <a:rPr lang="cs" u="sng" dirty="0">
                <a:latin typeface="Roboto Slab"/>
                <a:ea typeface="Roboto Slab"/>
                <a:cs typeface="Roboto Slab"/>
                <a:sym typeface="Roboto Slab"/>
              </a:rPr>
              <a:t>2. neuron</a:t>
            </a:r>
            <a:r>
              <a:rPr lang="cs" dirty="0">
                <a:latin typeface="Roboto Slab"/>
                <a:ea typeface="Roboto Slab"/>
                <a:cs typeface="Roboto Slab"/>
                <a:sym typeface="Roboto Slab"/>
              </a:rPr>
              <a:t> - MO -&gt; </a:t>
            </a:r>
            <a:r>
              <a:rPr lang="cs" b="1" dirty="0">
                <a:latin typeface="Roboto Slab"/>
                <a:ea typeface="Roboto Slab"/>
                <a:cs typeface="Roboto Slab"/>
                <a:sym typeface="Roboto Slab"/>
              </a:rPr>
              <a:t>křížení</a:t>
            </a:r>
            <a:r>
              <a:rPr lang="cs" dirty="0">
                <a:latin typeface="Roboto Slab"/>
                <a:ea typeface="Roboto Slab"/>
                <a:cs typeface="Roboto Slab"/>
                <a:sym typeface="Roboto Slab"/>
              </a:rPr>
              <a:t> -&gt; thalamus</a:t>
            </a:r>
            <a:endParaRPr dirty="0">
              <a:latin typeface="Roboto Slab"/>
              <a:ea typeface="Roboto Slab"/>
              <a:cs typeface="Roboto Slab"/>
              <a:sym typeface="Roboto Slab"/>
            </a:endParaRPr>
          </a:p>
          <a:p>
            <a:pPr>
              <a:buFont typeface="Roboto Slab"/>
              <a:buChar char="●"/>
            </a:pPr>
            <a:r>
              <a:rPr lang="cs" u="sng" dirty="0">
                <a:latin typeface="Roboto Slab"/>
                <a:ea typeface="Roboto Slab"/>
                <a:cs typeface="Roboto Slab"/>
                <a:sym typeface="Roboto Slab"/>
              </a:rPr>
              <a:t>3. neuron</a:t>
            </a:r>
            <a:r>
              <a:rPr lang="cs" dirty="0">
                <a:latin typeface="Roboto Slab"/>
                <a:ea typeface="Roboto Slab"/>
                <a:cs typeface="Roboto Slab"/>
                <a:sym typeface="Roboto Slab"/>
              </a:rPr>
              <a:t> -&gt; thalamus -&gt; kůra mozková</a:t>
            </a:r>
            <a:endParaRPr dirty="0"/>
          </a:p>
        </p:txBody>
      </p:sp>
      <p:pic>
        <p:nvPicPr>
          <p:cNvPr id="124" name="Google Shape;124;p22"/>
          <p:cNvPicPr preferRelativeResize="0"/>
          <p:nvPr/>
        </p:nvPicPr>
        <p:blipFill rotWithShape="1">
          <a:blip r:embed="rId3">
            <a:alphaModFix/>
          </a:blip>
          <a:srcRect r="50002"/>
          <a:stretch/>
        </p:blipFill>
        <p:spPr>
          <a:xfrm>
            <a:off x="7604601" y="278200"/>
            <a:ext cx="3902935" cy="598069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2"/>
          <p:cNvSpPr txBox="1"/>
          <p:nvPr/>
        </p:nvSpPr>
        <p:spPr>
          <a:xfrm>
            <a:off x="7381433" y="6258901"/>
            <a:ext cx="3450800" cy="410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cs" sz="1067">
                <a:solidFill>
                  <a:schemeClr val="dk1"/>
                </a:solidFill>
              </a:rPr>
              <a:t>http://www.cnsonline.cz/?s=senzitivn%C3%AD</a:t>
            </a:r>
            <a:endParaRPr sz="1067">
              <a:solidFill>
                <a:schemeClr val="dk1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19D4811-C2AB-8A1F-E1B7-9BCF4185DE60}"/>
              </a:ext>
            </a:extLst>
          </p:cNvPr>
          <p:cNvSpPr txBox="1"/>
          <p:nvPr/>
        </p:nvSpPr>
        <p:spPr>
          <a:xfrm>
            <a:off x="3050088" y="3247465"/>
            <a:ext cx="6100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0E7FCCB-300E-D3B0-7059-6FE9A35D226E}"/>
              </a:ext>
            </a:extLst>
          </p:cNvPr>
          <p:cNvSpPr txBox="1"/>
          <p:nvPr/>
        </p:nvSpPr>
        <p:spPr>
          <a:xfrm>
            <a:off x="3050088" y="3247465"/>
            <a:ext cx="6100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E4B7F85-E99E-1C3A-2AA2-57C4FB75D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Headovy zóny = area radiculares viscerales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B9CC5AF-CD2D-00BF-F095-EEEB23C99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9" y="1782981"/>
            <a:ext cx="4008384" cy="439398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Zadní</a:t>
            </a:r>
            <a:r>
              <a:rPr lang="en-US" sz="2000" dirty="0"/>
              <a:t> </a:t>
            </a:r>
            <a:r>
              <a:rPr lang="en-US" sz="2000" dirty="0" err="1"/>
              <a:t>kořen</a:t>
            </a:r>
            <a:r>
              <a:rPr lang="en-US" sz="2000" dirty="0"/>
              <a:t> – </a:t>
            </a:r>
            <a:r>
              <a:rPr lang="en-US" sz="2000" dirty="0" err="1"/>
              <a:t>vedení</a:t>
            </a:r>
            <a:r>
              <a:rPr lang="en-US" sz="2000" dirty="0"/>
              <a:t> </a:t>
            </a:r>
            <a:r>
              <a:rPr lang="en-US" sz="2000" dirty="0" err="1"/>
              <a:t>somatosenze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viscerosenze</a:t>
            </a:r>
            <a:r>
              <a:rPr lang="en-US" sz="2000" dirty="0"/>
              <a:t> 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Oblasti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kůži</a:t>
            </a:r>
            <a:r>
              <a:rPr lang="en-US" sz="2000" b="1" dirty="0"/>
              <a:t>, </a:t>
            </a:r>
            <a:r>
              <a:rPr lang="en-US" sz="2000" b="1" dirty="0" err="1"/>
              <a:t>jejichž</a:t>
            </a:r>
            <a:r>
              <a:rPr lang="en-US" sz="2000" b="1" dirty="0"/>
              <a:t> </a:t>
            </a:r>
            <a:r>
              <a:rPr lang="en-US" sz="2000" b="1" dirty="0" err="1"/>
              <a:t>inervace</a:t>
            </a:r>
            <a:r>
              <a:rPr lang="en-US" sz="2000" b="1" dirty="0"/>
              <a:t> </a:t>
            </a:r>
            <a:r>
              <a:rPr lang="en-US" sz="2000" b="1" dirty="0" err="1"/>
              <a:t>vychází</a:t>
            </a:r>
            <a:r>
              <a:rPr lang="en-US" sz="2000" b="1" dirty="0"/>
              <a:t> ze </a:t>
            </a:r>
            <a:r>
              <a:rPr lang="en-US" sz="2000" b="1" dirty="0" err="1"/>
              <a:t>stejných</a:t>
            </a:r>
            <a:r>
              <a:rPr lang="en-US" sz="2000" b="1" dirty="0"/>
              <a:t> </a:t>
            </a:r>
            <a:r>
              <a:rPr lang="en-US" sz="2000" b="1" dirty="0" err="1"/>
              <a:t>míšních</a:t>
            </a:r>
            <a:r>
              <a:rPr lang="en-US" sz="2000" b="1" dirty="0"/>
              <a:t> </a:t>
            </a:r>
            <a:r>
              <a:rPr lang="en-US" sz="2000" b="1" dirty="0" err="1"/>
              <a:t>segmentů</a:t>
            </a:r>
            <a:r>
              <a:rPr lang="en-US" sz="2000" b="1" dirty="0"/>
              <a:t> </a:t>
            </a:r>
            <a:r>
              <a:rPr lang="en-US" sz="2000" b="1" dirty="0" err="1"/>
              <a:t>jako</a:t>
            </a:r>
            <a:r>
              <a:rPr lang="en-US" sz="2000" b="1" dirty="0"/>
              <a:t> </a:t>
            </a:r>
            <a:r>
              <a:rPr lang="en-US" sz="2000" b="1" dirty="0" err="1"/>
              <a:t>inervace</a:t>
            </a:r>
            <a:r>
              <a:rPr lang="en-US" sz="2000" b="1" dirty="0"/>
              <a:t> </a:t>
            </a:r>
            <a:r>
              <a:rPr lang="en-US" sz="2000" b="1" dirty="0" err="1"/>
              <a:t>určitých</a:t>
            </a:r>
            <a:r>
              <a:rPr lang="en-US" sz="2000" b="1" dirty="0"/>
              <a:t> </a:t>
            </a:r>
            <a:r>
              <a:rPr lang="en-US" sz="2000" b="1" dirty="0" err="1"/>
              <a:t>vnitřních</a:t>
            </a:r>
            <a:r>
              <a:rPr lang="en-US" sz="2000" b="1" dirty="0"/>
              <a:t> </a:t>
            </a:r>
            <a:r>
              <a:rPr lang="en-US" sz="2000" b="1" dirty="0" err="1"/>
              <a:t>orgánů</a:t>
            </a:r>
            <a:r>
              <a:rPr lang="en-US" sz="2000" dirty="0"/>
              <a:t>. </a:t>
            </a:r>
            <a:r>
              <a:rPr lang="en-US" sz="2000" dirty="0" err="1"/>
              <a:t>Vzhledem</a:t>
            </a:r>
            <a:r>
              <a:rPr lang="en-US" sz="2000" dirty="0"/>
              <a:t> k </a:t>
            </a:r>
            <a:r>
              <a:rPr lang="en-US" sz="2000" dirty="0" err="1"/>
              <a:t>četným</a:t>
            </a:r>
            <a:r>
              <a:rPr lang="en-US" sz="2000" dirty="0"/>
              <a:t> </a:t>
            </a:r>
            <a:r>
              <a:rPr lang="en-US" sz="2000" dirty="0" err="1"/>
              <a:t>spojům</a:t>
            </a:r>
            <a:r>
              <a:rPr lang="en-US" sz="2000" dirty="0"/>
              <a:t> </a:t>
            </a:r>
            <a:r>
              <a:rPr lang="en-US" sz="2000" dirty="0" err="1"/>
              <a:t>mezi</a:t>
            </a:r>
            <a:r>
              <a:rPr lang="en-US" sz="2000" dirty="0"/>
              <a:t> </a:t>
            </a:r>
            <a:r>
              <a:rPr lang="en-US" sz="2000" dirty="0" err="1"/>
              <a:t>buňkami</a:t>
            </a:r>
            <a:r>
              <a:rPr lang="en-US" sz="2000" dirty="0"/>
              <a:t> v </a:t>
            </a:r>
            <a:r>
              <a:rPr lang="en-US" sz="2000" dirty="0" err="1"/>
              <a:t>míše</a:t>
            </a:r>
            <a:r>
              <a:rPr lang="en-US" sz="2000" dirty="0"/>
              <a:t> se proto </a:t>
            </a:r>
            <a:r>
              <a:rPr lang="en-US" sz="2000" dirty="0" err="1"/>
              <a:t>onemocnění</a:t>
            </a:r>
            <a:r>
              <a:rPr lang="en-US" sz="2000" dirty="0"/>
              <a:t> </a:t>
            </a:r>
            <a:r>
              <a:rPr lang="en-US" sz="2000" dirty="0" err="1"/>
              <a:t>vnitřních</a:t>
            </a:r>
            <a:r>
              <a:rPr lang="en-US" sz="2000" dirty="0"/>
              <a:t> </a:t>
            </a:r>
            <a:r>
              <a:rPr lang="en-US" sz="2000" dirty="0" err="1"/>
              <a:t>orgánů</a:t>
            </a:r>
            <a:r>
              <a:rPr lang="en-US" sz="2000" dirty="0"/>
              <a:t> </a:t>
            </a:r>
            <a:r>
              <a:rPr lang="en-US" sz="2000" dirty="0" err="1"/>
              <a:t>mohou</a:t>
            </a:r>
            <a:r>
              <a:rPr lang="en-US" sz="2000" dirty="0"/>
              <a:t> </a:t>
            </a:r>
            <a:r>
              <a:rPr lang="en-US" sz="2000" dirty="0" err="1"/>
              <a:t>projevit</a:t>
            </a:r>
            <a:r>
              <a:rPr lang="en-US" sz="2000" dirty="0"/>
              <a:t> </a:t>
            </a:r>
            <a:r>
              <a:rPr lang="en-US" sz="2000" dirty="0" err="1"/>
              <a:t>bolestivostí</a:t>
            </a:r>
            <a:r>
              <a:rPr lang="en-US" sz="2000" dirty="0"/>
              <a:t> (</a:t>
            </a:r>
            <a:r>
              <a:rPr lang="en-US" sz="2000" dirty="0" err="1"/>
              <a:t>či</a:t>
            </a:r>
            <a:r>
              <a:rPr lang="en-US" sz="2000" dirty="0"/>
              <a:t> </a:t>
            </a:r>
            <a:r>
              <a:rPr lang="en-US" sz="2000" dirty="0" err="1"/>
              <a:t>hyperestezií</a:t>
            </a:r>
            <a:r>
              <a:rPr lang="en-US" sz="2000" dirty="0"/>
              <a:t>) v </a:t>
            </a:r>
            <a:r>
              <a:rPr lang="en-US" sz="2000" dirty="0" err="1"/>
              <a:t>dané</a:t>
            </a:r>
            <a:r>
              <a:rPr lang="en-US" sz="2000" dirty="0"/>
              <a:t> </a:t>
            </a:r>
            <a:r>
              <a:rPr lang="en-US" sz="2000" dirty="0" err="1"/>
              <a:t>oblasti</a:t>
            </a:r>
            <a:r>
              <a:rPr lang="en-US" sz="2000" dirty="0"/>
              <a:t> </a:t>
            </a:r>
            <a:r>
              <a:rPr lang="en-US" sz="2000" dirty="0" err="1"/>
              <a:t>kůže</a:t>
            </a:r>
            <a:r>
              <a:rPr lang="en-US" sz="2000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id="{3E22759D-7B81-E2D6-E7B0-FB1B52706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949" y="1782981"/>
            <a:ext cx="6121954" cy="436189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290151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1170</Words>
  <Application>Microsoft Macintosh PowerPoint</Application>
  <PresentationFormat>Širokoúhlá obrazovka</PresentationFormat>
  <Paragraphs>142</Paragraphs>
  <Slides>19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Arial</vt:lpstr>
      <vt:lpstr>ArialMT</vt:lpstr>
      <vt:lpstr>Calibri</vt:lpstr>
      <vt:lpstr>Calibri Light</vt:lpstr>
      <vt:lpstr>Roboto</vt:lpstr>
      <vt:lpstr>Roboto Slab</vt:lpstr>
      <vt:lpstr>Motiv Office</vt:lpstr>
      <vt:lpstr>Vyšetření čití</vt:lpstr>
      <vt:lpstr>Senzitivní dráhy - přímé dráhy </vt:lpstr>
      <vt:lpstr>Čití z oblasti obličeje a krku </vt:lpstr>
      <vt:lpstr>Prezentace aplikace PowerPoint</vt:lpstr>
      <vt:lpstr>Prezentace aplikace PowerPoint</vt:lpstr>
      <vt:lpstr>ALS - Spinothalamická dráha</vt:lpstr>
      <vt:lpstr>ALS - Spinoretikulární dráha</vt:lpstr>
      <vt:lpstr>Dráha zadních provazců</vt:lpstr>
      <vt:lpstr>Headovy zóny = area radiculares viscerales </vt:lpstr>
      <vt:lpstr>Vyšetření čití</vt:lpstr>
      <vt:lpstr>areae radiculares  X  areae nervinae</vt:lpstr>
      <vt:lpstr>Poruchy čití – pojmy </vt:lpstr>
      <vt:lpstr>Poruchy čití - pojmy</vt:lpstr>
      <vt:lpstr>Topika poruchy </vt:lpstr>
      <vt:lpstr>Povrchové čití </vt:lpstr>
      <vt:lpstr>Povrchové čití</vt:lpstr>
      <vt:lpstr>Hluboké čití </vt:lpstr>
      <vt:lpstr>Vyzkoušejte prakticky 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Vyšetření čití</dc:title>
  <dc:creator>Pavlína Bazalová</dc:creator>
  <cp:lastModifiedBy>Pavlína Bazalová</cp:lastModifiedBy>
  <cp:revision>1</cp:revision>
  <dcterms:created xsi:type="dcterms:W3CDTF">2022-10-31T16:16:02Z</dcterms:created>
  <dcterms:modified xsi:type="dcterms:W3CDTF">2022-10-31T18:30:59Z</dcterms:modified>
</cp:coreProperties>
</file>