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33"/>
  </p:notesMasterIdLst>
  <p:sldIdLst>
    <p:sldId id="256" r:id="rId12"/>
    <p:sldId id="25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7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 varScale="1">
        <p:scale>
          <a:sx n="87" d="100"/>
          <a:sy n="87" d="100"/>
        </p:scale>
        <p:origin x="77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48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552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3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239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4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24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452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345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406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66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14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38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50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336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49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15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39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37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2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84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23.11.2021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964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Výživa seniorů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15064" cy="110452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0962" name="Picture 2" descr="http://i.lidovky.cz/11/011/lngal/ANI38562a_sen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060848"/>
            <a:ext cx="6017895" cy="44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Kardiovaskulární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typické jsou aterosklerotické změny, které mohou být buď důsledkem fyziologického procesu stárnutí, nebo může jít o výrazný patologický nález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dochází ke snížení výkonnosti srdce jako pumpy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citlivost na nepřiměřenou námahu, která může vést až k srdečnímu selhání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Vylučovací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výsledkem redukce funkčních jednotek (nefronů) s přibývajícím věkem je omezení filtrační schopnost ledvin a snížená koncentrační schopnost ledvin představuje riziko vzniku </a:t>
            </a:r>
            <a:r>
              <a:rPr lang="cs-CZ" sz="2800" b="1" dirty="0" smtClean="0">
                <a:solidFill>
                  <a:srgbClr val="C00000"/>
                </a:solidFill>
              </a:rPr>
              <a:t>dehydratace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typicky se u starších mužů objevuje hypertrofie (zvětšení) prostaty, kdy důsledkem je časté močení (</a:t>
            </a:r>
            <a:r>
              <a:rPr lang="cs-CZ" sz="2800" dirty="0" err="1" smtClean="0">
                <a:solidFill>
                  <a:srgbClr val="C00000"/>
                </a:solidFill>
              </a:rPr>
              <a:t>polakisurie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Endokrinní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vlivem poklesu sekrece hormonů hypofýzy, štítné žlázy a pohlavních hormonů dochází ke snížení bazálního metabolismu (téměř až o 20%)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„stařecká cukrovka“ (DM2T)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www.panzytrat.cz/files/images/obsah/slini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22855"/>
            <a:ext cx="3645024" cy="2602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Gastrointestinální trakt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dutina ústní –</a:t>
            </a:r>
            <a:r>
              <a:rPr lang="cs-CZ" sz="2800" dirty="0" smtClean="0">
                <a:solidFill>
                  <a:srgbClr val="C00000"/>
                </a:solidFill>
              </a:rPr>
              <a:t> ↓slin, choroby dásní, ztráta zubů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žaludek –</a:t>
            </a:r>
            <a:r>
              <a:rPr lang="cs-CZ" sz="2800" dirty="0" smtClean="0">
                <a:solidFill>
                  <a:srgbClr val="C00000"/>
                </a:solidFill>
              </a:rPr>
              <a:t> omezení tvorby </a:t>
            </a:r>
            <a:r>
              <a:rPr lang="cs-CZ" sz="2800" dirty="0" err="1" smtClean="0">
                <a:solidFill>
                  <a:srgbClr val="C00000"/>
                </a:solidFill>
              </a:rPr>
              <a:t>HCl</a:t>
            </a:r>
            <a:r>
              <a:rPr lang="cs-CZ" sz="2800" dirty="0" smtClean="0">
                <a:solidFill>
                  <a:srgbClr val="C00000"/>
                </a:solidFill>
              </a:rPr>
              <a:t>, pokles motility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střeva –</a:t>
            </a:r>
            <a:r>
              <a:rPr lang="cs-CZ" sz="2800" dirty="0" smtClean="0">
                <a:solidFill>
                  <a:srgbClr val="C00000"/>
                </a:solidFill>
              </a:rPr>
              <a:t> redukce klků, pokles peristaltiky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játra –</a:t>
            </a:r>
            <a:r>
              <a:rPr lang="cs-CZ" sz="2800" dirty="0" smtClean="0">
                <a:solidFill>
                  <a:srgbClr val="C00000"/>
                </a:solidFill>
              </a:rPr>
              <a:t> náhrada jaterního parenchymu vazivovou tkání, snížení sekreci žluči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pankreas –</a:t>
            </a:r>
            <a:r>
              <a:rPr lang="cs-CZ" sz="2800" dirty="0" smtClean="0">
                <a:solidFill>
                  <a:srgbClr val="C00000"/>
                </a:solidFill>
              </a:rPr>
              <a:t> důsledkem snížení citlivosti β- buněk dochází k poruše regulace krevního cukru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Důsledkem výše uvedených změn v GIT dochází k poruše trávení, vstřebávání a využití živin, zejména minerálních látek a lipofilních vitaminů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Metabolismus vody e elektrolytů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seniorů dochází k výrazným změnám ve složení těla, jako je snížení množství celkové tělesné vody a svalové hmoty ve prospěch tukové tkáně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↓ 54 % CTV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Psychosociální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Kromě funkčních, příp. patologických změn typické pro organismus starých lidí, mají velký význam i psychosociální faktory.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izolace, osamělost, chybí podpora rodiny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omezené finanční prostředky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omezená hybnost, pohyblivost, artrózy, zhoršený zrak</a:t>
            </a: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Interakce léky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Ve stáří mnoho lidí trpí současně několika chronickými onemocněními, jako je hypertenze, diabetes </a:t>
            </a:r>
            <a:r>
              <a:rPr lang="cs-CZ" sz="2800" dirty="0" err="1" smtClean="0">
                <a:solidFill>
                  <a:srgbClr val="C00000"/>
                </a:solidFill>
              </a:rPr>
              <a:t>mellitus</a:t>
            </a:r>
            <a:r>
              <a:rPr lang="cs-CZ" sz="2800" dirty="0" smtClean="0">
                <a:solidFill>
                  <a:srgbClr val="C00000"/>
                </a:solidFill>
              </a:rPr>
              <a:t> nebo artrózy, a proto jsou nuceni trvale užívat léky. </a:t>
            </a: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Obecně nejvíce ovlivňují interakce mezi přijímanými potravinami a léky tyto faktory</a:t>
            </a:r>
            <a:r>
              <a:rPr lang="cs-CZ" sz="2800" dirty="0" smtClean="0">
                <a:solidFill>
                  <a:srgbClr val="C00000"/>
                </a:solidFill>
              </a:rPr>
              <a:t>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dávka a forma léku,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stav organismu (věk, výška, hmotnost, další užívání léků apod.),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časová souvislost mezi příjmem potravy a léky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Následky farmakoterapie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Léky mohou mít ve vztahu k výživě tyto nežádoucí vlivy: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ovlivnění trávení, resorpce, využití a ztráty živin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změna chuťových vjemů a chuti k jídlu včetně vlastních vedlejších účinků léků (nauzea, zvracení…)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mohou vyvolat patologické změny v zažívacím traktu (tvorba vředů, krvácení…)</a:t>
            </a:r>
          </a:p>
          <a:p>
            <a:pPr lvl="0"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Vedlejší účinky léků se u starších lidí se objevují často vzhledem ke snížené funkci ledvin, jater a chybám k aplikaci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Potřeba energie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Energetická potřeba během stárnutí klesá asi 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2 % za deset let, protože:</a:t>
            </a: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 snižuje fyzická aktivita 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dochází k úbytku svalové hmoty, zatímco tuková tkáň se odpovídající mírou zvětšuje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Potřeba bílkovin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převládá doporučení 1,0 g/kg/d oproti 0,8 g/kg/d, které se považuje za dávku minimální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častá onemocnění ve vyšším věku také zvyšují nároky na dodávku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Situace v ČR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současný demografický vývoj České republiky lze charakterizovat postupným stárnutím celé populace se snižováním podílu její dětské části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současnosti žije v ČR přibližně 14 % obyvatel ve věku 65 let a více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střední délka života při narození je u mužů </a:t>
            </a:r>
            <a:r>
              <a:rPr lang="cs-CZ" sz="2800" dirty="0" smtClean="0">
                <a:solidFill>
                  <a:srgbClr val="C00000"/>
                </a:solidFill>
              </a:rPr>
              <a:t>77 </a:t>
            </a:r>
            <a:r>
              <a:rPr lang="cs-CZ" sz="2800" dirty="0" smtClean="0">
                <a:solidFill>
                  <a:srgbClr val="C00000"/>
                </a:solidFill>
              </a:rPr>
              <a:t>let a u žen </a:t>
            </a:r>
            <a:r>
              <a:rPr lang="cs-CZ" sz="2800" dirty="0" smtClean="0">
                <a:solidFill>
                  <a:srgbClr val="C00000"/>
                </a:solidFill>
              </a:rPr>
              <a:t>82</a:t>
            </a:r>
            <a:r>
              <a:rPr lang="cs-CZ" sz="2800" dirty="0" smtClean="0">
                <a:solidFill>
                  <a:srgbClr val="C00000"/>
                </a:solidFill>
              </a:rPr>
              <a:t> let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Potřeba vitaminů a minerálních látek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08512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Nároky esenciální živiny jsou konstantní nebo se mohou zvyšovat.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vápník –</a:t>
            </a:r>
            <a:r>
              <a:rPr lang="cs-CZ" sz="2800" dirty="0" smtClean="0">
                <a:solidFill>
                  <a:srgbClr val="C00000"/>
                </a:solidFill>
              </a:rPr>
              <a:t> nejčastější deficit u starých lidí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hořčík –</a:t>
            </a:r>
            <a:r>
              <a:rPr lang="cs-CZ" sz="2800" dirty="0" smtClean="0">
                <a:solidFill>
                  <a:srgbClr val="C00000"/>
                </a:solidFill>
              </a:rPr>
              <a:t> deficit je vzácnější a těžko se diagnostikuje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draslík –</a:t>
            </a:r>
            <a:r>
              <a:rPr lang="cs-CZ" sz="2800" dirty="0" smtClean="0">
                <a:solidFill>
                  <a:srgbClr val="C00000"/>
                </a:solidFill>
              </a:rPr>
              <a:t> diuretika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železo –</a:t>
            </a:r>
            <a:r>
              <a:rPr lang="cs-CZ" sz="2800" dirty="0" smtClean="0">
                <a:solidFill>
                  <a:srgbClr val="C00000"/>
                </a:solidFill>
              </a:rPr>
              <a:t> nedostatek železa je poměrně častý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vitamin C –</a:t>
            </a:r>
            <a:r>
              <a:rPr lang="cs-CZ" sz="2800" dirty="0" smtClean="0">
                <a:solidFill>
                  <a:srgbClr val="C00000"/>
                </a:solidFill>
              </a:rPr>
              <a:t> konzumace ovoce a zeleniny je nízký kvůli problémům s chrupem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43204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Stáří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gerontologie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geriatrie - </a:t>
            </a:r>
            <a:r>
              <a:rPr lang="cs-CZ" sz="2800" dirty="0" smtClean="0">
                <a:solidFill>
                  <a:srgbClr val="C00000"/>
                </a:solidFill>
              </a:rPr>
              <a:t> zvláštnosti chorob ve stáří (</a:t>
            </a:r>
            <a:r>
              <a:rPr lang="cs-CZ" sz="2800" dirty="0" err="1" smtClean="0">
                <a:solidFill>
                  <a:srgbClr val="C00000"/>
                </a:solidFill>
              </a:rPr>
              <a:t>polymorbidita</a:t>
            </a:r>
            <a:r>
              <a:rPr lang="cs-CZ" sz="2800" dirty="0" smtClean="0">
                <a:solidFill>
                  <a:srgbClr val="C00000"/>
                </a:solidFill>
              </a:rPr>
              <a:t>, polypragmazie)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většina tělesných a orgánových funkcí se u starších lidí postupně snižuje, a proto můžeme najít zvláštnosti v klinickém obraze jako je </a:t>
            </a:r>
            <a:r>
              <a:rPr lang="cs-CZ" sz="2800" dirty="0" err="1" smtClean="0">
                <a:solidFill>
                  <a:srgbClr val="C00000"/>
                </a:solidFill>
              </a:rPr>
              <a:t>mikrosymptomatologie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oligosymptomatologie</a:t>
            </a:r>
            <a:r>
              <a:rPr lang="cs-CZ" sz="2800" dirty="0" smtClean="0">
                <a:solidFill>
                  <a:srgbClr val="C00000"/>
                </a:solidFill>
              </a:rPr>
              <a:t> (popř. i </a:t>
            </a:r>
            <a:r>
              <a:rPr lang="cs-CZ" sz="2800" dirty="0" err="1" smtClean="0">
                <a:solidFill>
                  <a:srgbClr val="C00000"/>
                </a:solidFill>
              </a:rPr>
              <a:t>monosymptomatologie</a:t>
            </a:r>
            <a:r>
              <a:rPr lang="cs-CZ" sz="2800" dirty="0" smtClean="0">
                <a:solidFill>
                  <a:srgbClr val="C00000"/>
                </a:solidFill>
              </a:rPr>
              <a:t>), sklon k chronicitě a komplikacím nebo atypické (vzdálené) příznaky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Rozdělení stáří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Podle návrhu Světové zdravotnické organizace (WHO) z roku 1980 se za </a:t>
            </a:r>
            <a:r>
              <a:rPr lang="cs-CZ" sz="2800" b="1" dirty="0" smtClean="0">
                <a:solidFill>
                  <a:srgbClr val="C00000"/>
                </a:solidFill>
              </a:rPr>
              <a:t>stáří </a:t>
            </a:r>
            <a:r>
              <a:rPr lang="cs-CZ" sz="2800" dirty="0" smtClean="0">
                <a:solidFill>
                  <a:srgbClr val="C00000"/>
                </a:solidFill>
              </a:rPr>
              <a:t>označuje věk od 60. let (65. let).</a:t>
            </a:r>
          </a:p>
          <a:p>
            <a:pP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presenium (rané stáří) </a:t>
            </a:r>
            <a:r>
              <a:rPr lang="cs-CZ" sz="2800" dirty="0" smtClean="0">
                <a:solidFill>
                  <a:srgbClr val="C00000"/>
                </a:solidFill>
              </a:rPr>
              <a:t>– 60 až 74 let,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senium</a:t>
            </a:r>
            <a:r>
              <a:rPr lang="cs-CZ" sz="2800" b="1" dirty="0" smtClean="0">
                <a:solidFill>
                  <a:srgbClr val="C00000"/>
                </a:solidFill>
              </a:rPr>
              <a:t> (vlastní stáří) </a:t>
            </a:r>
            <a:r>
              <a:rPr lang="cs-CZ" sz="2800" dirty="0" smtClean="0">
                <a:solidFill>
                  <a:srgbClr val="C00000"/>
                </a:solidFill>
              </a:rPr>
              <a:t>– 75 až 89 let,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dlouhověkost (kmetství) </a:t>
            </a:r>
            <a:r>
              <a:rPr lang="cs-CZ" sz="2800" dirty="0" smtClean="0">
                <a:solidFill>
                  <a:srgbClr val="C00000"/>
                </a:solidFill>
              </a:rPr>
              <a:t>- více jak 89 let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Fyziologické změny ve stáří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68052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stárnutí je značně složitý děj, na jehož průběhu se podílí jak vnitřní faktory (genetické), tak vnější faktory (životní styl, životní prostředí)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jedná se o involuční proces, který postihuje všechny orgány a tkáně, dochází k postupnému snížení jejich funkcí a končí zánikem jedince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některých orgánech se tyto projevy objevují již kolem 30. roku života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 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Zevní projevy stárnutí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výška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– </a:t>
            </a:r>
            <a:r>
              <a:rPr lang="cs-CZ" sz="2800" dirty="0" smtClean="0">
                <a:solidFill>
                  <a:srgbClr val="C00000"/>
                </a:solidFill>
              </a:rPr>
              <a:t>po 60. roce dochází ke snížení o 1 – 3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hmotnost –</a:t>
            </a:r>
            <a:r>
              <a:rPr lang="cs-CZ" sz="2800" dirty="0" smtClean="0">
                <a:solidFill>
                  <a:srgbClr val="C00000"/>
                </a:solidFill>
              </a:rPr>
              <a:t> dochází ke snížení, díky atrofii orgánů a úbytku celkové tělesné vody. Obezita je považována za rizikový faktor, který si většina seniorů vypěstovala již v produktivním věku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je vrásčitá, ztrácí elasticitu a dochází k úbytku podkožního tuku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ubývá pigment (šedivění), vypadávání vlasů (alopecie)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Pohybový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svalstvo –</a:t>
            </a:r>
            <a:r>
              <a:rPr lang="cs-CZ" sz="2800" dirty="0" smtClean="0">
                <a:solidFill>
                  <a:srgbClr val="C00000"/>
                </a:solidFill>
              </a:rPr>
              <a:t> zmenšuje se objem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kosti a klouby –</a:t>
            </a:r>
            <a:r>
              <a:rPr lang="cs-CZ" sz="2800" dirty="0" smtClean="0">
                <a:solidFill>
                  <a:srgbClr val="C00000"/>
                </a:solidFill>
              </a:rPr>
              <a:t> dochází k degenerativním změnám, osteoporóza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osteoporo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99918"/>
            <a:ext cx="4536504" cy="295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NS a smyslové orgány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hmat –</a:t>
            </a:r>
            <a:r>
              <a:rPr lang="cs-CZ" sz="2800" dirty="0" smtClean="0">
                <a:solidFill>
                  <a:srgbClr val="C00000"/>
                </a:solidFill>
              </a:rPr>
              <a:t> začíná se oslabovat a zvyšuje se práh pro bolest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zrak –</a:t>
            </a:r>
            <a:r>
              <a:rPr lang="cs-CZ" sz="2800" dirty="0" smtClean="0">
                <a:solidFill>
                  <a:srgbClr val="C00000"/>
                </a:solidFill>
              </a:rPr>
              <a:t> katarakta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sluch –</a:t>
            </a:r>
            <a:r>
              <a:rPr lang="cs-CZ" sz="2800" dirty="0" smtClean="0">
                <a:solidFill>
                  <a:srgbClr val="C00000"/>
                </a:solidFill>
              </a:rPr>
              <a:t> nedoslýchavost (</a:t>
            </a:r>
            <a:r>
              <a:rPr lang="cs-CZ" sz="2800" dirty="0" err="1" smtClean="0">
                <a:solidFill>
                  <a:srgbClr val="C00000"/>
                </a:solidFill>
              </a:rPr>
              <a:t>prebyacusie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chuť –</a:t>
            </a:r>
            <a:r>
              <a:rPr lang="cs-CZ" sz="2800" dirty="0" smtClean="0">
                <a:solidFill>
                  <a:srgbClr val="C00000"/>
                </a:solidFill>
              </a:rPr>
              <a:t> ubývá chuťových pohárků, kdy se jejich počet redukuje od 30. do 70. roku o ⅓. Změny chuti jsou často původcem malnutrice ve stáří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čich –</a:t>
            </a:r>
            <a:r>
              <a:rPr lang="cs-CZ" sz="2800" dirty="0" smtClean="0">
                <a:solidFill>
                  <a:srgbClr val="C00000"/>
                </a:solidFill>
              </a:rPr>
              <a:t> změny kvantitativní i kvalitativní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poruchy rovnováhy –</a:t>
            </a:r>
            <a:r>
              <a:rPr lang="cs-CZ" sz="2800" dirty="0" smtClean="0">
                <a:solidFill>
                  <a:srgbClr val="C00000"/>
                </a:solidFill>
              </a:rPr>
              <a:t> časté v důsledku degenerativních změn v oblasti vnitřního ucha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kognitivní funkce - </a:t>
            </a:r>
            <a:r>
              <a:rPr lang="cs-CZ" sz="2800" dirty="0" smtClean="0">
                <a:solidFill>
                  <a:srgbClr val="C00000"/>
                </a:solidFill>
              </a:rPr>
              <a:t>kvalita i kapacita paměti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Respirační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snížení vitální kapacita plic kvůli výkonnosti hrudního svalstva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rovněž je snížena pružnost plicní tkáně a omezena výměna plynů v alveolech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aimport.cz/data/20_aeroso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7" y="3841447"/>
            <a:ext cx="2126108" cy="2704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2590</TotalTime>
  <Words>621</Words>
  <Application>Microsoft Office PowerPoint</Application>
  <PresentationFormat>Předvádění na obrazovce (4:3)</PresentationFormat>
  <Paragraphs>131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11</vt:i4>
      </vt:variant>
      <vt:variant>
        <vt:lpstr>Nadpisy snímků</vt:lpstr>
      </vt:variant>
      <vt:variant>
        <vt:i4>21</vt:i4>
      </vt:variant>
    </vt:vector>
  </HeadingPairs>
  <TitlesOfParts>
    <vt:vector size="39" baseType="lpstr">
      <vt:lpstr>Arial Unicode MS</vt:lpstr>
      <vt:lpstr>MS Gothic</vt:lpstr>
      <vt:lpstr>Arial</vt:lpstr>
      <vt:lpstr>Calibri</vt:lpstr>
      <vt:lpstr>Lucida Sans Unicode</vt:lpstr>
      <vt:lpstr>Times New Roman</vt:lpstr>
      <vt:lpstr>Wingdings 2</vt:lpstr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Výživa seniorů</vt:lpstr>
      <vt:lpstr>Situace v ČR</vt:lpstr>
      <vt:lpstr>Stáří</vt:lpstr>
      <vt:lpstr>Rozdělení stáří</vt:lpstr>
      <vt:lpstr>Fyziologické změny ve stáří</vt:lpstr>
      <vt:lpstr>Zevní projevy stárnutí</vt:lpstr>
      <vt:lpstr>Pohybový systém</vt:lpstr>
      <vt:lpstr>NS a smyslové orgány</vt:lpstr>
      <vt:lpstr>Respirační systém</vt:lpstr>
      <vt:lpstr>Kardiovaskulární systém</vt:lpstr>
      <vt:lpstr>Vylučovací systém</vt:lpstr>
      <vt:lpstr>Endokrinní systém</vt:lpstr>
      <vt:lpstr>Gastrointestinální trakt</vt:lpstr>
      <vt:lpstr>Metabolismus vody e elektrolytů</vt:lpstr>
      <vt:lpstr>Psychosociální faktory</vt:lpstr>
      <vt:lpstr>Interakce léky a výživa</vt:lpstr>
      <vt:lpstr>Následky farmakoterapie</vt:lpstr>
      <vt:lpstr>Potřeba energie</vt:lpstr>
      <vt:lpstr>Potřeba bílkovin</vt:lpstr>
      <vt:lpstr>Potřeba vitaminů a minerálních látek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Účet Microsoft</cp:lastModifiedBy>
  <cp:revision>15</cp:revision>
  <dcterms:created xsi:type="dcterms:W3CDTF">2011-10-02T12:59:07Z</dcterms:created>
  <dcterms:modified xsi:type="dcterms:W3CDTF">2021-11-23T15:56:09Z</dcterms:modified>
</cp:coreProperties>
</file>