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9" r:id="rId5"/>
    <p:sldId id="280" r:id="rId6"/>
    <p:sldId id="259" r:id="rId7"/>
    <p:sldId id="260" r:id="rId8"/>
    <p:sldId id="278" r:id="rId9"/>
    <p:sldId id="261" r:id="rId10"/>
    <p:sldId id="262" r:id="rId11"/>
    <p:sldId id="277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-91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C8775-86EE-4FBB-8D2D-C43594BC0845}" type="datetimeFigureOut">
              <a:rPr lang="cs-CZ" smtClean="0"/>
              <a:t>23.9.2020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0CBA60-77CF-426F-8C06-A076ACF2275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C8775-86EE-4FBB-8D2D-C43594BC0845}" type="datetimeFigureOut">
              <a:rPr lang="cs-CZ" smtClean="0"/>
              <a:t>23.9.2020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BA60-77CF-426F-8C06-A076ACF2275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C8775-86EE-4FBB-8D2D-C43594BC0845}" type="datetimeFigureOut">
              <a:rPr lang="cs-CZ" smtClean="0"/>
              <a:t>23.9.2020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BA60-77CF-426F-8C06-A076ACF2275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C8775-86EE-4FBB-8D2D-C43594BC0845}" type="datetimeFigureOut">
              <a:rPr lang="cs-CZ" smtClean="0"/>
              <a:t>23.9.2020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BA60-77CF-426F-8C06-A076ACF2275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C8775-86EE-4FBB-8D2D-C43594BC0845}" type="datetimeFigureOut">
              <a:rPr lang="cs-CZ" smtClean="0"/>
              <a:t>23.9.2020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BA60-77CF-426F-8C06-A076ACF2275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C8775-86EE-4FBB-8D2D-C43594BC0845}" type="datetimeFigureOut">
              <a:rPr lang="cs-CZ" smtClean="0"/>
              <a:t>23.9.2020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BA60-77CF-426F-8C06-A076ACF2275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C8775-86EE-4FBB-8D2D-C43594BC0845}" type="datetimeFigureOut">
              <a:rPr lang="cs-CZ" smtClean="0"/>
              <a:t>23.9.2020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BA60-77CF-426F-8C06-A076ACF2275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C8775-86EE-4FBB-8D2D-C43594BC0845}" type="datetimeFigureOut">
              <a:rPr lang="cs-CZ" smtClean="0"/>
              <a:t>23.9.2020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BA60-77CF-426F-8C06-A076ACF2275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C8775-86EE-4FBB-8D2D-C43594BC0845}" type="datetimeFigureOut">
              <a:rPr lang="cs-CZ" smtClean="0"/>
              <a:t>23.9.2020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BA60-77CF-426F-8C06-A076ACF2275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C8775-86EE-4FBB-8D2D-C43594BC0845}" type="datetimeFigureOut">
              <a:rPr lang="cs-CZ" smtClean="0"/>
              <a:t>23.9.2020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BA60-77CF-426F-8C06-A076ACF2275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C8775-86EE-4FBB-8D2D-C43594BC0845}" type="datetimeFigureOut">
              <a:rPr lang="cs-CZ" smtClean="0"/>
              <a:t>23.9.2020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BA60-77CF-426F-8C06-A076ACF2275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6CC8775-86EE-4FBB-8D2D-C43594BC0845}" type="datetimeFigureOut">
              <a:rPr lang="cs-CZ" smtClean="0"/>
              <a:t>23.9.2020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40CBA60-77CF-426F-8C06-A076ACF22750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Dějiny a vývoj plaveckých sportů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Historie plavání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674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315200" cy="1154097"/>
          </a:xfrm>
        </p:spPr>
        <p:txBody>
          <a:bodyPr/>
          <a:lstStyle/>
          <a:p>
            <a:r>
              <a:rPr lang="cs-CZ" dirty="0" smtClean="0"/>
              <a:t>Počátky sportovního plavání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59236"/>
            <a:ext cx="8424936" cy="4866108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počáteční popud pochází pravděpodobně od lorda Byrona, který si v roce 1810 ověřil reálnost báje o </a:t>
            </a:r>
            <a:r>
              <a:rPr lang="cs-CZ" dirty="0" err="1" smtClean="0"/>
              <a:t>Lenadrovi</a:t>
            </a:r>
            <a:r>
              <a:rPr lang="cs-CZ" dirty="0" smtClean="0"/>
              <a:t> a Héro a přeplaval Dardanelskou úžinu</a:t>
            </a:r>
          </a:p>
          <a:p>
            <a:endParaRPr lang="cs-CZ" dirty="0"/>
          </a:p>
          <a:p>
            <a:r>
              <a:rPr lang="cs-CZ" dirty="0" smtClean="0"/>
              <a:t>z počátku především vytrvalostní výkony</a:t>
            </a:r>
          </a:p>
          <a:p>
            <a:endParaRPr lang="cs-CZ" dirty="0"/>
          </a:p>
          <a:p>
            <a:r>
              <a:rPr lang="cs-CZ" dirty="0" smtClean="0"/>
              <a:t>v roce 1875 kapitán Matthew </a:t>
            </a:r>
            <a:r>
              <a:rPr lang="cs-CZ" dirty="0" err="1" smtClean="0"/>
              <a:t>Webb</a:t>
            </a:r>
            <a:r>
              <a:rPr lang="cs-CZ" dirty="0" smtClean="0"/>
              <a:t> přeplaval jako první La Manche, směr z Anglie do Francie, </a:t>
            </a:r>
          </a:p>
          <a:p>
            <a:pPr marL="45720" indent="0">
              <a:buNone/>
            </a:pPr>
            <a:r>
              <a:rPr lang="cs-CZ" dirty="0" smtClean="0"/>
              <a:t>čas 21 hodin a 45 minut</a:t>
            </a:r>
          </a:p>
          <a:p>
            <a:endParaRPr lang="cs-CZ" dirty="0"/>
          </a:p>
          <a:p>
            <a:r>
              <a:rPr lang="cs-CZ" dirty="0" smtClean="0"/>
              <a:t>v 60. letech 19 stol.  byly v Londýně zakládány první plavecké kluby</a:t>
            </a:r>
          </a:p>
          <a:p>
            <a:endParaRPr lang="cs-CZ" dirty="0" smtClean="0"/>
          </a:p>
          <a:p>
            <a:r>
              <a:rPr lang="cs-CZ" dirty="0" smtClean="0"/>
              <a:t>1862 vznikl první krytý plavecký bazén (Anglie)</a:t>
            </a:r>
          </a:p>
          <a:p>
            <a:endParaRPr lang="cs-CZ" dirty="0"/>
          </a:p>
          <a:p>
            <a:r>
              <a:rPr lang="cs-CZ" dirty="0" smtClean="0"/>
              <a:t>plavaly se zpravidla distanční závody přes úžiny a větší řeky (např. závod </a:t>
            </a:r>
            <a:r>
              <a:rPr lang="cs-CZ" dirty="0" err="1" smtClean="0"/>
              <a:t>Quer</a:t>
            </a:r>
            <a:r>
              <a:rPr lang="cs-CZ" dirty="0" smtClean="0"/>
              <a:t> Paris)</a:t>
            </a:r>
          </a:p>
          <a:p>
            <a:endParaRPr lang="cs-CZ" dirty="0"/>
          </a:p>
          <a:p>
            <a:r>
              <a:rPr lang="cs-CZ" dirty="0" smtClean="0"/>
              <a:t>první utkání ve vodním pólu bylo sehráno v roce 1869</a:t>
            </a:r>
          </a:p>
          <a:p>
            <a:endParaRPr lang="cs-CZ" dirty="0"/>
          </a:p>
          <a:p>
            <a:r>
              <a:rPr lang="cs-CZ" dirty="0" err="1" smtClean="0"/>
              <a:t>skody</a:t>
            </a:r>
            <a:r>
              <a:rPr lang="cs-CZ" dirty="0" smtClean="0"/>
              <a:t> do vody se z počátku vyvíjely jako disciplína velmi živelně, ale na poč. 20. století již bylo standardizované skokanské zařízení</a:t>
            </a:r>
          </a:p>
          <a:p>
            <a:endParaRPr lang="cs-CZ" dirty="0"/>
          </a:p>
          <a:p>
            <a:r>
              <a:rPr lang="cs-CZ" dirty="0" smtClean="0"/>
              <a:t>oblibě se těšilo i potápění – pořádaly se v něm závody na vzdálenost, rychlost i délku pobytu pod vodou</a:t>
            </a:r>
          </a:p>
        </p:txBody>
      </p:sp>
    </p:spTree>
    <p:extLst>
      <p:ext uri="{BB962C8B-B14F-4D97-AF65-F5344CB8AC3E}">
        <p14:creationId xmlns:p14="http://schemas.microsoft.com/office/powerpoint/2010/main" val="175762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611560" y="574960"/>
            <a:ext cx="3364992" cy="621792"/>
          </a:xfrm>
        </p:spPr>
        <p:txBody>
          <a:bodyPr/>
          <a:lstStyle/>
          <a:p>
            <a:pPr algn="ctr"/>
            <a:r>
              <a:rPr lang="cs-CZ" dirty="0" smtClean="0"/>
              <a:t>Matthew </a:t>
            </a:r>
            <a:r>
              <a:rPr lang="cs-CZ" dirty="0" err="1" smtClean="0"/>
              <a:t>Webb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3"/>
          </p:nvPr>
        </p:nvSpPr>
        <p:spPr>
          <a:xfrm>
            <a:off x="5004048" y="548680"/>
            <a:ext cx="3362062" cy="621792"/>
          </a:xfrm>
        </p:spPr>
        <p:txBody>
          <a:bodyPr/>
          <a:lstStyle/>
          <a:p>
            <a:r>
              <a:rPr lang="cs-CZ" dirty="0" smtClean="0"/>
              <a:t>Lord Byron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2691311" cy="381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96752"/>
            <a:ext cx="2284612" cy="234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961" y="4040609"/>
            <a:ext cx="2504834" cy="195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110195"/>
            <a:ext cx="2639712" cy="161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50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315200" cy="1154097"/>
          </a:xfrm>
        </p:spPr>
        <p:txBody>
          <a:bodyPr>
            <a:normAutofit/>
          </a:bodyPr>
          <a:lstStyle/>
          <a:p>
            <a:r>
              <a:rPr lang="cs-CZ" dirty="0" smtClean="0"/>
              <a:t>Počátky sportovního plavání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59236"/>
            <a:ext cx="8424936" cy="486610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plavání bylo zařazeno do programu 1. novodobých Olympijských her  v roce 1896 – (více o </a:t>
            </a:r>
            <a:r>
              <a:rPr lang="cs-CZ" dirty="0" smtClean="0"/>
              <a:t>plavání na OH v samostatné prezentaci)</a:t>
            </a:r>
          </a:p>
          <a:p>
            <a:endParaRPr lang="cs-CZ" dirty="0" smtClean="0"/>
          </a:p>
          <a:p>
            <a:r>
              <a:rPr lang="cs-CZ" dirty="0" smtClean="0"/>
              <a:t>v roce 1908 byla založena  v Londýně FINA </a:t>
            </a:r>
          </a:p>
          <a:p>
            <a:pPr marL="45720" indent="0">
              <a:buNone/>
            </a:pPr>
            <a:r>
              <a:rPr lang="cs-CZ" dirty="0" smtClean="0"/>
              <a:t>(</a:t>
            </a:r>
            <a:r>
              <a:rPr lang="cs-CZ" dirty="0" err="1" smtClean="0"/>
              <a:t>Federation</a:t>
            </a:r>
            <a:r>
              <a:rPr lang="cs-CZ" dirty="0" smtClean="0"/>
              <a:t> </a:t>
            </a:r>
            <a:r>
              <a:rPr lang="cs-CZ" dirty="0" err="1" smtClean="0"/>
              <a:t>Internationale</a:t>
            </a:r>
            <a:r>
              <a:rPr lang="cs-CZ" dirty="0" smtClean="0"/>
              <a:t> de </a:t>
            </a:r>
            <a:r>
              <a:rPr lang="cs-CZ" dirty="0" err="1" smtClean="0"/>
              <a:t>Natation</a:t>
            </a:r>
            <a:r>
              <a:rPr lang="cs-CZ" dirty="0" smtClean="0"/>
              <a:t> </a:t>
            </a:r>
            <a:r>
              <a:rPr lang="cs-CZ" dirty="0" err="1" smtClean="0"/>
              <a:t>Amateur</a:t>
            </a:r>
            <a:r>
              <a:rPr lang="cs-CZ" dirty="0" smtClean="0"/>
              <a:t>), sídlo v Lausanne</a:t>
            </a:r>
          </a:p>
          <a:p>
            <a:endParaRPr lang="cs-CZ" dirty="0"/>
          </a:p>
          <a:p>
            <a:r>
              <a:rPr lang="cs-CZ" dirty="0" smtClean="0"/>
              <a:t>FINA má členské svazy: LEN (</a:t>
            </a:r>
            <a:r>
              <a:rPr lang="cs-CZ" dirty="0" err="1" smtClean="0"/>
              <a:t>Ligue</a:t>
            </a:r>
            <a:r>
              <a:rPr lang="cs-CZ" dirty="0" smtClean="0"/>
              <a:t> </a:t>
            </a:r>
            <a:r>
              <a:rPr lang="cs-CZ" dirty="0" err="1" smtClean="0"/>
              <a:t>Européenne</a:t>
            </a:r>
            <a:r>
              <a:rPr lang="cs-CZ" dirty="0" smtClean="0"/>
              <a:t> de </a:t>
            </a:r>
            <a:r>
              <a:rPr lang="cs-CZ" dirty="0" err="1" smtClean="0"/>
              <a:t>Natation</a:t>
            </a:r>
            <a:r>
              <a:rPr lang="cs-CZ" dirty="0" smtClean="0"/>
              <a:t>), AASF (</a:t>
            </a:r>
            <a:r>
              <a:rPr lang="cs-CZ" dirty="0" err="1" smtClean="0"/>
              <a:t>Asian</a:t>
            </a:r>
            <a:r>
              <a:rPr lang="cs-CZ" dirty="0" smtClean="0"/>
              <a:t> </a:t>
            </a:r>
            <a:r>
              <a:rPr lang="cs-CZ" dirty="0" err="1" smtClean="0"/>
              <a:t>Amateru</a:t>
            </a:r>
            <a:r>
              <a:rPr lang="cs-CZ" dirty="0" smtClean="0"/>
              <a:t> </a:t>
            </a:r>
            <a:r>
              <a:rPr lang="cs-CZ" dirty="0" err="1" smtClean="0"/>
              <a:t>Swimming</a:t>
            </a:r>
            <a:r>
              <a:rPr lang="cs-CZ" dirty="0" smtClean="0"/>
              <a:t> </a:t>
            </a:r>
            <a:r>
              <a:rPr lang="cs-CZ" dirty="0" err="1" smtClean="0"/>
              <a:t>Federation</a:t>
            </a:r>
            <a:r>
              <a:rPr lang="cs-CZ" dirty="0" smtClean="0"/>
              <a:t>, 1978), CANA (</a:t>
            </a:r>
            <a:r>
              <a:rPr lang="cs-CZ" dirty="0" err="1" smtClean="0"/>
              <a:t>Confédération</a:t>
            </a:r>
            <a:r>
              <a:rPr lang="cs-CZ" dirty="0" smtClean="0"/>
              <a:t> </a:t>
            </a:r>
            <a:r>
              <a:rPr lang="cs-CZ" dirty="0" err="1" smtClean="0"/>
              <a:t>Africaine</a:t>
            </a:r>
            <a:r>
              <a:rPr lang="cs-CZ" dirty="0" smtClean="0"/>
              <a:t> de </a:t>
            </a:r>
            <a:r>
              <a:rPr lang="cs-CZ" dirty="0" err="1" smtClean="0"/>
              <a:t>Natation</a:t>
            </a:r>
            <a:r>
              <a:rPr lang="cs-CZ" dirty="0" smtClean="0"/>
              <a:t>, 1978), ASUA (</a:t>
            </a:r>
            <a:r>
              <a:rPr lang="cs-CZ" dirty="0" err="1" smtClean="0"/>
              <a:t>Amateur</a:t>
            </a:r>
            <a:r>
              <a:rPr lang="cs-CZ" dirty="0" smtClean="0"/>
              <a:t> </a:t>
            </a:r>
            <a:r>
              <a:rPr lang="cs-CZ" dirty="0" err="1" smtClean="0"/>
              <a:t>Swimming</a:t>
            </a:r>
            <a:r>
              <a:rPr lang="cs-CZ" dirty="0" smtClean="0"/>
              <a:t> Union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Americas</a:t>
            </a:r>
            <a:r>
              <a:rPr lang="cs-CZ" dirty="0" smtClean="0"/>
              <a:t>, 1948) a OSA (</a:t>
            </a:r>
            <a:r>
              <a:rPr lang="cs-CZ" dirty="0" err="1" smtClean="0"/>
              <a:t>Oceania</a:t>
            </a:r>
            <a:r>
              <a:rPr lang="cs-CZ" dirty="0" smtClean="0"/>
              <a:t> </a:t>
            </a:r>
            <a:r>
              <a:rPr lang="cs-CZ" dirty="0" err="1" smtClean="0"/>
              <a:t>Swimming</a:t>
            </a:r>
            <a:r>
              <a:rPr lang="cs-CZ" dirty="0" smtClean="0"/>
              <a:t> </a:t>
            </a:r>
            <a:r>
              <a:rPr lang="cs-CZ" dirty="0" err="1" smtClean="0"/>
              <a:t>Assotiation</a:t>
            </a:r>
            <a:r>
              <a:rPr lang="cs-CZ" dirty="0" smtClean="0"/>
              <a:t>, 1991) </a:t>
            </a:r>
          </a:p>
          <a:p>
            <a:endParaRPr lang="cs-CZ" dirty="0"/>
          </a:p>
          <a:p>
            <a:r>
              <a:rPr lang="cs-CZ" dirty="0" smtClean="0"/>
              <a:t>v roce 1927 byl založen </a:t>
            </a:r>
            <a:r>
              <a:rPr lang="cs-CZ" dirty="0"/>
              <a:t>v </a:t>
            </a:r>
            <a:r>
              <a:rPr lang="cs-CZ" dirty="0" err="1"/>
              <a:t>Bologni</a:t>
            </a:r>
            <a:r>
              <a:rPr lang="cs-CZ" dirty="0"/>
              <a:t> </a:t>
            </a:r>
            <a:r>
              <a:rPr lang="cs-CZ" dirty="0" smtClean="0"/>
              <a:t>LEN (</a:t>
            </a:r>
            <a:r>
              <a:rPr lang="cs-CZ" dirty="0" err="1" smtClean="0"/>
              <a:t>Ligue</a:t>
            </a:r>
            <a:r>
              <a:rPr lang="cs-CZ" dirty="0" smtClean="0"/>
              <a:t> </a:t>
            </a:r>
            <a:r>
              <a:rPr lang="cs-CZ" dirty="0" err="1" smtClean="0"/>
              <a:t>Europeienne</a:t>
            </a:r>
            <a:r>
              <a:rPr lang="cs-CZ" dirty="0" smtClean="0"/>
              <a:t> de </a:t>
            </a:r>
            <a:r>
              <a:rPr lang="cs-CZ" dirty="0" err="1" smtClean="0"/>
              <a:t>Natation</a:t>
            </a:r>
            <a:r>
              <a:rPr lang="cs-CZ" dirty="0" smtClean="0"/>
              <a:t>), nyní sídlo v Lucembursku; v letech 1948 – 1950 byl předsedou ing. Ladislav </a:t>
            </a:r>
            <a:r>
              <a:rPr lang="cs-CZ" dirty="0" err="1" smtClean="0"/>
              <a:t>Hauptman</a:t>
            </a:r>
            <a:r>
              <a:rPr lang="cs-CZ" dirty="0" smtClean="0"/>
              <a:t> z Prahy</a:t>
            </a:r>
          </a:p>
          <a:p>
            <a:endParaRPr lang="cs-CZ" dirty="0"/>
          </a:p>
          <a:p>
            <a:r>
              <a:rPr lang="cs-CZ" dirty="0" smtClean="0"/>
              <a:t>od roku 1926 je pořádáno ME, od roku 1973 i MS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988840"/>
            <a:ext cx="1119854" cy="129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211" y="5517232"/>
            <a:ext cx="122413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62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315200" cy="1154097"/>
          </a:xfrm>
        </p:spPr>
        <p:txBody>
          <a:bodyPr/>
          <a:lstStyle/>
          <a:p>
            <a:r>
              <a:rPr lang="cs-CZ" dirty="0" smtClean="0"/>
              <a:t>Co nás čeká: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59236"/>
            <a:ext cx="8424936" cy="4866108"/>
          </a:xfrm>
        </p:spPr>
        <p:txBody>
          <a:bodyPr/>
          <a:lstStyle/>
          <a:p>
            <a:r>
              <a:rPr lang="cs-CZ" dirty="0" smtClean="0"/>
              <a:t>Plavání na OH – od historie po současnost</a:t>
            </a:r>
          </a:p>
          <a:p>
            <a:endParaRPr lang="cs-CZ" dirty="0"/>
          </a:p>
          <a:p>
            <a:r>
              <a:rPr lang="cs-CZ" dirty="0" smtClean="0"/>
              <a:t>Vývoj plaveckých způsobů</a:t>
            </a:r>
          </a:p>
          <a:p>
            <a:endParaRPr lang="cs-CZ" dirty="0"/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762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315200" cy="1154097"/>
          </a:xfrm>
        </p:spPr>
        <p:txBody>
          <a:bodyPr/>
          <a:lstStyle/>
          <a:p>
            <a:r>
              <a:rPr lang="cs-CZ" dirty="0" smtClean="0"/>
              <a:t>První zmínky…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59236"/>
            <a:ext cx="8424936" cy="486610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762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315200" cy="1154097"/>
          </a:xfrm>
        </p:spPr>
        <p:txBody>
          <a:bodyPr/>
          <a:lstStyle/>
          <a:p>
            <a:r>
              <a:rPr lang="cs-CZ" dirty="0" smtClean="0"/>
              <a:t>První zmínky…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59236"/>
            <a:ext cx="8424936" cy="486610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762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315200" cy="1154097"/>
          </a:xfrm>
        </p:spPr>
        <p:txBody>
          <a:bodyPr/>
          <a:lstStyle/>
          <a:p>
            <a:r>
              <a:rPr lang="cs-CZ" dirty="0" smtClean="0"/>
              <a:t>První zmínky…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59236"/>
            <a:ext cx="8424936" cy="486610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762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315200" cy="1154097"/>
          </a:xfrm>
        </p:spPr>
        <p:txBody>
          <a:bodyPr/>
          <a:lstStyle/>
          <a:p>
            <a:r>
              <a:rPr lang="cs-CZ" dirty="0" smtClean="0"/>
              <a:t>První zmínky…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59236"/>
            <a:ext cx="8424936" cy="486610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762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315200" cy="1154097"/>
          </a:xfrm>
        </p:spPr>
        <p:txBody>
          <a:bodyPr/>
          <a:lstStyle/>
          <a:p>
            <a:r>
              <a:rPr lang="cs-CZ" dirty="0" smtClean="0"/>
              <a:t>První zmínky…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59236"/>
            <a:ext cx="8424936" cy="486610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762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315200" cy="1154097"/>
          </a:xfrm>
        </p:spPr>
        <p:txBody>
          <a:bodyPr/>
          <a:lstStyle/>
          <a:p>
            <a:r>
              <a:rPr lang="cs-CZ" dirty="0" smtClean="0"/>
              <a:t>První zmínky…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59236"/>
            <a:ext cx="8424936" cy="486610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762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14400" y="332656"/>
            <a:ext cx="7315200" cy="1154097"/>
          </a:xfrm>
        </p:spPr>
        <p:txBody>
          <a:bodyPr/>
          <a:lstStyle/>
          <a:p>
            <a:r>
              <a:rPr lang="cs-CZ" dirty="0" smtClean="0"/>
              <a:t>První zmínky…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556793"/>
            <a:ext cx="8352928" cy="475256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Z prvobytně pospolné společnosti nemáme doklady o vztahu člověka k plavání. S odkazem na studium života kmenů lze dovozovat, že plavání patřilo, společně s chůzí, během, házením a překonáváním překážek,  k základním tělesným dovednostem. </a:t>
            </a:r>
          </a:p>
          <a:p>
            <a:endParaRPr lang="cs-CZ" dirty="0" smtClean="0"/>
          </a:p>
          <a:p>
            <a:r>
              <a:rPr lang="cs-CZ" dirty="0" smtClean="0"/>
              <a:t>Existenční nutnost: lov, překonávání řek, přírodní katastrofy)</a:t>
            </a:r>
          </a:p>
          <a:p>
            <a:endParaRPr lang="cs-CZ" dirty="0" smtClean="0"/>
          </a:p>
          <a:p>
            <a:r>
              <a:rPr lang="cs-CZ" dirty="0" smtClean="0"/>
              <a:t>Vztah člověka k vodě rozdílný: kde ve vodě žila nebezpečná zvířata měl člověk strach z vody, kde voda pomáhala k obživě kladný vztah k vodě; v některých kulturách koupel ve vodě jako součást náboženských obřadů)</a:t>
            </a:r>
          </a:p>
          <a:p>
            <a:endParaRPr lang="cs-CZ" dirty="0" smtClean="0"/>
          </a:p>
          <a:p>
            <a:r>
              <a:rPr lang="cs-CZ" dirty="0" smtClean="0"/>
              <a:t>Jedna z nejstarších pohybových dovedností člověka – pravděpodobně napodobování pohybů zvířat (hrabání anebo střídavé pohyby s vytažením paží)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401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315200" cy="1154097"/>
          </a:xfrm>
        </p:spPr>
        <p:txBody>
          <a:bodyPr/>
          <a:lstStyle/>
          <a:p>
            <a:r>
              <a:rPr lang="cs-CZ" dirty="0" smtClean="0"/>
              <a:t>První zmínky…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59236"/>
            <a:ext cx="8424936" cy="486610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762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315200" cy="1154097"/>
          </a:xfrm>
        </p:spPr>
        <p:txBody>
          <a:bodyPr/>
          <a:lstStyle/>
          <a:p>
            <a:r>
              <a:rPr lang="cs-CZ" dirty="0" smtClean="0"/>
              <a:t>První zmínky…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59236"/>
            <a:ext cx="8424936" cy="486610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762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315200" cy="1154097"/>
          </a:xfrm>
        </p:spPr>
        <p:txBody>
          <a:bodyPr/>
          <a:lstStyle/>
          <a:p>
            <a:r>
              <a:rPr lang="cs-CZ" dirty="0" smtClean="0"/>
              <a:t>První zmínky…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59236"/>
            <a:ext cx="8424936" cy="486610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762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315200" cy="1154097"/>
          </a:xfrm>
        </p:spPr>
        <p:txBody>
          <a:bodyPr/>
          <a:lstStyle/>
          <a:p>
            <a:r>
              <a:rPr lang="cs-CZ" dirty="0" smtClean="0"/>
              <a:t>První zmínky…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59236"/>
            <a:ext cx="8424936" cy="486610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762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315200" cy="1154097"/>
          </a:xfrm>
        </p:spPr>
        <p:txBody>
          <a:bodyPr/>
          <a:lstStyle/>
          <a:p>
            <a:r>
              <a:rPr lang="cs-CZ" dirty="0" smtClean="0"/>
              <a:t>První zmínky…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59236"/>
            <a:ext cx="8424936" cy="486610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762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315200" cy="1154097"/>
          </a:xfrm>
        </p:spPr>
        <p:txBody>
          <a:bodyPr/>
          <a:lstStyle/>
          <a:p>
            <a:r>
              <a:rPr lang="cs-CZ" dirty="0" smtClean="0"/>
              <a:t>První zmínky…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59236"/>
            <a:ext cx="8424936" cy="4866108"/>
          </a:xfrm>
        </p:spPr>
        <p:txBody>
          <a:bodyPr>
            <a:normAutofit/>
          </a:bodyPr>
          <a:lstStyle/>
          <a:p>
            <a:r>
              <a:rPr lang="cs-CZ" dirty="0" smtClean="0"/>
              <a:t>Velká oblíbenost plavání ve starověkém Egyptě, Babylóně, Řecku a Římě – kultura byla na vysokém stupni vývoje. Plavání bylo vnímáno jako nedílná součást vzdělání – o čemž existuje velké množství důkazů (např. sošky, malby na stěnách a vázách)</a:t>
            </a:r>
          </a:p>
          <a:p>
            <a:endParaRPr lang="cs-CZ" dirty="0" smtClean="0"/>
          </a:p>
          <a:p>
            <a:r>
              <a:rPr lang="cs-CZ" dirty="0"/>
              <a:t>A</a:t>
            </a:r>
            <a:r>
              <a:rPr lang="cs-CZ" dirty="0" smtClean="0"/>
              <a:t>ristokraté </a:t>
            </a:r>
            <a:r>
              <a:rPr lang="cs-CZ" dirty="0" smtClean="0"/>
              <a:t>považovali plavání za základ vzdělání spolu se čtením, počítáním a psaním</a:t>
            </a:r>
          </a:p>
          <a:p>
            <a:endParaRPr lang="cs-CZ" dirty="0" smtClean="0"/>
          </a:p>
          <a:p>
            <a:r>
              <a:rPr lang="cs-CZ" dirty="0" smtClean="0"/>
              <a:t>Platónův výrok: „Neumí číst ani plavat“</a:t>
            </a:r>
          </a:p>
          <a:p>
            <a:endParaRPr lang="cs-CZ" dirty="0" smtClean="0"/>
          </a:p>
          <a:p>
            <a:r>
              <a:rPr lang="cs-CZ" dirty="0" smtClean="0"/>
              <a:t>Speciálně vycvičení vojáci římského vojska – plavci se uplatňovali v námořních bitvách. Vojáci se učili plavat v oblečení a zbroji v Tibeře na </a:t>
            </a:r>
            <a:r>
              <a:rPr lang="cs-CZ" dirty="0" err="1" smtClean="0"/>
              <a:t>Martově</a:t>
            </a:r>
            <a:r>
              <a:rPr lang="cs-CZ" dirty="0" smtClean="0"/>
              <a:t> poli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2616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315200" cy="1154097"/>
          </a:xfrm>
        </p:spPr>
        <p:txBody>
          <a:bodyPr/>
          <a:lstStyle/>
          <a:p>
            <a:r>
              <a:rPr lang="cs-CZ" dirty="0" smtClean="0"/>
              <a:t>První zmínky…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59236"/>
            <a:ext cx="8424936" cy="4866108"/>
          </a:xfrm>
        </p:spPr>
        <p:txBody>
          <a:bodyPr>
            <a:normAutofit/>
          </a:bodyPr>
          <a:lstStyle/>
          <a:p>
            <a:r>
              <a:rPr lang="cs-CZ" dirty="0" smtClean="0"/>
              <a:t>Velká oblíbenost plavání ve starověkém Egyptě, Babylóně, Řecku a Římě – kultura byla na vysokém stupni vývoje. Plavání bylo vnímáno jako nedílná součást vzdělání – o čemž existuje velké množství důkazů (např. sošky, malby na stěnách a vázách)</a:t>
            </a:r>
          </a:p>
          <a:p>
            <a:endParaRPr lang="cs-CZ" dirty="0" smtClean="0"/>
          </a:p>
          <a:p>
            <a:r>
              <a:rPr lang="cs-CZ" dirty="0"/>
              <a:t>A</a:t>
            </a:r>
            <a:r>
              <a:rPr lang="cs-CZ" dirty="0" smtClean="0"/>
              <a:t>ristokraté </a:t>
            </a:r>
            <a:r>
              <a:rPr lang="cs-CZ" dirty="0" smtClean="0"/>
              <a:t>považovali plavání za základ vzdělání spolu se čtením, počítáním a psaním</a:t>
            </a:r>
          </a:p>
          <a:p>
            <a:endParaRPr lang="cs-CZ" dirty="0" smtClean="0"/>
          </a:p>
          <a:p>
            <a:r>
              <a:rPr lang="cs-CZ" dirty="0" smtClean="0"/>
              <a:t>Platónův výrok: „Neumí číst ani plavat“</a:t>
            </a:r>
          </a:p>
          <a:p>
            <a:endParaRPr lang="cs-CZ" dirty="0" smtClean="0"/>
          </a:p>
          <a:p>
            <a:r>
              <a:rPr lang="cs-CZ" dirty="0" smtClean="0"/>
              <a:t>Speciálně vycvičení vojáci římského vojska – plavci se uplatňovali v námořních bitvách. Vojáci se učili plavat v oblečení a zbroji v Tibeře na </a:t>
            </a:r>
            <a:r>
              <a:rPr lang="cs-CZ" dirty="0" err="1" smtClean="0"/>
              <a:t>Martově</a:t>
            </a:r>
            <a:r>
              <a:rPr lang="cs-CZ" dirty="0" smtClean="0"/>
              <a:t> poli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47611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315200" cy="1154097"/>
          </a:xfrm>
        </p:spPr>
        <p:txBody>
          <a:bodyPr/>
          <a:lstStyle/>
          <a:p>
            <a:r>
              <a:rPr lang="cs-CZ" dirty="0" smtClean="0"/>
              <a:t>První zmínky…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59236"/>
            <a:ext cx="8424936" cy="486610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Velká oblíbenost plavání ve starověkém Egyptě, Babylóně, Řecku a Římě – kultura byla na vysokém stupni vývoje. Plavání bylo vnímáno jako nedílná součást vzdělání – o čemž existuje velké množství důkazů (např. sošky, malby na stěnách a vázách)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/>
              <a:t>A</a:t>
            </a:r>
            <a:r>
              <a:rPr lang="cs-CZ" dirty="0" smtClean="0"/>
              <a:t>ristokraté </a:t>
            </a:r>
            <a:r>
              <a:rPr lang="cs-CZ" dirty="0" smtClean="0"/>
              <a:t>považovali plavání za základ vzdělání spolu se čtením, počítáním a psaním</a:t>
            </a:r>
          </a:p>
          <a:p>
            <a:endParaRPr lang="cs-CZ" dirty="0" smtClean="0"/>
          </a:p>
          <a:p>
            <a:r>
              <a:rPr lang="cs-CZ" dirty="0" smtClean="0"/>
              <a:t>Platónův výrok: „Neumí číst ani plavat“</a:t>
            </a:r>
          </a:p>
          <a:p>
            <a:endParaRPr lang="cs-CZ" dirty="0" smtClean="0"/>
          </a:p>
          <a:p>
            <a:r>
              <a:rPr lang="cs-CZ" dirty="0" smtClean="0"/>
              <a:t>Speciálně vycvičení vojáci římského vojska – plavci se uplatňovali v námořních bitvách. Vojáci se učili plavat v oblečení a zbroji v Tibeře na </a:t>
            </a:r>
            <a:r>
              <a:rPr lang="cs-CZ" dirty="0" err="1" smtClean="0"/>
              <a:t>Martově</a:t>
            </a:r>
            <a:r>
              <a:rPr lang="cs-CZ" dirty="0" smtClean="0"/>
              <a:t> poli</a:t>
            </a:r>
          </a:p>
          <a:p>
            <a:endParaRPr lang="cs-CZ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92896"/>
            <a:ext cx="2785242" cy="1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11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32657"/>
            <a:ext cx="7315200" cy="792088"/>
          </a:xfrm>
        </p:spPr>
        <p:txBody>
          <a:bodyPr/>
          <a:lstStyle/>
          <a:p>
            <a:r>
              <a:rPr lang="cs-CZ" dirty="0" smtClean="0"/>
              <a:t>Z řecké mytologie…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22077"/>
            <a:ext cx="8424936" cy="5184576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Z řecké mytologie je </a:t>
            </a:r>
            <a:r>
              <a:rPr lang="cs-CZ" dirty="0" smtClean="0"/>
              <a:t>nejznámější milostný příběh Leandra a Héro, </a:t>
            </a:r>
            <a:endParaRPr lang="cs-CZ" dirty="0" smtClean="0"/>
          </a:p>
          <a:p>
            <a:pPr marL="45720" indent="0">
              <a:buNone/>
            </a:pPr>
            <a:r>
              <a:rPr lang="cs-CZ" dirty="0" smtClean="0"/>
              <a:t>kněžky </a:t>
            </a:r>
            <a:r>
              <a:rPr lang="cs-CZ" dirty="0" smtClean="0"/>
              <a:t>bohyně Afrodity</a:t>
            </a:r>
          </a:p>
          <a:p>
            <a:endParaRPr lang="cs-CZ" dirty="0" smtClean="0"/>
          </a:p>
          <a:p>
            <a:r>
              <a:rPr lang="cs-CZ" dirty="0" smtClean="0"/>
              <a:t>Pověst  říká o utajované lásce, kdy se museli scházet tajně v noci. </a:t>
            </a:r>
          </a:p>
          <a:p>
            <a:endParaRPr lang="cs-CZ" dirty="0" smtClean="0"/>
          </a:p>
          <a:p>
            <a:r>
              <a:rPr lang="cs-CZ" dirty="0" smtClean="0"/>
              <a:t>Dělila je mořská úžina: Leandros žil v </a:t>
            </a:r>
            <a:r>
              <a:rPr lang="cs-CZ" dirty="0" err="1" smtClean="0"/>
              <a:t>Abytu</a:t>
            </a:r>
            <a:r>
              <a:rPr lang="cs-CZ" dirty="0" smtClean="0"/>
              <a:t> na maloasijské straně </a:t>
            </a:r>
            <a:r>
              <a:rPr lang="cs-CZ" dirty="0" err="1" smtClean="0"/>
              <a:t>Helléspontu</a:t>
            </a:r>
            <a:r>
              <a:rPr lang="cs-CZ" dirty="0" smtClean="0"/>
              <a:t> a Héro bydlela ve věži v </a:t>
            </a:r>
            <a:r>
              <a:rPr lang="cs-CZ" dirty="0" err="1" smtClean="0"/>
              <a:t>Sesto</a:t>
            </a:r>
            <a:r>
              <a:rPr lang="cs-CZ" dirty="0" smtClean="0"/>
              <a:t> na Evropském břehu. </a:t>
            </a:r>
          </a:p>
          <a:p>
            <a:endParaRPr lang="cs-CZ" dirty="0" smtClean="0"/>
          </a:p>
          <a:p>
            <a:r>
              <a:rPr lang="cs-CZ" dirty="0" smtClean="0"/>
              <a:t>Dělila je Dardanelská úžina (ca 1500 m a silné proudy)</a:t>
            </a:r>
          </a:p>
          <a:p>
            <a:endParaRPr lang="cs-CZ" dirty="0"/>
          </a:p>
          <a:p>
            <a:r>
              <a:rPr lang="cs-CZ" dirty="0" smtClean="0"/>
              <a:t>Po setmění Héro zavěsila na věž lampu a Leandros, </a:t>
            </a:r>
            <a:endParaRPr lang="cs-CZ" dirty="0" smtClean="0"/>
          </a:p>
          <a:p>
            <a:pPr marL="45720" indent="0">
              <a:buNone/>
            </a:pPr>
            <a:r>
              <a:rPr lang="cs-CZ" dirty="0" smtClean="0"/>
              <a:t>řízený </a:t>
            </a:r>
            <a:r>
              <a:rPr lang="cs-CZ" dirty="0" smtClean="0"/>
              <a:t>světlem lampy, k ní připlaval </a:t>
            </a:r>
            <a:endParaRPr lang="cs-CZ" dirty="0" smtClean="0"/>
          </a:p>
          <a:p>
            <a:pPr marL="45720" indent="0">
              <a:buNone/>
            </a:pPr>
            <a:r>
              <a:rPr lang="cs-CZ" dirty="0" smtClean="0"/>
              <a:t>(</a:t>
            </a:r>
            <a:r>
              <a:rPr lang="cs-CZ" dirty="0" smtClean="0"/>
              <a:t>pověst říká že každý večer) a ráno se vracel zpět</a:t>
            </a:r>
          </a:p>
          <a:p>
            <a:endParaRPr lang="cs-CZ" dirty="0"/>
          </a:p>
          <a:p>
            <a:r>
              <a:rPr lang="cs-CZ" dirty="0" smtClean="0"/>
              <a:t>Tragický konec – jedné bouřlivé noci sfoukl vítr lampu </a:t>
            </a:r>
            <a:endParaRPr lang="cs-CZ" dirty="0" smtClean="0"/>
          </a:p>
          <a:p>
            <a:pPr marL="45720" indent="0">
              <a:buNone/>
            </a:pPr>
            <a:r>
              <a:rPr lang="cs-CZ" dirty="0" smtClean="0"/>
              <a:t>a </a:t>
            </a:r>
            <a:r>
              <a:rPr lang="cs-CZ" dirty="0" smtClean="0"/>
              <a:t>Leandros ztratil směr a utonul. </a:t>
            </a:r>
            <a:endParaRPr lang="cs-CZ" dirty="0" smtClean="0"/>
          </a:p>
          <a:p>
            <a:pPr marL="45720" indent="0">
              <a:buNone/>
            </a:pPr>
            <a:r>
              <a:rPr lang="cs-CZ" dirty="0" smtClean="0"/>
              <a:t>Vlny </a:t>
            </a:r>
            <a:r>
              <a:rPr lang="cs-CZ" dirty="0" smtClean="0"/>
              <a:t>vyhodily jeho mrtvé tělo pod věž. 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Když to Héro ráno uviděla, skočila z věže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96" y="2996952"/>
            <a:ext cx="2592288" cy="372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264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62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315200" cy="1154097"/>
          </a:xfrm>
        </p:spPr>
        <p:txBody>
          <a:bodyPr/>
          <a:lstStyle/>
          <a:p>
            <a:r>
              <a:rPr lang="cs-CZ" dirty="0" smtClean="0"/>
              <a:t>Římské lázně (</a:t>
            </a:r>
            <a:r>
              <a:rPr lang="cs-CZ" dirty="0" err="1" smtClean="0"/>
              <a:t>thermy</a:t>
            </a:r>
            <a:r>
              <a:rPr lang="cs-CZ" dirty="0" smtClean="0"/>
              <a:t>)…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59236"/>
            <a:ext cx="8424936" cy="486610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začalo to </a:t>
            </a:r>
            <a:r>
              <a:rPr lang="cs-CZ" dirty="0" err="1" smtClean="0"/>
              <a:t>dobře:.římské</a:t>
            </a:r>
            <a:r>
              <a:rPr lang="cs-CZ" dirty="0" smtClean="0"/>
              <a:t> lázně se těšily velké oblibě (Pompeje, okolí Neapole, ale také Afrika, Asie)</a:t>
            </a:r>
          </a:p>
          <a:p>
            <a:endParaRPr lang="cs-CZ" dirty="0" smtClean="0"/>
          </a:p>
          <a:p>
            <a:r>
              <a:rPr lang="cs-CZ" dirty="0" smtClean="0"/>
              <a:t>stavěly se lázeňské budovy monumentálních rozměrů (např. </a:t>
            </a:r>
            <a:r>
              <a:rPr lang="cs-CZ" dirty="0" err="1" smtClean="0"/>
              <a:t>Caracallovy</a:t>
            </a:r>
            <a:r>
              <a:rPr lang="cs-CZ" dirty="0" smtClean="0"/>
              <a:t> lázně 150 tis. m2, </a:t>
            </a:r>
            <a:r>
              <a:rPr lang="cs-CZ" dirty="0" err="1" smtClean="0"/>
              <a:t>Diokleciánovy</a:t>
            </a:r>
            <a:r>
              <a:rPr lang="cs-CZ" dirty="0" smtClean="0"/>
              <a:t> </a:t>
            </a:r>
            <a:r>
              <a:rPr lang="cs-CZ" dirty="0" smtClean="0"/>
              <a:t>lázně měly půdorys 420 x 380 m)</a:t>
            </a:r>
          </a:p>
          <a:p>
            <a:endParaRPr lang="cs-CZ" dirty="0"/>
          </a:p>
          <a:p>
            <a:r>
              <a:rPr lang="cs-CZ" dirty="0" smtClean="0"/>
              <a:t>ve 4. stol n.l. v Římě 11 velkých lázní, které vyjma koupání (očistná funkce lázní) sloužily i k zábavě, vzdělání a společenským stykům…jenže se to zvrtlo </a:t>
            </a:r>
            <a:r>
              <a:rPr lang="cs-CZ" dirty="0" smtClean="0">
                <a:sym typeface="Wingdings" panose="05000000000000000000" pitchFamily="2" charset="2"/>
              </a:rPr>
              <a:t>a lázně dostaly zcela úpadkový směr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neřesti, naumachie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což vedlo k naprostému úpadku – tyto jevy měly negativní dopad na smýšlení křesťanů o plavání, koupání a hygieně…což nezůstalo bez následků…</a:t>
            </a:r>
            <a:endParaRPr lang="cs-CZ" dirty="0">
              <a:sym typeface="Wingdings" panose="05000000000000000000" pitchFamily="2" charset="2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762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32657"/>
            <a:ext cx="7315200" cy="648072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Carracalovy</a:t>
            </a:r>
            <a:r>
              <a:rPr lang="cs-CZ" dirty="0" smtClean="0"/>
              <a:t> lázně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59236"/>
            <a:ext cx="8424936" cy="4866108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4" y="908719"/>
            <a:ext cx="7895510" cy="215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12976"/>
            <a:ext cx="2736304" cy="339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4" y="3212976"/>
            <a:ext cx="4909610" cy="339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16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315200" cy="1154097"/>
          </a:xfrm>
        </p:spPr>
        <p:txBody>
          <a:bodyPr/>
          <a:lstStyle/>
          <a:p>
            <a:r>
              <a:rPr lang="cs-CZ" dirty="0" smtClean="0"/>
              <a:t>Středověk…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59236"/>
            <a:ext cx="8424936" cy="4866108"/>
          </a:xfrm>
        </p:spPr>
        <p:txBody>
          <a:bodyPr/>
          <a:lstStyle/>
          <a:p>
            <a:r>
              <a:rPr lang="cs-CZ" dirty="0" smtClean="0"/>
              <a:t>v tomto období se na lidské tělo pohlíželo jako na nástroj ďáblův</a:t>
            </a:r>
          </a:p>
          <a:p>
            <a:endParaRPr lang="cs-CZ" dirty="0"/>
          </a:p>
          <a:p>
            <a:r>
              <a:rPr lang="cs-CZ" dirty="0" smtClean="0"/>
              <a:t>čistá pokožka znamenala špinavou duši</a:t>
            </a:r>
          </a:p>
          <a:p>
            <a:endParaRPr lang="cs-CZ" dirty="0" smtClean="0"/>
          </a:p>
          <a:p>
            <a:r>
              <a:rPr lang="cs-CZ" dirty="0" smtClean="0"/>
              <a:t>málokdo se osvěžoval v řece či rybníku, celkově špatná hygiena</a:t>
            </a:r>
          </a:p>
          <a:p>
            <a:endParaRPr lang="cs-CZ" dirty="0" smtClean="0"/>
          </a:p>
          <a:p>
            <a:r>
              <a:rPr lang="cs-CZ" dirty="0" smtClean="0"/>
              <a:t>částečné uvolnění přineslo až období humanismu…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…ale i tehdy J. A. Komenský varoval před plaváním ve volné vodě</a:t>
            </a:r>
          </a:p>
          <a:p>
            <a:endParaRPr lang="cs-CZ" dirty="0" smtClean="0"/>
          </a:p>
          <a:p>
            <a:r>
              <a:rPr lang="cs-CZ" dirty="0"/>
              <a:t>z</a:t>
            </a:r>
            <a:r>
              <a:rPr lang="cs-CZ" dirty="0" smtClean="0"/>
              <a:t>měnu názorů </a:t>
            </a:r>
            <a:r>
              <a:rPr lang="cs-CZ" smtClean="0"/>
              <a:t>na koupání a </a:t>
            </a:r>
            <a:r>
              <a:rPr lang="cs-CZ" dirty="0" smtClean="0"/>
              <a:t>plavání přinesl až další rozvoj společnosti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762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stor">
  <a:themeElements>
    <a:clrScheme name="Došky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s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578</TotalTime>
  <Words>1062</Words>
  <Application>Microsoft Office PowerPoint</Application>
  <PresentationFormat>Předvádění na obrazovce (4:3)</PresentationFormat>
  <Paragraphs>135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Prostor</vt:lpstr>
      <vt:lpstr>Dějiny a vývoj plaveckých sportů</vt:lpstr>
      <vt:lpstr>První zmínky…</vt:lpstr>
      <vt:lpstr>První zmínky…</vt:lpstr>
      <vt:lpstr>První zmínky…</vt:lpstr>
      <vt:lpstr>První zmínky…</vt:lpstr>
      <vt:lpstr>Z řecké mytologie…</vt:lpstr>
      <vt:lpstr>Římské lázně (thermy)…</vt:lpstr>
      <vt:lpstr>Carracalovy lázně</vt:lpstr>
      <vt:lpstr>Středověk…</vt:lpstr>
      <vt:lpstr>Počátky sportovního plavání</vt:lpstr>
      <vt:lpstr>Prezentace aplikace PowerPoint</vt:lpstr>
      <vt:lpstr>Počátky sportovního plavání</vt:lpstr>
      <vt:lpstr>Co nás čeká:</vt:lpstr>
      <vt:lpstr>První zmínky…</vt:lpstr>
      <vt:lpstr>První zmínky…</vt:lpstr>
      <vt:lpstr>První zmínky…</vt:lpstr>
      <vt:lpstr>První zmínky…</vt:lpstr>
      <vt:lpstr>První zmínky…</vt:lpstr>
      <vt:lpstr>První zmínky…</vt:lpstr>
      <vt:lpstr>První zmínky…</vt:lpstr>
      <vt:lpstr>První zmínky…</vt:lpstr>
      <vt:lpstr>První zmínky…</vt:lpstr>
      <vt:lpstr>První zmínky…</vt:lpstr>
      <vt:lpstr>První zmínky…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Satrapová</dc:creator>
  <cp:lastModifiedBy>Jana Satrapová</cp:lastModifiedBy>
  <cp:revision>38</cp:revision>
  <dcterms:created xsi:type="dcterms:W3CDTF">2020-09-22T06:41:47Z</dcterms:created>
  <dcterms:modified xsi:type="dcterms:W3CDTF">2020-09-23T13:06:24Z</dcterms:modified>
</cp:coreProperties>
</file>