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9" r:id="rId4"/>
    <p:sldId id="274" r:id="rId5"/>
    <p:sldId id="258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567" autoAdjust="0"/>
  </p:normalViewPr>
  <p:slideViewPr>
    <p:cSldViewPr>
      <p:cViewPr>
        <p:scale>
          <a:sx n="60" d="100"/>
          <a:sy n="60" d="100"/>
        </p:scale>
        <p:origin x="-163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94EDE-40F8-42A9-A7BC-764D1BA6EE50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D760B-48C4-430C-BDD0-F3E7A7E6BB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D760B-48C4-430C-BDD0-F3E7A7E6BB39}" type="slidenum">
              <a:rPr lang="cs-CZ" smtClean="0"/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68AD015-B82D-457A-B172-FD60B37E37CF}" type="datetimeFigureOut">
              <a:rPr lang="cs-CZ" smtClean="0"/>
              <a:t>08.11.2020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C98E353-B0A4-4847-9678-2166E579FE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DLOUHODOBÁ KONCEPCE SPORTOVNÍHO TRÉNINKU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ETAPY TRÉNINKU</a:t>
            </a:r>
          </a:p>
          <a:p>
            <a:r>
              <a:rPr lang="cs-CZ" dirty="0" smtClean="0"/>
              <a:t>PLÁNOVANÉ ZATÍŽENÍ</a:t>
            </a:r>
          </a:p>
          <a:p>
            <a:r>
              <a:rPr lang="cs-CZ" dirty="0" smtClean="0"/>
              <a:t>ROČNÍ TRÉNINKOVÝ CYKLUS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Etapa specializovaného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základních a speciálních pohybových schopností</a:t>
            </a:r>
          </a:p>
          <a:p>
            <a:r>
              <a:rPr lang="cs-CZ" dirty="0" smtClean="0"/>
              <a:t>zdokonalení a zefektivňování techniky</a:t>
            </a:r>
          </a:p>
          <a:p>
            <a:r>
              <a:rPr lang="cs-CZ" dirty="0" smtClean="0"/>
              <a:t>zvládnutí hlavních zásad taktiky</a:t>
            </a:r>
          </a:p>
          <a:p>
            <a:r>
              <a:rPr lang="cs-CZ" dirty="0" smtClean="0"/>
              <a:t>formování výkonové motivace</a:t>
            </a:r>
          </a:p>
          <a:p>
            <a:r>
              <a:rPr lang="cs-CZ" dirty="0" smtClean="0"/>
              <a:t>upevňování životního </a:t>
            </a:r>
            <a:r>
              <a:rPr lang="cs-CZ" dirty="0" smtClean="0"/>
              <a:t>stylu</a:t>
            </a:r>
          </a:p>
          <a:p>
            <a:r>
              <a:rPr lang="cs-CZ" dirty="0"/>
              <a:t>13-17 let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Etapa vrcholového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dlouhodobé plánování vysokých sportovních cílů a úsilí směřuje k jejich splnění</a:t>
            </a:r>
          </a:p>
          <a:p>
            <a:r>
              <a:rPr lang="cs-CZ" dirty="0" smtClean="0"/>
              <a:t>vytváření předpokladů pro růst sportovní výkonnosti</a:t>
            </a:r>
          </a:p>
          <a:p>
            <a:r>
              <a:rPr lang="cs-CZ" dirty="0" smtClean="0"/>
              <a:t>zdokonalování a stabilizace techniky</a:t>
            </a:r>
          </a:p>
          <a:p>
            <a:r>
              <a:rPr lang="cs-CZ" dirty="0" smtClean="0"/>
              <a:t>zdokonalení taktiky</a:t>
            </a:r>
          </a:p>
          <a:p>
            <a:r>
              <a:rPr lang="cs-CZ" dirty="0" smtClean="0"/>
              <a:t>upevnění rysů osobnosti</a:t>
            </a:r>
          </a:p>
          <a:p>
            <a:r>
              <a:rPr lang="cs-CZ" dirty="0" smtClean="0"/>
              <a:t>podřízení životního způsobu požadavkům </a:t>
            </a:r>
            <a:r>
              <a:rPr lang="cs-CZ" dirty="0" smtClean="0"/>
              <a:t>tréninku</a:t>
            </a:r>
          </a:p>
          <a:p>
            <a:r>
              <a:rPr lang="cs-CZ" dirty="0"/>
              <a:t>od 17 let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Plánované tréninkové </a:t>
            </a:r>
            <a:r>
              <a:rPr lang="cs-CZ" dirty="0" smtClean="0"/>
              <a:t>zatížení – modelově, záleží na mnoha faktorech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děti 10-11 let</a:t>
            </a:r>
          </a:p>
          <a:p>
            <a:r>
              <a:rPr lang="cs-CZ" dirty="0" smtClean="0"/>
              <a:t>počet TJ týdně: 5-6</a:t>
            </a:r>
          </a:p>
          <a:p>
            <a:r>
              <a:rPr lang="cs-CZ" dirty="0" smtClean="0"/>
              <a:t>počet hodin: 7-9</a:t>
            </a:r>
          </a:p>
          <a:p>
            <a:r>
              <a:rPr lang="cs-CZ" dirty="0" smtClean="0"/>
              <a:t>odplavané km týdně: 10-15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děti 11-12 let</a:t>
            </a:r>
          </a:p>
          <a:p>
            <a:r>
              <a:rPr lang="cs-CZ" dirty="0" smtClean="0"/>
              <a:t>počet TJ týdně: 6-7</a:t>
            </a:r>
          </a:p>
          <a:p>
            <a:r>
              <a:rPr lang="cs-CZ" dirty="0" smtClean="0"/>
              <a:t>počet hodin: 9-12</a:t>
            </a:r>
          </a:p>
          <a:p>
            <a:r>
              <a:rPr lang="cs-CZ" dirty="0" smtClean="0"/>
              <a:t>odplavané km týdně: 16-20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Plánované tréninkové zatížení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děti 12-13 let</a:t>
            </a:r>
          </a:p>
          <a:p>
            <a:r>
              <a:rPr lang="cs-CZ" dirty="0" smtClean="0"/>
              <a:t>počet TJ týdně: 7-9</a:t>
            </a:r>
          </a:p>
          <a:p>
            <a:r>
              <a:rPr lang="cs-CZ" dirty="0" smtClean="0"/>
              <a:t>počet hodin: 11-13</a:t>
            </a:r>
          </a:p>
          <a:p>
            <a:r>
              <a:rPr lang="cs-CZ" dirty="0" smtClean="0"/>
              <a:t>odplavané km týdně: 20-24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děti od 14 let</a:t>
            </a:r>
          </a:p>
          <a:p>
            <a:r>
              <a:rPr lang="cs-CZ" dirty="0" smtClean="0"/>
              <a:t>počet TJ týdně: 9 a více</a:t>
            </a:r>
          </a:p>
          <a:p>
            <a:r>
              <a:rPr lang="cs-CZ" dirty="0" smtClean="0"/>
              <a:t>počet hodin: 13 a více</a:t>
            </a:r>
          </a:p>
          <a:p>
            <a:r>
              <a:rPr lang="cs-CZ" dirty="0" smtClean="0"/>
              <a:t>odplavané km týdně: 25 a více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Plánované tréninkové zatížení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počet TJ, počet hodin a množství odplavaných km přímo závisí na období ročního tréninkového cyklu, ve kterém se právě nacházíme</a:t>
            </a:r>
          </a:p>
          <a:p>
            <a:r>
              <a:rPr lang="cs-CZ" dirty="0" smtClean="0"/>
              <a:t>při dlouhodobém plánování tréninku klademe zřetel na průběh sezóny =  je třeba stanovit vrchol sezóny a k němu směřovat tréninkové úsilí</a:t>
            </a:r>
          </a:p>
          <a:p>
            <a:r>
              <a:rPr lang="cs-CZ" dirty="0" smtClean="0"/>
              <a:t>plavecké soutěže mají zpravidla dva vrcholy sezóny – letní a zimní P ČR/M ČR</a:t>
            </a:r>
          </a:p>
          <a:p>
            <a:r>
              <a:rPr lang="cs-CZ" dirty="0" smtClean="0"/>
              <a:t>předpokladem startu na M ČR  je úspěšná kvalifikace na KPŽ, čili tréninkovou koncepci musíme postavit tak, aby byla zajištěna účast na M ČR = úspěšný start na KPŽ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Roční tréninkový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roční tréninkový cyklus rozdělíme na letní a zimní a dále na 4 základní období sportovní přípravy:</a:t>
            </a:r>
          </a:p>
          <a:p>
            <a:r>
              <a:rPr lang="cs-CZ" dirty="0" smtClean="0"/>
              <a:t>období přípravné: rozvoj trénovanosti</a:t>
            </a:r>
          </a:p>
          <a:p>
            <a:r>
              <a:rPr lang="cs-CZ" dirty="0" smtClean="0"/>
              <a:t>období </a:t>
            </a:r>
            <a:r>
              <a:rPr lang="cs-CZ" dirty="0" err="1" smtClean="0"/>
              <a:t>předzávodní</a:t>
            </a:r>
            <a:r>
              <a:rPr lang="cs-CZ" dirty="0" smtClean="0"/>
              <a:t>: vyladění sportovní formy</a:t>
            </a:r>
          </a:p>
          <a:p>
            <a:r>
              <a:rPr lang="cs-CZ" dirty="0" smtClean="0"/>
              <a:t>období závodní: prokázání a udržení vysoké výkonnosti</a:t>
            </a:r>
          </a:p>
          <a:p>
            <a:r>
              <a:rPr lang="cs-CZ" dirty="0" smtClean="0"/>
              <a:t>období přechodné: dokonalé zotavení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Přípravné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základy budoucího výkonu = zvýšení trénovanosti</a:t>
            </a:r>
          </a:p>
          <a:p>
            <a:r>
              <a:rPr lang="cs-CZ" dirty="0" smtClean="0"/>
              <a:t>všestranné zaměření, základ pozdějšího specializovaného tréninku, prevence a kompenzace pozdější jednostrannosti</a:t>
            </a:r>
          </a:p>
          <a:p>
            <a:r>
              <a:rPr lang="cs-CZ" dirty="0" smtClean="0"/>
              <a:t>zpočátku převládá kondiční příprava, která postupně přechází na specializovaný trénink</a:t>
            </a:r>
          </a:p>
          <a:p>
            <a:r>
              <a:rPr lang="cs-CZ" dirty="0" smtClean="0"/>
              <a:t>všestranná cvičení zařazujeme ke konci období jako regenerační a kompenzační</a:t>
            </a:r>
          </a:p>
          <a:p>
            <a:r>
              <a:rPr lang="cs-CZ" dirty="0" smtClean="0"/>
              <a:t>v první části období postupně narůstá objem zatížení (zvyšuje se počet TJ a dnů)</a:t>
            </a:r>
          </a:p>
          <a:p>
            <a:r>
              <a:rPr lang="cs-CZ" dirty="0" smtClean="0"/>
              <a:t>ve druhé části se objem zatížení zvyšuje především nárůstem </a:t>
            </a:r>
            <a:r>
              <a:rPr lang="cs-CZ" dirty="0" smtClean="0"/>
              <a:t>intenzity</a:t>
            </a:r>
          </a:p>
          <a:p>
            <a:r>
              <a:rPr lang="cs-CZ" dirty="0" smtClean="0"/>
              <a:t>důsledek </a:t>
            </a:r>
            <a:r>
              <a:rPr lang="cs-CZ" dirty="0"/>
              <a:t>„ošizení“ přípravného období = stagnace výkonnosti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Předzávodní</a:t>
            </a:r>
            <a:r>
              <a:rPr lang="cs-CZ" dirty="0" smtClean="0"/>
              <a:t>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2-4 týdny, které předchází vrcholu sezóny (KPŽ, MČR)</a:t>
            </a:r>
          </a:p>
          <a:p>
            <a:r>
              <a:rPr lang="cs-CZ" dirty="0" smtClean="0"/>
              <a:t>snaha o dosažení vysoké sportovní formy</a:t>
            </a:r>
          </a:p>
          <a:p>
            <a:r>
              <a:rPr lang="cs-CZ" dirty="0" smtClean="0"/>
              <a:t>ladění sportovní formy (snížení objemu zatížení, udržení vysoké intenzity, dostatek odpočinku, kvalita tréninkové činnosti, přípravné starty, psychologická příprava)</a:t>
            </a:r>
          </a:p>
          <a:p>
            <a:r>
              <a:rPr lang="cs-CZ" dirty="0" smtClean="0"/>
              <a:t>ladění sportovní formy je individuální záležitostí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Závodní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závody = prokázání nejvyšší sportovní výkonnosti</a:t>
            </a:r>
          </a:p>
          <a:p>
            <a:r>
              <a:rPr lang="cs-CZ" dirty="0" smtClean="0"/>
              <a:t>pomocné starty (slouží jako kontrolní)</a:t>
            </a:r>
          </a:p>
          <a:p>
            <a:r>
              <a:rPr lang="cs-CZ" dirty="0" smtClean="0"/>
              <a:t>hlavní starty (dosažení co nejlepšího výsledku)</a:t>
            </a:r>
          </a:p>
          <a:p>
            <a:r>
              <a:rPr lang="cs-CZ" dirty="0" smtClean="0"/>
              <a:t>je-li období příliš dlouhé, je třeba udržet, popř. znovu vyladit sportovní formu</a:t>
            </a:r>
          </a:p>
          <a:p>
            <a:r>
              <a:rPr lang="cs-CZ" dirty="0" smtClean="0"/>
              <a:t>důležitá je psychologická příprava – případný neúspěch brát jako výzvu ke zlepšení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Přechodné období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eliminuje únavu ze soutěží</a:t>
            </a:r>
          </a:p>
          <a:p>
            <a:r>
              <a:rPr lang="cs-CZ" dirty="0" smtClean="0"/>
              <a:t>zatížení nízké intenzity (vyplavání) – pozor na monotónnost </a:t>
            </a:r>
          </a:p>
          <a:p>
            <a:r>
              <a:rPr lang="cs-CZ" dirty="0" smtClean="0"/>
              <a:t>zábavná forma tréninku (zařazení netradičních cvičení)</a:t>
            </a:r>
          </a:p>
          <a:p>
            <a:r>
              <a:rPr lang="cs-CZ" dirty="0" smtClean="0"/>
              <a:t>zaměření na všestrannost</a:t>
            </a:r>
          </a:p>
          <a:p>
            <a:r>
              <a:rPr lang="cs-CZ" dirty="0" smtClean="0"/>
              <a:t>regenerace</a:t>
            </a:r>
          </a:p>
          <a:p>
            <a:r>
              <a:rPr lang="cs-CZ" dirty="0" smtClean="0"/>
              <a:t>psychický odpočinek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Dlouhodobá koncepce sportovního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Příprava úspěšných sportovců závisí na:</a:t>
            </a:r>
          </a:p>
          <a:p>
            <a:r>
              <a:rPr lang="cs-CZ" dirty="0" smtClean="0"/>
              <a:t>míře talentu pro daný sport</a:t>
            </a:r>
          </a:p>
          <a:p>
            <a:r>
              <a:rPr lang="cs-CZ" dirty="0" smtClean="0"/>
              <a:t>budování základů pro pozdější vrcholný výkon již v dětském věku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O tom, zda se množství tréninkových hodin zúročí rozhoduje, jak se dlouhodobý trénink postaví. Záleží na tom, co se kdy v tréninku dělá, kolik a jakou intenzitou se trénuje.  Mnoho tréninkových motivů ztrácí smysl, pokud nejsou použity včas a na pravém místě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/>
              <a:t>V množství názorů a zkušeností  a údajů o tréninku a tréninkových metodách lze v odborné literatuře vysledovat dvě cesty vedoucí ke sportovnímu výkonu.</a:t>
            </a:r>
          </a:p>
          <a:p>
            <a:r>
              <a:rPr lang="cs-CZ" dirty="0"/>
              <a:t>Raná specializace a trénink odpovídající vývoji.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je základ úspěšné sezóny</a:t>
            </a:r>
          </a:p>
          <a:p>
            <a:r>
              <a:rPr lang="cs-CZ" dirty="0" smtClean="0"/>
              <a:t>postupný nárůst zatížení</a:t>
            </a:r>
          </a:p>
          <a:p>
            <a:r>
              <a:rPr lang="cs-CZ" dirty="0" smtClean="0"/>
              <a:t>rozvíjet všestrannost</a:t>
            </a:r>
          </a:p>
          <a:p>
            <a:r>
              <a:rPr lang="cs-CZ" dirty="0" smtClean="0"/>
              <a:t>zachovávat pestrost , vyhnout se jednotvárnosti</a:t>
            </a:r>
          </a:p>
          <a:p>
            <a:r>
              <a:rPr lang="cs-CZ" dirty="0" smtClean="0"/>
              <a:t>nevyvíjet zbytečný tlak na výkon</a:t>
            </a:r>
          </a:p>
          <a:p>
            <a:r>
              <a:rPr lang="cs-CZ" dirty="0" smtClean="0"/>
              <a:t>lepší je nedotrénovat, než přetrénovat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496944" cy="10081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                      Raná specializace                  Trénink odpovídající vývoji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91680" y="1700808"/>
            <a:ext cx="3168352" cy="507457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vysoká výkonnost co nejdříve, plánovitý trénink si klade za cíl co nejrychleji dosáhnout úspěchu</a:t>
            </a:r>
          </a:p>
          <a:p>
            <a:endParaRPr lang="cs-CZ" dirty="0" smtClean="0"/>
          </a:p>
          <a:p>
            <a:r>
              <a:rPr lang="cs-CZ" dirty="0" smtClean="0"/>
              <a:t>cenu má jen to, co směřuje rychle k cíli, úzké zaměření na specializaci (jednostrannost)</a:t>
            </a:r>
          </a:p>
          <a:p>
            <a:endParaRPr lang="cs-CZ" dirty="0" smtClean="0"/>
          </a:p>
          <a:p>
            <a:r>
              <a:rPr lang="cs-CZ" dirty="0" smtClean="0"/>
              <a:t>až na hranici únosnosti, neúměrné nároky na nevyzrálé jedince</a:t>
            </a:r>
          </a:p>
          <a:p>
            <a:endParaRPr lang="cs-CZ" dirty="0" smtClean="0"/>
          </a:p>
          <a:p>
            <a:r>
              <a:rPr lang="cs-CZ" dirty="0" smtClean="0"/>
              <a:t>tvrdost, cílevědomost, v tréninku psychické momenty, které jsou charakteristické pro práci dospělých: napětí, vážnost, tlak na výkon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64088" y="1700808"/>
            <a:ext cx="3322712" cy="5074579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výkonnost přiměřená věku, nejvyšší výkon = perspektivní cíl, dětství a mládí je přípravnou etapou</a:t>
            </a:r>
          </a:p>
          <a:p>
            <a:endParaRPr lang="cs-CZ" dirty="0" smtClean="0"/>
          </a:p>
          <a:p>
            <a:r>
              <a:rPr lang="cs-CZ" dirty="0" smtClean="0"/>
              <a:t>vědomý podíl všestrannosti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zřetel na stupeň individuálního vývoje, pozvolné stupňování nároků</a:t>
            </a:r>
          </a:p>
          <a:p>
            <a:endParaRPr lang="cs-CZ" dirty="0" smtClean="0"/>
          </a:p>
          <a:p>
            <a:r>
              <a:rPr lang="cs-CZ" dirty="0" smtClean="0"/>
              <a:t>trénink odpovídá mentalitě vývojového stupně, omezování tlaku  na výkon, aktuální výkonnostní cíle nejsou výlučné, radost, hravost, uvolněnost, bohatství prožitků, přiměřené ocenění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51520" y="1700808"/>
            <a:ext cx="15121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 smtClean="0"/>
              <a:t>strategie:</a:t>
            </a:r>
          </a:p>
          <a:p>
            <a:endParaRPr lang="cs-CZ" sz="1700" dirty="0"/>
          </a:p>
          <a:p>
            <a:endParaRPr lang="cs-CZ" sz="1700" dirty="0" smtClean="0"/>
          </a:p>
          <a:p>
            <a:endParaRPr lang="cs-CZ" sz="1700" dirty="0" smtClean="0"/>
          </a:p>
          <a:p>
            <a:r>
              <a:rPr lang="cs-CZ" sz="1700" dirty="0" smtClean="0"/>
              <a:t>trénink:</a:t>
            </a:r>
          </a:p>
          <a:p>
            <a:endParaRPr lang="cs-CZ" sz="1700" dirty="0"/>
          </a:p>
          <a:p>
            <a:endParaRPr lang="cs-CZ" sz="1700" dirty="0" smtClean="0"/>
          </a:p>
          <a:p>
            <a:endParaRPr lang="cs-CZ" sz="1700" dirty="0" smtClean="0"/>
          </a:p>
          <a:p>
            <a:r>
              <a:rPr lang="cs-CZ" sz="1700" dirty="0" smtClean="0"/>
              <a:t>zatížení:</a:t>
            </a:r>
          </a:p>
          <a:p>
            <a:endParaRPr lang="cs-CZ" sz="1700" dirty="0"/>
          </a:p>
          <a:p>
            <a:endParaRPr lang="cs-CZ" sz="1700" dirty="0" smtClean="0"/>
          </a:p>
          <a:p>
            <a:endParaRPr lang="cs-CZ" sz="1700" dirty="0" smtClean="0"/>
          </a:p>
          <a:p>
            <a:r>
              <a:rPr lang="cs-CZ" sz="1600" dirty="0" smtClean="0"/>
              <a:t>psychologické</a:t>
            </a:r>
          </a:p>
          <a:p>
            <a:r>
              <a:rPr lang="cs-CZ" sz="1600" dirty="0" smtClean="0"/>
              <a:t>rysy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cs-CZ" sz="2600" dirty="0" smtClean="0"/>
              <a:t>Raná specializace vs. přiměřená koncepce 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536" y="1772816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Raná specializace: Využívají se prostředky a formy, které vedou rychle k cíli-úspěchu. </a:t>
            </a:r>
            <a:endParaRPr lang="cs-CZ" dirty="0" smtClean="0"/>
          </a:p>
          <a:p>
            <a:r>
              <a:rPr lang="cs-CZ" dirty="0" smtClean="0"/>
              <a:t>Zatížení </a:t>
            </a:r>
            <a:r>
              <a:rPr lang="cs-CZ" dirty="0"/>
              <a:t>je monotónní a vede k jednostrannosti. </a:t>
            </a:r>
            <a:endParaRPr lang="cs-CZ" dirty="0" smtClean="0"/>
          </a:p>
          <a:p>
            <a:r>
              <a:rPr lang="cs-CZ" dirty="0" smtClean="0"/>
              <a:t>Dítě </a:t>
            </a:r>
            <a:r>
              <a:rPr lang="cs-CZ" dirty="0"/>
              <a:t>umí pouze úzkou řadu pohybů, které nemají širší základnu. </a:t>
            </a:r>
            <a:endParaRPr lang="cs-CZ" dirty="0" smtClean="0"/>
          </a:p>
          <a:p>
            <a:r>
              <a:rPr lang="cs-CZ" dirty="0" smtClean="0"/>
              <a:t>Významným </a:t>
            </a:r>
            <a:r>
              <a:rPr lang="cs-CZ" dirty="0"/>
              <a:t>negativním aspektem specializovaného tréninku mohou být i zdravotní rizika: oslabení nezatěžovaných svalů a přetěžování svalů zatěžovaných. Může vést až k poruchám vývoje kostry, kloubů a svalového aparátu. </a:t>
            </a:r>
            <a:endParaRPr lang="cs-CZ" dirty="0" smtClean="0"/>
          </a:p>
          <a:p>
            <a:r>
              <a:rPr lang="cs-CZ" dirty="0" smtClean="0"/>
              <a:t>Dalším </a:t>
            </a:r>
            <a:r>
              <a:rPr lang="cs-CZ" dirty="0"/>
              <a:t>důsledkem rané specializace je limitace tréninkového rozvoje v pozdějším věku – dochází k předčasnému vyčerpání adaptačních podnětů.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Koncepce tréninku přiměřeného věku si klade za cíl vytvořit co možná nejlepší předpoklady pro pozdější výkon. </a:t>
            </a:r>
            <a:endParaRPr lang="cs-CZ" dirty="0" smtClean="0"/>
          </a:p>
          <a:p>
            <a:r>
              <a:rPr lang="cs-CZ" dirty="0" smtClean="0"/>
              <a:t>Jeho </a:t>
            </a:r>
            <a:r>
              <a:rPr lang="cs-CZ" dirty="0"/>
              <a:t>podstatou je vytvoření co nejširší zásobárny pohybů. </a:t>
            </a:r>
            <a:endParaRPr lang="cs-CZ" dirty="0" smtClean="0"/>
          </a:p>
          <a:p>
            <a:r>
              <a:rPr lang="cs-CZ" dirty="0" smtClean="0"/>
              <a:t>Později </a:t>
            </a:r>
            <a:r>
              <a:rPr lang="cs-CZ" dirty="0"/>
              <a:t>umožňuje snadněji rozvíjet </a:t>
            </a:r>
            <a:r>
              <a:rPr lang="cs-CZ" dirty="0" smtClean="0"/>
              <a:t>kvalitu </a:t>
            </a:r>
            <a:r>
              <a:rPr lang="cs-CZ" dirty="0"/>
              <a:t>pohybů a v dané specializaci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Pestré </a:t>
            </a:r>
            <a:r>
              <a:rPr lang="cs-CZ" dirty="0"/>
              <a:t>zásobárny pohybů je v tréninku dosahováno prostřednictvím všeobecné a všestranné přípravy. 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89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Všestranná 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různorodá nabídka pohybových činností – čím pestřejší, tím lepší. V praxi to znamená seznámit děti s řadou sportů (např. sezónních)</a:t>
            </a:r>
          </a:p>
          <a:p>
            <a:r>
              <a:rPr lang="cs-CZ" dirty="0" smtClean="0"/>
              <a:t>všeobecná </a:t>
            </a:r>
            <a:r>
              <a:rPr lang="cs-CZ" dirty="0"/>
              <a:t>příprava je takové cvičení, jehož obsah nesouvisí s obsahem specializace, na kterou se dítě zaměřuje.</a:t>
            </a:r>
          </a:p>
          <a:p>
            <a:r>
              <a:rPr lang="cs-CZ" dirty="0"/>
              <a:t>I v koncepci tréninku přiměřeného věku je třeba zařazovat podíl specializovaných cvičení, z počátku je však její podíl malý a s přibývajícím věkem se zvyšuje.</a:t>
            </a:r>
          </a:p>
          <a:p>
            <a:pPr>
              <a:buNone/>
            </a:pPr>
            <a:r>
              <a:rPr lang="cs-CZ" dirty="0" smtClean="0"/>
              <a:t>Všestrannou </a:t>
            </a:r>
            <a:r>
              <a:rPr lang="cs-CZ" dirty="0" smtClean="0"/>
              <a:t>přípravu dělíme:</a:t>
            </a:r>
          </a:p>
          <a:p>
            <a:r>
              <a:rPr lang="cs-CZ" dirty="0" smtClean="0"/>
              <a:t>obecnou (veškeré pohybové činnosti)</a:t>
            </a:r>
          </a:p>
          <a:p>
            <a:r>
              <a:rPr lang="cs-CZ" dirty="0" smtClean="0"/>
              <a:t>specializovanou (v plavání např. </a:t>
            </a:r>
            <a:r>
              <a:rPr lang="cs-CZ" dirty="0" err="1" smtClean="0"/>
              <a:t>synchro</a:t>
            </a:r>
            <a:r>
              <a:rPr lang="cs-CZ" dirty="0" smtClean="0"/>
              <a:t> prvky, skoky do vody, vodní pólo)</a:t>
            </a:r>
          </a:p>
          <a:p>
            <a:r>
              <a:rPr lang="cs-CZ" dirty="0" smtClean="0"/>
              <a:t>speciální (v rámci daného sportu)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Etapy sportovního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etapa seznamování se se sportem</a:t>
            </a:r>
          </a:p>
          <a:p>
            <a:endParaRPr lang="cs-CZ" dirty="0" smtClean="0"/>
          </a:p>
          <a:p>
            <a:r>
              <a:rPr lang="cs-CZ" dirty="0" smtClean="0"/>
              <a:t>etapa základního tréninku</a:t>
            </a:r>
          </a:p>
          <a:p>
            <a:endParaRPr lang="cs-CZ" dirty="0" smtClean="0"/>
          </a:p>
          <a:p>
            <a:r>
              <a:rPr lang="cs-CZ" dirty="0" smtClean="0"/>
              <a:t>etapa specializovaného tréninku</a:t>
            </a:r>
          </a:p>
          <a:p>
            <a:endParaRPr lang="cs-CZ" dirty="0" smtClean="0"/>
          </a:p>
          <a:p>
            <a:r>
              <a:rPr lang="cs-CZ" dirty="0" smtClean="0"/>
              <a:t>etapa vrcholového tréninku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/>
          <a:lstStyle/>
          <a:p>
            <a:r>
              <a:rPr lang="cs-CZ" dirty="0" smtClean="0"/>
              <a:t>Etapa seznamování se se sportem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základní úkoly: optimální psychický a tělesný rozvoj dítěte, upevňování zdraví, zajištění všestranného pohybového rozvoje, vytvoření kladného vztahu k pravidelnému cvičení a tréninku</a:t>
            </a:r>
          </a:p>
          <a:p>
            <a:r>
              <a:rPr lang="cs-CZ" dirty="0" smtClean="0"/>
              <a:t>cíl: vytvoření dobrých všeobecných předpokladů pro daný sport</a:t>
            </a:r>
          </a:p>
          <a:p>
            <a:r>
              <a:rPr lang="cs-CZ" dirty="0" smtClean="0"/>
              <a:t>trénink: zaměřen na zvládnutí co největšího množství pohybových dovedností, základů techniky</a:t>
            </a:r>
          </a:p>
          <a:p>
            <a:r>
              <a:rPr lang="cs-CZ" dirty="0" smtClean="0"/>
              <a:t>trénink v nízké intenzitě, pestré, emocionální cvičení, prováděné herní a soutěživou formou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Etapa seznamování se se sportem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věk </a:t>
            </a:r>
            <a:r>
              <a:rPr lang="cs-CZ" dirty="0"/>
              <a:t>6-10 let, je prvotní fází sportovního tréninku, buduje zájem dítěte o sport</a:t>
            </a:r>
          </a:p>
          <a:p>
            <a:r>
              <a:rPr lang="cs-CZ" dirty="0" smtClean="0"/>
              <a:t>cílem </a:t>
            </a:r>
            <a:r>
              <a:rPr lang="cs-CZ" dirty="0"/>
              <a:t>je připravit svěřence tak, aby byli schopni: plnit podmínky tréninku, pravidelně trénovat, znát a dodržovat pravidla dané sportovní disciplíny a sportu obecně, podřizovat se kolektivnímu způsobu tréninku, vystupovat samostatně, aktivně a ukázněně v tréninku a soutěžích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28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cs-CZ" dirty="0" smtClean="0"/>
              <a:t>Etapa základního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základní úkoly: rozvíjení pohybových aktivit, osvojení co největšího počtu pohybových dovedností, zvládnou základy techniky a taktiky, vypěstovat si trvalý vztah k systematickému tréninku, osvojení základních vědomostí o daném sportu</a:t>
            </a:r>
          </a:p>
          <a:p>
            <a:r>
              <a:rPr lang="cs-CZ" dirty="0" smtClean="0"/>
              <a:t>tréninkové zatížení může být většího objemu – docílíme ho prodlužováním doby tréninku a zvyšováním frekvence zatížení. Dbáme na intervaly odpočinku, zachováváme pestrost cvičení</a:t>
            </a:r>
          </a:p>
          <a:p>
            <a:r>
              <a:rPr lang="cs-CZ" dirty="0"/>
              <a:t>věk 10-13 let</a:t>
            </a:r>
          </a:p>
          <a:p>
            <a:r>
              <a:rPr lang="cs-CZ" dirty="0" smtClean="0"/>
              <a:t>stále </a:t>
            </a:r>
            <a:r>
              <a:rPr lang="cs-CZ" dirty="0"/>
              <a:t>se pracuje na rozvoji obecných pohybových schopností, ve větší míře se zařazují specifické prostředky pro konkrétní sportovní specializace.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671</TotalTime>
  <Words>1266</Words>
  <Application>Microsoft Office PowerPoint</Application>
  <PresentationFormat>Předvádění na obrazovce (4:3)</PresentationFormat>
  <Paragraphs>171</Paragraphs>
  <Slides>20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Urbanistický</vt:lpstr>
      <vt:lpstr>DLOUHODOBÁ KONCEPCE SPORTOVNÍHO TRÉNINKU</vt:lpstr>
      <vt:lpstr>Dlouhodobá koncepce sportovního tréninku</vt:lpstr>
      <vt:lpstr>                      Raná specializace                  Trénink odpovídající vývoji</vt:lpstr>
      <vt:lpstr>Raná specializace vs. přiměřená koncepce </vt:lpstr>
      <vt:lpstr>Všestranná příprava</vt:lpstr>
      <vt:lpstr>Etapy sportovního tréninku</vt:lpstr>
      <vt:lpstr>Etapa seznamování se se sportem</vt:lpstr>
      <vt:lpstr>Etapa seznamování se se sportem</vt:lpstr>
      <vt:lpstr>Etapa základního tréninku</vt:lpstr>
      <vt:lpstr>Etapa specializovaného tréninku</vt:lpstr>
      <vt:lpstr>Etapa vrcholového tréninku</vt:lpstr>
      <vt:lpstr>Plánované tréninkové zatížení – modelově, záleží na mnoha faktorech</vt:lpstr>
      <vt:lpstr>Plánované tréninkové zatížení</vt:lpstr>
      <vt:lpstr>Plánované tréninkové zatížení</vt:lpstr>
      <vt:lpstr>Roční tréninkový cyklus</vt:lpstr>
      <vt:lpstr>Přípravné období</vt:lpstr>
      <vt:lpstr>Předzávodní období</vt:lpstr>
      <vt:lpstr>Závodní období</vt:lpstr>
      <vt:lpstr>Přechodné období</vt:lpstr>
      <vt:lpstr>Shrnutí</vt:lpstr>
    </vt:vector>
  </TitlesOfParts>
  <Company>Teplarny Brno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DLOUHODOBÁ KONCEPCE SPORTOVNÍHO TRÉNINKU</dc:title>
  <dc:creator>Jana Satrapova</dc:creator>
  <cp:lastModifiedBy>Jana</cp:lastModifiedBy>
  <cp:revision>42</cp:revision>
  <dcterms:created xsi:type="dcterms:W3CDTF">2010-09-19T07:11:44Z</dcterms:created>
  <dcterms:modified xsi:type="dcterms:W3CDTF">2020-11-08T13:00:24Z</dcterms:modified>
</cp:coreProperties>
</file>