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5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70" r:id="rId24"/>
    <p:sldId id="371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17" r:id="rId33"/>
    <p:sldId id="318" r:id="rId34"/>
    <p:sldId id="300" r:id="rId35"/>
    <p:sldId id="301" r:id="rId36"/>
    <p:sldId id="302" r:id="rId37"/>
    <p:sldId id="260" r:id="rId38"/>
    <p:sldId id="332" r:id="rId39"/>
    <p:sldId id="319" r:id="rId40"/>
    <p:sldId id="261" r:id="rId41"/>
    <p:sldId id="271" r:id="rId42"/>
    <p:sldId id="272" r:id="rId43"/>
    <p:sldId id="273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275" r:id="rId55"/>
    <p:sldId id="276" r:id="rId56"/>
    <p:sldId id="277" r:id="rId57"/>
    <p:sldId id="278" r:id="rId58"/>
    <p:sldId id="279" r:id="rId59"/>
    <p:sldId id="280" r:id="rId60"/>
    <p:sldId id="281" r:id="rId61"/>
    <p:sldId id="282" r:id="rId62"/>
    <p:sldId id="283" r:id="rId63"/>
    <p:sldId id="284" r:id="rId64"/>
    <p:sldId id="285" r:id="rId65"/>
    <p:sldId id="286" r:id="rId66"/>
    <p:sldId id="287" r:id="rId67"/>
    <p:sldId id="288" r:id="rId68"/>
    <p:sldId id="289" r:id="rId69"/>
    <p:sldId id="290" r:id="rId70"/>
    <p:sldId id="291" r:id="rId71"/>
    <p:sldId id="292" r:id="rId72"/>
    <p:sldId id="293" r:id="rId73"/>
    <p:sldId id="294" r:id="rId74"/>
    <p:sldId id="295" r:id="rId75"/>
    <p:sldId id="345" r:id="rId76"/>
    <p:sldId id="346" r:id="rId77"/>
    <p:sldId id="353" r:id="rId78"/>
    <p:sldId id="354" r:id="rId79"/>
    <p:sldId id="355" r:id="rId80"/>
    <p:sldId id="356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7" r:id="rId89"/>
    <p:sldId id="364" r:id="rId90"/>
    <p:sldId id="365" r:id="rId91"/>
    <p:sldId id="366" r:id="rId92"/>
    <p:sldId id="368" r:id="rId93"/>
    <p:sldId id="369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13"/>
            <p14:sldId id="314"/>
            <p14:sldId id="315"/>
            <p14:sldId id="316"/>
            <p14:sldId id="370"/>
            <p14:sldId id="371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7"/>
            <p14:sldId id="364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2022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7.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41785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122" y="3638574"/>
            <a:ext cx="11714672" cy="361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Odkaz na bibliografickou citaci v textu</a:t>
            </a:r>
          </a:p>
          <a:p>
            <a:pPr lvl="0"/>
            <a:r>
              <a:rPr lang="cs-CZ" sz="2000" dirty="0" err="1"/>
              <a:t>Meadows</a:t>
            </a:r>
            <a:r>
              <a:rPr lang="cs-CZ" sz="2000" dirty="0"/>
              <a:t> (2008) charakterizuje …</a:t>
            </a:r>
          </a:p>
          <a:p>
            <a:pPr lvl="0"/>
            <a:r>
              <a:rPr lang="cs-CZ" sz="2000" dirty="0"/>
              <a:t> … (</a:t>
            </a:r>
            <a:r>
              <a:rPr lang="cs-CZ" sz="2000" dirty="0" err="1"/>
              <a:t>Meadows</a:t>
            </a:r>
            <a:r>
              <a:rPr lang="cs-CZ" sz="2000" dirty="0"/>
              <a:t>, 2008).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Hendl</a:t>
            </a:r>
            <a:r>
              <a:rPr lang="cs-CZ" sz="2000" dirty="0"/>
              <a:t> &amp; </a:t>
            </a:r>
            <a:r>
              <a:rPr lang="cs-CZ" sz="2000" dirty="0" err="1"/>
              <a:t>Remr</a:t>
            </a:r>
            <a:r>
              <a:rPr lang="cs-CZ" sz="2000" dirty="0"/>
              <a:t>, 2017) …</a:t>
            </a:r>
          </a:p>
          <a:p>
            <a:pPr lvl="0"/>
            <a:r>
              <a:rPr lang="cs-CZ" sz="2000" dirty="0" err="1"/>
              <a:t>Hendl</a:t>
            </a:r>
            <a:r>
              <a:rPr lang="cs-CZ" sz="2000" dirty="0"/>
              <a:t> and </a:t>
            </a:r>
            <a:r>
              <a:rPr lang="cs-CZ" sz="2000" dirty="0" err="1"/>
              <a:t>Remr</a:t>
            </a:r>
            <a:r>
              <a:rPr lang="cs-CZ" sz="2000" dirty="0"/>
              <a:t> (2017) se zaměřují na …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Merriam-Webster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Zalta</a:t>
            </a:r>
            <a:r>
              <a:rPr lang="cs-CZ" sz="2000" dirty="0"/>
              <a:t> et al., 2005).</a:t>
            </a:r>
          </a:p>
          <a:p>
            <a:pPr lvl="0"/>
            <a:r>
              <a:rPr lang="cs-CZ" sz="2000" dirty="0"/>
              <a:t>… jak uvádějí 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</a:t>
            </a:r>
            <a:r>
              <a:rPr lang="cs-CZ" sz="2000" dirty="0" err="1"/>
              <a:t>Merriam-Webster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and </a:t>
            </a:r>
            <a:r>
              <a:rPr lang="cs-CZ" sz="2000" dirty="0" err="1"/>
              <a:t>Zalta</a:t>
            </a:r>
            <a:r>
              <a:rPr lang="cs-CZ" sz="2000" dirty="0"/>
              <a:t> et al. (2005).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67A31AD-BCB6-46AD-ACF0-C475908E577B}"/>
              </a:ext>
            </a:extLst>
          </p:cNvPr>
          <p:cNvSpPr txBox="1">
            <a:spLocks/>
          </p:cNvSpPr>
          <p:nvPr/>
        </p:nvSpPr>
        <p:spPr>
          <a:xfrm>
            <a:off x="319033" y="1133749"/>
            <a:ext cx="11714672" cy="249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Přímá citace a parafráze</a:t>
            </a:r>
          </a:p>
          <a:p>
            <a:r>
              <a:rPr lang="cs-CZ" sz="2000" dirty="0"/>
              <a:t>do 3 řádků je citovaný text uveden v uvozovkách (citovaný text nesmí být v kurzívě) a uvedena strana (resp. rozsah stran, mezi kterými je dlouhá pomlčka: „–“), na které se citovaný text v původním zdroji nachází</a:t>
            </a:r>
          </a:p>
          <a:p>
            <a:r>
              <a:rPr lang="cs-CZ" sz="2000" dirty="0"/>
              <a:t>delší než 3 řádky, resp. 40 slov, je psána v samostatném bloku písmem o velikosti 10 bodů a je oddělena od ostatního textu jedním vloženým řádkem před a za textem vlastní citace. Citovaný text není ohraničen uvozovkami a také není psaný kurzívou. Strana, na které se citace uvádí je uvedena až za citovaným textem.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8AC1BE4-9E42-4912-ACFB-2B243565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9867EB-FD51-4D75-AB25-5997862B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/>
          </a:bodyPr>
          <a:lstStyle/>
          <a:p>
            <a:r>
              <a:rPr lang="cs-CZ" b="1" dirty="0"/>
              <a:t>Obecné zásady citování v referenčním seznamu</a:t>
            </a:r>
            <a:endParaRPr lang="cs-CZ" dirty="0"/>
          </a:p>
          <a:p>
            <a:pPr lvl="0"/>
            <a:r>
              <a:rPr lang="cs-CZ" dirty="0"/>
              <a:t>Autor/-</a:t>
            </a:r>
            <a:r>
              <a:rPr lang="cs-CZ" dirty="0" err="1"/>
              <a:t>ři</a:t>
            </a:r>
            <a:r>
              <a:rPr lang="cs-CZ" dirty="0"/>
              <a:t> se vždy zapisují ve formátu Příjmení + iniciály křestního jména (Dovalil, J.)</a:t>
            </a:r>
          </a:p>
          <a:p>
            <a:pPr lvl="0"/>
            <a:r>
              <a:rPr lang="cs-CZ" dirty="0"/>
              <a:t>U dvou až 20 autorů se mezi posledním a předposledním píše &amp;, před kterým je čárka (např. Dovalil, J., &amp; </a:t>
            </a:r>
            <a:r>
              <a:rPr lang="cs-CZ" dirty="0" err="1"/>
              <a:t>Perič</a:t>
            </a:r>
            <a:r>
              <a:rPr lang="cs-CZ" dirty="0"/>
              <a:t>, T.)</a:t>
            </a:r>
          </a:p>
          <a:p>
            <a:pPr lvl="0"/>
            <a:r>
              <a:rPr lang="cs-CZ" dirty="0"/>
              <a:t>Název knihy se zapisuje kurzívou. U periodika se kurzívou zapisuje název periodika </a:t>
            </a:r>
            <a:br>
              <a:rPr lang="cs-CZ" dirty="0"/>
            </a:br>
            <a:r>
              <a:rPr lang="cs-CZ" dirty="0"/>
              <a:t>(a ročník, nikoliv však vydání)</a:t>
            </a:r>
          </a:p>
          <a:p>
            <a:pPr lvl="0"/>
            <a:r>
              <a:rPr lang="cs-CZ" dirty="0"/>
              <a:t>Údaje u vydání jsou povinným údajem (první vydání se neuvádí)</a:t>
            </a:r>
          </a:p>
          <a:p>
            <a:pPr lvl="0"/>
            <a:r>
              <a:rPr lang="cs-CZ" dirty="0"/>
              <a:t>Je-li dostupný DOI použijeme ho (alternativou je URL adresa)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5E39B-F839-46DD-9E5E-A66448A46FA7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08027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C11060A-9612-4EFD-9EB3-DA157EE3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D6376AE-E656-4040-A359-63861E09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Citování knihy, monografie</a:t>
            </a:r>
            <a:endParaRPr lang="cs-CZ" dirty="0"/>
          </a:p>
          <a:p>
            <a:r>
              <a:rPr lang="cs-CZ" dirty="0"/>
              <a:t>Příklad 1 autor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 (2016).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; (4th </a:t>
            </a:r>
            <a:r>
              <a:rPr lang="cs-CZ" dirty="0" err="1"/>
              <a:t>ed</a:t>
            </a:r>
            <a:r>
              <a:rPr lang="cs-CZ" dirty="0"/>
              <a:t>.). Portál. </a:t>
            </a:r>
          </a:p>
          <a:p>
            <a:r>
              <a:rPr lang="cs-CZ" dirty="0"/>
              <a:t>Příklad 2 autoři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J., &amp; </a:t>
            </a:r>
            <a:r>
              <a:rPr lang="cs-CZ" dirty="0" err="1"/>
              <a:t>Remr</a:t>
            </a:r>
            <a:r>
              <a:rPr lang="cs-CZ" dirty="0"/>
              <a:t>, J. (2017). </a:t>
            </a:r>
            <a:r>
              <a:rPr lang="cs-CZ" i="1" dirty="0"/>
              <a:t>Metody výzkumu a evaluace</a:t>
            </a:r>
            <a:r>
              <a:rPr lang="cs-CZ" dirty="0"/>
              <a:t>. Portál.</a:t>
            </a:r>
          </a:p>
          <a:p>
            <a:pPr marL="0" indent="0">
              <a:buNone/>
            </a:pPr>
            <a:r>
              <a:rPr lang="cs-CZ" b="1" i="1" dirty="0"/>
              <a:t>Kapitola v editované knize, příspěvek ve sborníku</a:t>
            </a:r>
            <a:endParaRPr lang="cs-CZ" dirty="0"/>
          </a:p>
          <a:p>
            <a:r>
              <a:rPr lang="cs-CZ" dirty="0" err="1"/>
              <a:t>Iwamasa</a:t>
            </a:r>
            <a:r>
              <a:rPr lang="cs-CZ" dirty="0"/>
              <a:t>, G. Y., </a:t>
            </a:r>
            <a:r>
              <a:rPr lang="cs-CZ" dirty="0" err="1"/>
              <a:t>Hsia</a:t>
            </a:r>
            <a:r>
              <a:rPr lang="cs-CZ" dirty="0"/>
              <a:t>, C., &amp; </a:t>
            </a:r>
            <a:r>
              <a:rPr lang="cs-CZ" dirty="0" err="1"/>
              <a:t>Hinton</a:t>
            </a:r>
            <a:r>
              <a:rPr lang="cs-CZ" dirty="0"/>
              <a:t>, D. (2019).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. In G. Y. </a:t>
            </a:r>
            <a:r>
              <a:rPr lang="cs-CZ" dirty="0" err="1"/>
              <a:t>Iwamasa</a:t>
            </a:r>
            <a:r>
              <a:rPr lang="cs-CZ" dirty="0"/>
              <a:t> &amp; P. A. </a:t>
            </a:r>
            <a:r>
              <a:rPr lang="cs-CZ" dirty="0" err="1"/>
              <a:t>Hays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responsive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r>
              <a:rPr lang="cs-CZ" i="1" dirty="0"/>
              <a:t>: </a:t>
            </a:r>
            <a:r>
              <a:rPr lang="cs-CZ" i="1" dirty="0" err="1"/>
              <a:t>Practice</a:t>
            </a:r>
            <a:r>
              <a:rPr lang="cs-CZ" i="1" dirty="0"/>
              <a:t> and </a:t>
            </a:r>
            <a:r>
              <a:rPr lang="cs-CZ" i="1" dirty="0" err="1"/>
              <a:t>supervision</a:t>
            </a:r>
            <a:r>
              <a:rPr lang="cs-CZ" dirty="0"/>
              <a:t> (s. 129–159).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https://doi.org/10.1037/0000119-006</a:t>
            </a:r>
          </a:p>
          <a:p>
            <a:pPr marL="0" indent="0">
              <a:buNone/>
            </a:pPr>
            <a:r>
              <a:rPr lang="cs-CZ" b="1" i="1" dirty="0"/>
              <a:t>Webová stránka a výroční zpráva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Health </a:t>
            </a:r>
            <a:r>
              <a:rPr lang="cs-CZ" dirty="0" err="1"/>
              <a:t>Organization</a:t>
            </a:r>
            <a:r>
              <a:rPr lang="cs-CZ" dirty="0"/>
              <a:t>. (2021, 1. října</a:t>
            </a:r>
            <a:r>
              <a:rPr lang="cs-CZ" i="1" dirty="0"/>
              <a:t>).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public: </a:t>
            </a:r>
            <a:r>
              <a:rPr lang="cs-CZ" i="1" dirty="0" err="1"/>
              <a:t>Coronavirus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(COVID-19).</a:t>
            </a:r>
            <a:r>
              <a:rPr lang="cs-CZ" dirty="0"/>
              <a:t> https://www.who.int/emergencies/diseases/novel-coronavirus-2019/advice-for-public</a:t>
            </a:r>
          </a:p>
          <a:p>
            <a:pPr marL="0" indent="0">
              <a:buNone/>
            </a:pPr>
            <a:r>
              <a:rPr lang="cs-CZ" b="1" i="1" dirty="0"/>
              <a:t>Závěrečná práce</a:t>
            </a:r>
            <a:endParaRPr lang="cs-CZ" dirty="0"/>
          </a:p>
          <a:p>
            <a:r>
              <a:rPr lang="cs-CZ" dirty="0"/>
              <a:t>Čížová, D. (2021). </a:t>
            </a:r>
            <a:r>
              <a:rPr lang="cs-CZ" i="1" dirty="0"/>
              <a:t>Léčebně-rehabilitační plán a postup u poškození mediálního menisku</a:t>
            </a:r>
            <a:r>
              <a:rPr lang="cs-CZ" dirty="0"/>
              <a:t> [Bakalářská práce, Masarykova univerzita]. Is.muni.cz. https://is.muni.cz/auth/th/da8ut/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2EA941-E9AB-47C2-9BAF-D9447309B5AB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1038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APA 7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</a:t>
            </a:r>
            <a:r>
              <a:rPr lang="cs-CZ" dirty="0" err="1">
                <a:solidFill>
                  <a:srgbClr val="00B050"/>
                </a:solidFill>
              </a:rPr>
              <a:t>odevzdávárny</a:t>
            </a:r>
            <a:r>
              <a:rPr lang="cs-CZ" dirty="0">
                <a:solidFill>
                  <a:srgbClr val="00B050"/>
                </a:solidFill>
              </a:rPr>
              <a:t> předmětu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1102</TotalTime>
  <Words>8416</Words>
  <Application>Microsoft Office PowerPoint</Application>
  <PresentationFormat>Širokoúhlá obrazovka</PresentationFormat>
  <Paragraphs>910</Paragraphs>
  <Slides>93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93</vt:i4>
      </vt:variant>
    </vt:vector>
  </HeadingPairs>
  <TitlesOfParts>
    <vt:vector size="100" baseType="lpstr">
      <vt:lpstr>Arial</vt:lpstr>
      <vt:lpstr>Bookman Old Style</vt:lpstr>
      <vt:lpstr>Calibri</vt:lpstr>
      <vt:lpstr>Century Gothic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APA 7. vydání</vt:lpstr>
      <vt:lpstr>Citační norma APA 7</vt:lpstr>
      <vt:lpstr>Citační norma APA 7</vt:lpstr>
      <vt:lpstr>Citační norma APA 7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71</cp:revision>
  <dcterms:created xsi:type="dcterms:W3CDTF">2017-10-08T21:44:25Z</dcterms:created>
  <dcterms:modified xsi:type="dcterms:W3CDTF">2022-02-25T15:47:19Z</dcterms:modified>
</cp:coreProperties>
</file>