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1" r:id="rId4"/>
    <p:sldId id="274" r:id="rId5"/>
    <p:sldId id="282" r:id="rId6"/>
    <p:sldId id="275" r:id="rId7"/>
    <p:sldId id="280" r:id="rId8"/>
    <p:sldId id="284" r:id="rId9"/>
    <p:sldId id="285" r:id="rId10"/>
    <p:sldId id="289" r:id="rId11"/>
    <p:sldId id="286" r:id="rId12"/>
    <p:sldId id="283" r:id="rId13"/>
    <p:sldId id="281" r:id="rId14"/>
    <p:sldId id="288" r:id="rId15"/>
    <p:sldId id="292" r:id="rId16"/>
    <p:sldId id="293" r:id="rId17"/>
    <p:sldId id="294" r:id="rId18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ka Strasilova" initials="KS" lastIdx="4" clrIdx="0">
    <p:extLst>
      <p:ext uri="{19B8F6BF-5375-455C-9EA6-DF929625EA0E}">
        <p15:presenceInfo xmlns:p15="http://schemas.microsoft.com/office/powerpoint/2012/main" userId="e2b204226456ca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13" d="100"/>
          <a:sy n="113" d="100"/>
        </p:scale>
        <p:origin x="510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433FF5A-5C85-46B3-A0E4-C650D67BABBE}" type="datetime1">
              <a:rPr lang="cs-CZ" smtClean="0"/>
              <a:t>29.09.2023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38A006-CABF-4E51-8F43-84BA8E628939}" type="datetime1">
              <a:rPr lang="cs-CZ" smtClean="0"/>
              <a:t>29.09.2023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99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679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7" name="Obrázek 6" descr="Křivka EK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B94027-B67B-40A4-82EA-D179F268B3BA}" type="datetime1">
              <a:rPr lang="cs-CZ" smtClean="0"/>
              <a:t>29.09.2023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 descr="Obdélník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0904F7-A455-4384-A31B-8E1E9ED40A24}" type="datetime1">
              <a:rPr lang="cs-CZ" smtClean="0"/>
              <a:t>29.09.2023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F000-ABFF-49F5-B507-160AD97994E6}" type="datetime1">
              <a:rPr lang="cs-CZ" smtClean="0"/>
              <a:t>29.09.2023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oddílu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 descr="Obdélník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 rtl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2BEA04-0300-4057-8B7E-6F26A94A7D57}" type="datetime1">
              <a:rPr lang="cs-CZ" smtClean="0"/>
              <a:t>29.09.2023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DFB826-6E9E-41ED-A630-560B00A7D662}" type="datetime1">
              <a:rPr lang="cs-CZ" smtClean="0"/>
              <a:t>29.09.2023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026C39-F29C-4227-9678-519B0B4CF2F7}" type="datetime1">
              <a:rPr lang="cs-CZ" smtClean="0"/>
              <a:t>29.09.2023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1D7511-B9C6-476D-81A1-1FA6F251CC6B}" type="datetime1">
              <a:rPr lang="cs-CZ" smtClean="0"/>
              <a:t>29.09.2023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descr="Obdélní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 descr="Obdélní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descr="Obdélní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 descr="Obdélní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červený pruh" descr="Červený pruh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EBE0BBE-0AC8-49F4-91F7-E17BB14D2603}" type="datetime1">
              <a:rPr lang="cs-CZ" smtClean="0"/>
              <a:t>29.09.2023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9376" y="620688"/>
            <a:ext cx="4314199" cy="5256584"/>
          </a:xfrm>
        </p:spPr>
        <p:txBody>
          <a:bodyPr rtlCol="0">
            <a:normAutofit fontScale="90000"/>
          </a:bodyPr>
          <a:lstStyle/>
          <a:p>
            <a:pPr algn="ctr" eaLnBrk="1" hangingPunct="1">
              <a:defRPr/>
            </a:pPr>
            <a:r>
              <a:rPr lang="cs-CZ" sz="6100" dirty="0"/>
              <a:t>FYZIOLOGIE bk4013</a:t>
            </a:r>
            <a:br>
              <a:rPr lang="cs-CZ" sz="6100" dirty="0"/>
            </a:br>
            <a:br>
              <a:rPr lang="cs-CZ" sz="6100" dirty="0"/>
            </a:br>
            <a:br>
              <a:rPr lang="cs-CZ" altLang="cs-CZ" sz="33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altLang="cs-CZ" sz="33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vojtech.</a:t>
            </a:r>
            <a:r>
              <a:rPr lang="cs-CZ" altLang="cs-CZ" sz="3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grun@fsps.muni.cz</a:t>
            </a:r>
            <a:br>
              <a:rPr lang="cs-CZ" altLang="cs-CZ" sz="3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cs-CZ" altLang="cs-CZ" sz="3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altLang="cs-CZ" sz="3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Konzultační hodiny:</a:t>
            </a:r>
            <a:br>
              <a:rPr lang="cs-CZ" altLang="cs-CZ" sz="3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altLang="cs-CZ" sz="3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po domluvě emailem</a:t>
            </a:r>
            <a:br>
              <a:rPr lang="cs-CZ" altLang="cs-CZ" sz="3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cs-CZ" altLang="cs-CZ" sz="5400" kern="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0E3FD6-8836-AB9A-B1C0-AE2C6D08B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NEGATIVNÍ ZPETNÁ VAZBA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EC3A042-779C-B5CD-70D7-2AC404D35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64" t="35000" r="29633" b="24051"/>
          <a:stretch/>
        </p:blipFill>
        <p:spPr>
          <a:xfrm>
            <a:off x="483727" y="1551852"/>
            <a:ext cx="11224545" cy="5306148"/>
          </a:xfrm>
        </p:spPr>
      </p:pic>
    </p:spTree>
    <p:extLst>
      <p:ext uri="{BB962C8B-B14F-4D97-AF65-F5344CB8AC3E}">
        <p14:creationId xmlns:p14="http://schemas.microsoft.com/office/powerpoint/2010/main" val="363038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457200-BE5A-4E3F-85FD-48ACB613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základní úrovně</a:t>
            </a:r>
            <a:br>
              <a:rPr lang="cs-CZ" dirty="0"/>
            </a:br>
            <a:r>
              <a:rPr lang="cs-CZ" dirty="0"/>
              <a:t>REGULACE HOMEOSTÁZY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7D60A9-D4F6-47A1-AE3D-0E59A98A1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451" y="1628775"/>
            <a:ext cx="3960812" cy="708025"/>
          </a:xfrm>
          <a:prstGeom prst="rect">
            <a:avLst/>
          </a:prstGeom>
          <a:noFill/>
          <a:ln w="38100" algn="ctr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cs-CZ" altLang="cs-CZ" sz="2000" dirty="0">
                <a:solidFill>
                  <a:srgbClr val="CC3300"/>
                </a:solidFill>
                <a:latin typeface="+mj-lt"/>
              </a:rPr>
              <a:t>MOLEKULÁRNÍ ÚROVEŇ</a:t>
            </a:r>
            <a:endParaRPr lang="cs-CZ" altLang="cs-CZ" sz="2000" dirty="0">
              <a:solidFill>
                <a:srgbClr val="CC3300"/>
              </a:solidFill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None/>
            </a:pPr>
            <a:endParaRPr lang="cs-CZ" altLang="cs-CZ" sz="2000" b="1" dirty="0">
              <a:solidFill>
                <a:srgbClr val="CC3300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E6D4747-0C96-40BA-A1A4-2561C609C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450" y="2700407"/>
            <a:ext cx="3960813" cy="707886"/>
          </a:xfrm>
          <a:prstGeom prst="rect">
            <a:avLst/>
          </a:prstGeom>
          <a:noFill/>
          <a:ln w="38100" algn="ctr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cs-CZ" altLang="cs-CZ" sz="2000" dirty="0">
                <a:solidFill>
                  <a:srgbClr val="CC3300"/>
                </a:solidFill>
                <a:latin typeface="+mj-lt"/>
              </a:rPr>
              <a:t> MAKROMOLEKULÁRNÍ ÚROVEŇ</a:t>
            </a:r>
          </a:p>
          <a:p>
            <a:pPr algn="ctr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None/>
            </a:pPr>
            <a:endParaRPr lang="cs-CZ" altLang="cs-CZ" sz="2000" dirty="0">
              <a:solidFill>
                <a:srgbClr val="CC33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0A83243-BE99-496B-B657-3C9196B9E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6" y="3771901"/>
            <a:ext cx="3960813" cy="708025"/>
          </a:xfrm>
          <a:prstGeom prst="rect">
            <a:avLst/>
          </a:prstGeom>
          <a:noFill/>
          <a:ln w="38100" algn="ctr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cs-CZ" altLang="cs-CZ" sz="2000" dirty="0">
                <a:solidFill>
                  <a:srgbClr val="CC3300"/>
                </a:solidFill>
                <a:latin typeface="+mj-lt"/>
              </a:rPr>
              <a:t>BUNĚCNÁ ÚROVEŇ</a:t>
            </a:r>
          </a:p>
          <a:p>
            <a:pPr algn="ctr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None/>
            </a:pPr>
            <a:endParaRPr lang="cs-CZ" altLang="cs-CZ" sz="2000" dirty="0">
              <a:solidFill>
                <a:srgbClr val="CC33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402D64B-C5EE-4455-8EEB-D429B24A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6" y="4911795"/>
            <a:ext cx="3960813" cy="707886"/>
          </a:xfrm>
          <a:prstGeom prst="rect">
            <a:avLst/>
          </a:prstGeom>
          <a:noFill/>
          <a:ln w="38100" algn="ctr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cs-CZ" altLang="cs-CZ" sz="2000" dirty="0">
                <a:solidFill>
                  <a:srgbClr val="CC3300"/>
                </a:solidFill>
                <a:latin typeface="+mj-lt"/>
              </a:rPr>
              <a:t>TKÁŇOVÁ, ORGÁNOVÁ ÚROVEŇ</a:t>
            </a:r>
          </a:p>
          <a:p>
            <a:pPr algn="ctr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None/>
            </a:pPr>
            <a:endParaRPr lang="cs-CZ" altLang="cs-CZ" sz="2000" dirty="0">
              <a:solidFill>
                <a:srgbClr val="CC33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F22B628-4EB0-47D9-A627-FAB1E11A2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5970589"/>
            <a:ext cx="3975100" cy="708025"/>
          </a:xfrm>
          <a:prstGeom prst="rect">
            <a:avLst/>
          </a:prstGeom>
          <a:noFill/>
          <a:ln w="38100" algn="ctr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cs-CZ" altLang="cs-CZ" sz="2000" dirty="0">
                <a:solidFill>
                  <a:srgbClr val="CC3300"/>
                </a:solidFill>
                <a:latin typeface="+mj-lt"/>
              </a:rPr>
              <a:t>SYSTÉMOVÁ ÚROVEŇ</a:t>
            </a:r>
          </a:p>
          <a:p>
            <a:pPr algn="ctr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None/>
            </a:pPr>
            <a:endParaRPr lang="cs-CZ" altLang="cs-CZ" sz="2000" dirty="0">
              <a:solidFill>
                <a:srgbClr val="CC330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B5525C3-4388-42A5-B255-6C31390E4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1" y="1628775"/>
            <a:ext cx="4537075" cy="708025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778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778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778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cs-CZ" altLang="cs-CZ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nárazníkové systémy krevní, tzv. pufry - pH</a:t>
            </a:r>
            <a:endParaRPr lang="en-GB" altLang="cs-CZ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17B8C66-DEF5-4BAF-9E06-D19D36B0E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801" y="2687708"/>
            <a:ext cx="4537075" cy="707886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778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778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778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cs-CZ" altLang="cs-CZ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enzymové regulační systémy – Krebsův cyklus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8FD6D687-659F-4035-A6C0-B8A5B12F6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1" y="3771901"/>
            <a:ext cx="4537075" cy="708025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778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778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778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cs-CZ" altLang="cs-CZ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transport látek přes membránu, aktivní transport, NA</a:t>
            </a:r>
            <a:r>
              <a:rPr lang="cs-CZ" altLang="cs-CZ" sz="2000" baseline="30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+</a:t>
            </a:r>
            <a:r>
              <a:rPr lang="cs-CZ" altLang="cs-CZ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- K</a:t>
            </a:r>
            <a:r>
              <a:rPr lang="cs-CZ" altLang="cs-CZ" sz="2000" baseline="30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+</a:t>
            </a:r>
            <a:r>
              <a:rPr lang="cs-CZ" altLang="cs-CZ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pumpa</a:t>
            </a:r>
            <a:endParaRPr lang="en-GB" altLang="cs-CZ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1281F9C2-6B70-4F69-B26A-2E7030650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801" y="4900614"/>
            <a:ext cx="4537075" cy="708025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778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778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778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cs-CZ" altLang="cs-CZ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plíce, ledviny, játra, krev</a:t>
            </a:r>
          </a:p>
          <a:p>
            <a:pPr algn="ctr"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endParaRPr lang="en-GB" altLang="cs-CZ" sz="2000" b="1" dirty="0">
              <a:solidFill>
                <a:srgbClr val="3333CC"/>
              </a:solidFill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B8538C5A-030D-476A-8197-BFABA8CF2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201" y="5961064"/>
            <a:ext cx="4537075" cy="708025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778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778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778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cs-CZ" altLang="cs-CZ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neuroendokrinní systém</a:t>
            </a:r>
          </a:p>
          <a:p>
            <a:pPr algn="ctr"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endParaRPr lang="en-GB" altLang="cs-CZ" sz="20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8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29B6B9-97DE-48EF-AD83-22F9607F5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AKTIVITA 3 - LIMITUJÍCÍ FAKTORY SPORTOVNÍHO VÝKONU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D09637-282F-4559-8355-EBA2EE017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Skupinky 4-5 osob</a:t>
            </a:r>
          </a:p>
          <a:p>
            <a:r>
              <a:rPr lang="cs-CZ" dirty="0"/>
              <a:t>3 min</a:t>
            </a:r>
          </a:p>
        </p:txBody>
      </p:sp>
    </p:spTree>
    <p:extLst>
      <p:ext uri="{BB962C8B-B14F-4D97-AF65-F5344CB8AC3E}">
        <p14:creationId xmlns:p14="http://schemas.microsoft.com/office/powerpoint/2010/main" val="194493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64DD4D-13F0-43C1-8EA5-AD57C73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LIMITUJÍCÍ FAKTORY SPORTOVNÍHO VÝKONU</a:t>
            </a:r>
          </a:p>
        </p:txBody>
      </p:sp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id="{7C288862-8E4E-43A5-B7F4-A5EE10F34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529128"/>
            <a:ext cx="7128792" cy="5328872"/>
          </a:xfrm>
          <a:noFill/>
        </p:spPr>
      </p:pic>
    </p:spTree>
    <p:extLst>
      <p:ext uri="{BB962C8B-B14F-4D97-AF65-F5344CB8AC3E}">
        <p14:creationId xmlns:p14="http://schemas.microsoft.com/office/powerpoint/2010/main" val="271746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A2FF8A-C05D-585C-E0AC-CA6840678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STUPNĚ ORGANIZACE LIDSKÉHO TĚLA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649F9A-A57D-97B4-D3F1-D29D4543C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947094"/>
            <a:ext cx="8136904" cy="4572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CHEMICKÁ (MOLEKULÁRNÍ ÚROVEŇ)</a:t>
            </a:r>
          </a:p>
          <a:p>
            <a:r>
              <a:rPr lang="cs-CZ" sz="2100" dirty="0"/>
              <a:t>Nejmenší chemickou jednotkou je </a:t>
            </a:r>
            <a:r>
              <a:rPr lang="cs-CZ" sz="2100" b="1" dirty="0"/>
              <a:t>atom</a:t>
            </a:r>
          </a:p>
          <a:p>
            <a:r>
              <a:rPr lang="cs-CZ" sz="2100" dirty="0"/>
              <a:t>Atomy vytvářejí </a:t>
            </a:r>
            <a:r>
              <a:rPr lang="cs-CZ" sz="2100" b="1" dirty="0"/>
              <a:t>molekuly</a:t>
            </a:r>
            <a:r>
              <a:rPr lang="cs-CZ" sz="2100" dirty="0"/>
              <a:t> </a:t>
            </a:r>
            <a:r>
              <a:rPr lang="cs-CZ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⟹ </a:t>
            </a:r>
            <a:r>
              <a:rPr lang="cs-CZ" sz="2100" dirty="0"/>
              <a:t>molekuly vytvářejí </a:t>
            </a:r>
            <a:r>
              <a:rPr lang="cs-CZ" sz="2100" b="1" dirty="0"/>
              <a:t>organely</a:t>
            </a:r>
          </a:p>
          <a:p>
            <a:pPr marL="0" indent="0">
              <a:buNone/>
            </a:pPr>
            <a:r>
              <a:rPr lang="cs-CZ" sz="2400" dirty="0"/>
              <a:t>BUNĚČNÁ ÚROVEŇ</a:t>
            </a:r>
          </a:p>
          <a:p>
            <a:r>
              <a:rPr lang="cs-CZ" sz="2100" dirty="0"/>
              <a:t>Buňka je základní stavební a funkční jednotka všech organismů.</a:t>
            </a:r>
          </a:p>
          <a:p>
            <a:r>
              <a:rPr lang="cs-CZ" sz="2100" dirty="0"/>
              <a:t>Buňky jsou skupinou atomů, molekul a organel</a:t>
            </a:r>
          </a:p>
          <a:p>
            <a:r>
              <a:rPr lang="cs-CZ" sz="2100" dirty="0"/>
              <a:t>Podle stavby rozlišujeme dva typy buněk – </a:t>
            </a:r>
            <a:r>
              <a:rPr lang="cs-CZ" sz="2100" b="1" dirty="0"/>
              <a:t>prokaryotické</a:t>
            </a:r>
            <a:r>
              <a:rPr lang="cs-CZ" sz="2100" dirty="0"/>
              <a:t> a </a:t>
            </a:r>
            <a:r>
              <a:rPr lang="cs-CZ" sz="2100" b="1" dirty="0"/>
              <a:t>eukaryotické</a:t>
            </a:r>
          </a:p>
          <a:p>
            <a:r>
              <a:rPr lang="cs-CZ" sz="2100" dirty="0"/>
              <a:t>Shluky buněk se stejnou </a:t>
            </a:r>
            <a:r>
              <a:rPr lang="cs-CZ" sz="2100" dirty="0" err="1"/>
              <a:t>fcí</a:t>
            </a:r>
            <a:r>
              <a:rPr lang="cs-CZ" sz="2100" dirty="0"/>
              <a:t> nazýváme </a:t>
            </a:r>
            <a:r>
              <a:rPr lang="cs-CZ" sz="2100" b="1" dirty="0"/>
              <a:t>tkáně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20DA4A-0ECE-8386-0946-09C8A58282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12" t="25242" r="62030" b="38395"/>
          <a:stretch/>
        </p:blipFill>
        <p:spPr>
          <a:xfrm>
            <a:off x="8112224" y="1556792"/>
            <a:ext cx="4079777" cy="290845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E827003-5823-EA8F-1999-A71487C42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32" t="31655" r="34841" b="38445"/>
          <a:stretch/>
        </p:blipFill>
        <p:spPr>
          <a:xfrm>
            <a:off x="8112224" y="4365104"/>
            <a:ext cx="4079776" cy="257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2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01718AD-E096-7C0B-B20E-830F317A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739" y="620688"/>
            <a:ext cx="3932237" cy="732656"/>
          </a:xfrm>
        </p:spPr>
        <p:txBody>
          <a:bodyPr/>
          <a:lstStyle/>
          <a:p>
            <a:pPr algn="ctr"/>
            <a:r>
              <a:rPr lang="cs-CZ" dirty="0"/>
              <a:t>BUŇKA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19CE5C-CFD7-53DC-2CB7-80DDFB060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4152" y="1484784"/>
            <a:ext cx="4392487" cy="4916016"/>
          </a:xfrm>
        </p:spPr>
        <p:txBody>
          <a:bodyPr>
            <a:normAutofit/>
          </a:bodyPr>
          <a:lstStyle/>
          <a:p>
            <a:pPr algn="just"/>
            <a:r>
              <a:rPr lang="cs-CZ" sz="2300" b="1" dirty="0"/>
              <a:t>Prokaryotické</a:t>
            </a:r>
            <a:r>
              <a:rPr lang="cs-CZ" sz="2300" dirty="0"/>
              <a:t> buňky </a:t>
            </a:r>
            <a:r>
              <a:rPr lang="cs-CZ" sz="2300" b="1" dirty="0"/>
              <a:t>nemají pravé jádro, pouze DNA. </a:t>
            </a:r>
            <a:r>
              <a:rPr lang="cs-CZ" sz="2300" dirty="0"/>
              <a:t>Rozeznáváme </a:t>
            </a:r>
            <a:r>
              <a:rPr lang="cs-CZ" sz="2300" b="1" dirty="0" err="1"/>
              <a:t>archea</a:t>
            </a:r>
            <a:r>
              <a:rPr lang="cs-CZ" sz="2300" b="1" dirty="0"/>
              <a:t> a bakterie.</a:t>
            </a:r>
          </a:p>
          <a:p>
            <a:pPr algn="just"/>
            <a:r>
              <a:rPr lang="cs-CZ" sz="2300" b="1" dirty="0"/>
              <a:t>Eukaryotické </a:t>
            </a:r>
            <a:r>
              <a:rPr lang="cs-CZ" sz="2300" dirty="0"/>
              <a:t>buňky </a:t>
            </a:r>
            <a:r>
              <a:rPr lang="cs-CZ" sz="2300" b="1" dirty="0"/>
              <a:t>mají pravé jádro </a:t>
            </a:r>
            <a:r>
              <a:rPr lang="cs-CZ" sz="2300" dirty="0"/>
              <a:t>a rozlišujeme buňky: rostlin, živočichů a hub.</a:t>
            </a:r>
          </a:p>
          <a:p>
            <a:endParaRPr lang="en-US" dirty="0"/>
          </a:p>
        </p:txBody>
      </p:sp>
      <p:pic>
        <p:nvPicPr>
          <p:cNvPr id="7" name="Zástupný obsah 6" descr="Obsah obrázku snímek obrazovky, text, ilustrace&#10;&#10;Popis byl vytvořen automaticky">
            <a:extLst>
              <a:ext uri="{FF2B5EF4-FFF2-40B4-BE49-F238E27FC236}">
                <a16:creationId xmlns:a16="http://schemas.microsoft.com/office/drawing/2014/main" id="{1F1B310A-7028-E00E-7EB9-58409FB88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0"/>
            <a:ext cx="6036537" cy="685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F481C2-1A39-ABF5-C050-BE0C1C6E6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cs-CZ" dirty="0"/>
              <a:t>STAVBA BUŇKY</a:t>
            </a:r>
            <a:endParaRPr lang="en-US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5FB45187-28E3-836F-9142-F046D69A5E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618543"/>
              </p:ext>
            </p:extLst>
          </p:nvPr>
        </p:nvGraphicFramePr>
        <p:xfrm>
          <a:off x="0" y="1196752"/>
          <a:ext cx="12192000" cy="5763914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194836033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56449104"/>
                    </a:ext>
                  </a:extLst>
                </a:gridCol>
              </a:tblGrid>
              <a:tr h="306489">
                <a:tc>
                  <a:txBody>
                    <a:bodyPr/>
                    <a:lstStyle/>
                    <a:p>
                      <a:r>
                        <a:rPr lang="cs-CZ" sz="2000" b="1">
                          <a:effectLst/>
                        </a:rPr>
                        <a:t>součást buňky a popis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0D1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CD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effectLst/>
                        </a:rPr>
                        <a:t>jak se projevuje navenek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0DA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D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759532"/>
                  </a:ext>
                </a:extLst>
              </a:tr>
              <a:tr h="994204">
                <a:tc>
                  <a:txBody>
                    <a:bodyPr/>
                    <a:lstStyle/>
                    <a:p>
                      <a:r>
                        <a:rPr lang="cs-CZ" sz="1500" b="0" i="1" dirty="0">
                          <a:solidFill>
                            <a:srgbClr val="16A085"/>
                          </a:solidFill>
                          <a:effectLst/>
                        </a:rPr>
                        <a:t>  jádro</a:t>
                      </a:r>
                      <a:r>
                        <a:rPr lang="cs-CZ" sz="1500" b="0" dirty="0">
                          <a:effectLst/>
                        </a:rPr>
                        <a:t>  – Je v něm uložena genetická informace ve formě DNA.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0CD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b="0">
                          <a:effectLst/>
                        </a:rPr>
                        <a:t>DNA je návod na tvorbu bílkovin (proteinů), v jádře je tedy „recept“ na stavební materiál vlasů, kostí, svalů aj., ale také enzymů a hormonů.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0CD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528561"/>
                  </a:ext>
                </a:extLst>
              </a:tr>
              <a:tr h="764966">
                <a:tc>
                  <a:txBody>
                    <a:bodyPr/>
                    <a:lstStyle/>
                    <a:p>
                      <a:r>
                        <a:rPr lang="cs-CZ" sz="1500" b="0" i="1" dirty="0">
                          <a:solidFill>
                            <a:srgbClr val="16A085"/>
                          </a:solidFill>
                          <a:effectLst/>
                        </a:rPr>
                        <a:t>  cytoplazmatická membrána</a:t>
                      </a:r>
                      <a:r>
                        <a:rPr lang="cs-CZ" sz="1500" b="0" dirty="0">
                          <a:effectLst/>
                        </a:rPr>
                        <a:t> – Ohraničuje buňku, zajišťuje výměnu látek     s okolím a komunikaci.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0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b="0">
                          <a:effectLst/>
                        </a:rPr>
                        <a:t>Organizmus není neorganizovanou neohraničenou hmotou, buňky si mohou předávat informace a látky.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0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F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938172"/>
                  </a:ext>
                </a:extLst>
              </a:tr>
              <a:tr h="764966">
                <a:tc>
                  <a:txBody>
                    <a:bodyPr/>
                    <a:lstStyle/>
                    <a:p>
                      <a:r>
                        <a:rPr lang="cs-CZ" sz="1500" b="0" i="1" dirty="0">
                          <a:solidFill>
                            <a:srgbClr val="16A085"/>
                          </a:solidFill>
                          <a:effectLst/>
                        </a:rPr>
                        <a:t>  buněčná stěna</a:t>
                      </a:r>
                      <a:r>
                        <a:rPr lang="cs-CZ" sz="1500" b="0" dirty="0">
                          <a:effectLst/>
                        </a:rPr>
                        <a:t> (c; není u živočichů) – Vně cytoplazmatické membrány, je propustná, zpevňuje buňku, obvykle z polysacharidů.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0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0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500" b="0" dirty="0">
                          <a:effectLst/>
                        </a:rPr>
                        <a:t>Orgány rostlin a hub jsou „tuhé“ a udržují si tvar.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0F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2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08163"/>
                  </a:ext>
                </a:extLst>
              </a:tr>
              <a:tr h="764966">
                <a:tc>
                  <a:txBody>
                    <a:bodyPr/>
                    <a:lstStyle/>
                    <a:p>
                      <a:r>
                        <a:rPr lang="cs-CZ" sz="1500" b="0" i="1" dirty="0">
                          <a:solidFill>
                            <a:srgbClr val="16A085"/>
                          </a:solidFill>
                          <a:effectLst/>
                        </a:rPr>
                        <a:t>  mitochondrie</a:t>
                      </a:r>
                      <a:r>
                        <a:rPr lang="cs-CZ" sz="1500" b="0" dirty="0">
                          <a:effectLst/>
                        </a:rPr>
                        <a:t> – Zajišťuje získávání energie rozkladem živin (organických látek) za účasti kyslíku (buněčné dýchání).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00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2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b="0" dirty="0">
                          <a:effectLst/>
                        </a:rPr>
                        <a:t>Můžeme získat energii např. ze svačiny, kterou sníme (za spoluúčasti kyslíku, který dýcháme).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02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3D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677413"/>
                  </a:ext>
                </a:extLst>
              </a:tr>
              <a:tr h="994204">
                <a:tc>
                  <a:txBody>
                    <a:bodyPr/>
                    <a:lstStyle/>
                    <a:p>
                      <a:r>
                        <a:rPr lang="cs-CZ" sz="1500" b="0" i="1" dirty="0">
                          <a:solidFill>
                            <a:srgbClr val="16A085"/>
                          </a:solidFill>
                          <a:effectLst/>
                        </a:rPr>
                        <a:t>  vakuoly</a:t>
                      </a:r>
                      <a:r>
                        <a:rPr lang="cs-CZ" sz="1500" b="0" dirty="0">
                          <a:effectLst/>
                        </a:rPr>
                        <a:t> (v živočišných buňkách nemusejí být) – Jsou skladištěm různých látek (např. voda, cukry, barviva…), svým tlakem zajišťují napětí buňky.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02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3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b="0" dirty="0">
                          <a:effectLst/>
                        </a:rPr>
                        <a:t>Např. květenství chrpy je modré, protože ve vakuolách jeho buněk jsou </a:t>
                      </a:r>
                      <a:r>
                        <a:rPr lang="cs-CZ" sz="1500" b="0" dirty="0" err="1">
                          <a:effectLst/>
                        </a:rPr>
                        <a:t>anthokyany</a:t>
                      </a:r>
                      <a:r>
                        <a:rPr lang="cs-CZ" sz="1500" b="0" dirty="0">
                          <a:effectLst/>
                        </a:rPr>
                        <a:t>. Zalitá rostlina v květináči není zvadlá.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03D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82172"/>
                  </a:ext>
                </a:extLst>
              </a:tr>
              <a:tr h="535728">
                <a:tc>
                  <a:txBody>
                    <a:bodyPr/>
                    <a:lstStyle/>
                    <a:p>
                      <a:r>
                        <a:rPr lang="cs-CZ" sz="1500" b="0" i="1" dirty="0">
                          <a:solidFill>
                            <a:srgbClr val="16A085"/>
                          </a:solidFill>
                          <a:effectLst/>
                        </a:rPr>
                        <a:t>  ribozomy</a:t>
                      </a:r>
                      <a:r>
                        <a:rPr lang="cs-CZ" sz="1500" b="0" dirty="0">
                          <a:effectLst/>
                        </a:rPr>
                        <a:t> – Probíhá na nich tvorba bílkovin.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03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5D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b="0">
                          <a:effectLst/>
                        </a:rPr>
                        <a:t>Organizmy jsou schopné tvořit bílkoviny.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04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7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684078"/>
                  </a:ext>
                </a:extLst>
              </a:tr>
              <a:tr h="535728">
                <a:tc>
                  <a:txBody>
                    <a:bodyPr/>
                    <a:lstStyle/>
                    <a:p>
                      <a:r>
                        <a:rPr lang="cs-CZ" sz="1500" b="0" i="1" dirty="0">
                          <a:solidFill>
                            <a:srgbClr val="16A085"/>
                          </a:solidFill>
                          <a:effectLst/>
                        </a:rPr>
                        <a:t>  chloroplast</a:t>
                      </a:r>
                      <a:r>
                        <a:rPr lang="cs-CZ" sz="1500" b="0" dirty="0">
                          <a:effectLst/>
                        </a:rPr>
                        <a:t> (pouze u rostlin) – Zajišťuje fotosyntézu, obsahuje barvivo chlorofyl.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05D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b="0" dirty="0">
                          <a:effectLst/>
                        </a:rPr>
                        <a:t>Rostliny mohou </a:t>
                      </a:r>
                      <a:r>
                        <a:rPr lang="cs-CZ" sz="1500" b="0" dirty="0" err="1">
                          <a:effectLst/>
                        </a:rPr>
                        <a:t>fotosyntetizovat</a:t>
                      </a:r>
                      <a:r>
                        <a:rPr lang="cs-CZ" sz="1500" b="0" dirty="0">
                          <a:effectLst/>
                        </a:rPr>
                        <a:t> a jsou obvykle zelené.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07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432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92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1C82B-C36E-BFB6-AAA8-3DC9C3ABF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STAVBA BUŇKY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4E223D-4B0D-1A77-1F60-AF56F674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828799"/>
            <a:ext cx="11305256" cy="492998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cs-CZ" sz="3000" dirty="0"/>
              <a:t>V buňkách se dále nachází:</a:t>
            </a:r>
          </a:p>
          <a:p>
            <a:pPr>
              <a:lnSpc>
                <a:spcPct val="110000"/>
              </a:lnSpc>
            </a:pPr>
            <a:r>
              <a:rPr lang="cs-CZ" sz="3000" b="1" dirty="0"/>
              <a:t>Endoplazmatické retikulum </a:t>
            </a:r>
            <a:r>
              <a:rPr lang="cs-CZ" sz="3000" dirty="0"/>
              <a:t>– Soustava kanálků a váčků, zajišťuje transport a úpravu látek, na drsné (granulární) endoplazmatické retikulum nasedají ribozomy a probíhá zde tvorba bílkovin (proteosyntéza)</a:t>
            </a:r>
          </a:p>
          <a:p>
            <a:pPr>
              <a:lnSpc>
                <a:spcPct val="110000"/>
              </a:lnSpc>
            </a:pPr>
            <a:r>
              <a:rPr lang="cs-CZ" sz="3000" b="1" dirty="0"/>
              <a:t>Golgiho komplex </a:t>
            </a:r>
            <a:r>
              <a:rPr lang="cs-CZ" sz="3000" dirty="0"/>
              <a:t>– Stavebně podobný endoplazmatickému retikulu, provádí třídění a transport látek</a:t>
            </a:r>
          </a:p>
          <a:p>
            <a:pPr>
              <a:lnSpc>
                <a:spcPct val="110000"/>
              </a:lnSpc>
            </a:pPr>
            <a:r>
              <a:rPr lang="cs-CZ" sz="3000" b="1" dirty="0"/>
              <a:t>Lyzozom</a:t>
            </a:r>
            <a:r>
              <a:rPr lang="cs-CZ" sz="3000" dirty="0"/>
              <a:t> (není u rostlin) – Váček sloužící k rozkladu/odbourávání látek díky kyselému pH a enzymům</a:t>
            </a:r>
          </a:p>
          <a:p>
            <a:pPr>
              <a:lnSpc>
                <a:spcPct val="110000"/>
              </a:lnSpc>
            </a:pPr>
            <a:r>
              <a:rPr lang="cs-CZ" sz="3000" b="1" dirty="0"/>
              <a:t>Centrozom</a:t>
            </a:r>
            <a:r>
              <a:rPr lang="cs-CZ" sz="3000" dirty="0"/>
              <a:t> (není u vyšších rostlin a hub) – Účastní se dělení buňky</a:t>
            </a:r>
          </a:p>
          <a:p>
            <a:pPr>
              <a:lnSpc>
                <a:spcPct val="110000"/>
              </a:lnSpc>
            </a:pPr>
            <a:r>
              <a:rPr lang="cs-CZ" sz="3000" b="1" dirty="0"/>
              <a:t>Cytoskelet</a:t>
            </a:r>
            <a:r>
              <a:rPr lang="cs-CZ" sz="3000" dirty="0"/>
              <a:t> – Zajišťuje rozmístění organel, transport látek a průběh buněčného dělení. Z různých proteinů</a:t>
            </a:r>
          </a:p>
          <a:p>
            <a:pPr>
              <a:lnSpc>
                <a:spcPct val="110000"/>
              </a:lnSpc>
            </a:pPr>
            <a:r>
              <a:rPr lang="cs-CZ" sz="3000" dirty="0"/>
              <a:t>U rostlin se kromě chloroplastů nachází např. </a:t>
            </a:r>
            <a:r>
              <a:rPr lang="cs-CZ" sz="3000" b="1" dirty="0"/>
              <a:t>chromoplasty</a:t>
            </a:r>
            <a:r>
              <a:rPr lang="cs-CZ" sz="3000" dirty="0"/>
              <a:t> (náleží mezi plastidy), které obsahují barviva rozpustná v tucích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13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cs-CZ" dirty="0"/>
              <a:t>PODMÍNKY K UKONČENÍ PŘEDMĚTU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ZÁPOČET:</a:t>
            </a:r>
          </a:p>
          <a:p>
            <a:pPr rtl="0">
              <a:buFont typeface="Arial" panose="020B0604020202020204" pitchFamily="34" charset="0"/>
              <a:buChar char="ꞏ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Docházka </a:t>
            </a:r>
          </a:p>
          <a:p>
            <a:pPr lvl="1">
              <a:buFont typeface="Arial" panose="020B0604020202020204" pitchFamily="34" charset="0"/>
              <a:buChar char="ꞏ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 absence bez omluvy</a:t>
            </a:r>
          </a:p>
          <a:p>
            <a:pPr lvl="1">
              <a:buFont typeface="Arial" panose="020B0604020202020204" pitchFamily="34" charset="0"/>
              <a:buChar char="ꞏ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Následné individuální domluva s vyučujícím </a:t>
            </a:r>
          </a:p>
          <a:p>
            <a:pPr rtl="0">
              <a:buFont typeface="Arial" panose="020B0604020202020204" pitchFamily="34" charset="0"/>
              <a:buChar char="ꞏ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Protokoly</a:t>
            </a:r>
          </a:p>
          <a:p>
            <a:pPr lvl="1">
              <a:buFont typeface="Arial" panose="020B0604020202020204" pitchFamily="34" charset="0"/>
              <a:buChar char="ꞏ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Vše odevzdané do konce semestru (kontrola na poslední hodině)</a:t>
            </a:r>
          </a:p>
          <a:p>
            <a:pPr rtl="0">
              <a:buFont typeface="Arial" panose="020B0604020202020204" pitchFamily="34" charset="0"/>
              <a:buChar char="ꞏ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Aktivní práce v hodinách </a:t>
            </a:r>
          </a:p>
          <a:p>
            <a:pPr rtl="0">
              <a:buFont typeface="Arial" panose="020B0604020202020204" pitchFamily="34" charset="0"/>
              <a:buChar char="ꞏ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3x průběžné testy na seminářích/ 1x závěrečný test</a:t>
            </a:r>
          </a:p>
          <a:p>
            <a:pPr marL="0" indent="0" rtl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ZKOUŠKA:</a:t>
            </a:r>
          </a:p>
          <a:p>
            <a:pPr>
              <a:buFont typeface="Arial" panose="020B0604020202020204" pitchFamily="34" charset="0"/>
              <a:buChar char="ꞏ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Ústní zkouška</a:t>
            </a:r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F0FA0B-33FA-4FCE-A5E1-C7A3DE190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DOPORUČENÁ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4EFEE4-3F33-48C7-8EDA-81C34D1D2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76855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ꞏ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Richard Rokyta. 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Fyziologie: pro bakalářská studia v medicíně, ošetřovatelství, přírodovědných, pedagogických a tělovýchovných oborech.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3. vyd. Praha: Galén, 2016. 434 s. ISBN: 978-80-7492-238-1</a:t>
            </a:r>
          </a:p>
          <a:p>
            <a:pPr>
              <a:buFont typeface="Arial" panose="020B0604020202020204" pitchFamily="34" charset="0"/>
              <a:buChar char="ꞏ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Silbernagl, Stefan - Despopoulos, Agamemnon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. Atlas fyziologie člověka.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6. přeprac. vyd. Praha : Grada, 2004. xiii, 435. ISBN 80-247-0630-X.</a:t>
            </a:r>
          </a:p>
          <a:p>
            <a:pPr>
              <a:buFont typeface="Arial" panose="020B0604020202020204" pitchFamily="34" charset="0"/>
              <a:buChar char="ꞏ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Bartůňková Staša a kol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. Fyziologie pohybové zátěže.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Praha: Karolinum, 2013. 254 s. ISBN 978-80-87647-06-6.</a:t>
            </a:r>
          </a:p>
          <a:p>
            <a:pPr>
              <a:buFont typeface="Arial" panose="020B0604020202020204" pitchFamily="34" charset="0"/>
              <a:buChar char="ꞏ"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Skripta Fyziologie + Praktika (on line): Bernaciková, Kapounková, Novotný, Vomela, Vomelová – v Isu: Učební materiály</a:t>
            </a:r>
          </a:p>
          <a:p>
            <a:pPr>
              <a:buFont typeface="Arial" panose="020B0604020202020204" pitchFamily="34" charset="0"/>
              <a:buChar char="ꞏ"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Protokoly – v Isu: </a:t>
            </a:r>
            <a:r>
              <a:rPr lang="cs-CZ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endParaRPr lang="cs-CZ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503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B03407-96B2-486D-92B1-68811962B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AKTIVITA 1 - ANKETA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D7AF7A-25E1-41D3-A307-F5A1BE116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53343"/>
            <a:ext cx="9144000" cy="4572001"/>
          </a:xfrm>
        </p:spPr>
        <p:txBody>
          <a:bodyPr>
            <a:normAutofit/>
          </a:bodyPr>
          <a:lstStyle/>
          <a:p>
            <a:pPr marL="914400" lvl="2" indent="-457200">
              <a:buFont typeface="+mj-lt"/>
              <a:buAutoNum type="arabicPeriod"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SPORT (disciplína) + SPORTOVEC (reprezentant, výkonnostní, bývalý, po zranění, rekreační, nesportovec)</a:t>
            </a:r>
          </a:p>
          <a:p>
            <a:pPr marL="914400" lvl="2" indent="-457200">
              <a:buFont typeface="+mj-lt"/>
              <a:buAutoNum type="arabicPeriod"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POVOLÁNÍ VE SPORTOVNÍM ODVĚTVÍ</a:t>
            </a:r>
          </a:p>
          <a:p>
            <a:pPr marL="914400" lvl="2" indent="-457200">
              <a:buFont typeface="+mj-lt"/>
              <a:buAutoNum type="arabicPeriod"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CO A JAK MONITORUJI (tréninkovou zátěž, stav wellness, tréninkový deník, chytré hodinky/“</a:t>
            </a:r>
            <a:r>
              <a:rPr lang="cs-CZ" alt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apky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  <a:p>
            <a:pPr marL="914400" lvl="2" indent="-457200">
              <a:buFont typeface="+mj-lt"/>
              <a:buAutoNum type="arabicPeriod"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DODRŽUJI ZDRAVÝ ŽIVOTNÍ STYL?/REGENERUJI DOSTATEČNĚ?</a:t>
            </a:r>
          </a:p>
          <a:p>
            <a:pPr marL="914400" lvl="2" indent="-457200">
              <a:buFont typeface="+mj-lt"/>
              <a:buAutoNum type="arabicPeriod"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MOJE ZKUŠENOSTI S ÚNAVOU,PŘETRÉNOVÁNÍM, ÚRAZY</a:t>
            </a:r>
          </a:p>
          <a:p>
            <a:pPr>
              <a:buFont typeface="Arial" panose="020B0604020202020204" pitchFamily="34" charset="0"/>
              <a:buChar char="ꞏ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skupinky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5min</a:t>
            </a:r>
          </a:p>
          <a:p>
            <a:pPr>
              <a:buFont typeface="Arial" panose="020B0604020202020204" pitchFamily="34" charset="0"/>
              <a:buChar char="ꞏ"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18435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800F31-10CC-4EEF-A35A-8841E3DA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628800"/>
            <a:ext cx="7772400" cy="1080120"/>
          </a:xfrm>
        </p:spPr>
        <p:txBody>
          <a:bodyPr anchor="b">
            <a:normAutofit/>
          </a:bodyPr>
          <a:lstStyle/>
          <a:p>
            <a:pPr algn="ctr"/>
            <a:r>
              <a:rPr lang="cs-CZ" dirty="0"/>
              <a:t>PROČ FYZIOLOGIE?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A70046F-71B5-4A55-BBC3-0FB2C2AF33CC}"/>
              </a:ext>
            </a:extLst>
          </p:cNvPr>
          <p:cNvSpPr txBox="1"/>
          <p:nvPr/>
        </p:nvSpPr>
        <p:spPr>
          <a:xfrm>
            <a:off x="1553321" y="3453089"/>
            <a:ext cx="9085358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VZTAH FYZIOLOGIE A SPORTOVNÍHO VÝKONU</a:t>
            </a:r>
          </a:p>
        </p:txBody>
      </p:sp>
    </p:spTree>
    <p:extLst>
      <p:ext uri="{BB962C8B-B14F-4D97-AF65-F5344CB8AC3E}">
        <p14:creationId xmlns:p14="http://schemas.microsoft.com/office/powerpoint/2010/main" val="373220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9FA170-904B-45AE-9E53-90EEEA67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161" y="883616"/>
            <a:ext cx="3932237" cy="1439009"/>
          </a:xfrm>
        </p:spPr>
        <p:txBody>
          <a:bodyPr anchor="b">
            <a:normAutofit/>
          </a:bodyPr>
          <a:lstStyle/>
          <a:p>
            <a:pPr algn="ctr"/>
            <a:r>
              <a:rPr lang="pl-PL" sz="3100" dirty="0"/>
              <a:t>REAKCE A ADAPTACE ORGANIZMU NA ZÁTĚŽ</a:t>
            </a:r>
            <a:endParaRPr lang="cs-CZ" sz="31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A70BF0-FEC8-4D4A-B8E2-E37D30191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925" y="406562"/>
            <a:ext cx="2520950" cy="477054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778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778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778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cs-CZ" altLang="cs-CZ" sz="2500" b="1" dirty="0">
                <a:solidFill>
                  <a:schemeClr val="accent1"/>
                </a:solidFill>
              </a:rPr>
              <a:t>ZÁTĚŽ</a:t>
            </a:r>
            <a:endParaRPr lang="en-GB" altLang="cs-CZ" sz="2500" b="1" dirty="0">
              <a:solidFill>
                <a:schemeClr val="accent1"/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FA05710-0D5B-4043-B54F-483FF2B15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7506" y="5826967"/>
            <a:ext cx="3887788" cy="861774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778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778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778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cs-CZ" altLang="cs-CZ" sz="2500" b="1" dirty="0">
                <a:solidFill>
                  <a:schemeClr val="accent1"/>
                </a:solidFill>
              </a:rPr>
              <a:t>VYVOLÁVÁ ZMĚNY V ORGANIZMU</a:t>
            </a:r>
            <a:endParaRPr lang="en-GB" altLang="cs-CZ" sz="2500" b="1" dirty="0">
              <a:solidFill>
                <a:schemeClr val="accent1"/>
              </a:solidFill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85EA5AB5-1920-4B5D-9DBB-435368BEA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0037" y="2996952"/>
            <a:ext cx="4392488" cy="1415772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cs-CZ" altLang="cs-CZ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REAKCE</a:t>
            </a:r>
            <a:r>
              <a:rPr lang="cs-CZ" alt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cs-CZ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→ akutní (bezprostřední) reakce organismu na jednorázovou zátěž</a:t>
            </a:r>
          </a:p>
          <a:p>
            <a:pPr algn="ctr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cs-CZ" altLang="cs-CZ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- druh, intenzita, délka zatížení</a:t>
            </a:r>
            <a:endParaRPr lang="cs-CZ" altLang="cs-CZ" sz="20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3CF10E14-34D1-4B3A-B22B-5ACD3BAD3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0037" y="4620695"/>
            <a:ext cx="4392487" cy="1754326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cs-CZ" altLang="cs-CZ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ADAPATCE</a:t>
            </a:r>
            <a:r>
              <a:rPr lang="cs-CZ" altLang="cs-CZ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cs-CZ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→ dlouhodobá odpověď organismu na opakovanou zátěž 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None/>
            </a:pPr>
            <a:r>
              <a:rPr lang="cs-CZ" altLang="cs-CZ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- druh, frekvence, intenzita, a délka zatížení</a:t>
            </a:r>
            <a:endParaRPr lang="cs-CZ" altLang="cs-CZ" sz="20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8" name="Obrázek 17" descr="Obsah obrázku osoba, exteriér, plavky, hráč&#10;&#10;Popis byl vytvořen automaticky">
            <a:extLst>
              <a:ext uri="{FF2B5EF4-FFF2-40B4-BE49-F238E27FC236}">
                <a16:creationId xmlns:a16="http://schemas.microsoft.com/office/drawing/2014/main" id="{64714AC0-1DDD-4226-A7D7-98F61B33A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048170"/>
            <a:ext cx="6674531" cy="44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9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DBBEB-AFBC-45E1-A433-968FEA256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789840" cy="1325563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ADAPTACE </a:t>
            </a:r>
            <a:br>
              <a:rPr lang="cs-CZ" dirty="0"/>
            </a:br>
            <a:r>
              <a:rPr lang="cs-CZ" sz="3000" dirty="0"/>
              <a:t>SUPERKOMPENZACE, DESADAPTACE, MALADAPTACE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C9F9F3E-8ACD-46FC-826E-C9E27E71A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383" y="5589240"/>
            <a:ext cx="10088772" cy="76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Nárůst, pokles, poškození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Zásady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optimálního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tréninkového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zatížení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ꞏ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Tréninkový objem (délka a frekvence), intenzita (objektivní – rychlost, SF, laktát, W a subjektivní-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Borg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šk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.) a délka zotavení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Zástupný obsah 19">
            <a:extLst>
              <a:ext uri="{FF2B5EF4-FFF2-40B4-BE49-F238E27FC236}">
                <a16:creationId xmlns:a16="http://schemas.microsoft.com/office/drawing/2014/main" id="{B72543A0-A4E9-4EE3-BC99-5792CCEF682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3" y="1556792"/>
            <a:ext cx="9937104" cy="3476289"/>
          </a:xfrm>
          <a:noFill/>
        </p:spPr>
      </p:pic>
    </p:spTree>
    <p:extLst>
      <p:ext uri="{BB962C8B-B14F-4D97-AF65-F5344CB8AC3E}">
        <p14:creationId xmlns:p14="http://schemas.microsoft.com/office/powerpoint/2010/main" val="15642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7238661-34BB-4BDA-8B31-18474B65C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99221"/>
            <a:ext cx="10429800" cy="953516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AKTIVITA 2 - PŘIŘAZOVÁNÍ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A4CBBD5-E57D-40F4-A02E-BBCC4D36B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996" y="1057674"/>
            <a:ext cx="4800600" cy="376065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REAKCE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3970A54-D8B8-4581-BFE5-B4C7B8E5D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6296" y="1635830"/>
            <a:ext cx="5172000" cy="4297426"/>
          </a:xfrm>
        </p:spPr>
        <p:txBody>
          <a:bodyPr>
            <a:normAutofit fontScale="40000" lnSpcReduction="20000"/>
          </a:bodyPr>
          <a:lstStyle/>
          <a:p>
            <a:pPr marL="0">
              <a:lnSpc>
                <a:spcPct val="14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4500" dirty="0" err="1"/>
              <a:t>Zvýšení</a:t>
            </a:r>
            <a:r>
              <a:rPr lang="en-US" sz="4500" dirty="0"/>
              <a:t> </a:t>
            </a:r>
            <a:r>
              <a:rPr lang="en-US" sz="4500" dirty="0" err="1"/>
              <a:t>průtoku</a:t>
            </a:r>
            <a:r>
              <a:rPr lang="en-US" sz="4500" dirty="0"/>
              <a:t> </a:t>
            </a:r>
            <a:r>
              <a:rPr lang="en-US" sz="4500" dirty="0" err="1"/>
              <a:t>krve</a:t>
            </a:r>
            <a:r>
              <a:rPr lang="en-US" sz="4500" dirty="0"/>
              <a:t> (</a:t>
            </a:r>
            <a:r>
              <a:rPr lang="en-US" sz="4500" dirty="0" err="1"/>
              <a:t>vazodilatace</a:t>
            </a:r>
            <a:r>
              <a:rPr lang="en-US" sz="4500" dirty="0"/>
              <a:t>) </a:t>
            </a:r>
          </a:p>
          <a:p>
            <a:pPr marL="0">
              <a:lnSpc>
                <a:spcPct val="14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4500" dirty="0" err="1"/>
              <a:t>Zvýšení</a:t>
            </a:r>
            <a:r>
              <a:rPr lang="en-US" sz="4500" dirty="0"/>
              <a:t> </a:t>
            </a:r>
            <a:r>
              <a:rPr lang="cs-CZ" sz="4500" dirty="0"/>
              <a:t>S</a:t>
            </a:r>
            <a:r>
              <a:rPr lang="en-US" sz="4500" dirty="0"/>
              <a:t>F</a:t>
            </a:r>
          </a:p>
          <a:p>
            <a:pPr marL="0">
              <a:lnSpc>
                <a:spcPct val="14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4500" dirty="0" err="1"/>
              <a:t>Zvýšení</a:t>
            </a:r>
            <a:r>
              <a:rPr lang="en-US" sz="4500" dirty="0"/>
              <a:t> </a:t>
            </a:r>
            <a:r>
              <a:rPr lang="en-US" sz="4500" dirty="0" err="1"/>
              <a:t>minutové</a:t>
            </a:r>
            <a:r>
              <a:rPr lang="en-US" sz="4500" dirty="0"/>
              <a:t> </a:t>
            </a:r>
            <a:r>
              <a:rPr lang="en-US" sz="4500" dirty="0" err="1"/>
              <a:t>ventilace</a:t>
            </a:r>
            <a:endParaRPr lang="en-US" sz="4500" dirty="0"/>
          </a:p>
          <a:p>
            <a:pPr marL="0">
              <a:lnSpc>
                <a:spcPct val="14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4500" dirty="0" err="1"/>
              <a:t>Relativní</a:t>
            </a:r>
            <a:r>
              <a:rPr lang="en-US" sz="4500" dirty="0"/>
              <a:t> </a:t>
            </a:r>
            <a:r>
              <a:rPr lang="en-US" sz="4500" dirty="0" err="1"/>
              <a:t>zvýšení</a:t>
            </a:r>
            <a:r>
              <a:rPr lang="en-US" sz="4500" dirty="0"/>
              <a:t> </a:t>
            </a:r>
            <a:r>
              <a:rPr lang="en-US" sz="4500" dirty="0" err="1"/>
              <a:t>počtu</a:t>
            </a:r>
            <a:r>
              <a:rPr lang="en-US" sz="4500" dirty="0"/>
              <a:t> </a:t>
            </a:r>
            <a:r>
              <a:rPr lang="en-US" sz="4500" dirty="0" err="1"/>
              <a:t>červených</a:t>
            </a:r>
            <a:r>
              <a:rPr lang="en-US" sz="4500" dirty="0"/>
              <a:t> </a:t>
            </a:r>
            <a:r>
              <a:rPr lang="en-US" sz="4500" dirty="0" err="1"/>
              <a:t>krvinek</a:t>
            </a:r>
            <a:r>
              <a:rPr lang="en-US" sz="4500" dirty="0"/>
              <a:t> </a:t>
            </a:r>
            <a:r>
              <a:rPr lang="en-US" sz="4500" dirty="0" err="1"/>
              <a:t>dané</a:t>
            </a:r>
            <a:r>
              <a:rPr lang="en-US" sz="4500" dirty="0"/>
              <a:t> </a:t>
            </a:r>
            <a:r>
              <a:rPr lang="en-US" sz="4500" dirty="0" err="1"/>
              <a:t>hemokoncentrací</a:t>
            </a:r>
            <a:endParaRPr lang="en-US" sz="4500" dirty="0"/>
          </a:p>
          <a:p>
            <a:pPr marL="0">
              <a:lnSpc>
                <a:spcPct val="14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4500" dirty="0" err="1"/>
              <a:t>Zvýšené</a:t>
            </a:r>
            <a:r>
              <a:rPr lang="en-US" sz="4500" dirty="0"/>
              <a:t> </a:t>
            </a:r>
            <a:r>
              <a:rPr lang="en-US" sz="4500" dirty="0" err="1"/>
              <a:t>vyplavování</a:t>
            </a:r>
            <a:r>
              <a:rPr lang="en-US" sz="4500" dirty="0"/>
              <a:t> </a:t>
            </a:r>
            <a:r>
              <a:rPr lang="en-US" sz="4500" dirty="0" err="1"/>
              <a:t>katecholaminů</a:t>
            </a:r>
            <a:r>
              <a:rPr lang="en-US" sz="4500" dirty="0"/>
              <a:t> (adrenalin a noradrenalin) do </a:t>
            </a:r>
            <a:r>
              <a:rPr lang="en-US" sz="4500" dirty="0" err="1"/>
              <a:t>krve</a:t>
            </a:r>
            <a:endParaRPr lang="en-US" sz="4500" dirty="0"/>
          </a:p>
          <a:p>
            <a:pPr marL="0">
              <a:lnSpc>
                <a:spcPct val="14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4500" dirty="0" err="1"/>
              <a:t>Zvýšený</a:t>
            </a:r>
            <a:r>
              <a:rPr lang="en-US" sz="4500" dirty="0"/>
              <a:t> </a:t>
            </a:r>
            <a:r>
              <a:rPr lang="en-US" sz="4500" dirty="0" err="1"/>
              <a:t>krevní</a:t>
            </a:r>
            <a:r>
              <a:rPr lang="en-US" sz="4500" dirty="0"/>
              <a:t> </a:t>
            </a:r>
            <a:r>
              <a:rPr lang="en-US" sz="4500" dirty="0" err="1"/>
              <a:t>průtok</a:t>
            </a:r>
            <a:r>
              <a:rPr lang="en-US" sz="4500" dirty="0"/>
              <a:t> </a:t>
            </a:r>
            <a:r>
              <a:rPr lang="en-US" sz="4500" dirty="0" err="1"/>
              <a:t>kůží</a:t>
            </a:r>
            <a:endParaRPr lang="en-US" sz="4500" dirty="0"/>
          </a:p>
          <a:p>
            <a:pPr marL="0">
              <a:lnSpc>
                <a:spcPct val="14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4500" dirty="0" err="1"/>
              <a:t>Zvýšená</a:t>
            </a:r>
            <a:r>
              <a:rPr lang="en-US" sz="4500" dirty="0"/>
              <a:t> </a:t>
            </a:r>
            <a:r>
              <a:rPr lang="en-US" sz="4500" dirty="0" err="1"/>
              <a:t>produkce</a:t>
            </a:r>
            <a:r>
              <a:rPr lang="en-US" sz="4500" dirty="0"/>
              <a:t> </a:t>
            </a:r>
            <a:r>
              <a:rPr lang="en-US" sz="4500" dirty="0" err="1"/>
              <a:t>laktátu</a:t>
            </a:r>
            <a:r>
              <a:rPr lang="en-US" sz="4500" dirty="0"/>
              <a:t> </a:t>
            </a:r>
          </a:p>
          <a:p>
            <a:pPr marL="0">
              <a:lnSpc>
                <a:spcPct val="14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4500" dirty="0" err="1"/>
              <a:t>Vyšší</a:t>
            </a:r>
            <a:r>
              <a:rPr lang="en-US" sz="4500" dirty="0"/>
              <a:t> </a:t>
            </a:r>
            <a:r>
              <a:rPr lang="en-US" sz="4500" dirty="0" err="1"/>
              <a:t>využití</a:t>
            </a:r>
            <a:r>
              <a:rPr lang="en-US" sz="4500" dirty="0"/>
              <a:t> </a:t>
            </a:r>
            <a:r>
              <a:rPr lang="en-US" sz="4500" dirty="0" err="1"/>
              <a:t>glykogenu</a:t>
            </a:r>
            <a:r>
              <a:rPr lang="en-US" sz="4500" dirty="0"/>
              <a:t> </a:t>
            </a:r>
          </a:p>
          <a:p>
            <a:pPr marL="0">
              <a:lnSpc>
                <a:spcPct val="14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4500" dirty="0" err="1"/>
              <a:t>Zvýšené</a:t>
            </a:r>
            <a:r>
              <a:rPr lang="en-US" sz="4500" dirty="0"/>
              <a:t> </a:t>
            </a:r>
            <a:r>
              <a:rPr lang="en-US" sz="4500" dirty="0" err="1"/>
              <a:t>pocení</a:t>
            </a:r>
            <a:r>
              <a:rPr lang="en-US" sz="4500" dirty="0"/>
              <a:t> </a:t>
            </a:r>
          </a:p>
          <a:p>
            <a:pPr marL="0">
              <a:lnSpc>
                <a:spcPct val="14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4500" dirty="0" err="1"/>
              <a:t>Zvýšení</a:t>
            </a:r>
            <a:r>
              <a:rPr lang="en-US" sz="4500" dirty="0"/>
              <a:t> </a:t>
            </a:r>
            <a:r>
              <a:rPr lang="en-US" sz="4500" dirty="0" err="1"/>
              <a:t>hodnoty</a:t>
            </a:r>
            <a:r>
              <a:rPr lang="en-US" sz="4500" dirty="0"/>
              <a:t> </a:t>
            </a:r>
            <a:r>
              <a:rPr lang="en-US" sz="4500" dirty="0" err="1"/>
              <a:t>tepového</a:t>
            </a:r>
            <a:r>
              <a:rPr lang="en-US" sz="4500" dirty="0"/>
              <a:t> </a:t>
            </a:r>
            <a:r>
              <a:rPr lang="en-US" sz="4500" dirty="0" err="1"/>
              <a:t>kyslíku</a:t>
            </a:r>
            <a:endParaRPr lang="en-US" sz="45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E73B722-6827-4D65-A6A5-A8E53B5B5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057674"/>
            <a:ext cx="4800600" cy="376065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ADAPTACE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95BAE72F-830F-42CD-B642-5106A531A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19936" y="1635829"/>
            <a:ext cx="6552728" cy="5122950"/>
          </a:xfrm>
        </p:spPr>
        <p:txBody>
          <a:bodyPr>
            <a:noAutofit/>
          </a:bodyPr>
          <a:lstStyle/>
          <a:p>
            <a:pPr marL="0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1800" dirty="0" err="1"/>
              <a:t>Snížení</a:t>
            </a:r>
            <a:r>
              <a:rPr lang="en-US" sz="1800" dirty="0"/>
              <a:t> % </a:t>
            </a:r>
            <a:r>
              <a:rPr lang="en-US" sz="1800" dirty="0" err="1"/>
              <a:t>tělesného</a:t>
            </a:r>
            <a:r>
              <a:rPr lang="en-US" sz="1800" dirty="0"/>
              <a:t> </a:t>
            </a:r>
            <a:r>
              <a:rPr lang="en-US" sz="1800" dirty="0" err="1"/>
              <a:t>tuku</a:t>
            </a:r>
            <a:endParaRPr lang="en-US" sz="1800" dirty="0"/>
          </a:p>
          <a:p>
            <a:pPr marL="0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1800" dirty="0" err="1"/>
              <a:t>Zpevnění</a:t>
            </a:r>
            <a:r>
              <a:rPr lang="en-US" sz="1800" dirty="0"/>
              <a:t> </a:t>
            </a:r>
            <a:r>
              <a:rPr lang="en-US" sz="1800" dirty="0" err="1"/>
              <a:t>kosti</a:t>
            </a:r>
            <a:r>
              <a:rPr lang="en-US" sz="1800" dirty="0"/>
              <a:t>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en-US" sz="1800" dirty="0" err="1"/>
              <a:t>směru</a:t>
            </a:r>
            <a:r>
              <a:rPr lang="en-US" sz="1800" dirty="0"/>
              <a:t> </a:t>
            </a:r>
            <a:r>
              <a:rPr lang="en-US" sz="1800" dirty="0" err="1"/>
              <a:t>tahu</a:t>
            </a:r>
            <a:r>
              <a:rPr lang="en-US" sz="1800" dirty="0"/>
              <a:t> a </a:t>
            </a:r>
            <a:r>
              <a:rPr lang="en-US" sz="1800" dirty="0" err="1"/>
              <a:t>tlaku</a:t>
            </a:r>
            <a:r>
              <a:rPr lang="en-US" sz="1800" dirty="0"/>
              <a:t> </a:t>
            </a:r>
            <a:r>
              <a:rPr lang="en-US" sz="1800" dirty="0" err="1"/>
              <a:t>změnou</a:t>
            </a:r>
            <a:r>
              <a:rPr lang="en-US" sz="1800" dirty="0"/>
              <a:t> </a:t>
            </a:r>
            <a:r>
              <a:rPr lang="en-US" sz="1800" dirty="0" err="1"/>
              <a:t>architektoniky</a:t>
            </a:r>
            <a:r>
              <a:rPr lang="en-US" sz="1800" dirty="0"/>
              <a:t> </a:t>
            </a:r>
            <a:r>
              <a:rPr lang="cs-CZ" sz="1800" dirty="0"/>
              <a:t>   </a:t>
            </a:r>
            <a:r>
              <a:rPr lang="en-US" sz="1800" dirty="0" err="1"/>
              <a:t>kostní</a:t>
            </a:r>
            <a:r>
              <a:rPr lang="en-US" sz="1800" dirty="0"/>
              <a:t> </a:t>
            </a:r>
            <a:r>
              <a:rPr lang="en-US" sz="1800" dirty="0" err="1"/>
              <a:t>tkáně</a:t>
            </a:r>
            <a:r>
              <a:rPr lang="en-US" sz="1800" dirty="0"/>
              <a:t> (</a:t>
            </a:r>
            <a:r>
              <a:rPr lang="en-US" sz="1800" dirty="0" err="1"/>
              <a:t>změna</a:t>
            </a:r>
            <a:r>
              <a:rPr lang="en-US" sz="1800" dirty="0"/>
              <a:t> </a:t>
            </a:r>
            <a:r>
              <a:rPr lang="en-US" sz="1800" dirty="0" err="1"/>
              <a:t>kostní</a:t>
            </a:r>
            <a:r>
              <a:rPr lang="en-US" sz="1800" dirty="0"/>
              <a:t> </a:t>
            </a:r>
            <a:r>
              <a:rPr lang="en-US" sz="1800" dirty="0" err="1"/>
              <a:t>denzity</a:t>
            </a:r>
            <a:r>
              <a:rPr lang="en-US" sz="1800" dirty="0"/>
              <a:t>)</a:t>
            </a:r>
          </a:p>
          <a:p>
            <a:pPr marL="0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1800" dirty="0" err="1"/>
              <a:t>Zvětšení</a:t>
            </a:r>
            <a:r>
              <a:rPr lang="en-US" sz="1800" dirty="0"/>
              <a:t> </a:t>
            </a:r>
            <a:r>
              <a:rPr lang="en-US" sz="1800" dirty="0" err="1"/>
              <a:t>svalové</a:t>
            </a:r>
            <a:r>
              <a:rPr lang="en-US" sz="1800" dirty="0"/>
              <a:t> </a:t>
            </a:r>
            <a:r>
              <a:rPr lang="en-US" sz="1800" dirty="0" err="1"/>
              <a:t>hmoty</a:t>
            </a:r>
            <a:r>
              <a:rPr lang="en-US" sz="1800" dirty="0"/>
              <a:t> </a:t>
            </a:r>
            <a:r>
              <a:rPr lang="en-US" sz="1800" dirty="0" err="1"/>
              <a:t>tj</a:t>
            </a:r>
            <a:r>
              <a:rPr lang="en-US" sz="1800" dirty="0"/>
              <a:t>. </a:t>
            </a:r>
            <a:r>
              <a:rPr lang="en-US" sz="1800" dirty="0" err="1"/>
              <a:t>ztluštění</a:t>
            </a:r>
            <a:r>
              <a:rPr lang="en-US" sz="1800" dirty="0"/>
              <a:t> (</a:t>
            </a:r>
            <a:r>
              <a:rPr lang="en-US" sz="1800" dirty="0" err="1"/>
              <a:t>hypertrofie</a:t>
            </a:r>
            <a:r>
              <a:rPr lang="en-US" sz="1800" dirty="0"/>
              <a:t>)</a:t>
            </a:r>
          </a:p>
          <a:p>
            <a:pPr marL="0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1800" dirty="0" err="1"/>
              <a:t>Zmnožení</a:t>
            </a:r>
            <a:r>
              <a:rPr lang="en-US" sz="1800" dirty="0"/>
              <a:t> </a:t>
            </a:r>
            <a:r>
              <a:rPr lang="en-US" sz="1800" dirty="0" err="1"/>
              <a:t>cév</a:t>
            </a:r>
            <a:r>
              <a:rPr lang="en-US" sz="1800" dirty="0"/>
              <a:t> a </a:t>
            </a:r>
            <a:r>
              <a:rPr lang="en-US" sz="1800" dirty="0" err="1"/>
              <a:t>zlepšení</a:t>
            </a:r>
            <a:r>
              <a:rPr lang="en-US" sz="1800" dirty="0"/>
              <a:t> </a:t>
            </a:r>
            <a:r>
              <a:rPr lang="en-US" sz="1800" dirty="0" err="1"/>
              <a:t>mikrocirkulace</a:t>
            </a:r>
            <a:r>
              <a:rPr lang="en-US" sz="1800" dirty="0"/>
              <a:t>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en-US" sz="1800" dirty="0" err="1"/>
              <a:t>svalech</a:t>
            </a:r>
            <a:endParaRPr lang="en-US" sz="1800" dirty="0"/>
          </a:p>
          <a:p>
            <a:pPr marL="0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1800" dirty="0" err="1"/>
              <a:t>Zlepšení</a:t>
            </a:r>
            <a:r>
              <a:rPr lang="en-US" sz="1800" dirty="0"/>
              <a:t> </a:t>
            </a:r>
            <a:r>
              <a:rPr lang="en-US" sz="1800" dirty="0" err="1"/>
              <a:t>neurosvalové</a:t>
            </a:r>
            <a:r>
              <a:rPr lang="en-US" sz="1800" dirty="0"/>
              <a:t> </a:t>
            </a:r>
            <a:r>
              <a:rPr lang="en-US" sz="1800" dirty="0" err="1"/>
              <a:t>koordinace</a:t>
            </a:r>
            <a:endParaRPr lang="en-US" sz="1800" dirty="0"/>
          </a:p>
          <a:p>
            <a:pPr marL="0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1800" dirty="0" err="1"/>
              <a:t>Snížení</a:t>
            </a:r>
            <a:r>
              <a:rPr lang="en-US" sz="1800" dirty="0"/>
              <a:t> </a:t>
            </a:r>
            <a:r>
              <a:rPr lang="cs-CZ" sz="1800" dirty="0"/>
              <a:t>S</a:t>
            </a:r>
            <a:r>
              <a:rPr lang="en-US" sz="1800" dirty="0"/>
              <a:t>F</a:t>
            </a:r>
          </a:p>
          <a:p>
            <a:pPr marL="0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1800" dirty="0" err="1"/>
              <a:t>Rychlejší</a:t>
            </a:r>
            <a:r>
              <a:rPr lang="en-US" sz="1800" dirty="0"/>
              <a:t> </a:t>
            </a:r>
            <a:r>
              <a:rPr lang="en-US" sz="1800" dirty="0" err="1"/>
              <a:t>utilizace</a:t>
            </a:r>
            <a:r>
              <a:rPr lang="en-US" sz="1800" dirty="0"/>
              <a:t> </a:t>
            </a:r>
            <a:r>
              <a:rPr lang="en-US" sz="1800" dirty="0" err="1"/>
              <a:t>tuků</a:t>
            </a:r>
            <a:r>
              <a:rPr lang="en-US" sz="1800" dirty="0"/>
              <a:t> pro </a:t>
            </a:r>
            <a:r>
              <a:rPr lang="en-US" sz="1800" dirty="0" err="1"/>
              <a:t>vyšší</a:t>
            </a:r>
            <a:r>
              <a:rPr lang="en-US" sz="1800" dirty="0"/>
              <a:t> </a:t>
            </a:r>
            <a:r>
              <a:rPr lang="en-US" sz="1800" dirty="0" err="1"/>
              <a:t>aktivitu</a:t>
            </a:r>
            <a:r>
              <a:rPr lang="en-US" sz="1800" dirty="0"/>
              <a:t> </a:t>
            </a:r>
            <a:r>
              <a:rPr lang="en-US" sz="1800" dirty="0" err="1"/>
              <a:t>lipázy</a:t>
            </a:r>
            <a:endParaRPr lang="en-US" sz="1800" dirty="0"/>
          </a:p>
          <a:p>
            <a:pPr marL="0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1800" dirty="0" err="1"/>
              <a:t>Získání</a:t>
            </a:r>
            <a:r>
              <a:rPr lang="en-US" sz="1800" dirty="0"/>
              <a:t> </a:t>
            </a:r>
            <a:r>
              <a:rPr lang="en-US" sz="1800" dirty="0" err="1"/>
              <a:t>příjemných</a:t>
            </a:r>
            <a:r>
              <a:rPr lang="en-US" sz="1800" dirty="0"/>
              <a:t> a </a:t>
            </a:r>
            <a:r>
              <a:rPr lang="en-US" sz="1800" dirty="0" err="1"/>
              <a:t>radostných</a:t>
            </a:r>
            <a:r>
              <a:rPr lang="en-US" sz="1800" dirty="0"/>
              <a:t> </a:t>
            </a:r>
            <a:r>
              <a:rPr lang="en-US" sz="1800" dirty="0" err="1"/>
              <a:t>zážitků</a:t>
            </a:r>
            <a:r>
              <a:rPr lang="en-US" sz="1800" dirty="0"/>
              <a:t> </a:t>
            </a:r>
            <a:r>
              <a:rPr lang="en-US" sz="1800" dirty="0" err="1"/>
              <a:t>při</a:t>
            </a:r>
            <a:r>
              <a:rPr lang="en-US" sz="1800" dirty="0"/>
              <a:t> </a:t>
            </a:r>
            <a:r>
              <a:rPr lang="en-US" sz="1800" dirty="0" err="1"/>
              <a:t>pěstování</a:t>
            </a:r>
            <a:r>
              <a:rPr lang="en-US" sz="1800" dirty="0"/>
              <a:t> </a:t>
            </a:r>
            <a:r>
              <a:rPr lang="en-US" sz="1800" dirty="0" err="1"/>
              <a:t>sportu</a:t>
            </a:r>
            <a:r>
              <a:rPr lang="en-US" sz="1800" dirty="0"/>
              <a:t> a </a:t>
            </a:r>
            <a:r>
              <a:rPr lang="cs-CZ" sz="1800" dirty="0"/>
              <a:t> </a:t>
            </a:r>
            <a:r>
              <a:rPr lang="en-US" sz="1800" dirty="0" err="1"/>
              <a:t>při</a:t>
            </a:r>
            <a:r>
              <a:rPr lang="en-US" sz="1800" dirty="0"/>
              <a:t> </a:t>
            </a:r>
            <a:r>
              <a:rPr lang="en-US" sz="1800" dirty="0" err="1"/>
              <a:t>vyšší</a:t>
            </a:r>
            <a:r>
              <a:rPr lang="en-US" sz="1800" dirty="0"/>
              <a:t> </a:t>
            </a:r>
            <a:r>
              <a:rPr lang="en-US" sz="1800" dirty="0" err="1"/>
              <a:t>pohybové</a:t>
            </a:r>
            <a:r>
              <a:rPr lang="en-US" sz="1800" dirty="0"/>
              <a:t> </a:t>
            </a:r>
            <a:r>
              <a:rPr lang="en-US" sz="1800" dirty="0" err="1"/>
              <a:t>aktivitě</a:t>
            </a:r>
            <a:endParaRPr lang="en-US" sz="1800" dirty="0"/>
          </a:p>
          <a:p>
            <a:pPr marL="0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1800" dirty="0" err="1"/>
              <a:t>Zvýšení</a:t>
            </a:r>
            <a:r>
              <a:rPr lang="en-US" sz="1800" dirty="0"/>
              <a:t> </a:t>
            </a:r>
            <a:r>
              <a:rPr lang="en-US" sz="1800" dirty="0" err="1"/>
              <a:t>sebedůvěry</a:t>
            </a:r>
            <a:r>
              <a:rPr lang="en-US" sz="1800" dirty="0"/>
              <a:t>, </a:t>
            </a:r>
            <a:r>
              <a:rPr lang="en-US" sz="1800" dirty="0" err="1"/>
              <a:t>seberealizace</a:t>
            </a:r>
            <a:r>
              <a:rPr lang="en-US" sz="1800" dirty="0"/>
              <a:t>, </a:t>
            </a:r>
            <a:r>
              <a:rPr lang="en-US" sz="1800" dirty="0" err="1"/>
              <a:t>antidepresivní</a:t>
            </a:r>
            <a:r>
              <a:rPr lang="en-US" sz="1800" dirty="0"/>
              <a:t> </a:t>
            </a:r>
            <a:r>
              <a:rPr lang="en-US" sz="1800" dirty="0" err="1"/>
              <a:t>vliv</a:t>
            </a:r>
            <a:r>
              <a:rPr lang="en-US" sz="1800" dirty="0"/>
              <a:t> </a:t>
            </a:r>
            <a:r>
              <a:rPr lang="en-US" sz="1800" dirty="0" err="1"/>
              <a:t>vyšším</a:t>
            </a:r>
            <a:r>
              <a:rPr lang="en-US" sz="1800" dirty="0"/>
              <a:t> </a:t>
            </a:r>
            <a:r>
              <a:rPr lang="cs-CZ" sz="1800" dirty="0"/>
              <a:t> </a:t>
            </a:r>
            <a:r>
              <a:rPr lang="en-US" sz="1800" dirty="0" err="1"/>
              <a:t>vyplavováním</a:t>
            </a:r>
            <a:r>
              <a:rPr lang="en-US" sz="1800" dirty="0"/>
              <a:t> </a:t>
            </a:r>
            <a:r>
              <a:rPr lang="en-US" sz="1800" dirty="0" err="1"/>
              <a:t>serotoninu</a:t>
            </a:r>
            <a:endParaRPr lang="en-US" sz="1800" dirty="0"/>
          </a:p>
          <a:p>
            <a:pPr marL="0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1800" dirty="0" err="1"/>
              <a:t>Zvýšení</a:t>
            </a:r>
            <a:r>
              <a:rPr lang="en-US" sz="1800" dirty="0"/>
              <a:t> </a:t>
            </a:r>
            <a:r>
              <a:rPr lang="en-US" sz="1800" dirty="0" err="1"/>
              <a:t>zásob</a:t>
            </a:r>
            <a:r>
              <a:rPr lang="en-US" sz="1800" dirty="0"/>
              <a:t> </a:t>
            </a:r>
            <a:r>
              <a:rPr lang="en-US" sz="1800" dirty="0" err="1"/>
              <a:t>makroergních</a:t>
            </a:r>
            <a:r>
              <a:rPr lang="en-US" sz="1800" dirty="0"/>
              <a:t> </a:t>
            </a:r>
            <a:r>
              <a:rPr lang="en-US" sz="1800" dirty="0" err="1"/>
              <a:t>fosfátů</a:t>
            </a:r>
            <a:r>
              <a:rPr lang="en-US" sz="1800" dirty="0"/>
              <a:t> (ATP, CP)</a:t>
            </a:r>
          </a:p>
          <a:p>
            <a:pPr marL="0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1800" dirty="0" err="1"/>
              <a:t>Zvýšení</a:t>
            </a:r>
            <a:r>
              <a:rPr lang="en-US" sz="1800" dirty="0"/>
              <a:t> </a:t>
            </a:r>
            <a:r>
              <a:rPr lang="en-US" sz="1800" dirty="0" err="1"/>
              <a:t>počtu</a:t>
            </a:r>
            <a:r>
              <a:rPr lang="en-US" sz="1800" dirty="0"/>
              <a:t> </a:t>
            </a:r>
            <a:r>
              <a:rPr lang="en-US" sz="1800" dirty="0" err="1"/>
              <a:t>mitochondrií</a:t>
            </a:r>
            <a:r>
              <a:rPr lang="en-US" sz="1800" dirty="0"/>
              <a:t> a </a:t>
            </a:r>
            <a:r>
              <a:rPr lang="en-US" sz="1800" dirty="0" err="1"/>
              <a:t>krevních</a:t>
            </a:r>
            <a:r>
              <a:rPr lang="en-US" sz="1800" dirty="0"/>
              <a:t> </a:t>
            </a:r>
            <a:r>
              <a:rPr lang="en-US" sz="1800" dirty="0" err="1"/>
              <a:t>kapilár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3559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77B59BE-9A9C-4E9C-86AB-CDC599568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HOMEOSTÁZA </a:t>
            </a:r>
            <a:br>
              <a:rPr lang="cs-CZ" dirty="0"/>
            </a:br>
            <a:r>
              <a:rPr lang="cs-CZ" dirty="0"/>
              <a:t>STÁLOST vnitřního prostředí</a:t>
            </a:r>
            <a:endParaRPr lang="en-US" dirty="0"/>
          </a:p>
        </p:txBody>
      </p:sp>
      <p:pic>
        <p:nvPicPr>
          <p:cNvPr id="8" name="Zástupný obsah 7" descr="Obsah obrázku sport, vodní sporty, plavání&#10;&#10;Popis byl vytvořen automaticky">
            <a:extLst>
              <a:ext uri="{FF2B5EF4-FFF2-40B4-BE49-F238E27FC236}">
                <a16:creationId xmlns:a16="http://schemas.microsoft.com/office/drawing/2014/main" id="{8C76401C-800E-486C-8CD8-8BDADA5D1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4"/>
          <a:stretch/>
        </p:blipFill>
        <p:spPr>
          <a:xfrm>
            <a:off x="367538" y="3413202"/>
            <a:ext cx="2638462" cy="1640528"/>
          </a:xfr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FE16B05F-6D2D-4E95-BB9C-FA42D3DB9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58" y="3078484"/>
            <a:ext cx="2248780" cy="477054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778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778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778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cs-CZ" altLang="cs-CZ" sz="2500" b="1" dirty="0">
                <a:solidFill>
                  <a:schemeClr val="accent1"/>
                </a:solidFill>
              </a:rPr>
              <a:t>ZÁTĚŽ</a:t>
            </a:r>
            <a:endParaRPr lang="en-GB" altLang="cs-CZ" sz="2500" b="1" dirty="0">
              <a:solidFill>
                <a:schemeClr val="accent1"/>
              </a:solidFill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F4071A81-02D7-4FF6-BDE6-8B0FE2EDC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375" y="3078484"/>
            <a:ext cx="2520950" cy="861774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778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778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778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cs-CZ" altLang="cs-CZ" sz="2500" b="1" dirty="0">
                <a:solidFill>
                  <a:schemeClr val="accent1"/>
                </a:solidFill>
              </a:rPr>
              <a:t>REGULACE HOMEOSTÁZY</a:t>
            </a:r>
            <a:endParaRPr lang="en-GB" altLang="cs-CZ" sz="2500" b="1" dirty="0">
              <a:solidFill>
                <a:schemeClr val="accent1"/>
              </a:solidFill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9A8BB34F-9778-4CD8-96DB-A201EE029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6672" y="3095208"/>
            <a:ext cx="2520950" cy="861774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778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778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778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cs-CZ" altLang="cs-CZ" sz="2500" b="1" dirty="0">
                <a:solidFill>
                  <a:schemeClr val="accent1"/>
                </a:solidFill>
              </a:rPr>
              <a:t>NARUŠENÍ HOMEOSTÁZY</a:t>
            </a:r>
            <a:endParaRPr lang="en-GB" altLang="cs-CZ" sz="2500" b="1" dirty="0">
              <a:solidFill>
                <a:schemeClr val="accent1"/>
              </a:solidFill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EE59DFF-DD4F-466A-A8BA-3CFCD1A696B2}"/>
              </a:ext>
            </a:extLst>
          </p:cNvPr>
          <p:cNvCxnSpPr>
            <a:cxnSpLocks/>
          </p:cNvCxnSpPr>
          <p:nvPr/>
        </p:nvCxnSpPr>
        <p:spPr>
          <a:xfrm>
            <a:off x="3227602" y="3454338"/>
            <a:ext cx="6534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1C623663-CCEF-4F7F-B890-BA94BAFDA6CE}"/>
              </a:ext>
            </a:extLst>
          </p:cNvPr>
          <p:cNvCxnSpPr>
            <a:cxnSpLocks/>
          </p:cNvCxnSpPr>
          <p:nvPr/>
        </p:nvCxnSpPr>
        <p:spPr>
          <a:xfrm>
            <a:off x="6760513" y="3458306"/>
            <a:ext cx="6790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961C41D-D50E-4A21-AD73-D1B6266950B2}"/>
              </a:ext>
            </a:extLst>
          </p:cNvPr>
          <p:cNvSpPr txBox="1"/>
          <p:nvPr/>
        </p:nvSpPr>
        <p:spPr>
          <a:xfrm>
            <a:off x="4036672" y="4083520"/>
            <a:ext cx="25209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nedostatek O</a:t>
            </a:r>
            <a:r>
              <a:rPr lang="cs-CZ" altLang="cs-CZ" sz="20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- nadbytek CO</a:t>
            </a:r>
            <a:r>
              <a:rPr lang="cs-CZ" altLang="cs-CZ" sz="2000" baseline="-25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- změny pH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A2788291-C5FE-4DD7-B829-A5F557277691}"/>
              </a:ext>
            </a:extLst>
          </p:cNvPr>
          <p:cNvSpPr txBox="1"/>
          <p:nvPr/>
        </p:nvSpPr>
        <p:spPr>
          <a:xfrm>
            <a:off x="7513156" y="4092891"/>
            <a:ext cx="418697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přísun energetických živin, O2 </a:t>
            </a:r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přísun hormonů, protilátek</a:t>
            </a:r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odvod zplodin metabolismu, CO2</a:t>
            </a:r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stabilitu objemu tělesných tekutin</a:t>
            </a:r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stabilitu koncentrace organických a anorganických látek</a:t>
            </a:r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stabilitu teploty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C363DFA-B5FA-E0FF-A94A-4C2C94E7BB7E}"/>
              </a:ext>
            </a:extLst>
          </p:cNvPr>
          <p:cNvSpPr txBox="1"/>
          <p:nvPr/>
        </p:nvSpPr>
        <p:spPr>
          <a:xfrm>
            <a:off x="357172" y="1717004"/>
            <a:ext cx="11477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Přežití buněk je možné pouze v prostředí s určitou fyzikální a chemickou stabilitou (teplota, tlak, chemické složení atd.). Organismu se snaží o udržení stálých vnitřních podmínek, čímž zajišťuje přežití jedince v neustále se měnícím prostředí, které je zdrojem zátěže – stresu.</a:t>
            </a:r>
          </a:p>
          <a:p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69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dravotnická tématika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32_TF02901024_TF02901024.potx" id="{56DD54DD-E176-4B82-94BB-A70CE79C8BEA}" vid="{B5BA3705-1935-4773-B3A7-39D482809949}"/>
    </a:ext>
  </a:extLst>
</a:theme>
</file>

<file path=ppt/theme/theme2.xml><?xml version="1.0" encoding="utf-8"?>
<a:theme xmlns:a="http://schemas.openxmlformats.org/drawingml/2006/main" name="Motiv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pro zdravotnické účely (širokoúhlý formát)</Template>
  <TotalTime>256</TotalTime>
  <Words>1123</Words>
  <Application>Microsoft Office PowerPoint</Application>
  <PresentationFormat>Širokoúhlá obrazovka</PresentationFormat>
  <Paragraphs>131</Paragraphs>
  <Slides>17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Cambria Math</vt:lpstr>
      <vt:lpstr>Franklin Gothic Medium</vt:lpstr>
      <vt:lpstr>Symbol</vt:lpstr>
      <vt:lpstr>Zdravotnická tématika 16x9</vt:lpstr>
      <vt:lpstr>FYZIOLOGIE bk4013   vojtech.grun@fsps.muni.cz  Konzultační hodiny: - po domluvě emailem  </vt:lpstr>
      <vt:lpstr>PODMÍNKY K UKONČENÍ PŘEDMĚTU  </vt:lpstr>
      <vt:lpstr>DOPORUČENÁ LITERATURA</vt:lpstr>
      <vt:lpstr>AKTIVITA 1 - ANKETA</vt:lpstr>
      <vt:lpstr>PROČ FYZIOLOGIE? </vt:lpstr>
      <vt:lpstr>REAKCE A ADAPTACE ORGANIZMU NA ZÁTĚŽ</vt:lpstr>
      <vt:lpstr>ADAPTACE  SUPERKOMPENZACE, DESADAPTACE, MALADAPTACE</vt:lpstr>
      <vt:lpstr>AKTIVITA 2 - PŘIŘAZOVÁNÍ</vt:lpstr>
      <vt:lpstr>HOMEOSTÁZA  STÁLOST vnitřního prostředí</vt:lpstr>
      <vt:lpstr>NEGATIVNÍ ZPETNÁ VAZBA</vt:lpstr>
      <vt:lpstr>základní úrovně REGULACE HOMEOSTÁZY</vt:lpstr>
      <vt:lpstr>AKTIVITA 3 - LIMITUJÍCÍ FAKTORY SPORTOVNÍHO VÝKONU</vt:lpstr>
      <vt:lpstr>LIMITUJÍCÍ FAKTORY SPORTOVNÍHO VÝKONU</vt:lpstr>
      <vt:lpstr>STUPNĚ ORGANIZACE LIDSKÉHO TĚLA</vt:lpstr>
      <vt:lpstr>BUŇKA</vt:lpstr>
      <vt:lpstr>STAVBA BUŇKY</vt:lpstr>
      <vt:lpstr>STAVBA BUŇKY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FYZIOLOGIE bp4013  prof. MUDr. Jindřich Vomela (garant + přednášející)</dc:title>
  <dc:creator>Katka Strasilova</dc:creator>
  <cp:lastModifiedBy>Vojtěch Grün</cp:lastModifiedBy>
  <cp:revision>15</cp:revision>
  <dcterms:created xsi:type="dcterms:W3CDTF">2021-09-11T16:40:19Z</dcterms:created>
  <dcterms:modified xsi:type="dcterms:W3CDTF">2023-09-29T07:51:45Z</dcterms:modified>
</cp:coreProperties>
</file>