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59" r:id="rId4"/>
    <p:sldId id="264" r:id="rId5"/>
    <p:sldId id="261" r:id="rId6"/>
    <p:sldId id="265" r:id="rId7"/>
    <p:sldId id="266" r:id="rId8"/>
    <p:sldId id="280" r:id="rId9"/>
    <p:sldId id="283" r:id="rId10"/>
    <p:sldId id="276" r:id="rId11"/>
    <p:sldId id="294" r:id="rId12"/>
    <p:sldId id="293" r:id="rId13"/>
    <p:sldId id="278" r:id="rId14"/>
    <p:sldId id="281" r:id="rId15"/>
    <p:sldId id="285" r:id="rId16"/>
    <p:sldId id="267" r:id="rId17"/>
    <p:sldId id="268" r:id="rId18"/>
    <p:sldId id="269" r:id="rId19"/>
    <p:sldId id="270" r:id="rId20"/>
    <p:sldId id="274" r:id="rId21"/>
    <p:sldId id="301" r:id="rId22"/>
    <p:sldId id="275" r:id="rId23"/>
    <p:sldId id="287" r:id="rId24"/>
    <p:sldId id="257" r:id="rId25"/>
    <p:sldId id="262" r:id="rId26"/>
    <p:sldId id="290" r:id="rId27"/>
    <p:sldId id="291" r:id="rId28"/>
    <p:sldId id="288" r:id="rId29"/>
    <p:sldId id="289" r:id="rId30"/>
    <p:sldId id="286" r:id="rId31"/>
    <p:sldId id="277" r:id="rId32"/>
    <p:sldId id="292" r:id="rId33"/>
    <p:sldId id="272" r:id="rId34"/>
    <p:sldId id="273" r:id="rId35"/>
    <p:sldId id="295" r:id="rId36"/>
    <p:sldId id="296" r:id="rId37"/>
    <p:sldId id="297" r:id="rId38"/>
    <p:sldId id="298" r:id="rId39"/>
    <p:sldId id="299" r:id="rId40"/>
    <p:sldId id="300" r:id="rId41"/>
    <p:sldId id="302" r:id="rId4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>
      <p:cViewPr varScale="1">
        <p:scale>
          <a:sx n="107" d="100"/>
          <a:sy n="107" d="100"/>
        </p:scale>
        <p:origin x="75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BAC00-82BD-4D67-95B3-9849AF0421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FDA85D-F330-4CBE-B3A7-F3119D9AB793}">
      <dgm:prSet phldrT="[Text]"/>
      <dgm:spPr/>
      <dgm:t>
        <a:bodyPr/>
        <a:lstStyle/>
        <a:p>
          <a:r>
            <a:rPr lang="cs-CZ" dirty="0"/>
            <a:t>SYMPATIKUS</a:t>
          </a:r>
        </a:p>
      </dgm:t>
    </dgm:pt>
    <dgm:pt modelId="{19CE8175-10E5-42BC-A1E4-243322D62E42}" type="parTrans" cxnId="{33520A5E-5145-47B4-89D2-B93093C7F74E}">
      <dgm:prSet/>
      <dgm:spPr/>
      <dgm:t>
        <a:bodyPr/>
        <a:lstStyle/>
        <a:p>
          <a:endParaRPr lang="cs-CZ"/>
        </a:p>
      </dgm:t>
    </dgm:pt>
    <dgm:pt modelId="{996E805D-042C-4581-8922-10C8A6287E69}" type="sibTrans" cxnId="{33520A5E-5145-47B4-89D2-B93093C7F74E}">
      <dgm:prSet/>
      <dgm:spPr/>
      <dgm:t>
        <a:bodyPr/>
        <a:lstStyle/>
        <a:p>
          <a:endParaRPr lang="cs-CZ"/>
        </a:p>
      </dgm:t>
    </dgm:pt>
    <dgm:pt modelId="{C52D3A3B-404E-4BDA-A200-876243552285}">
      <dgm:prSet phldrT="[Text]"/>
      <dgm:spPr/>
      <dgm:t>
        <a:bodyPr/>
        <a:lstStyle/>
        <a:p>
          <a:r>
            <a:rPr lang="cs-CZ" dirty="0"/>
            <a:t>Míšní kořeny sympatiku se nacházejí v hrudní a bederní páteři</a:t>
          </a:r>
        </a:p>
      </dgm:t>
    </dgm:pt>
    <dgm:pt modelId="{0E41A463-AE81-40D6-969C-9EF2A679F02C}" type="parTrans" cxnId="{57741633-D5B3-4152-AFD5-BA6915305B60}">
      <dgm:prSet/>
      <dgm:spPr/>
      <dgm:t>
        <a:bodyPr/>
        <a:lstStyle/>
        <a:p>
          <a:endParaRPr lang="cs-CZ"/>
        </a:p>
      </dgm:t>
    </dgm:pt>
    <dgm:pt modelId="{501D318F-B4B5-479E-A241-C9E8EC27A2DB}" type="sibTrans" cxnId="{57741633-D5B3-4152-AFD5-BA6915305B60}">
      <dgm:prSet/>
      <dgm:spPr/>
      <dgm:t>
        <a:bodyPr/>
        <a:lstStyle/>
        <a:p>
          <a:endParaRPr lang="cs-CZ"/>
        </a:p>
      </dgm:t>
    </dgm:pt>
    <dgm:pt modelId="{DF1FFBDA-8E99-436B-A18A-1DD290732FA8}">
      <dgm:prSet phldrT="[Text]"/>
      <dgm:spPr/>
      <dgm:t>
        <a:bodyPr/>
        <a:lstStyle/>
        <a:p>
          <a:r>
            <a:rPr lang="cs-CZ" dirty="0"/>
            <a:t>PARASYMPATIKUS</a:t>
          </a:r>
        </a:p>
      </dgm:t>
    </dgm:pt>
    <dgm:pt modelId="{F91CAB44-84A8-4ACE-9262-43ABEC382CE8}" type="parTrans" cxnId="{B4DBD528-A8CB-4E4F-BAE8-6E3CBFBFF50F}">
      <dgm:prSet/>
      <dgm:spPr/>
      <dgm:t>
        <a:bodyPr/>
        <a:lstStyle/>
        <a:p>
          <a:endParaRPr lang="cs-CZ"/>
        </a:p>
      </dgm:t>
    </dgm:pt>
    <dgm:pt modelId="{209E90C6-1960-40C4-813C-FE7149F55496}" type="sibTrans" cxnId="{B4DBD528-A8CB-4E4F-BAE8-6E3CBFBFF50F}">
      <dgm:prSet/>
      <dgm:spPr/>
      <dgm:t>
        <a:bodyPr/>
        <a:lstStyle/>
        <a:p>
          <a:endParaRPr lang="cs-CZ"/>
        </a:p>
      </dgm:t>
    </dgm:pt>
    <dgm:pt modelId="{9C6FDF4D-7DD0-49FE-AB74-FE30EB359401}">
      <dgm:prSet phldrT="[Text]"/>
      <dgm:spPr/>
      <dgm:t>
        <a:bodyPr/>
        <a:lstStyle/>
        <a:p>
          <a:r>
            <a:rPr lang="cs-CZ" dirty="0"/>
            <a:t>Míšní kořeny parasympatiku se nacházejí v hlavě a křížové páteři</a:t>
          </a:r>
        </a:p>
      </dgm:t>
    </dgm:pt>
    <dgm:pt modelId="{6A0EB06A-5EA2-4D8D-B29A-00E5E8DAD15F}" type="parTrans" cxnId="{D27459CF-B15D-4D73-A321-12EDF095713B}">
      <dgm:prSet/>
      <dgm:spPr/>
      <dgm:t>
        <a:bodyPr/>
        <a:lstStyle/>
        <a:p>
          <a:endParaRPr lang="cs-CZ"/>
        </a:p>
      </dgm:t>
    </dgm:pt>
    <dgm:pt modelId="{00EA26A9-A2CB-4044-87CB-28A93372249E}" type="sibTrans" cxnId="{D27459CF-B15D-4D73-A321-12EDF095713B}">
      <dgm:prSet/>
      <dgm:spPr/>
      <dgm:t>
        <a:bodyPr/>
        <a:lstStyle/>
        <a:p>
          <a:endParaRPr lang="cs-CZ"/>
        </a:p>
      </dgm:t>
    </dgm:pt>
    <dgm:pt modelId="{71C5E2DF-0B9C-40B4-9BC9-4EAD64924F83}">
      <dgm:prSet/>
      <dgm:spPr/>
      <dgm:t>
        <a:bodyPr/>
        <a:lstStyle/>
        <a:p>
          <a:r>
            <a:rPr lang="cs-CZ"/>
            <a:t>„Fight or flight“ – katabolická složka, připravuje organismus na zátěž (stresová reakce boj nebo útěk)</a:t>
          </a:r>
          <a:endParaRPr lang="cs-CZ" dirty="0"/>
        </a:p>
      </dgm:t>
    </dgm:pt>
    <dgm:pt modelId="{C48B9980-9C77-41C8-84BE-55DF61FEF518}" type="parTrans" cxnId="{90FC289E-BD34-41D7-8826-5F3DCA4FB360}">
      <dgm:prSet/>
      <dgm:spPr/>
      <dgm:t>
        <a:bodyPr/>
        <a:lstStyle/>
        <a:p>
          <a:endParaRPr lang="cs-CZ"/>
        </a:p>
      </dgm:t>
    </dgm:pt>
    <dgm:pt modelId="{3C5D495B-7F3C-4097-8F8B-26EB4A2360BB}" type="sibTrans" cxnId="{90FC289E-BD34-41D7-8826-5F3DCA4FB360}">
      <dgm:prSet/>
      <dgm:spPr/>
      <dgm:t>
        <a:bodyPr/>
        <a:lstStyle/>
        <a:p>
          <a:endParaRPr lang="cs-CZ"/>
        </a:p>
      </dgm:t>
    </dgm:pt>
    <dgm:pt modelId="{FEF554CB-2A43-475E-BD8A-2A929A3523B9}">
      <dgm:prSet/>
      <dgm:spPr/>
      <dgm:t>
        <a:bodyPr/>
        <a:lstStyle/>
        <a:p>
          <a:r>
            <a:rPr lang="cs-CZ" dirty="0"/>
            <a:t>Zvyšuje</a:t>
          </a:r>
        </a:p>
      </dgm:t>
    </dgm:pt>
    <dgm:pt modelId="{D61B2BE6-9F92-4E0E-9739-2E7BDB00FF38}" type="parTrans" cxnId="{DDF81F31-1073-403A-8B4F-E4B5692F2AD8}">
      <dgm:prSet/>
      <dgm:spPr/>
      <dgm:t>
        <a:bodyPr/>
        <a:lstStyle/>
        <a:p>
          <a:endParaRPr lang="cs-CZ"/>
        </a:p>
      </dgm:t>
    </dgm:pt>
    <dgm:pt modelId="{4B07DA6C-50E2-4F0B-9189-97B01C5864F3}" type="sibTrans" cxnId="{DDF81F31-1073-403A-8B4F-E4B5692F2AD8}">
      <dgm:prSet/>
      <dgm:spPr/>
      <dgm:t>
        <a:bodyPr/>
        <a:lstStyle/>
        <a:p>
          <a:endParaRPr lang="cs-CZ"/>
        </a:p>
      </dgm:t>
    </dgm:pt>
    <dgm:pt modelId="{62115369-3D7D-4CEC-9557-466C1DA8A399}">
      <dgm:prSet/>
      <dgm:spPr/>
      <dgm:t>
        <a:bodyPr/>
        <a:lstStyle/>
        <a:p>
          <a:r>
            <a:rPr lang="cs-CZ"/>
            <a:t>Srdeční frekvenci a srdeční výdej</a:t>
          </a:r>
          <a:endParaRPr lang="cs-CZ" dirty="0"/>
        </a:p>
      </dgm:t>
    </dgm:pt>
    <dgm:pt modelId="{480F185C-C5BB-4B08-808B-16CD3F47CA69}" type="parTrans" cxnId="{15F8EC55-C173-4A94-9EEC-C543ADA5207D}">
      <dgm:prSet/>
      <dgm:spPr/>
      <dgm:t>
        <a:bodyPr/>
        <a:lstStyle/>
        <a:p>
          <a:endParaRPr lang="cs-CZ"/>
        </a:p>
      </dgm:t>
    </dgm:pt>
    <dgm:pt modelId="{231A2632-A036-49C0-9D8D-D83161823970}" type="sibTrans" cxnId="{15F8EC55-C173-4A94-9EEC-C543ADA5207D}">
      <dgm:prSet/>
      <dgm:spPr/>
      <dgm:t>
        <a:bodyPr/>
        <a:lstStyle/>
        <a:p>
          <a:endParaRPr lang="cs-CZ"/>
        </a:p>
      </dgm:t>
    </dgm:pt>
    <dgm:pt modelId="{5460A777-DD00-4247-B312-64C4C7697D24}">
      <dgm:prSet/>
      <dgm:spPr/>
      <dgm:t>
        <a:bodyPr/>
        <a:lstStyle/>
        <a:p>
          <a:r>
            <a:rPr lang="cs-CZ"/>
            <a:t>Krevní tlak</a:t>
          </a:r>
          <a:endParaRPr lang="cs-CZ" dirty="0"/>
        </a:p>
      </dgm:t>
    </dgm:pt>
    <dgm:pt modelId="{94044757-02F9-4064-A59E-78BBF73405DD}" type="parTrans" cxnId="{D3A66049-82F9-4081-81F5-ABC06E182C91}">
      <dgm:prSet/>
      <dgm:spPr/>
      <dgm:t>
        <a:bodyPr/>
        <a:lstStyle/>
        <a:p>
          <a:endParaRPr lang="cs-CZ"/>
        </a:p>
      </dgm:t>
    </dgm:pt>
    <dgm:pt modelId="{B1872663-A0B8-4383-BF31-97899823ABF7}" type="sibTrans" cxnId="{D3A66049-82F9-4081-81F5-ABC06E182C91}">
      <dgm:prSet/>
      <dgm:spPr/>
      <dgm:t>
        <a:bodyPr/>
        <a:lstStyle/>
        <a:p>
          <a:endParaRPr lang="cs-CZ"/>
        </a:p>
      </dgm:t>
    </dgm:pt>
    <dgm:pt modelId="{1C29D22F-4191-4154-A6E9-CA2AC3481F3E}">
      <dgm:prSet/>
      <dgm:spPr/>
      <dgm:t>
        <a:bodyPr/>
        <a:lstStyle/>
        <a:p>
          <a:r>
            <a:rPr lang="cs-CZ"/>
            <a:t>Krevní průtok aktivními svaly (včetně srdce)</a:t>
          </a:r>
          <a:endParaRPr lang="cs-CZ" dirty="0"/>
        </a:p>
      </dgm:t>
    </dgm:pt>
    <dgm:pt modelId="{8DCF1CBA-CB99-4223-9A40-CC1F45DA0024}" type="parTrans" cxnId="{BF406DEB-28F7-4171-A233-58D897FAFB24}">
      <dgm:prSet/>
      <dgm:spPr/>
      <dgm:t>
        <a:bodyPr/>
        <a:lstStyle/>
        <a:p>
          <a:endParaRPr lang="cs-CZ"/>
        </a:p>
      </dgm:t>
    </dgm:pt>
    <dgm:pt modelId="{3E716D3A-D171-4129-8835-CE5F52E30B9F}" type="sibTrans" cxnId="{BF406DEB-28F7-4171-A233-58D897FAFB24}">
      <dgm:prSet/>
      <dgm:spPr/>
      <dgm:t>
        <a:bodyPr/>
        <a:lstStyle/>
        <a:p>
          <a:endParaRPr lang="cs-CZ"/>
        </a:p>
      </dgm:t>
    </dgm:pt>
    <dgm:pt modelId="{8ACE3B7C-5312-4792-AB50-85ECD0D253C5}">
      <dgm:prSet/>
      <dgm:spPr/>
      <dgm:t>
        <a:bodyPr/>
        <a:lstStyle/>
        <a:p>
          <a:r>
            <a:rPr lang="cs-CZ"/>
            <a:t>Metabolickou aktivitu, uvolňování glukózy z jater</a:t>
          </a:r>
          <a:endParaRPr lang="cs-CZ" dirty="0"/>
        </a:p>
      </dgm:t>
    </dgm:pt>
    <dgm:pt modelId="{AE96D9F2-20B3-4D72-9E14-515600D35010}" type="parTrans" cxnId="{C9F84D53-B11E-4B37-950E-D055B6165FAD}">
      <dgm:prSet/>
      <dgm:spPr/>
      <dgm:t>
        <a:bodyPr/>
        <a:lstStyle/>
        <a:p>
          <a:endParaRPr lang="cs-CZ"/>
        </a:p>
      </dgm:t>
    </dgm:pt>
    <dgm:pt modelId="{BAD29D91-B8CF-4533-B852-D4F378717570}" type="sibTrans" cxnId="{C9F84D53-B11E-4B37-950E-D055B6165FAD}">
      <dgm:prSet/>
      <dgm:spPr/>
      <dgm:t>
        <a:bodyPr/>
        <a:lstStyle/>
        <a:p>
          <a:endParaRPr lang="cs-CZ"/>
        </a:p>
      </dgm:t>
    </dgm:pt>
    <dgm:pt modelId="{4C73C4AA-8E06-410C-9BA8-1CFF1717F640}">
      <dgm:prSet/>
      <dgm:spPr/>
      <dgm:t>
        <a:bodyPr/>
        <a:lstStyle/>
        <a:p>
          <a:r>
            <a:rPr lang="cs-CZ"/>
            <a:t>Zrychluje</a:t>
          </a:r>
          <a:endParaRPr lang="cs-CZ" dirty="0"/>
        </a:p>
      </dgm:t>
    </dgm:pt>
    <dgm:pt modelId="{74625F82-9F8B-48B7-BDB4-3C49ABA6D455}" type="parTrans" cxnId="{57138C03-56CA-4D77-BB94-A64FAED0D75C}">
      <dgm:prSet/>
      <dgm:spPr/>
      <dgm:t>
        <a:bodyPr/>
        <a:lstStyle/>
        <a:p>
          <a:endParaRPr lang="cs-CZ"/>
        </a:p>
      </dgm:t>
    </dgm:pt>
    <dgm:pt modelId="{52A47883-1A8B-48A0-84D5-34842EBB9F80}" type="sibTrans" cxnId="{57138C03-56CA-4D77-BB94-A64FAED0D75C}">
      <dgm:prSet/>
      <dgm:spPr/>
      <dgm:t>
        <a:bodyPr/>
        <a:lstStyle/>
        <a:p>
          <a:endParaRPr lang="cs-CZ"/>
        </a:p>
      </dgm:t>
    </dgm:pt>
    <dgm:pt modelId="{257EC8E6-B973-499C-A97A-5A2ED949807B}">
      <dgm:prSet/>
      <dgm:spPr/>
      <dgm:t>
        <a:bodyPr/>
        <a:lstStyle/>
        <a:p>
          <a:r>
            <a:rPr lang="cs-CZ"/>
            <a:t>Vnější dýchání</a:t>
          </a:r>
          <a:endParaRPr lang="cs-CZ" dirty="0"/>
        </a:p>
      </dgm:t>
    </dgm:pt>
    <dgm:pt modelId="{D8B0163C-2CFE-4579-82A7-59A6B8F6810A}" type="parTrans" cxnId="{FECAC883-270C-48A7-8F70-1FC40EF920D8}">
      <dgm:prSet/>
      <dgm:spPr/>
      <dgm:t>
        <a:bodyPr/>
        <a:lstStyle/>
        <a:p>
          <a:endParaRPr lang="cs-CZ"/>
        </a:p>
      </dgm:t>
    </dgm:pt>
    <dgm:pt modelId="{A2B480A7-2EF9-4D90-88F0-F7BD348E0517}" type="sibTrans" cxnId="{FECAC883-270C-48A7-8F70-1FC40EF920D8}">
      <dgm:prSet/>
      <dgm:spPr/>
      <dgm:t>
        <a:bodyPr/>
        <a:lstStyle/>
        <a:p>
          <a:endParaRPr lang="cs-CZ"/>
        </a:p>
      </dgm:t>
    </dgm:pt>
    <dgm:pt modelId="{AB3D75E6-C358-40C5-8169-6D4097C02142}">
      <dgm:prSet/>
      <dgm:spPr/>
      <dgm:t>
        <a:bodyPr/>
        <a:lstStyle/>
        <a:p>
          <a:r>
            <a:rPr lang="cs-CZ" dirty="0"/>
            <a:t>Rychlost odpovědi a mentální aktivitu</a:t>
          </a:r>
        </a:p>
      </dgm:t>
    </dgm:pt>
    <dgm:pt modelId="{82351ACB-E0C8-4ED7-B590-73486D79B415}" type="parTrans" cxnId="{28BB0B02-BFF8-4F1C-A2CF-F1B2ABFA9979}">
      <dgm:prSet/>
      <dgm:spPr/>
      <dgm:t>
        <a:bodyPr/>
        <a:lstStyle/>
        <a:p>
          <a:endParaRPr lang="cs-CZ"/>
        </a:p>
      </dgm:t>
    </dgm:pt>
    <dgm:pt modelId="{8DA01025-0949-4455-8DC5-23A06BDAF731}" type="sibTrans" cxnId="{28BB0B02-BFF8-4F1C-A2CF-F1B2ABFA9979}">
      <dgm:prSet/>
      <dgm:spPr/>
      <dgm:t>
        <a:bodyPr/>
        <a:lstStyle/>
        <a:p>
          <a:endParaRPr lang="cs-CZ"/>
        </a:p>
      </dgm:t>
    </dgm:pt>
    <dgm:pt modelId="{9CAA384A-E2AE-4D3F-81F4-7019554B0255}">
      <dgm:prSet/>
      <dgm:spPr/>
      <dgm:t>
        <a:bodyPr/>
        <a:lstStyle/>
        <a:p>
          <a:r>
            <a:rPr lang="cs-CZ"/>
            <a:t>„Rest and digest“ – anabolická složka, uchovává organismus</a:t>
          </a:r>
          <a:br>
            <a:rPr lang="cs-CZ"/>
          </a:br>
          <a:r>
            <a:rPr lang="cs-CZ"/>
            <a:t>v chodu, vytváří zásoby, regeneruje</a:t>
          </a:r>
          <a:endParaRPr lang="cs-CZ" dirty="0"/>
        </a:p>
      </dgm:t>
    </dgm:pt>
    <dgm:pt modelId="{B74BC0E9-FEF7-40DC-B76E-8CA40986C155}" type="parTrans" cxnId="{8503C5A4-CC6E-4A18-A2A1-C3158A245757}">
      <dgm:prSet/>
      <dgm:spPr/>
      <dgm:t>
        <a:bodyPr/>
        <a:lstStyle/>
        <a:p>
          <a:endParaRPr lang="cs-CZ"/>
        </a:p>
      </dgm:t>
    </dgm:pt>
    <dgm:pt modelId="{723D772D-E3D5-477F-9679-9A69FF267572}" type="sibTrans" cxnId="{8503C5A4-CC6E-4A18-A2A1-C3158A245757}">
      <dgm:prSet/>
      <dgm:spPr/>
      <dgm:t>
        <a:bodyPr/>
        <a:lstStyle/>
        <a:p>
          <a:endParaRPr lang="cs-CZ"/>
        </a:p>
      </dgm:t>
    </dgm:pt>
    <dgm:pt modelId="{1E1843BE-3B40-4E2D-BEDD-86BABC8ED861}">
      <dgm:prSet/>
      <dgm:spPr/>
      <dgm:t>
        <a:bodyPr/>
        <a:lstStyle/>
        <a:p>
          <a:r>
            <a:rPr lang="cs-CZ"/>
            <a:t>Urychluje</a:t>
          </a:r>
          <a:endParaRPr lang="cs-CZ" dirty="0"/>
        </a:p>
      </dgm:t>
    </dgm:pt>
    <dgm:pt modelId="{E6D187A7-B71D-4374-91E8-79DEBECB4E8D}" type="parTrans" cxnId="{D0F6DDA9-B479-4B01-91D6-63893FB97707}">
      <dgm:prSet/>
      <dgm:spPr/>
      <dgm:t>
        <a:bodyPr/>
        <a:lstStyle/>
        <a:p>
          <a:endParaRPr lang="cs-CZ"/>
        </a:p>
      </dgm:t>
    </dgm:pt>
    <dgm:pt modelId="{BA44965A-B23F-4D40-A9CD-2D94A8A6204F}" type="sibTrans" cxnId="{D0F6DDA9-B479-4B01-91D6-63893FB97707}">
      <dgm:prSet/>
      <dgm:spPr/>
      <dgm:t>
        <a:bodyPr/>
        <a:lstStyle/>
        <a:p>
          <a:endParaRPr lang="cs-CZ"/>
        </a:p>
      </dgm:t>
    </dgm:pt>
    <dgm:pt modelId="{BCC8DA7D-D257-459D-B732-C0928D239ACA}">
      <dgm:prSet/>
      <dgm:spPr/>
      <dgm:t>
        <a:bodyPr/>
        <a:lstStyle/>
        <a:p>
          <a:r>
            <a:rPr lang="cs-CZ"/>
            <a:t>Zažívání</a:t>
          </a:r>
          <a:endParaRPr lang="cs-CZ" dirty="0"/>
        </a:p>
      </dgm:t>
    </dgm:pt>
    <dgm:pt modelId="{5EBA181E-F0CD-4406-AC5E-5E3FE6E1AB10}" type="parTrans" cxnId="{AF256FAC-B06C-41FE-9E62-D5CFA7314DF6}">
      <dgm:prSet/>
      <dgm:spPr/>
      <dgm:t>
        <a:bodyPr/>
        <a:lstStyle/>
        <a:p>
          <a:endParaRPr lang="cs-CZ"/>
        </a:p>
      </dgm:t>
    </dgm:pt>
    <dgm:pt modelId="{FA01F3C3-B3C9-4316-AB9E-68E0ECC885B6}" type="sibTrans" cxnId="{AF256FAC-B06C-41FE-9E62-D5CFA7314DF6}">
      <dgm:prSet/>
      <dgm:spPr/>
      <dgm:t>
        <a:bodyPr/>
        <a:lstStyle/>
        <a:p>
          <a:endParaRPr lang="cs-CZ"/>
        </a:p>
      </dgm:t>
    </dgm:pt>
    <dgm:pt modelId="{D1CE895A-9F05-4143-8B5F-4943E0E210C2}">
      <dgm:prSet/>
      <dgm:spPr/>
      <dgm:t>
        <a:bodyPr/>
        <a:lstStyle/>
        <a:p>
          <a:r>
            <a:rPr lang="cs-CZ"/>
            <a:t>Vylučování</a:t>
          </a:r>
          <a:endParaRPr lang="cs-CZ" dirty="0"/>
        </a:p>
      </dgm:t>
    </dgm:pt>
    <dgm:pt modelId="{B6872BB3-3551-4967-8610-96F04D0ED62C}" type="parTrans" cxnId="{FEB8CE27-32BF-4475-9982-3A2DAAC579FC}">
      <dgm:prSet/>
      <dgm:spPr/>
      <dgm:t>
        <a:bodyPr/>
        <a:lstStyle/>
        <a:p>
          <a:endParaRPr lang="cs-CZ"/>
        </a:p>
      </dgm:t>
    </dgm:pt>
    <dgm:pt modelId="{1F86D55B-F77E-4C84-AA98-AB68260EDA85}" type="sibTrans" cxnId="{FEB8CE27-32BF-4475-9982-3A2DAAC579FC}">
      <dgm:prSet/>
      <dgm:spPr/>
      <dgm:t>
        <a:bodyPr/>
        <a:lstStyle/>
        <a:p>
          <a:endParaRPr lang="cs-CZ"/>
        </a:p>
      </dgm:t>
    </dgm:pt>
    <dgm:pt modelId="{B5362A32-8EB9-4CAD-857D-5F365A3AF7C2}">
      <dgm:prSet/>
      <dgm:spPr/>
      <dgm:t>
        <a:bodyPr/>
        <a:lstStyle/>
        <a:p>
          <a:r>
            <a:rPr lang="cs-CZ"/>
            <a:t>Žlázovou sekreci</a:t>
          </a:r>
          <a:endParaRPr lang="cs-CZ" dirty="0"/>
        </a:p>
      </dgm:t>
    </dgm:pt>
    <dgm:pt modelId="{9CFD81C8-BD94-48E8-A512-E28990FF52F6}" type="parTrans" cxnId="{33C5A5DF-90E7-4319-A55E-9901803BB090}">
      <dgm:prSet/>
      <dgm:spPr/>
      <dgm:t>
        <a:bodyPr/>
        <a:lstStyle/>
        <a:p>
          <a:endParaRPr lang="cs-CZ"/>
        </a:p>
      </dgm:t>
    </dgm:pt>
    <dgm:pt modelId="{99C04A64-7BA8-4C9E-89A5-51257D7F8258}" type="sibTrans" cxnId="{33C5A5DF-90E7-4319-A55E-9901803BB090}">
      <dgm:prSet/>
      <dgm:spPr/>
      <dgm:t>
        <a:bodyPr/>
        <a:lstStyle/>
        <a:p>
          <a:endParaRPr lang="cs-CZ"/>
        </a:p>
      </dgm:t>
    </dgm:pt>
    <dgm:pt modelId="{BAA741CF-4A71-4D54-8170-31C7E5ADF0BF}">
      <dgm:prSet/>
      <dgm:spPr/>
      <dgm:t>
        <a:bodyPr/>
        <a:lstStyle/>
        <a:p>
          <a:r>
            <a:rPr lang="cs-CZ"/>
            <a:t>Snižuje tepovou frekvenci</a:t>
          </a:r>
          <a:endParaRPr lang="cs-CZ" dirty="0"/>
        </a:p>
      </dgm:t>
    </dgm:pt>
    <dgm:pt modelId="{8B367110-5065-424A-AAAD-235BEC4290AE}" type="parTrans" cxnId="{24EF897D-DB22-468A-A7DC-C22A7A17BE4E}">
      <dgm:prSet/>
      <dgm:spPr/>
      <dgm:t>
        <a:bodyPr/>
        <a:lstStyle/>
        <a:p>
          <a:endParaRPr lang="cs-CZ"/>
        </a:p>
      </dgm:t>
    </dgm:pt>
    <dgm:pt modelId="{AEB6CEF1-FA40-4E47-9A87-9F8D567D9702}" type="sibTrans" cxnId="{24EF897D-DB22-468A-A7DC-C22A7A17BE4E}">
      <dgm:prSet/>
      <dgm:spPr/>
      <dgm:t>
        <a:bodyPr/>
        <a:lstStyle/>
        <a:p>
          <a:endParaRPr lang="cs-CZ"/>
        </a:p>
      </dgm:t>
    </dgm:pt>
    <dgm:pt modelId="{7D13A4C8-E8F2-4831-812F-6244AEEC0052}">
      <dgm:prSet/>
      <dgm:spPr/>
      <dgm:t>
        <a:bodyPr/>
        <a:lstStyle/>
        <a:p>
          <a:r>
            <a:rPr lang="cs-CZ"/>
            <a:t>Kontrahuje cévy</a:t>
          </a:r>
          <a:endParaRPr lang="cs-CZ" dirty="0"/>
        </a:p>
      </dgm:t>
    </dgm:pt>
    <dgm:pt modelId="{B479B063-8149-4E81-A739-1C19AF58887A}" type="parTrans" cxnId="{6D7ECBF6-42E7-43D6-984B-0C9406D40D2C}">
      <dgm:prSet/>
      <dgm:spPr/>
      <dgm:t>
        <a:bodyPr/>
        <a:lstStyle/>
        <a:p>
          <a:endParaRPr lang="cs-CZ"/>
        </a:p>
      </dgm:t>
    </dgm:pt>
    <dgm:pt modelId="{8974AFE2-40C8-4F63-A977-9D191CCAEA92}" type="sibTrans" cxnId="{6D7ECBF6-42E7-43D6-984B-0C9406D40D2C}">
      <dgm:prSet/>
      <dgm:spPr/>
      <dgm:t>
        <a:bodyPr/>
        <a:lstStyle/>
        <a:p>
          <a:endParaRPr lang="cs-CZ"/>
        </a:p>
      </dgm:t>
    </dgm:pt>
    <dgm:pt modelId="{75776EFD-3F97-46FF-9098-A62A31A7B7E3}">
      <dgm:prSet/>
      <dgm:spPr/>
      <dgm:t>
        <a:bodyPr/>
        <a:lstStyle/>
        <a:p>
          <a:r>
            <a:rPr lang="cs-CZ" dirty="0"/>
            <a:t>Zpomaluje vnější dýchání</a:t>
          </a:r>
        </a:p>
      </dgm:t>
    </dgm:pt>
    <dgm:pt modelId="{63FE42F6-088E-4DAF-938A-FFF5A80756DB}" type="parTrans" cxnId="{9846C138-674D-4CE6-B4C0-59669B8A43EB}">
      <dgm:prSet/>
      <dgm:spPr/>
      <dgm:t>
        <a:bodyPr/>
        <a:lstStyle/>
        <a:p>
          <a:endParaRPr lang="cs-CZ"/>
        </a:p>
      </dgm:t>
    </dgm:pt>
    <dgm:pt modelId="{5BB1651F-845C-4505-AC3C-44AF6F0C7A7D}" type="sibTrans" cxnId="{9846C138-674D-4CE6-B4C0-59669B8A43EB}">
      <dgm:prSet/>
      <dgm:spPr/>
      <dgm:t>
        <a:bodyPr/>
        <a:lstStyle/>
        <a:p>
          <a:endParaRPr lang="cs-CZ"/>
        </a:p>
      </dgm:t>
    </dgm:pt>
    <dgm:pt modelId="{FA747B29-9217-404B-AB3F-D8EB693981AD}" type="pres">
      <dgm:prSet presAssocID="{269BAC00-82BD-4D67-95B3-9849AF042189}" presName="Name0" presStyleCnt="0">
        <dgm:presLayoutVars>
          <dgm:dir/>
          <dgm:animLvl val="lvl"/>
          <dgm:resizeHandles val="exact"/>
        </dgm:presLayoutVars>
      </dgm:prSet>
      <dgm:spPr/>
    </dgm:pt>
    <dgm:pt modelId="{A59BD1C1-9CC8-4AAA-A37A-5AEA775C17EE}" type="pres">
      <dgm:prSet presAssocID="{B8FDA85D-F330-4CBE-B3A7-F3119D9AB793}" presName="composite" presStyleCnt="0"/>
      <dgm:spPr/>
    </dgm:pt>
    <dgm:pt modelId="{CBC5DF40-3062-46D0-97F6-8E65859C46BF}" type="pres">
      <dgm:prSet presAssocID="{B8FDA85D-F330-4CBE-B3A7-F3119D9AB79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D524B39-6467-4B57-AF17-8E1E733C8D7A}" type="pres">
      <dgm:prSet presAssocID="{B8FDA85D-F330-4CBE-B3A7-F3119D9AB793}" presName="desTx" presStyleLbl="alignAccFollowNode1" presStyleIdx="0" presStyleCnt="2">
        <dgm:presLayoutVars>
          <dgm:bulletEnabled val="1"/>
        </dgm:presLayoutVars>
      </dgm:prSet>
      <dgm:spPr/>
    </dgm:pt>
    <dgm:pt modelId="{859A9A86-564A-4E8D-A473-7C4D1CBDE83A}" type="pres">
      <dgm:prSet presAssocID="{996E805D-042C-4581-8922-10C8A6287E69}" presName="space" presStyleCnt="0"/>
      <dgm:spPr/>
    </dgm:pt>
    <dgm:pt modelId="{3542913A-F7EA-440F-8B85-D6D5B6B4FF77}" type="pres">
      <dgm:prSet presAssocID="{DF1FFBDA-8E99-436B-A18A-1DD290732FA8}" presName="composite" presStyleCnt="0"/>
      <dgm:spPr/>
    </dgm:pt>
    <dgm:pt modelId="{E1C888DF-C591-407F-A551-E50398655047}" type="pres">
      <dgm:prSet presAssocID="{DF1FFBDA-8E99-436B-A18A-1DD290732FA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2228A11-B267-40E8-94FC-BAA516FDDDAB}" type="pres">
      <dgm:prSet presAssocID="{DF1FFBDA-8E99-436B-A18A-1DD290732FA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8BB0B02-BFF8-4F1C-A2CF-F1B2ABFA9979}" srcId="{4C73C4AA-8E06-410C-9BA8-1CFF1717F640}" destId="{AB3D75E6-C358-40C5-8169-6D4097C02142}" srcOrd="1" destOrd="0" parTransId="{82351ACB-E0C8-4ED7-B590-73486D79B415}" sibTransId="{8DA01025-0949-4455-8DC5-23A06BDAF731}"/>
    <dgm:cxn modelId="{57138C03-56CA-4D77-BB94-A64FAED0D75C}" srcId="{B8FDA85D-F330-4CBE-B3A7-F3119D9AB793}" destId="{4C73C4AA-8E06-410C-9BA8-1CFF1717F640}" srcOrd="3" destOrd="0" parTransId="{74625F82-9F8B-48B7-BDB4-3C49ABA6D455}" sibTransId="{52A47883-1A8B-48A0-84D5-34842EBB9F80}"/>
    <dgm:cxn modelId="{9DE3EE1C-76D4-4834-BE2E-B654E1B134C3}" type="presOf" srcId="{B8FDA85D-F330-4CBE-B3A7-F3119D9AB793}" destId="{CBC5DF40-3062-46D0-97F6-8E65859C46BF}" srcOrd="0" destOrd="0" presId="urn:microsoft.com/office/officeart/2005/8/layout/hList1"/>
    <dgm:cxn modelId="{3647B41F-680A-44AD-98CD-DA2D69C02F4E}" type="presOf" srcId="{FEF554CB-2A43-475E-BD8A-2A929A3523B9}" destId="{9D524B39-6467-4B57-AF17-8E1E733C8D7A}" srcOrd="0" destOrd="2" presId="urn:microsoft.com/office/officeart/2005/8/layout/hList1"/>
    <dgm:cxn modelId="{FEB8CE27-32BF-4475-9982-3A2DAAC579FC}" srcId="{1E1843BE-3B40-4E2D-BEDD-86BABC8ED861}" destId="{D1CE895A-9F05-4143-8B5F-4943E0E210C2}" srcOrd="1" destOrd="0" parTransId="{B6872BB3-3551-4967-8610-96F04D0ED62C}" sibTransId="{1F86D55B-F77E-4C84-AA98-AB68260EDA85}"/>
    <dgm:cxn modelId="{B4DBD528-A8CB-4E4F-BAE8-6E3CBFBFF50F}" srcId="{269BAC00-82BD-4D67-95B3-9849AF042189}" destId="{DF1FFBDA-8E99-436B-A18A-1DD290732FA8}" srcOrd="1" destOrd="0" parTransId="{F91CAB44-84A8-4ACE-9262-43ABEC382CE8}" sibTransId="{209E90C6-1960-40C4-813C-FE7149F55496}"/>
    <dgm:cxn modelId="{DDF81F31-1073-403A-8B4F-E4B5692F2AD8}" srcId="{B8FDA85D-F330-4CBE-B3A7-F3119D9AB793}" destId="{FEF554CB-2A43-475E-BD8A-2A929A3523B9}" srcOrd="2" destOrd="0" parTransId="{D61B2BE6-9F92-4E0E-9739-2E7BDB00FF38}" sibTransId="{4B07DA6C-50E2-4F0B-9189-97B01C5864F3}"/>
    <dgm:cxn modelId="{F6145531-D0B6-45A6-9619-5710E35FDD89}" type="presOf" srcId="{AB3D75E6-C358-40C5-8169-6D4097C02142}" destId="{9D524B39-6467-4B57-AF17-8E1E733C8D7A}" srcOrd="0" destOrd="9" presId="urn:microsoft.com/office/officeart/2005/8/layout/hList1"/>
    <dgm:cxn modelId="{57741633-D5B3-4152-AFD5-BA6915305B60}" srcId="{B8FDA85D-F330-4CBE-B3A7-F3119D9AB793}" destId="{C52D3A3B-404E-4BDA-A200-876243552285}" srcOrd="0" destOrd="0" parTransId="{0E41A463-AE81-40D6-969C-9EF2A679F02C}" sibTransId="{501D318F-B4B5-479E-A241-C9E8EC27A2DB}"/>
    <dgm:cxn modelId="{9846C138-674D-4CE6-B4C0-59669B8A43EB}" srcId="{DF1FFBDA-8E99-436B-A18A-1DD290732FA8}" destId="{75776EFD-3F97-46FF-9098-A62A31A7B7E3}" srcOrd="5" destOrd="0" parTransId="{63FE42F6-088E-4DAF-938A-FFF5A80756DB}" sibTransId="{5BB1651F-845C-4505-AC3C-44AF6F0C7A7D}"/>
    <dgm:cxn modelId="{EBD8125B-07EF-4682-8BEB-73E1FD5D2B6F}" type="presOf" srcId="{9CAA384A-E2AE-4D3F-81F4-7019554B0255}" destId="{62228A11-B267-40E8-94FC-BAA516FDDDAB}" srcOrd="0" destOrd="1" presId="urn:microsoft.com/office/officeart/2005/8/layout/hList1"/>
    <dgm:cxn modelId="{0932205B-EB28-4AE3-B395-FB18705963BA}" type="presOf" srcId="{269BAC00-82BD-4D67-95B3-9849AF042189}" destId="{FA747B29-9217-404B-AB3F-D8EB693981AD}" srcOrd="0" destOrd="0" presId="urn:microsoft.com/office/officeart/2005/8/layout/hList1"/>
    <dgm:cxn modelId="{33520A5E-5145-47B4-89D2-B93093C7F74E}" srcId="{269BAC00-82BD-4D67-95B3-9849AF042189}" destId="{B8FDA85D-F330-4CBE-B3A7-F3119D9AB793}" srcOrd="0" destOrd="0" parTransId="{19CE8175-10E5-42BC-A1E4-243322D62E42}" sibTransId="{996E805D-042C-4581-8922-10C8A6287E69}"/>
    <dgm:cxn modelId="{9219B85F-7F15-4512-A7F3-A7E9EF7867A9}" type="presOf" srcId="{BAA741CF-4A71-4D54-8170-31C7E5ADF0BF}" destId="{62228A11-B267-40E8-94FC-BAA516FDDDAB}" srcOrd="0" destOrd="6" presId="urn:microsoft.com/office/officeart/2005/8/layout/hList1"/>
    <dgm:cxn modelId="{1F5A1B44-F8CC-45FA-8911-9A26D6200108}" type="presOf" srcId="{BCC8DA7D-D257-459D-B732-C0928D239ACA}" destId="{62228A11-B267-40E8-94FC-BAA516FDDDAB}" srcOrd="0" destOrd="3" presId="urn:microsoft.com/office/officeart/2005/8/layout/hList1"/>
    <dgm:cxn modelId="{C01E7C64-F93F-4225-AB22-A9E9BD32215D}" type="presOf" srcId="{C52D3A3B-404E-4BDA-A200-876243552285}" destId="{9D524B39-6467-4B57-AF17-8E1E733C8D7A}" srcOrd="0" destOrd="0" presId="urn:microsoft.com/office/officeart/2005/8/layout/hList1"/>
    <dgm:cxn modelId="{D3A66049-82F9-4081-81F5-ABC06E182C91}" srcId="{FEF554CB-2A43-475E-BD8A-2A929A3523B9}" destId="{5460A777-DD00-4247-B312-64C4C7697D24}" srcOrd="1" destOrd="0" parTransId="{94044757-02F9-4064-A59E-78BBF73405DD}" sibTransId="{B1872663-A0B8-4383-BF31-97899823ABF7}"/>
    <dgm:cxn modelId="{1FE4B24A-5423-44EF-934F-2575819448F7}" type="presOf" srcId="{75776EFD-3F97-46FF-9098-A62A31A7B7E3}" destId="{62228A11-B267-40E8-94FC-BAA516FDDDAB}" srcOrd="0" destOrd="8" presId="urn:microsoft.com/office/officeart/2005/8/layout/hList1"/>
    <dgm:cxn modelId="{9846A66C-C450-479F-B250-03DE8CBB8289}" type="presOf" srcId="{257EC8E6-B973-499C-A97A-5A2ED949807B}" destId="{9D524B39-6467-4B57-AF17-8E1E733C8D7A}" srcOrd="0" destOrd="8" presId="urn:microsoft.com/office/officeart/2005/8/layout/hList1"/>
    <dgm:cxn modelId="{E0C4D051-B909-45A2-9A82-42A6BC9D6A3E}" type="presOf" srcId="{4C73C4AA-8E06-410C-9BA8-1CFF1717F640}" destId="{9D524B39-6467-4B57-AF17-8E1E733C8D7A}" srcOrd="0" destOrd="7" presId="urn:microsoft.com/office/officeart/2005/8/layout/hList1"/>
    <dgm:cxn modelId="{C9F84D53-B11E-4B37-950E-D055B6165FAD}" srcId="{FEF554CB-2A43-475E-BD8A-2A929A3523B9}" destId="{8ACE3B7C-5312-4792-AB50-85ECD0D253C5}" srcOrd="3" destOrd="0" parTransId="{AE96D9F2-20B3-4D72-9E14-515600D35010}" sibTransId="{BAD29D91-B8CF-4533-B852-D4F378717570}"/>
    <dgm:cxn modelId="{15F8EC55-C173-4A94-9EEC-C543ADA5207D}" srcId="{FEF554CB-2A43-475E-BD8A-2A929A3523B9}" destId="{62115369-3D7D-4CEC-9557-466C1DA8A399}" srcOrd="0" destOrd="0" parTransId="{480F185C-C5BB-4B08-808B-16CD3F47CA69}" sibTransId="{231A2632-A036-49C0-9D8D-D83161823970}"/>
    <dgm:cxn modelId="{190E1657-11CD-4E04-B241-C949EF128FE7}" type="presOf" srcId="{9C6FDF4D-7DD0-49FE-AB74-FE30EB359401}" destId="{62228A11-B267-40E8-94FC-BAA516FDDDAB}" srcOrd="0" destOrd="0" presId="urn:microsoft.com/office/officeart/2005/8/layout/hList1"/>
    <dgm:cxn modelId="{ECB3F858-1663-4267-AA63-ECD985E1EE2B}" type="presOf" srcId="{D1CE895A-9F05-4143-8B5F-4943E0E210C2}" destId="{62228A11-B267-40E8-94FC-BAA516FDDDAB}" srcOrd="0" destOrd="4" presId="urn:microsoft.com/office/officeart/2005/8/layout/hList1"/>
    <dgm:cxn modelId="{D1F7DB5A-C5BD-457A-B875-03448690DE02}" type="presOf" srcId="{5460A777-DD00-4247-B312-64C4C7697D24}" destId="{9D524B39-6467-4B57-AF17-8E1E733C8D7A}" srcOrd="0" destOrd="4" presId="urn:microsoft.com/office/officeart/2005/8/layout/hList1"/>
    <dgm:cxn modelId="{24EF897D-DB22-468A-A7DC-C22A7A17BE4E}" srcId="{DF1FFBDA-8E99-436B-A18A-1DD290732FA8}" destId="{BAA741CF-4A71-4D54-8170-31C7E5ADF0BF}" srcOrd="3" destOrd="0" parTransId="{8B367110-5065-424A-AAAD-235BEC4290AE}" sibTransId="{AEB6CEF1-FA40-4E47-9A87-9F8D567D9702}"/>
    <dgm:cxn modelId="{FECAC883-270C-48A7-8F70-1FC40EF920D8}" srcId="{4C73C4AA-8E06-410C-9BA8-1CFF1717F640}" destId="{257EC8E6-B973-499C-A97A-5A2ED949807B}" srcOrd="0" destOrd="0" parTransId="{D8B0163C-2CFE-4579-82A7-59A6B8F6810A}" sibTransId="{A2B480A7-2EF9-4D90-88F0-F7BD348E0517}"/>
    <dgm:cxn modelId="{90FC289E-BD34-41D7-8826-5F3DCA4FB360}" srcId="{B8FDA85D-F330-4CBE-B3A7-F3119D9AB793}" destId="{71C5E2DF-0B9C-40B4-9BC9-4EAD64924F83}" srcOrd="1" destOrd="0" parTransId="{C48B9980-9C77-41C8-84BE-55DF61FEF518}" sibTransId="{3C5D495B-7F3C-4097-8F8B-26EB4A2360BB}"/>
    <dgm:cxn modelId="{88AEAA9F-B652-4EF7-82B1-5141E0801AED}" type="presOf" srcId="{71C5E2DF-0B9C-40B4-9BC9-4EAD64924F83}" destId="{9D524B39-6467-4B57-AF17-8E1E733C8D7A}" srcOrd="0" destOrd="1" presId="urn:microsoft.com/office/officeart/2005/8/layout/hList1"/>
    <dgm:cxn modelId="{37C9EFA2-81FA-4267-AAC6-ADD69E8D2142}" type="presOf" srcId="{1E1843BE-3B40-4E2D-BEDD-86BABC8ED861}" destId="{62228A11-B267-40E8-94FC-BAA516FDDDAB}" srcOrd="0" destOrd="2" presId="urn:microsoft.com/office/officeart/2005/8/layout/hList1"/>
    <dgm:cxn modelId="{8503C5A4-CC6E-4A18-A2A1-C3158A245757}" srcId="{DF1FFBDA-8E99-436B-A18A-1DD290732FA8}" destId="{9CAA384A-E2AE-4D3F-81F4-7019554B0255}" srcOrd="1" destOrd="0" parTransId="{B74BC0E9-FEF7-40DC-B76E-8CA40986C155}" sibTransId="{723D772D-E3D5-477F-9679-9A69FF267572}"/>
    <dgm:cxn modelId="{FA31A0A7-FE76-46AE-865E-6297BBF40618}" type="presOf" srcId="{7D13A4C8-E8F2-4831-812F-6244AEEC0052}" destId="{62228A11-B267-40E8-94FC-BAA516FDDDAB}" srcOrd="0" destOrd="7" presId="urn:microsoft.com/office/officeart/2005/8/layout/hList1"/>
    <dgm:cxn modelId="{D0F6DDA9-B479-4B01-91D6-63893FB97707}" srcId="{DF1FFBDA-8E99-436B-A18A-1DD290732FA8}" destId="{1E1843BE-3B40-4E2D-BEDD-86BABC8ED861}" srcOrd="2" destOrd="0" parTransId="{E6D187A7-B71D-4374-91E8-79DEBECB4E8D}" sibTransId="{BA44965A-B23F-4D40-A9CD-2D94A8A6204F}"/>
    <dgm:cxn modelId="{AF256FAC-B06C-41FE-9E62-D5CFA7314DF6}" srcId="{1E1843BE-3B40-4E2D-BEDD-86BABC8ED861}" destId="{BCC8DA7D-D257-459D-B732-C0928D239ACA}" srcOrd="0" destOrd="0" parTransId="{5EBA181E-F0CD-4406-AC5E-5E3FE6E1AB10}" sibTransId="{FA01F3C3-B3C9-4316-AB9E-68E0ECC885B6}"/>
    <dgm:cxn modelId="{D27459CF-B15D-4D73-A321-12EDF095713B}" srcId="{DF1FFBDA-8E99-436B-A18A-1DD290732FA8}" destId="{9C6FDF4D-7DD0-49FE-AB74-FE30EB359401}" srcOrd="0" destOrd="0" parTransId="{6A0EB06A-5EA2-4D8D-B29A-00E5E8DAD15F}" sibTransId="{00EA26A9-A2CB-4044-87CB-28A93372249E}"/>
    <dgm:cxn modelId="{5BB776D4-ABB8-4F88-8CA9-709594479C51}" type="presOf" srcId="{B5362A32-8EB9-4CAD-857D-5F365A3AF7C2}" destId="{62228A11-B267-40E8-94FC-BAA516FDDDAB}" srcOrd="0" destOrd="5" presId="urn:microsoft.com/office/officeart/2005/8/layout/hList1"/>
    <dgm:cxn modelId="{C4A7B8D6-5D0A-4E67-A94C-1799E1064227}" type="presOf" srcId="{8ACE3B7C-5312-4792-AB50-85ECD0D253C5}" destId="{9D524B39-6467-4B57-AF17-8E1E733C8D7A}" srcOrd="0" destOrd="6" presId="urn:microsoft.com/office/officeart/2005/8/layout/hList1"/>
    <dgm:cxn modelId="{D3D881D7-6589-4DF6-B1D4-D27616A2749A}" type="presOf" srcId="{1C29D22F-4191-4154-A6E9-CA2AC3481F3E}" destId="{9D524B39-6467-4B57-AF17-8E1E733C8D7A}" srcOrd="0" destOrd="5" presId="urn:microsoft.com/office/officeart/2005/8/layout/hList1"/>
    <dgm:cxn modelId="{33C5A5DF-90E7-4319-A55E-9901803BB090}" srcId="{1E1843BE-3B40-4E2D-BEDD-86BABC8ED861}" destId="{B5362A32-8EB9-4CAD-857D-5F365A3AF7C2}" srcOrd="2" destOrd="0" parTransId="{9CFD81C8-BD94-48E8-A512-E28990FF52F6}" sibTransId="{99C04A64-7BA8-4C9E-89A5-51257D7F8258}"/>
    <dgm:cxn modelId="{BF406DEB-28F7-4171-A233-58D897FAFB24}" srcId="{FEF554CB-2A43-475E-BD8A-2A929A3523B9}" destId="{1C29D22F-4191-4154-A6E9-CA2AC3481F3E}" srcOrd="2" destOrd="0" parTransId="{8DCF1CBA-CB99-4223-9A40-CC1F45DA0024}" sibTransId="{3E716D3A-D171-4129-8835-CE5F52E30B9F}"/>
    <dgm:cxn modelId="{F8DE61F0-549F-4476-829F-46B82777006C}" type="presOf" srcId="{DF1FFBDA-8E99-436B-A18A-1DD290732FA8}" destId="{E1C888DF-C591-407F-A551-E50398655047}" srcOrd="0" destOrd="0" presId="urn:microsoft.com/office/officeart/2005/8/layout/hList1"/>
    <dgm:cxn modelId="{6D7ECBF6-42E7-43D6-984B-0C9406D40D2C}" srcId="{DF1FFBDA-8E99-436B-A18A-1DD290732FA8}" destId="{7D13A4C8-E8F2-4831-812F-6244AEEC0052}" srcOrd="4" destOrd="0" parTransId="{B479B063-8149-4E81-A739-1C19AF58887A}" sibTransId="{8974AFE2-40C8-4F63-A977-9D191CCAEA92}"/>
    <dgm:cxn modelId="{752B30F9-87EB-4309-B267-E3A66D86E4DC}" type="presOf" srcId="{62115369-3D7D-4CEC-9557-466C1DA8A399}" destId="{9D524B39-6467-4B57-AF17-8E1E733C8D7A}" srcOrd="0" destOrd="3" presId="urn:microsoft.com/office/officeart/2005/8/layout/hList1"/>
    <dgm:cxn modelId="{508CCB2C-80F3-4846-8E3C-581D1E736771}" type="presParOf" srcId="{FA747B29-9217-404B-AB3F-D8EB693981AD}" destId="{A59BD1C1-9CC8-4AAA-A37A-5AEA775C17EE}" srcOrd="0" destOrd="0" presId="urn:microsoft.com/office/officeart/2005/8/layout/hList1"/>
    <dgm:cxn modelId="{7B517CBC-E7B0-47EE-92C9-213B147536A9}" type="presParOf" srcId="{A59BD1C1-9CC8-4AAA-A37A-5AEA775C17EE}" destId="{CBC5DF40-3062-46D0-97F6-8E65859C46BF}" srcOrd="0" destOrd="0" presId="urn:microsoft.com/office/officeart/2005/8/layout/hList1"/>
    <dgm:cxn modelId="{356C52EA-A004-4190-B381-5CE6B307945A}" type="presParOf" srcId="{A59BD1C1-9CC8-4AAA-A37A-5AEA775C17EE}" destId="{9D524B39-6467-4B57-AF17-8E1E733C8D7A}" srcOrd="1" destOrd="0" presId="urn:microsoft.com/office/officeart/2005/8/layout/hList1"/>
    <dgm:cxn modelId="{D9CF6BB7-E086-4EEB-A721-F22CFEBE8DA7}" type="presParOf" srcId="{FA747B29-9217-404B-AB3F-D8EB693981AD}" destId="{859A9A86-564A-4E8D-A473-7C4D1CBDE83A}" srcOrd="1" destOrd="0" presId="urn:microsoft.com/office/officeart/2005/8/layout/hList1"/>
    <dgm:cxn modelId="{E67A3444-EACA-4637-9B5D-C7A43AE87ABA}" type="presParOf" srcId="{FA747B29-9217-404B-AB3F-D8EB693981AD}" destId="{3542913A-F7EA-440F-8B85-D6D5B6B4FF77}" srcOrd="2" destOrd="0" presId="urn:microsoft.com/office/officeart/2005/8/layout/hList1"/>
    <dgm:cxn modelId="{BD404387-CF2A-4BAE-900B-6B3A4B98A6CA}" type="presParOf" srcId="{3542913A-F7EA-440F-8B85-D6D5B6B4FF77}" destId="{E1C888DF-C591-407F-A551-E50398655047}" srcOrd="0" destOrd="0" presId="urn:microsoft.com/office/officeart/2005/8/layout/hList1"/>
    <dgm:cxn modelId="{F054B31D-6B52-447B-8E26-9C9DDF68B4E0}" type="presParOf" srcId="{3542913A-F7EA-440F-8B85-D6D5B6B4FF77}" destId="{62228A11-B267-40E8-94FC-BAA516FDDD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5DF40-3062-46D0-97F6-8E65859C46BF}">
      <dsp:nvSpPr>
        <dsp:cNvPr id="0" name=""/>
        <dsp:cNvSpPr/>
      </dsp:nvSpPr>
      <dsp:spPr>
        <a:xfrm>
          <a:off x="54" y="205190"/>
          <a:ext cx="518827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SYMPATIKUS</a:t>
          </a:r>
        </a:p>
      </dsp:txBody>
      <dsp:txXfrm>
        <a:off x="54" y="205190"/>
        <a:ext cx="5188278" cy="547200"/>
      </dsp:txXfrm>
    </dsp:sp>
    <dsp:sp modelId="{9D524B39-6467-4B57-AF17-8E1E733C8D7A}">
      <dsp:nvSpPr>
        <dsp:cNvPr id="0" name=""/>
        <dsp:cNvSpPr/>
      </dsp:nvSpPr>
      <dsp:spPr>
        <a:xfrm>
          <a:off x="54" y="752390"/>
          <a:ext cx="518827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Míšní kořeny sympatiku se nacházejí v hrudní a bederní páteři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„Fight or flight“ – katabolická složka, připravuje organismus na zátěž (stresová reakce boj nebo útěk)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Zvyšuje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Srdeční frekvenci a srdeční výdej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Krevní tlak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Krevní průtok aktivními svaly (včetně srdce)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Metabolickou aktivitu, uvolňování glukózy z jater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Zrychluje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Vnější dýchání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Rychlost odpovědi a mentální aktivitu</a:t>
          </a:r>
        </a:p>
      </dsp:txBody>
      <dsp:txXfrm>
        <a:off x="54" y="752390"/>
        <a:ext cx="5188278" cy="4172399"/>
      </dsp:txXfrm>
    </dsp:sp>
    <dsp:sp modelId="{E1C888DF-C591-407F-A551-E50398655047}">
      <dsp:nvSpPr>
        <dsp:cNvPr id="0" name=""/>
        <dsp:cNvSpPr/>
      </dsp:nvSpPr>
      <dsp:spPr>
        <a:xfrm>
          <a:off x="5914691" y="205190"/>
          <a:ext cx="518827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PARASYMPATIKUS</a:t>
          </a:r>
        </a:p>
      </dsp:txBody>
      <dsp:txXfrm>
        <a:off x="5914691" y="205190"/>
        <a:ext cx="5188278" cy="547200"/>
      </dsp:txXfrm>
    </dsp:sp>
    <dsp:sp modelId="{62228A11-B267-40E8-94FC-BAA516FDDDAB}">
      <dsp:nvSpPr>
        <dsp:cNvPr id="0" name=""/>
        <dsp:cNvSpPr/>
      </dsp:nvSpPr>
      <dsp:spPr>
        <a:xfrm>
          <a:off x="5914691" y="752390"/>
          <a:ext cx="518827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Míšní kořeny parasympatiku se nacházejí v hlavě a křížové páteři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„Rest and digest“ – anabolická složka, uchovává organismus</a:t>
          </a:r>
          <a:br>
            <a:rPr lang="cs-CZ" sz="1900" kern="1200"/>
          </a:br>
          <a:r>
            <a:rPr lang="cs-CZ" sz="1900" kern="1200"/>
            <a:t>v chodu, vytváří zásoby, regeneruje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Urychluje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Zažívání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Vylučování</a:t>
          </a:r>
          <a:endParaRPr lang="cs-CZ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Žlázovou sekreci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Snižuje tepovou frekvenci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Kontrahuje cévy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Zpomaluje vnější dýchání</a:t>
          </a:r>
        </a:p>
      </dsp:txBody>
      <dsp:txXfrm>
        <a:off x="5914691" y="752390"/>
        <a:ext cx="5188278" cy="4172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3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15.03.2022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test-prep/mcat/organ-systems/neuron-membrane-potentials/v/neuron-action-potential-mechanis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353" y="1828800"/>
            <a:ext cx="4752528" cy="109614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/>
              <a:t>NERVOVÝ SYSTÉM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AA91B2-D45F-47A1-ACA1-6F73E0A6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en-US" sz="3600" b="1" dirty="0"/>
              <a:t>DOKÁŽETE PŘEČÍST NÁSLEDUJÍCÍ VĚTU?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931F00-ED60-46A4-B356-08908393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V SUOIVSOLTSI S VZÝUKEMM NA CMABRIGDE UINERVTISY</a:t>
            </a:r>
            <a:br>
              <a:rPr lang="en-US" sz="2800" dirty="0"/>
            </a:br>
            <a:r>
              <a:rPr lang="en-US" sz="2800" dirty="0"/>
              <a:t>VLŠYO NJAEVO, ŽE NZEÁELŽÍ NA POŘDAÍ PSÍEMN VE SOLVĚ. JEDNINÁ DLEUITŽÁ VĚC JE, ABY BLYY PNVRÍ A PSOELNDÍ PÍMESNA NA SRPVÁÉNM MSTÍĚ. ZYBETK MŽUE BÝT TOTÁNLÍ SĚMS A TY TO PŘOÁD BEZ PORLBMÉU PEŘČETŠ. JE TO PORTO, ŽE LDIKSÝ MEZOK NETČE KDAŽÉ PENSÍMO, ALE SVOLO JKAO CLEEK.</a:t>
            </a:r>
            <a:br>
              <a:rPr lang="en-US" sz="2800" dirty="0"/>
            </a:br>
            <a:r>
              <a:rPr lang="en-US" sz="2800" dirty="0"/>
              <a:t>ZJÍMAVAÉ, EŽ ???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80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54F97-58D5-405F-8377-A17857C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MEZIMOZEK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3F6ED-F769-4FBB-8199-289837D0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575047"/>
            <a:ext cx="6696744" cy="528295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Talamus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Seskupení senzorických, asociačních a nespecifických jader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Spolu s mozkovou kůrou ovlivňuje stav </a:t>
            </a:r>
            <a:r>
              <a:rPr lang="cs-CZ" b="1" dirty="0"/>
              <a:t>bdělosti – </a:t>
            </a:r>
            <a:r>
              <a:rPr lang="cs-CZ" dirty="0"/>
              <a:t>melatonin (epifýza)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Hypotalamus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Hormony (antidiuretický hormon a oxytocin)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Regulace sytosti - centra pro žízeň, hlad/sytost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Řízení sexuálního chování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Centrum emocí (spolu s limbickým systémem)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Termoregulace</a:t>
            </a:r>
          </a:p>
          <a:p>
            <a:pPr lvl="1">
              <a:lnSpc>
                <a:spcPct val="120000"/>
              </a:lnSpc>
            </a:pPr>
            <a:r>
              <a:rPr lang="cs-CZ" b="1" dirty="0"/>
              <a:t>Nadřazený sympatiku a parasympatiku</a:t>
            </a:r>
          </a:p>
          <a:p>
            <a:pPr marL="274320" lvl="1" indent="-274320">
              <a:lnSpc>
                <a:spcPct val="120000"/>
              </a:lnSpc>
              <a:buClr>
                <a:schemeClr val="accent3"/>
              </a:buClr>
              <a:buSzPct val="95000"/>
            </a:pPr>
            <a:r>
              <a:rPr lang="cs-CZ" sz="2200" b="1" dirty="0"/>
              <a:t>Hypofýza </a:t>
            </a:r>
            <a:r>
              <a:rPr lang="cs-CZ" sz="2200" dirty="0"/>
              <a:t>(podvěsek mozkový)</a:t>
            </a:r>
          </a:p>
          <a:p>
            <a:pPr marL="548640" lvl="2" indent="-274320">
              <a:lnSpc>
                <a:spcPct val="120000"/>
              </a:lnSpc>
              <a:buClr>
                <a:schemeClr val="accent3"/>
              </a:buClr>
              <a:buSzPct val="95000"/>
            </a:pPr>
            <a:r>
              <a:rPr lang="cs-CZ" sz="2200" dirty="0"/>
              <a:t>Centrální endokrinní žláza nadřazená všem žlázám</a:t>
            </a:r>
            <a:br>
              <a:rPr lang="cs-CZ" sz="2200" dirty="0"/>
            </a:br>
            <a:r>
              <a:rPr lang="cs-CZ" sz="2200" dirty="0"/>
              <a:t>s vnitřní sekrecí</a:t>
            </a:r>
          </a:p>
          <a:p>
            <a:pPr marL="548640" lvl="2" indent="-274320">
              <a:lnSpc>
                <a:spcPct val="120000"/>
              </a:lnSpc>
              <a:buClr>
                <a:schemeClr val="accent3"/>
              </a:buClr>
              <a:buSzPct val="95000"/>
            </a:pPr>
            <a:r>
              <a:rPr lang="cs-CZ" sz="2200" b="1" dirty="0"/>
              <a:t>Adenohypofýza</a:t>
            </a:r>
          </a:p>
          <a:p>
            <a:pPr marL="822960" lvl="3" indent="-274320">
              <a:lnSpc>
                <a:spcPct val="120000"/>
              </a:lnSpc>
              <a:buSzPct val="95000"/>
            </a:pPr>
            <a:r>
              <a:rPr lang="cs-CZ" sz="2200" dirty="0"/>
              <a:t>Produkce hormonů, které řídí další žlázy s vnitřní sekrecí</a:t>
            </a:r>
          </a:p>
        </p:txBody>
      </p:sp>
      <p:pic>
        <p:nvPicPr>
          <p:cNvPr id="7" name="Obrázek 6" descr="Hypofýza.gif">
            <a:extLst>
              <a:ext uri="{FF2B5EF4-FFF2-40B4-BE49-F238E27FC236}">
                <a16:creationId xmlns:a16="http://schemas.microsoft.com/office/drawing/2014/main" id="{39DDC931-CE69-4185-AA8C-39FF96904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549" t="5990" r="860"/>
          <a:stretch>
            <a:fillRect/>
          </a:stretch>
        </p:blipFill>
        <p:spPr>
          <a:xfrm>
            <a:off x="7332713" y="2038536"/>
            <a:ext cx="45365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4D8EE1-FCD5-45DC-A297-DD4FB014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184" y="260648"/>
            <a:ext cx="3932237" cy="629220"/>
          </a:xfrm>
        </p:spPr>
        <p:txBody>
          <a:bodyPr anchor="b">
            <a:normAutofit/>
          </a:bodyPr>
          <a:lstStyle/>
          <a:p>
            <a:r>
              <a:rPr lang="en-US" dirty="0"/>
              <a:t>MOZKOVÝ KMEN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6C55C39-C99A-D135-C9CF-D3F8A8DB9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8128" y="1086420"/>
            <a:ext cx="4680521" cy="562239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200" dirty="0"/>
              <a:t>spojuje mozek s míchou</a:t>
            </a:r>
            <a:endParaRPr lang="cs-CZ" sz="2200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Střední mozek + Varolův most + prodloužená mícha</a:t>
            </a:r>
          </a:p>
          <a:p>
            <a:pPr>
              <a:lnSpc>
                <a:spcPct val="110000"/>
              </a:lnSpc>
            </a:pPr>
            <a:r>
              <a:rPr lang="cs-CZ" sz="2200" dirty="0"/>
              <a:t>Prodloužená mícha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Pokračování páteřní míchy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Křížení pyramidových drah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Řízení dýchání, činnost srdce a cév, trávení, kašel, polykání, oční reflexy</a:t>
            </a:r>
          </a:p>
          <a:p>
            <a:pPr>
              <a:lnSpc>
                <a:spcPct val="110000"/>
              </a:lnSpc>
            </a:pPr>
            <a:r>
              <a:rPr lang="cs-CZ" sz="2200" dirty="0"/>
              <a:t>Varolův most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Řízení motoriky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Smyslová analýza </a:t>
            </a:r>
          </a:p>
          <a:p>
            <a:pPr lvl="1">
              <a:lnSpc>
                <a:spcPct val="110000"/>
              </a:lnSpc>
            </a:pPr>
            <a:r>
              <a:rPr lang="cs-CZ" sz="2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→ regulace pohybu a postoje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2200" dirty="0"/>
              <a:t>Střední mozek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Zrak, sluch, pohyby očí a těla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B82B81-0B84-4B86-93FA-BF7D74B82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20"/>
            <a:ext cx="6960096" cy="455257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EC6850-63D2-4C16-AD48-9BD52754ABB3}"/>
              </a:ext>
            </a:extLst>
          </p:cNvPr>
          <p:cNvSpPr txBox="1"/>
          <p:nvPr/>
        </p:nvSpPr>
        <p:spPr>
          <a:xfrm>
            <a:off x="407368" y="414908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STŘEDNÍ MOZEK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28AD5F-53B4-4331-ADE1-48BC1D6AFC27}"/>
              </a:ext>
            </a:extLst>
          </p:cNvPr>
          <p:cNvSpPr txBox="1"/>
          <p:nvPr/>
        </p:nvSpPr>
        <p:spPr>
          <a:xfrm>
            <a:off x="1055440" y="4709370"/>
            <a:ext cx="17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VAROLŮV MOST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20010A9-8542-45CF-8877-815436B97EEE}"/>
              </a:ext>
            </a:extLst>
          </p:cNvPr>
          <p:cNvSpPr txBox="1"/>
          <p:nvPr/>
        </p:nvSpPr>
        <p:spPr>
          <a:xfrm>
            <a:off x="1775520" y="5156855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PRODLOUŽENÁ MÍCHA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EE93FF08-922A-4C49-81F4-C83CE99D860C}"/>
              </a:ext>
            </a:extLst>
          </p:cNvPr>
          <p:cNvCxnSpPr>
            <a:cxnSpLocks/>
          </p:cNvCxnSpPr>
          <p:nvPr/>
        </p:nvCxnSpPr>
        <p:spPr>
          <a:xfrm flipV="1">
            <a:off x="1557997" y="3284984"/>
            <a:ext cx="2089731" cy="8519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0245A28-7BD8-4C1A-985F-BA4FFDCCE43F}"/>
              </a:ext>
            </a:extLst>
          </p:cNvPr>
          <p:cNvCxnSpPr>
            <a:cxnSpLocks/>
          </p:cNvCxnSpPr>
          <p:nvPr/>
        </p:nvCxnSpPr>
        <p:spPr>
          <a:xfrm flipV="1">
            <a:off x="2230600" y="4005064"/>
            <a:ext cx="1417128" cy="680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7F6966A-0909-42C9-B3ED-94C7A889C858}"/>
              </a:ext>
            </a:extLst>
          </p:cNvPr>
          <p:cNvCxnSpPr>
            <a:cxnSpLocks/>
          </p:cNvCxnSpPr>
          <p:nvPr/>
        </p:nvCxnSpPr>
        <p:spPr>
          <a:xfrm flipV="1">
            <a:off x="3298607" y="4685162"/>
            <a:ext cx="904372" cy="417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4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2BEBF1-1C0F-4911-A1C3-50D1E42B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en-US" sz="3600" dirty="0"/>
              <a:t>MOZEČEK (CEREBELLUM)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ED3E95-A2DF-4897-8C8F-5A42EF28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r>
              <a:rPr lang="en-US" dirty="0"/>
              <a:t>je to oblast </a:t>
            </a:r>
            <a:r>
              <a:rPr lang="cs-CZ" dirty="0"/>
              <a:t>spojená</a:t>
            </a:r>
            <a:r>
              <a:rPr lang="en-US" dirty="0"/>
              <a:t> </a:t>
            </a:r>
            <a:r>
              <a:rPr lang="cs-CZ" dirty="0"/>
              <a:t>hlavně</a:t>
            </a:r>
            <a:r>
              <a:rPr lang="en-US" dirty="0"/>
              <a:t> s </a:t>
            </a:r>
            <a:r>
              <a:rPr lang="cs-CZ" dirty="0"/>
              <a:t>motorickou</a:t>
            </a:r>
            <a:r>
              <a:rPr lang="en-US" dirty="0"/>
              <a:t> </a:t>
            </a:r>
            <a:r>
              <a:rPr lang="cs-CZ" dirty="0"/>
              <a:t>činností – koordinace pohybu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Udržování stoje a rovnováhy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Tonus svalstva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Koordinace pohybů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Účast na psychických a kognitivních funkcích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7CE68-A757-4E48-B2D9-B4C4BE1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BAZÁLNÍ GANGLIA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0DF85-1A5A-4D52-9909-EEA03FEA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88" y="1772816"/>
            <a:ext cx="7207572" cy="4572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dirty="0"/>
              <a:t>jsou uloženy ve středu mozkových hemisfér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šedá hmota mozková složená z nervových buněk tvořících složitý řídící systém koordinující svalovou činnost tak, že tělo může vykonávat určité druhy pohybu nezávisle na vědomí</a:t>
            </a:r>
          </a:p>
          <a:p>
            <a:pPr>
              <a:lnSpc>
                <a:spcPct val="90000"/>
              </a:lnSpc>
            </a:pPr>
            <a:r>
              <a:rPr lang="cs-CZ" altLang="en-US" sz="2400" dirty="0"/>
              <a:t>např. pohyb rukou při chůzi, výrazy tváře nebo i postavení končetin při stání nebo chůzi</a:t>
            </a:r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9CF3E60-4F3F-4FD7-B45E-D1F1CA27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696431"/>
            <a:ext cx="4327252" cy="5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D7D5E694-FE8B-4180-8C45-90EACD4D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4650"/>
            <a:ext cx="91440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39EE7-99F5-4B72-9F45-4E77A322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73" y="188640"/>
            <a:ext cx="3932237" cy="948680"/>
          </a:xfrm>
        </p:spPr>
        <p:txBody>
          <a:bodyPr/>
          <a:lstStyle/>
          <a:p>
            <a:pPr algn="ctr"/>
            <a:r>
              <a:rPr lang="cs-CZ" dirty="0"/>
              <a:t>MÍCHA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C0197C-7B8A-450E-B364-BE217F3E1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6120" y="1281336"/>
            <a:ext cx="4824536" cy="557666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1600" dirty="0"/>
              <a:t>je válcový sloupec nervové tkáně, dlouhý přibližně 40cm, který prochází vnitřním kanálem páteře a vede z mozku do dolní části zad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navazuje na prodlouženou míchu v mozkovém kmeni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1600" dirty="0"/>
              <a:t>ŠEDÁ HMOTA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chemeClr val="bg1"/>
                </a:solidFill>
              </a:rPr>
              <a:t>je tvořená seskupením nervových buněk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chemeClr val="bg1"/>
                </a:solidFill>
              </a:rPr>
              <a:t>přední roh tvoří motorické neurony, zadní roh se skládá z buněčných těl vmezeřených a senzorických neuronů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1600" dirty="0"/>
              <a:t>BÍLÁ HMOTA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chemeClr val="bg1"/>
                </a:solidFill>
              </a:rPr>
              <a:t>obklopuje šedou hmotu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chemeClr val="bg1"/>
                </a:solidFill>
              </a:rPr>
              <a:t>je rozdělená do tří sloupců a obsahuje ascendentní (vzestupné) a descendentní (sestupné) nervy, které spojují mozek a míchu s periferním nervovým systémem v obou směrech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chemeClr val="bg1"/>
                </a:solidFill>
              </a:rPr>
              <a:t>sestupné nervy vedou motorické impulzy z mozku do periferního nervového systému, zatímco vzestupné nervy přinášejí senzorické impulzy do mozku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A4AB03-3395-48C5-9AFF-BDED39D59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3" t="21636" r="28147" b="34243"/>
          <a:stretch/>
        </p:blipFill>
        <p:spPr>
          <a:xfrm>
            <a:off x="-2039" y="161316"/>
            <a:ext cx="6956934" cy="365239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B3E355-5C51-493C-A215-3062DB53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0225"/>
            <a:ext cx="6956934" cy="28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91F705-44C8-4872-825F-8E77FA7D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PERIFERNÍ NERVOVÝ SYSTÉM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2C24D5-4289-475E-8882-B2DA7D33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Část nervové soustavy mimo CNS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Somatický nervový systém (mozkomíšní nervy)</a:t>
            </a:r>
          </a:p>
          <a:p>
            <a:pPr lvl="1">
              <a:lnSpc>
                <a:spcPct val="150000"/>
              </a:lnSpc>
            </a:pPr>
            <a:r>
              <a:rPr lang="cs-CZ" altLang="en-US" dirty="0"/>
              <a:t>Je řízen naším vědomím</a:t>
            </a:r>
          </a:p>
          <a:p>
            <a:pPr lvl="1">
              <a:lnSpc>
                <a:spcPct val="150000"/>
              </a:lnSpc>
            </a:pPr>
            <a:r>
              <a:rPr lang="cs-CZ" altLang="en-US" sz="2000" dirty="0"/>
              <a:t>Shromažďuje informace  o vnějším světě ze smyslových orgánů</a:t>
            </a:r>
          </a:p>
          <a:p>
            <a:pPr lvl="1">
              <a:lnSpc>
                <a:spcPct val="150000"/>
              </a:lnSpc>
            </a:pPr>
            <a:r>
              <a:rPr lang="cs-CZ" altLang="en-US" sz="2000" dirty="0"/>
              <a:t>Přenáší vzruchy motorickými vlákny z CNS do kosterních svalů </a:t>
            </a:r>
            <a:r>
              <a:rPr lang="cs-CZ" altLang="en-US" sz="2000" dirty="0">
                <a:latin typeface="Franklin Gothic Medium" panose="020B0603020102020204" pitchFamily="34" charset="0"/>
              </a:rPr>
              <a:t>→ </a:t>
            </a:r>
            <a:r>
              <a:rPr lang="cs-CZ" altLang="en-US" sz="2000" dirty="0"/>
              <a:t>vyvolávání pohybů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dirty="0"/>
              <a:t>Hlavové nervy – </a:t>
            </a:r>
            <a:r>
              <a:rPr lang="en-US" altLang="cs-CZ" dirty="0">
                <a:latin typeface="+mj-lt"/>
              </a:rPr>
              <a:t>12 </a:t>
            </a:r>
            <a:r>
              <a:rPr lang="cs-CZ" altLang="cs-CZ" dirty="0">
                <a:latin typeface="+mj-lt"/>
              </a:rPr>
              <a:t>párů (propojení s mozkem)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Míšní nervy – 31 párů (propojení s míchou)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Autonomní nervový systém (vegetativní) </a:t>
            </a:r>
          </a:p>
          <a:p>
            <a:pPr lvl="1">
              <a:lnSpc>
                <a:spcPct val="150000"/>
              </a:lnSpc>
            </a:pPr>
            <a:r>
              <a:rPr lang="cs-CZ" altLang="en-US" dirty="0"/>
              <a:t>Pracuje nezávisle na našem vědomí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dirty="0"/>
              <a:t>Sympatikus a parasympatikus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3841D2-9F50-4B8A-9F57-3675A573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454152"/>
            <a:ext cx="3932237" cy="742600"/>
          </a:xfrm>
        </p:spPr>
        <p:txBody>
          <a:bodyPr/>
          <a:lstStyle/>
          <a:p>
            <a:pPr algn="ctr"/>
            <a:r>
              <a:rPr lang="en-US" dirty="0"/>
              <a:t>HLAVOVÉ NERVY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5D42559-0323-4F4E-A4BA-93F007935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1340768"/>
            <a:ext cx="3932237" cy="50630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/>
              <a:t>12 párů vystupuje z bazální části mozku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/>
              <a:t>zásobují hlavně smyslové orgány a svaly na hlavě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000" dirty="0"/>
              <a:t>bloudivý nerv (</a:t>
            </a:r>
            <a:r>
              <a:rPr lang="cs-CZ" altLang="en-US" sz="2000" dirty="0" err="1"/>
              <a:t>nervus</a:t>
            </a:r>
            <a:r>
              <a:rPr lang="cs-CZ" altLang="en-US" sz="2000" dirty="0"/>
              <a:t> vagus) – zásobuje trávicí orgány, srdce a dýchací cesty v plicích</a:t>
            </a:r>
          </a:p>
          <a:p>
            <a:endParaRPr lang="en-US" dirty="0"/>
          </a:p>
        </p:txBody>
      </p:sp>
      <p:pic>
        <p:nvPicPr>
          <p:cNvPr id="7" name="Zástupný obsah 8">
            <a:extLst>
              <a:ext uri="{FF2B5EF4-FFF2-40B4-BE49-F238E27FC236}">
                <a16:creationId xmlns:a16="http://schemas.microsoft.com/office/drawing/2014/main" id="{4923D611-C02C-4B79-8C93-C47DD47B7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2750"/>
          <a:stretch/>
        </p:blipFill>
        <p:spPr>
          <a:xfrm>
            <a:off x="0" y="602256"/>
            <a:ext cx="6960096" cy="58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67443-20C0-4DDD-99A3-4443EB83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39" y="473762"/>
            <a:ext cx="3932237" cy="588640"/>
          </a:xfrm>
        </p:spPr>
        <p:txBody>
          <a:bodyPr/>
          <a:lstStyle/>
          <a:p>
            <a:pPr algn="ctr"/>
            <a:r>
              <a:rPr lang="cs-CZ" dirty="0"/>
              <a:t>MÍŠNÍ NERVY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D5B719-3FB1-4799-94FB-B5CED6183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1196752"/>
            <a:ext cx="3932237" cy="52070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31 párů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vystupují v pravidelných odstupech z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obsahují motorická i senzorická vlákna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zásobují všechny oblasti těla od krku dolů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připojeny k míše dvěma míšními kořeny, z nichž jeden vede motorická vlákna a druhý vlákna senzorická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těsně za kořeny se motorická a senzorická vlákna spojují a vytvářejí společný nerv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blízkosti míchy se každý míšní nerv rozděluje na větve, které se dále dělí na menší větve a vytvářejí síť, která se rozbíhá po celém těle</a:t>
            </a:r>
          </a:p>
          <a:p>
            <a:endParaRPr lang="cs-CZ" dirty="0"/>
          </a:p>
        </p:txBody>
      </p:sp>
      <p:pic>
        <p:nvPicPr>
          <p:cNvPr id="7" name="Obrázek 6" descr="míšní nervy.jpg">
            <a:extLst>
              <a:ext uri="{FF2B5EF4-FFF2-40B4-BE49-F238E27FC236}">
                <a16:creationId xmlns:a16="http://schemas.microsoft.com/office/drawing/2014/main" id="{8E16A990-F34A-4E3A-A2E3-160985DEE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94" b="1716"/>
          <a:stretch/>
        </p:blipFill>
        <p:spPr>
          <a:xfrm>
            <a:off x="1030800" y="11866"/>
            <a:ext cx="5040560" cy="68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2FA0B-250D-498E-9F70-BEEA7D47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FUNKCE NERVOVÉHO SYSTÉMU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B78E9-7C26-4DF2-9F3C-A4F6CA69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900" dirty="0"/>
              <a:t>smyslové vnímání</a:t>
            </a:r>
          </a:p>
          <a:p>
            <a:r>
              <a:rPr lang="cs-CZ" sz="2900" dirty="0"/>
              <a:t>vnímání bolesti</a:t>
            </a:r>
          </a:p>
          <a:p>
            <a:r>
              <a:rPr lang="cs-CZ" sz="2900" dirty="0"/>
              <a:t>vnímání příjemných pocitů</a:t>
            </a:r>
          </a:p>
          <a:p>
            <a:r>
              <a:rPr lang="cs-CZ" sz="2900" dirty="0"/>
              <a:t>kontrola pohybu</a:t>
            </a:r>
          </a:p>
          <a:p>
            <a:r>
              <a:rPr lang="cs-CZ" sz="2900" dirty="0"/>
              <a:t>regulace tělesných funkcí</a:t>
            </a:r>
          </a:p>
          <a:p>
            <a:r>
              <a:rPr lang="cs-CZ" sz="2900" dirty="0"/>
              <a:t>rozvoj řeči</a:t>
            </a:r>
          </a:p>
          <a:p>
            <a:r>
              <a:rPr lang="cs-CZ" sz="2900" dirty="0"/>
              <a:t>myšlení</a:t>
            </a:r>
          </a:p>
          <a:p>
            <a:r>
              <a:rPr lang="cs-CZ" sz="2900" dirty="0"/>
              <a:t>paměť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https://www.khanacademy.org/science/in-in-class-11-biology-india/x9d1157914247c627:neural-control-and-coordination/x9d1157914247c627:overview-of-the-nervous-system/v/crash-course-biology-125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5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22FA1-C098-4A42-8725-9E6ECD67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454152"/>
            <a:ext cx="3932237" cy="1174648"/>
          </a:xfrm>
        </p:spPr>
        <p:txBody>
          <a:bodyPr/>
          <a:lstStyle/>
          <a:p>
            <a:pPr algn="ctr"/>
            <a:r>
              <a:rPr lang="cs-CZ" b="1" dirty="0"/>
              <a:t>AUTONOMNÍ NERVOVÝ SYSTÉM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6145A6-CBA1-4BCF-80A8-5F183E9E6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1628800"/>
            <a:ext cx="3932237" cy="47750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Řídícím orgánem je hypotalamus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Činnost orgánů a žláz, cév, kůže a srdce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Většina orgánů je inervovaná jak sympatikem, tak parasympatikem (protichůdné působení)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7BEA61-96CE-4D51-974F-4A32D8257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r="2463"/>
          <a:stretch/>
        </p:blipFill>
        <p:spPr>
          <a:xfrm>
            <a:off x="0" y="93581"/>
            <a:ext cx="6960096" cy="66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9B7C45-3630-11E4-7FD6-E50EB5A4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AKTIVITA – ANS A STRESOVÁ REAKCE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2F9A34C-AC3C-4D3C-BB21-A99A2944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78" y="1916832"/>
            <a:ext cx="7998643" cy="4382095"/>
          </a:xfrm>
        </p:spPr>
      </p:pic>
    </p:spTree>
    <p:extLst>
      <p:ext uri="{BB962C8B-B14F-4D97-AF65-F5344CB8AC3E}">
        <p14:creationId xmlns:p14="http://schemas.microsoft.com/office/powerpoint/2010/main" val="14982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CA3BE4-3B81-4314-9F44-D96EB057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SYMPATIKUS A PARASYMPATIKUS </a:t>
            </a:r>
            <a:endParaRPr lang="en-US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4DC4E90-3AC8-4183-830B-57F8ED9A8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388170"/>
              </p:ext>
            </p:extLst>
          </p:nvPr>
        </p:nvGraphicFramePr>
        <p:xfrm>
          <a:off x="609600" y="1621971"/>
          <a:ext cx="11103024" cy="512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3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4C831C0-797C-46BE-9246-AEF0BF405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4" t="22686" r="11611" b="14283"/>
          <a:stretch/>
        </p:blipFill>
        <p:spPr>
          <a:xfrm>
            <a:off x="258738" y="0"/>
            <a:ext cx="11674524" cy="66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6FE05-7D3A-4C2C-9EC4-3559B6D4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NERVOVÁ TKÁŇ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AC930-6BEA-43FD-9BF3-F14BD0F7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96" y="1785726"/>
            <a:ext cx="10764688" cy="2304256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dirty="0"/>
              <a:t>Nervová tkáň je tvořena dvěma základními typy buněk – </a:t>
            </a:r>
            <a:r>
              <a:rPr lang="cs-CZ" b="1" dirty="0"/>
              <a:t>neurony</a:t>
            </a:r>
            <a:r>
              <a:rPr lang="cs-CZ" dirty="0"/>
              <a:t> a </a:t>
            </a:r>
            <a:r>
              <a:rPr lang="cs-CZ" b="1" dirty="0"/>
              <a:t>gliovými buňkami (tzv. glie)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dirty="0"/>
              <a:t>Neurony – přijímají vzruchy z jedné části nervového systému a vysílají je do jiné části, kde se mohou přenášet na další neurony nebo mohou vyvolat nějakou činnost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dirty="0"/>
              <a:t>Glie – podpora neuronů, výživa, tvorba myelinu</a:t>
            </a:r>
          </a:p>
          <a:p>
            <a:endParaRPr lang="cs-CZ" dirty="0"/>
          </a:p>
        </p:txBody>
      </p:sp>
      <p:pic>
        <p:nvPicPr>
          <p:cNvPr id="4" name="Obrázek 3" descr="g-neuron-56a792cd5f9b58b7d0ebd043.jpg">
            <a:extLst>
              <a:ext uri="{FF2B5EF4-FFF2-40B4-BE49-F238E27FC236}">
                <a16:creationId xmlns:a16="http://schemas.microsoft.com/office/drawing/2014/main" id="{F8573CDB-274C-47B8-A722-9D5C3F60BF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8168" y="3437792"/>
            <a:ext cx="4427984" cy="3320988"/>
          </a:xfrm>
          <a:prstGeom prst="rect">
            <a:avLst/>
          </a:prstGeom>
        </p:spPr>
      </p:pic>
      <p:pic>
        <p:nvPicPr>
          <p:cNvPr id="5" name="Obrázek 4" descr="glie.jpg">
            <a:extLst>
              <a:ext uri="{FF2B5EF4-FFF2-40B4-BE49-F238E27FC236}">
                <a16:creationId xmlns:a16="http://schemas.microsoft.com/office/drawing/2014/main" id="{B161DF13-8A44-4FA3-9C46-E50C7E1BFC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2579" t="32150" r="15864" b="34250"/>
          <a:stretch>
            <a:fillRect/>
          </a:stretch>
        </p:blipFill>
        <p:spPr>
          <a:xfrm>
            <a:off x="5159896" y="4185936"/>
            <a:ext cx="2232247" cy="2551140"/>
          </a:xfrm>
          <a:prstGeom prst="rect">
            <a:avLst/>
          </a:prstGeom>
        </p:spPr>
      </p:pic>
      <p:pic>
        <p:nvPicPr>
          <p:cNvPr id="6" name="Obrázek 5" descr="glie.jpg">
            <a:extLst>
              <a:ext uri="{FF2B5EF4-FFF2-40B4-BE49-F238E27FC236}">
                <a16:creationId xmlns:a16="http://schemas.microsoft.com/office/drawing/2014/main" id="{48D54A5D-CE7D-4EE1-A156-57910AC99D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3701" t="57331" r="48240" b="16822"/>
          <a:stretch>
            <a:fillRect/>
          </a:stretch>
        </p:blipFill>
        <p:spPr>
          <a:xfrm>
            <a:off x="2238953" y="4123451"/>
            <a:ext cx="2704918" cy="25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C3242B4-F65E-4C13-8D53-8A90FEC4C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754" y="454152"/>
            <a:ext cx="3932237" cy="886616"/>
          </a:xfrm>
        </p:spPr>
        <p:txBody>
          <a:bodyPr/>
          <a:lstStyle/>
          <a:p>
            <a:pPr algn="ctr"/>
            <a:r>
              <a:rPr lang="cs-CZ" dirty="0"/>
              <a:t>NEURON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0DA0890-F4B1-4B71-B62B-2BF2AB7AE90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" y="380167"/>
            <a:ext cx="7008810" cy="6097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7127249-8C51-44DE-A99A-B4896888D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1556792"/>
            <a:ext cx="3932237" cy="484705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/>
              <a:t>Senzorické neurony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/>
              <a:t>Motoneurony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Interneurony - </a:t>
            </a:r>
            <a:r>
              <a:rPr lang="en-GB" sz="2000" dirty="0" err="1"/>
              <a:t>určené</a:t>
            </a:r>
            <a:r>
              <a:rPr lang="en-GB" sz="2000" dirty="0"/>
              <a:t> 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zpracování</a:t>
            </a:r>
            <a:r>
              <a:rPr lang="en-GB" sz="2000" dirty="0"/>
              <a:t> </a:t>
            </a:r>
            <a:r>
              <a:rPr lang="en-GB" sz="2000" dirty="0" err="1"/>
              <a:t>přijatých</a:t>
            </a:r>
            <a:r>
              <a:rPr lang="en-GB" sz="2000" dirty="0"/>
              <a:t> </a:t>
            </a:r>
            <a:r>
              <a:rPr lang="en-GB" sz="2000" dirty="0" err="1"/>
              <a:t>informací</a:t>
            </a:r>
            <a:r>
              <a:rPr lang="en-GB" sz="2000" dirty="0"/>
              <a:t>, </a:t>
            </a:r>
            <a:r>
              <a:rPr lang="en-GB" sz="2000" dirty="0" err="1"/>
              <a:t>zajištění</a:t>
            </a:r>
            <a:r>
              <a:rPr lang="en-GB" sz="2000" dirty="0"/>
              <a:t> </a:t>
            </a:r>
            <a:r>
              <a:rPr lang="en-GB" sz="2000" dirty="0" err="1"/>
              <a:t>kontaktu</a:t>
            </a:r>
            <a:r>
              <a:rPr lang="en-GB" sz="2000" dirty="0"/>
              <a:t> a </a:t>
            </a:r>
            <a:r>
              <a:rPr lang="en-GB" sz="2000" dirty="0" err="1"/>
              <a:t>odevzdání</a:t>
            </a:r>
            <a:r>
              <a:rPr lang="en-GB" sz="2000" dirty="0"/>
              <a:t> </a:t>
            </a:r>
            <a:r>
              <a:rPr lang="en-GB" sz="2000" dirty="0" err="1"/>
              <a:t>informací</a:t>
            </a:r>
            <a:r>
              <a:rPr lang="en-GB" sz="2000" dirty="0"/>
              <a:t> v </a:t>
            </a:r>
            <a:r>
              <a:rPr lang="en-GB" sz="2000" dirty="0" err="1"/>
              <a:t>síti</a:t>
            </a:r>
            <a:r>
              <a:rPr lang="en-GB" sz="2000" dirty="0"/>
              <a:t> NS </a:t>
            </a:r>
            <a:endParaRPr lang="cs-CZ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/>
              <a:t>Aferentní – informace putují do mozku a míchy, kde dochází k jejich analýze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/>
              <a:t>Eferentní –nesou informace z centra ven –motoneurony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/>
              <a:t>Membránový potenciál – rozdíl v napětí mezi vnější a vnitřní stranou membrány –</a:t>
            </a:r>
            <a:r>
              <a:rPr lang="cs-CZ" altLang="en-US" sz="2000" dirty="0" err="1"/>
              <a:t>sodíkodraslíková</a:t>
            </a:r>
            <a:r>
              <a:rPr lang="cs-CZ" altLang="en-US" sz="2000" dirty="0"/>
              <a:t> pumpa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87B76B-40DD-4E3C-9FBF-B19063A4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altLang="en-US" sz="3600" dirty="0"/>
              <a:t>VZRUCH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FD53A2-E0CC-4B0C-B1D6-34A006B1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460" y="1745604"/>
            <a:ext cx="9721080" cy="501317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Nervový vzruch postupně vyvolá svalový vzruch a potom stah svalu. Projevuje se akčním potenciálem, tvorbou tepla a změnami chemickými i metabolickými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Vzniká změnou membránového potenciálu v počátečním úseku axonu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Změna rozložení iontů mezi vnější a vnitřní částí membrány, a tím i změna polarizace buněčné membrány, je vyvolána otevřením či uzavřením iontových kanálů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996AF-E881-4461-BE2C-0DA4D6BF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VEDENÍ VZRUCHU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3F153-11D7-42A1-9CDC-B76AEC1B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82" y="1700808"/>
            <a:ext cx="7853034" cy="45720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Myelinizovaná</a:t>
            </a:r>
            <a:r>
              <a:rPr lang="cs-CZ" b="1" dirty="0"/>
              <a:t> vlákna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Saltatorní</a:t>
            </a:r>
            <a:r>
              <a:rPr lang="cs-CZ" dirty="0"/>
              <a:t> (skokové) vedení vzruchu – AP se šíří rychle beze ztrát, „skáče“ mezi Ranvierovými zářezy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AP je 5–150x rychlejší než u </a:t>
            </a:r>
            <a:r>
              <a:rPr lang="cs-CZ" dirty="0" err="1"/>
              <a:t>nemyelinizovaných</a:t>
            </a:r>
            <a:r>
              <a:rPr lang="cs-CZ" dirty="0"/>
              <a:t> vláken (</a:t>
            </a:r>
            <a:r>
              <a:rPr lang="cs-CZ" i="1" dirty="0" err="1"/>
              <a:t>sclerosis</a:t>
            </a:r>
            <a:r>
              <a:rPr lang="cs-CZ" i="1" dirty="0"/>
              <a:t> multiplex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 err="1"/>
              <a:t>Nemyelinizovaná</a:t>
            </a:r>
            <a:r>
              <a:rPr lang="cs-CZ" b="1" dirty="0"/>
              <a:t> vlákna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Axon je pokryt pouze tenkou vrstvou </a:t>
            </a:r>
            <a:r>
              <a:rPr lang="cs-CZ" dirty="0" err="1"/>
              <a:t>Schwanových</a:t>
            </a:r>
            <a:r>
              <a:rPr lang="cs-CZ" dirty="0"/>
              <a:t> buněk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Vzruch se šíří relativně pomalu</a:t>
            </a:r>
          </a:p>
          <a:p>
            <a:pPr>
              <a:lnSpc>
                <a:spcPct val="150000"/>
              </a:lnSpc>
            </a:pPr>
            <a:r>
              <a:rPr lang="cs-CZ" dirty="0"/>
              <a:t>Neurony o větším průměru vedou vzruch rychleji (kladou nižší odpor proudu AP)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8EDF12-E3AE-4F48-B621-57EBAAA9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556792"/>
            <a:ext cx="3844816" cy="207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5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3E6732-FC60-48F4-BF27-78434418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AKČNÍ POTENCIÁL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654061-43E9-4CF1-BBB3-7D5C72A9E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9299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altLang="cs-CZ" dirty="0">
                <a:latin typeface="+mj-lt"/>
              </a:rPr>
              <a:t>Elektrický náboj vedený v neuronech (po dosažení prahového napětí)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altLang="cs-CZ" dirty="0">
                <a:latin typeface="+mj-lt"/>
              </a:rPr>
              <a:t>Proudí z neuronu na neuron a do cílového orgánu (např. skupina svalových vláken)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altLang="cs-CZ" dirty="0">
                <a:latin typeface="+mj-lt"/>
              </a:rPr>
              <a:t>Pro genezi AP je nutná depolarizace přesahující klidové napětí</a:t>
            </a:r>
            <a:br>
              <a:rPr lang="cs-CZ" altLang="cs-CZ" dirty="0">
                <a:latin typeface="+mj-lt"/>
              </a:rPr>
            </a:br>
            <a:r>
              <a:rPr lang="cs-CZ" altLang="cs-CZ" dirty="0">
                <a:latin typeface="+mj-lt"/>
              </a:rPr>
              <a:t>o 15 </a:t>
            </a:r>
            <a:r>
              <a:rPr lang="cs-CZ" altLang="cs-CZ" dirty="0" err="1">
                <a:latin typeface="+mj-lt"/>
              </a:rPr>
              <a:t>mV</a:t>
            </a:r>
            <a:r>
              <a:rPr lang="cs-CZ" altLang="cs-CZ" dirty="0">
                <a:latin typeface="+mj-lt"/>
              </a:rPr>
              <a:t> až 20 </a:t>
            </a:r>
            <a:r>
              <a:rPr lang="cs-CZ" altLang="cs-CZ" dirty="0" err="1">
                <a:latin typeface="+mj-lt"/>
              </a:rPr>
              <a:t>mV</a:t>
            </a:r>
            <a:r>
              <a:rPr lang="cs-CZ" altLang="cs-CZ" dirty="0">
                <a:latin typeface="+mj-lt"/>
              </a:rPr>
              <a:t> (tzv. prahové napětí)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</a:pPr>
            <a:r>
              <a:rPr lang="cs-CZ" altLang="cs-CZ" dirty="0">
                <a:latin typeface="+mj-lt"/>
              </a:rPr>
              <a:t>Bezprostředně po proběhlém AP následuje tzv. refrakční</a:t>
            </a:r>
            <a:br>
              <a:rPr lang="cs-CZ" altLang="cs-CZ" dirty="0">
                <a:latin typeface="+mj-lt"/>
              </a:rPr>
            </a:br>
            <a:r>
              <a:rPr lang="cs-CZ" altLang="cs-CZ" dirty="0">
                <a:latin typeface="+mj-lt"/>
              </a:rPr>
              <a:t>perioda – krátkodobě nelze vyvolat žádný další AP</a:t>
            </a:r>
          </a:p>
          <a:p>
            <a:pPr marL="0" indent="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cs-CZ" altLang="en-US" sz="1900" dirty="0">
              <a:hlinkClick r:id="rId2"/>
            </a:endParaRPr>
          </a:p>
          <a:p>
            <a:pPr marL="0" indent="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cs-CZ" altLang="en-US" sz="1900" dirty="0">
                <a:hlinkClick r:id="rId2"/>
              </a:rPr>
              <a:t>https://www.khanacademy.org/test-prep/mcat/organ-systems/neuron-membrane-potentials/v/neuron-action-potential-mechanism</a:t>
            </a:r>
            <a:endParaRPr lang="cs-CZ" altLang="cs-CZ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63CBB-890B-447B-A43B-69367DF0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KLIDOVÝ POTENCIÁL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837BFE-5CC1-409E-821C-3E4D6DBD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Rozdíl mezi elektrickými náboji uvnitř a vně buňky – způsobený selekční činností enzymu </a:t>
            </a:r>
            <a:r>
              <a:rPr lang="cs-CZ" b="1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sodíko</a:t>
            </a:r>
            <a:r>
              <a:rPr lang="cs-CZ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-draslíkové pumpy</a:t>
            </a:r>
          </a:p>
          <a:p>
            <a:pPr>
              <a:lnSpc>
                <a:spcPct val="160000"/>
              </a:lnSpc>
            </a:pP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Pumpa udržuje vyšší koncentraci K</a:t>
            </a:r>
            <a:r>
              <a:rPr lang="en-US" altLang="cs-CZ" sz="3200" baseline="30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uvnitř buňky (15x) a Na</a:t>
            </a:r>
            <a:r>
              <a:rPr lang="en-US" altLang="cs-CZ" sz="3200" baseline="30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vně buňky (30x)</a:t>
            </a:r>
          </a:p>
          <a:p>
            <a:pPr>
              <a:lnSpc>
                <a:spcPct val="160000"/>
              </a:lnSpc>
            </a:pP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Chemický (koncentrační) gradient (tendence Na</a:t>
            </a:r>
            <a:r>
              <a:rPr lang="en-US" altLang="cs-CZ" sz="3200" baseline="30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proudit dovnitř)</a:t>
            </a:r>
          </a:p>
          <a:p>
            <a:pPr>
              <a:lnSpc>
                <a:spcPct val="160000"/>
              </a:lnSpc>
            </a:pP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Elektrický gradient (tendence Na</a:t>
            </a:r>
            <a:r>
              <a:rPr lang="en-US" altLang="cs-CZ" sz="3200" baseline="30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proudit dovnitř)</a:t>
            </a:r>
          </a:p>
          <a:p>
            <a:pPr>
              <a:lnSpc>
                <a:spcPct val="160000"/>
              </a:lnSpc>
            </a:pP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Membránové kanály jsou pro K</a:t>
            </a:r>
            <a:r>
              <a:rPr lang="en-US" altLang="cs-CZ" sz="3200" baseline="3000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</a:rPr>
              <a:t>+</a:t>
            </a: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propustné (vyrovnání stavu)</a:t>
            </a:r>
          </a:p>
          <a:p>
            <a:pPr>
              <a:lnSpc>
                <a:spcPct val="160000"/>
              </a:lnSpc>
            </a:pPr>
            <a:r>
              <a:rPr lang="cs-CZ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Klidové membránové napětí </a:t>
            </a:r>
            <a:r>
              <a:rPr lang="cs-CZ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–70 </a:t>
            </a:r>
            <a:r>
              <a:rPr lang="cs-CZ" b="1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mV</a:t>
            </a:r>
            <a:endParaRPr lang="cs-CZ" b="1" dirty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4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2D92A-8012-4FB8-A1D6-B4BA0B80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NERVOVÁ SOUSTAVA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9C623-C19A-44A5-B0D7-616FE9F0E6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 bwMode="auto">
          <a:xfrm>
            <a:off x="0" y="1578969"/>
            <a:ext cx="5707068" cy="52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1EDB15-40EF-48DB-98CF-DFE3B501071B}"/>
              </a:ext>
            </a:extLst>
          </p:cNvPr>
          <p:cNvSpPr txBox="1"/>
          <p:nvPr/>
        </p:nvSpPr>
        <p:spPr>
          <a:xfrm>
            <a:off x="5879976" y="1578969"/>
            <a:ext cx="259228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altLang="en-US" sz="2500" dirty="0"/>
              <a:t>Nervová soustava se skládá: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500" dirty="0"/>
              <a:t>Centrální nervový systém (CNS)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en-US" sz="2500" dirty="0"/>
              <a:t>Mozek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en-US" sz="2500" dirty="0"/>
              <a:t>Mícha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500" dirty="0"/>
              <a:t>Periferní nervový systém (PNS)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54B2B6B-935A-43C1-BEFA-F18759C0F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/>
          <a:stretch/>
        </p:blipFill>
        <p:spPr bwMode="auto">
          <a:xfrm>
            <a:off x="8763962" y="0"/>
            <a:ext cx="3456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BA5F36-64A4-4D6A-B2AC-5FCBEA47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klidového</a:t>
            </a:r>
            <a:r>
              <a:rPr lang="en-US" dirty="0"/>
              <a:t> </a:t>
            </a:r>
            <a:r>
              <a:rPr lang="en-US" dirty="0" err="1"/>
              <a:t>napětí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E9C17A-7F09-4CCF-B3ED-6FC2217D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00808"/>
            <a:ext cx="5184576" cy="492998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cs-CZ" sz="2900" b="1" dirty="0" err="1">
                <a:solidFill>
                  <a:schemeClr val="accent1"/>
                </a:solidFill>
                <a:latin typeface="+mj-lt"/>
              </a:rPr>
              <a:t>Depolariz</a:t>
            </a:r>
            <a:r>
              <a:rPr lang="cs-CZ" altLang="cs-CZ" sz="2900" b="1" dirty="0" err="1">
                <a:solidFill>
                  <a:schemeClr val="accent1"/>
                </a:solidFill>
                <a:latin typeface="+mj-lt"/>
              </a:rPr>
              <a:t>ace</a:t>
            </a: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 </a:t>
            </a:r>
            <a:endParaRPr lang="cs-CZ" altLang="cs-CZ" sz="2900" dirty="0">
              <a:solidFill>
                <a:schemeClr val="accent1"/>
              </a:solidFill>
              <a:latin typeface="+mj-lt"/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dirty="0">
                <a:latin typeface="+mj-lt"/>
              </a:rPr>
              <a:t>Vlivem vnějšího podráždění klidové napětí mírně stoupne </a:t>
            </a:r>
            <a:r>
              <a:rPr lang="en-US" altLang="cs-CZ" sz="2900" dirty="0">
                <a:latin typeface="+mj-lt"/>
              </a:rPr>
              <a:t>(–</a:t>
            </a:r>
            <a:r>
              <a:rPr lang="cs-CZ" altLang="cs-CZ" sz="2900" dirty="0">
                <a:latin typeface="+mj-lt"/>
              </a:rPr>
              <a:t>55</a:t>
            </a:r>
            <a:r>
              <a:rPr lang="en-US" altLang="cs-CZ" sz="2900" dirty="0">
                <a:latin typeface="+mj-lt"/>
              </a:rPr>
              <a:t> mV)</a:t>
            </a:r>
            <a:endParaRPr lang="cs-CZ" altLang="cs-CZ" sz="2900" dirty="0">
              <a:latin typeface="+mj-lt"/>
            </a:endParaRP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b="1" dirty="0">
                <a:latin typeface="+mj-lt"/>
              </a:rPr>
              <a:t>Otevřou se sodíkové kanály </a:t>
            </a:r>
            <a:r>
              <a:rPr lang="cs-CZ" altLang="cs-CZ" sz="2900" dirty="0">
                <a:latin typeface="+mj-lt"/>
              </a:rPr>
              <a:t>– sodík je hnán elektrochemickým gradientem dovnitř buňky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dirty="0">
                <a:latin typeface="+mj-lt"/>
              </a:rPr>
              <a:t>Napětí v buňce dosáhne hodnot +30 </a:t>
            </a:r>
            <a:r>
              <a:rPr lang="cs-CZ" altLang="cs-CZ" sz="2900" dirty="0" err="1">
                <a:latin typeface="+mj-lt"/>
              </a:rPr>
              <a:t>mV</a:t>
            </a:r>
            <a:r>
              <a:rPr lang="cs-CZ" altLang="cs-CZ" sz="2900" dirty="0">
                <a:latin typeface="+mj-lt"/>
              </a:rPr>
              <a:t> – velmi vzdáleno od klidového napětí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cs-CZ" altLang="cs-CZ" sz="2900" b="1" dirty="0">
                <a:solidFill>
                  <a:schemeClr val="accent1"/>
                </a:solidFill>
              </a:rPr>
              <a:t>R</a:t>
            </a:r>
            <a:r>
              <a:rPr lang="en-US" altLang="cs-CZ" sz="2900" b="1" dirty="0" err="1">
                <a:solidFill>
                  <a:schemeClr val="accent1"/>
                </a:solidFill>
                <a:latin typeface="+mj-lt"/>
              </a:rPr>
              <a:t>epolariz</a:t>
            </a:r>
            <a:r>
              <a:rPr lang="cs-CZ" altLang="cs-CZ" sz="2900" b="1" dirty="0" err="1">
                <a:solidFill>
                  <a:schemeClr val="accent1"/>
                </a:solidFill>
                <a:latin typeface="+mj-lt"/>
              </a:rPr>
              <a:t>ace</a:t>
            </a:r>
            <a:r>
              <a:rPr lang="cs-CZ" altLang="cs-CZ" sz="2900" b="1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dirty="0"/>
              <a:t>Draslík je hnán elektrochemickým gradientem ven z buňky (volnými kanály)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dirty="0" err="1"/>
              <a:t>Hyperpolarizace</a:t>
            </a:r>
            <a:r>
              <a:rPr lang="cs-CZ" altLang="cs-CZ" sz="2900" dirty="0"/>
              <a:t> – krátkodobé přechýlení napětí do záporných hodnot (–90 </a:t>
            </a:r>
            <a:r>
              <a:rPr lang="cs-CZ" altLang="cs-CZ" sz="2900" dirty="0" err="1"/>
              <a:t>mV</a:t>
            </a:r>
            <a:r>
              <a:rPr lang="cs-CZ" altLang="cs-CZ" sz="2900" dirty="0"/>
              <a:t>)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dirty="0"/>
              <a:t>Činnost </a:t>
            </a:r>
            <a:r>
              <a:rPr lang="en-US" altLang="cs-CZ" sz="2900" dirty="0"/>
              <a:t>Na</a:t>
            </a:r>
            <a:r>
              <a:rPr lang="en-US" altLang="cs-CZ" sz="2900" baseline="30000" dirty="0"/>
              <a:t>+</a:t>
            </a:r>
            <a:r>
              <a:rPr lang="cs-CZ" altLang="cs-CZ" sz="2900" dirty="0"/>
              <a:t>/</a:t>
            </a:r>
            <a:r>
              <a:rPr lang="en-US" altLang="cs-CZ" sz="2900" dirty="0"/>
              <a:t>K</a:t>
            </a:r>
            <a:r>
              <a:rPr lang="en-US" altLang="cs-CZ" sz="2900" baseline="30000" dirty="0"/>
              <a:t>+</a:t>
            </a:r>
            <a:r>
              <a:rPr lang="cs-CZ" altLang="cs-CZ" sz="2900" baseline="30000" dirty="0"/>
              <a:t> </a:t>
            </a:r>
            <a:r>
              <a:rPr lang="cs-CZ" altLang="cs-CZ" sz="2900" dirty="0"/>
              <a:t>pumpy (navození původního stavu)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cs-CZ" altLang="cs-CZ" sz="2900" dirty="0"/>
              <a:t>Napětí se vyrovnává (–70 </a:t>
            </a:r>
            <a:r>
              <a:rPr lang="cs-CZ" altLang="cs-CZ" sz="2900" dirty="0" err="1"/>
              <a:t>mV</a:t>
            </a:r>
            <a:r>
              <a:rPr lang="cs-CZ" altLang="cs-CZ" sz="2900" dirty="0"/>
              <a:t>)</a:t>
            </a:r>
          </a:p>
          <a:p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CB84F36-FFAD-4737-A2CE-BAAC6A7F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519" y="1604164"/>
            <a:ext cx="3860570" cy="213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DE463894-B91D-4E00-93BD-DA5B7AE7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9222" y="1586361"/>
            <a:ext cx="2637751" cy="29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3CF78B24-78B4-4B48-AC9F-1A499902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2891" y="4558309"/>
            <a:ext cx="3974323" cy="20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4792A6AB-72FC-45DC-9FF8-00A68FF3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519" y="3798320"/>
            <a:ext cx="2451126" cy="28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22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44C754-84EA-4A18-8C3C-6B4D6583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REFLEX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3CFD10-1907-4470-A943-35CE1786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28799"/>
            <a:ext cx="3816424" cy="4572001"/>
          </a:xfrm>
        </p:spPr>
        <p:txBody>
          <a:bodyPr>
            <a:normAutofit/>
          </a:bodyPr>
          <a:lstStyle/>
          <a:p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funkční</a:t>
            </a:r>
            <a:r>
              <a:rPr lang="en-GB" dirty="0"/>
              <a:t> </a:t>
            </a:r>
            <a:r>
              <a:rPr lang="en-GB" dirty="0" err="1"/>
              <a:t>jednotkou</a:t>
            </a:r>
            <a:r>
              <a:rPr lang="en-GB" dirty="0"/>
              <a:t> </a:t>
            </a:r>
            <a:r>
              <a:rPr lang="en-GB" dirty="0" err="1"/>
              <a:t>nervové</a:t>
            </a:r>
            <a:r>
              <a:rPr lang="en-GB" dirty="0"/>
              <a:t> </a:t>
            </a:r>
            <a:r>
              <a:rPr lang="en-GB" dirty="0" err="1"/>
              <a:t>soustavy</a:t>
            </a:r>
            <a:endParaRPr lang="cs-CZ" dirty="0"/>
          </a:p>
          <a:p>
            <a:r>
              <a:rPr lang="cs-CZ" dirty="0"/>
              <a:t>O</a:t>
            </a:r>
            <a:r>
              <a:rPr lang="en-GB" dirty="0" err="1"/>
              <a:t>dpověď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dráždění</a:t>
            </a:r>
            <a:r>
              <a:rPr lang="en-GB" dirty="0"/>
              <a:t> </a:t>
            </a:r>
            <a:r>
              <a:rPr lang="en-GB" dirty="0" err="1"/>
              <a:t>receptorů</a:t>
            </a:r>
            <a:endParaRPr lang="cs-CZ" dirty="0"/>
          </a:p>
          <a:p>
            <a:pPr lvl="2"/>
            <a:r>
              <a:rPr lang="en-GB" dirty="0"/>
              <a:t>receptor </a:t>
            </a:r>
            <a:endParaRPr lang="cs-CZ" dirty="0"/>
          </a:p>
          <a:p>
            <a:pPr lvl="2"/>
            <a:r>
              <a:rPr lang="en-GB" dirty="0" err="1"/>
              <a:t>aferentní</a:t>
            </a:r>
            <a:r>
              <a:rPr lang="en-GB" dirty="0"/>
              <a:t> = </a:t>
            </a:r>
            <a:r>
              <a:rPr lang="en-GB" dirty="0" err="1"/>
              <a:t>dostředivá</a:t>
            </a:r>
            <a:r>
              <a:rPr lang="en-GB" dirty="0"/>
              <a:t> </a:t>
            </a:r>
            <a:r>
              <a:rPr lang="en-GB" dirty="0" err="1"/>
              <a:t>dráha</a:t>
            </a:r>
            <a:endParaRPr lang="cs-CZ" dirty="0"/>
          </a:p>
          <a:p>
            <a:pPr lvl="2"/>
            <a:r>
              <a:rPr lang="en-GB" dirty="0"/>
              <a:t>centrum </a:t>
            </a:r>
            <a:endParaRPr lang="cs-CZ" dirty="0"/>
          </a:p>
          <a:p>
            <a:pPr lvl="2"/>
            <a:r>
              <a:rPr lang="en-GB" dirty="0" err="1"/>
              <a:t>eferentní</a:t>
            </a:r>
            <a:r>
              <a:rPr lang="en-GB" dirty="0"/>
              <a:t> = </a:t>
            </a:r>
            <a:r>
              <a:rPr lang="en-GB" dirty="0" err="1"/>
              <a:t>odstředivá</a:t>
            </a:r>
            <a:r>
              <a:rPr lang="en-GB" dirty="0"/>
              <a:t> </a:t>
            </a:r>
            <a:r>
              <a:rPr lang="en-GB" dirty="0" err="1"/>
              <a:t>dráha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FF690C3-253E-4381-8F95-E307E711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7939" r="15153" b="15333"/>
          <a:stretch/>
        </p:blipFill>
        <p:spPr>
          <a:xfrm>
            <a:off x="4655840" y="1688479"/>
            <a:ext cx="7399626" cy="50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8D086-763D-4600-9717-1D264B95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SYNAPSE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E7B73-FA13-46EE-BC94-4D4C2E15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65007"/>
            <a:ext cx="8064896" cy="4788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/>
              <a:t>Synapse je místo, kde se impulz přenáší z neuronu na neuron (většinou axon −&gt; dendrit)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Impulz uvolní neurotransmitery ze synaptických vezikul do synaptické štěrbiny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Neurotransmitery se navážou na postsynaptické receptory přidruženého dendritu, kde vyvolají AP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Chemická synapse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Přenos je zprostředkován chemickou cestou pomocí mediátoru (neurotransmiteru)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Neurotransmitery se navážou na postsynaptické receptory přidruženého dendritu, kde vyvolají AP</a:t>
            </a:r>
          </a:p>
          <a:p>
            <a:pPr lvl="1">
              <a:lnSpc>
                <a:spcPct val="100000"/>
              </a:lnSpc>
            </a:pPr>
            <a:r>
              <a:rPr lang="cs-CZ" sz="1600" dirty="0"/>
              <a:t>Mediátory</a:t>
            </a:r>
          </a:p>
          <a:p>
            <a:pPr lvl="2">
              <a:lnSpc>
                <a:spcPct val="100000"/>
              </a:lnSpc>
            </a:pPr>
            <a:r>
              <a:rPr lang="cs-CZ" sz="1600" dirty="0"/>
              <a:t>Acetylcholin, noradrenalin,</a:t>
            </a:r>
          </a:p>
          <a:p>
            <a:pPr lvl="2">
              <a:lnSpc>
                <a:spcPct val="100000"/>
              </a:lnSpc>
              <a:buNone/>
            </a:pPr>
            <a:r>
              <a:rPr lang="cs-CZ" sz="1600" dirty="0"/>
              <a:t>	dopamin, kyselina gama-</a:t>
            </a:r>
          </a:p>
          <a:p>
            <a:pPr lvl="2">
              <a:lnSpc>
                <a:spcPct val="150000"/>
              </a:lnSpc>
              <a:buNone/>
            </a:pPr>
            <a:r>
              <a:rPr lang="cs-CZ" sz="1600" dirty="0"/>
              <a:t>	aminomáselná (GABA) atd.</a:t>
            </a:r>
            <a:endParaRPr lang="cs-CZ" sz="1600" b="1" dirty="0"/>
          </a:p>
        </p:txBody>
      </p:sp>
      <p:pic>
        <p:nvPicPr>
          <p:cNvPr id="6" name="Picture 7" descr="82984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3EE61678-D953-4E2E-9C16-7B6DCD1D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8091" y="1658206"/>
            <a:ext cx="35709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1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44593-0218-4F48-A226-71BEC2DB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VŘETÉNKA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AF41CC-F5AC-43C9-B3AE-9EF2FE4A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628800"/>
            <a:ext cx="6768752" cy="51299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Mikroskopická tělíska ve svalech, která přenášejí informace o napětí a délce svalu (senzorické neurony)</a:t>
            </a:r>
          </a:p>
          <a:p>
            <a:pPr>
              <a:lnSpc>
                <a:spcPct val="150000"/>
              </a:lnSpc>
            </a:pPr>
            <a:r>
              <a:rPr lang="cs-CZ" dirty="0"/>
              <a:t>Mohou se natahovat, ale nemohou se kontrahovat – obsahují velmi málo kontraktilních bílkovin</a:t>
            </a:r>
          </a:p>
          <a:p>
            <a:pPr>
              <a:lnSpc>
                <a:spcPct val="150000"/>
              </a:lnSpc>
            </a:pPr>
            <a:r>
              <a:rPr lang="cs-CZ" dirty="0"/>
              <a:t>Čím více je sval protažen, tím více svalových vřetének je drážděno</a:t>
            </a:r>
          </a:p>
          <a:p>
            <a:pPr>
              <a:lnSpc>
                <a:spcPct val="150000"/>
              </a:lnSpc>
            </a:pPr>
            <a:r>
              <a:rPr lang="cs-CZ" dirty="0"/>
              <a:t>Při přílišném protažení svalu dojde prostřednictvím motoneuronů k reflexnímu stahu</a:t>
            </a:r>
          </a:p>
          <a:p>
            <a:pPr>
              <a:lnSpc>
                <a:spcPct val="150000"/>
              </a:lnSpc>
            </a:pPr>
            <a:r>
              <a:rPr lang="cs-CZ" dirty="0"/>
              <a:t>Prevence zranění svalu</a:t>
            </a:r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06BE9F7-6E04-4A42-94A0-0D951BA7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59" y="2132856"/>
            <a:ext cx="5300897" cy="41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8E2FB-5073-47B5-9E04-B20C1885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Golgiho šlachová tělíska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4D9A6-075B-4979-9A77-251B45724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09327"/>
            <a:ext cx="6336704" cy="49494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Mikroskopické receptory, které jsou umístěny na přechodu svalu do šlachy</a:t>
            </a:r>
          </a:p>
          <a:p>
            <a:pPr>
              <a:lnSpc>
                <a:spcPct val="150000"/>
              </a:lnSpc>
            </a:pPr>
            <a:r>
              <a:rPr lang="cs-CZ" dirty="0"/>
              <a:t>Jsou zapojena se svalovými vlákny v sérii</a:t>
            </a:r>
          </a:p>
          <a:p>
            <a:pPr>
              <a:lnSpc>
                <a:spcPct val="150000"/>
              </a:lnSpc>
            </a:pPr>
            <a:r>
              <a:rPr lang="cs-CZ" dirty="0"/>
              <a:t>K jejich aktivaci dochází při napnutí šlachy při svalové kontrakci nebo při zvýšení svalového napětí</a:t>
            </a:r>
          </a:p>
          <a:p>
            <a:pPr>
              <a:lnSpc>
                <a:spcPct val="150000"/>
              </a:lnSpc>
            </a:pPr>
            <a:r>
              <a:rPr lang="cs-CZ" dirty="0"/>
              <a:t>Informace ze šlachových tělísek působí útlum alfa-motoneuronů příslušného svalu, tím chrání sval i šlachu před přetížením</a:t>
            </a:r>
          </a:p>
          <a:p>
            <a:pPr>
              <a:lnSpc>
                <a:spcPct val="150000"/>
              </a:lnSpc>
            </a:pPr>
            <a:r>
              <a:rPr lang="cs-CZ" dirty="0"/>
              <a:t>Inhibují svalové agonisty a aktivují antagonisty</a:t>
            </a:r>
            <a:br>
              <a:rPr lang="cs-CZ" dirty="0"/>
            </a:br>
            <a:r>
              <a:rPr lang="cs-CZ" dirty="0"/>
              <a:t>– prevence zranění</a:t>
            </a:r>
          </a:p>
          <a:p>
            <a:endParaRPr lang="cs-CZ" dirty="0"/>
          </a:p>
        </p:txBody>
      </p:sp>
      <p:pic>
        <p:nvPicPr>
          <p:cNvPr id="4" name="Obrázek 3" descr="svalove_vretenko.png">
            <a:extLst>
              <a:ext uri="{FF2B5EF4-FFF2-40B4-BE49-F238E27FC236}">
                <a16:creationId xmlns:a16="http://schemas.microsoft.com/office/drawing/2014/main" id="{35BB34BA-D590-44FD-B9EB-C1F1CAFC58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4730" y="1988840"/>
            <a:ext cx="474191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383A1-F9C1-4D8C-8B3E-B3C4E3C6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BD169-2E42-4A0F-86D8-EC50BBD52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Spánek je rytmicky se vyskytující stav organismu charakterizovaný:</a:t>
            </a:r>
          </a:p>
          <a:p>
            <a:pPr lvl="1"/>
            <a:r>
              <a:rPr lang="cs-CZ" dirty="0"/>
              <a:t>sníženou reaktivitou na vnější podněty</a:t>
            </a:r>
          </a:p>
          <a:p>
            <a:pPr lvl="1"/>
            <a:r>
              <a:rPr lang="cs-CZ" dirty="0"/>
              <a:t>sníženou pohybovou aktivitou</a:t>
            </a:r>
          </a:p>
          <a:p>
            <a:pPr lvl="1"/>
            <a:r>
              <a:rPr lang="cs-CZ" dirty="0"/>
              <a:t>typickými změnami aktivity mozku</a:t>
            </a:r>
          </a:p>
          <a:p>
            <a:r>
              <a:rPr lang="cs-CZ" dirty="0"/>
              <a:t>Spánek - reverzibilní stav</a:t>
            </a:r>
          </a:p>
          <a:p>
            <a:r>
              <a:rPr lang="cs-CZ" dirty="0"/>
              <a:t>Spánek je aktivní děj a k jeho uskutečnění je nutná spolupráce mnoha mozkových oblastí, přiměřený stav celého organismu a vhodné vnější podmínky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3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74F2FE6-D99A-41C7-B7BF-E23D4375F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5135"/>
          <a:stretch/>
        </p:blipFill>
        <p:spPr bwMode="auto">
          <a:xfrm>
            <a:off x="661656" y="10822"/>
            <a:ext cx="10868688" cy="68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ADD639-90E6-7D03-2126-F4F6310A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SPÁNEK – NREM</a:t>
            </a:r>
            <a:br>
              <a:rPr lang="en-US" dirty="0"/>
            </a:br>
            <a:r>
              <a:rPr lang="en-US" dirty="0"/>
              <a:t>(non rapid eye movement)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026C14-257A-1234-1988-20EBEA004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typický klidný pohyb očí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nízká aktivita neuronů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nízká teplota mozku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75-80 % z celkové doby spánku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tělesná regenerace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FC5AD-6DFF-4EB7-A7E9-8C42255B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SPÁNEK – fáze NREM</a:t>
            </a:r>
            <a:br>
              <a:rPr lang="cs-CZ" dirty="0"/>
            </a:br>
            <a:r>
              <a:rPr lang="cs-CZ" dirty="0"/>
              <a:t>non rapid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4BDFE-B2D7-4041-A68E-B5C57099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 eaLnBrk="1" hangingPunct="1">
              <a:buNone/>
            </a:pPr>
            <a:r>
              <a:rPr lang="cs-CZ" sz="2400" dirty="0"/>
              <a:t>NREM 1: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přechod mezi bděním a spánkem, objevují se mírné pohyby očí a záškuby těla</a:t>
            </a:r>
          </a:p>
          <a:p>
            <a:pPr marL="228600" lvl="1" indent="0" eaLnBrk="1" hangingPunct="1">
              <a:buNone/>
            </a:pPr>
            <a:r>
              <a:rPr lang="cs-CZ" altLang="cs-CZ" sz="2400" dirty="0"/>
              <a:t>NREM 2: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2200" dirty="0"/>
              <a:t>tzv. lehký spánek, 45-55% celkové doby spánku</a:t>
            </a:r>
          </a:p>
          <a:p>
            <a:pPr marL="228600" lvl="1" indent="0" eaLnBrk="1" hangingPunct="1">
              <a:buNone/>
            </a:pPr>
            <a:r>
              <a:rPr lang="cs-CZ" altLang="cs-CZ" sz="2400" dirty="0"/>
              <a:t>NREM 3: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2200" dirty="0"/>
              <a:t>fáze hlubokého spánku, je těžké se v této fázi probudit, trvá cca 10 min, mohou se objevovat noční </a:t>
            </a:r>
            <a:r>
              <a:rPr lang="cs-CZ" altLang="cs-CZ" sz="2200" dirty="0" err="1"/>
              <a:t>děy</a:t>
            </a:r>
            <a:r>
              <a:rPr lang="cs-CZ" altLang="cs-CZ" sz="2200" dirty="0"/>
              <a:t>, náměsíčnost nebo mluvení ze spaní</a:t>
            </a:r>
          </a:p>
          <a:p>
            <a:pPr marL="228600" lvl="1" indent="0" eaLnBrk="1" hangingPunct="1">
              <a:buNone/>
            </a:pPr>
            <a:r>
              <a:rPr lang="cs-CZ" altLang="cs-CZ" sz="2400" dirty="0"/>
              <a:t>NREM 4: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sz="2200" dirty="0"/>
              <a:t>nejhlubší a nejsilnější část spánku, trvá cca 30 min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7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70431-3767-480D-A998-144E7D71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SPÁNEK – REM</a:t>
            </a:r>
            <a:br>
              <a:rPr lang="cs-CZ" dirty="0"/>
            </a:br>
            <a:r>
              <a:rPr lang="cs-CZ" dirty="0"/>
              <a:t>(rapid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978D8-CC6C-470B-AFD7-B75810E5D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nepravidelná srdeční akce a dýchání, další pokles TK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snížená termoregulační aktivita – tzn. nepotíme se, neklepeme se zimou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změny v hormonální regulaci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REM spánek je aktivní děj – oproti </a:t>
            </a:r>
            <a:r>
              <a:rPr lang="cs-CZ" sz="2400" dirty="0" err="1"/>
              <a:t>NREMu</a:t>
            </a:r>
            <a:r>
              <a:rPr lang="cs-CZ" sz="2400" dirty="0"/>
              <a:t> větší spotřeby kyslíku, vyšší teplota mozku, větší průtok krve mozkem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svaly jsou relaxované kromě okohybných a dýchacích svalů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sz="2400" dirty="0"/>
              <a:t>probudit člověka z </a:t>
            </a:r>
            <a:r>
              <a:rPr lang="cs-CZ" sz="2400" dirty="0" err="1"/>
              <a:t>REMu</a:t>
            </a:r>
            <a:r>
              <a:rPr lang="cs-CZ" sz="2400" dirty="0"/>
              <a:t> může být různě obtížné, vnější i vnitřní podněty se mohou včlenit do snu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1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C3807-14BA-40C1-89E4-C4ED0F3C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HIERARCHIE NERVOVÉHO SYSTÉMU</a:t>
            </a:r>
          </a:p>
        </p:txBody>
      </p:sp>
      <p:pic>
        <p:nvPicPr>
          <p:cNvPr id="4" name="Zástupný symbol pro obsah 3" descr="Screenshot_2019-11-16 Prezentace aplikace PowerPoint - pns pdf.png">
            <a:extLst>
              <a:ext uri="{FF2B5EF4-FFF2-40B4-BE49-F238E27FC236}">
                <a16:creationId xmlns:a16="http://schemas.microsoft.com/office/drawing/2014/main" id="{EE9A8601-4D28-4B74-8DE3-C4E73931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728" y="1559070"/>
            <a:ext cx="10668544" cy="5287065"/>
          </a:xfrm>
        </p:spPr>
      </p:pic>
    </p:spTree>
    <p:extLst>
      <p:ext uri="{BB962C8B-B14F-4D97-AF65-F5344CB8AC3E}">
        <p14:creationId xmlns:p14="http://schemas.microsoft.com/office/powerpoint/2010/main" val="4509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45CF2-AE80-4CE9-A757-CE679D89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SPÁNEK – NREM - REM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BC840B70-ACDF-4144-B751-B8C0AC49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48" y="2031429"/>
            <a:ext cx="1086630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00DC9-58AB-487A-A567-5E86C067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PRAVIDLA PRO KVALITNÍ SPÁNEK?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CF14A-7C06-4F29-97F3-4507D237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Skupinky po 4-5</a:t>
            </a:r>
          </a:p>
        </p:txBody>
      </p:sp>
    </p:spTree>
    <p:extLst>
      <p:ext uri="{BB962C8B-B14F-4D97-AF65-F5344CB8AC3E}">
        <p14:creationId xmlns:p14="http://schemas.microsoft.com/office/powerpoint/2010/main" val="29454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2CE8F1D-72E9-4781-A772-D1D99536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6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1D5876-8549-434A-9498-9DFF2EBC9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7" y="1412776"/>
            <a:ext cx="64466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875A00-B57E-4B82-8E32-C68BFD03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39" y="332656"/>
            <a:ext cx="3932237" cy="1280120"/>
          </a:xfrm>
        </p:spPr>
        <p:txBody>
          <a:bodyPr/>
          <a:lstStyle/>
          <a:p>
            <a:pPr algn="ctr"/>
            <a:r>
              <a:rPr lang="en-US" dirty="0"/>
              <a:t>CENTRÁLNÍ NERVOVÝ SYSTÉM</a:t>
            </a:r>
          </a:p>
        </p:txBody>
      </p:sp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4A1DC6FC-937E-4DA6-86DC-8A8AF9B8CF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9120"/>
          <a:stretch>
            <a:fillRect/>
          </a:stretch>
        </p:blipFill>
        <p:spPr>
          <a:xfrm>
            <a:off x="-17280" y="0"/>
            <a:ext cx="7008814" cy="6858000"/>
          </a:xfr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629A49-1479-4434-9804-B3B6C580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92144" y="1828800"/>
            <a:ext cx="4392488" cy="457504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Přijímá informace prostřednictvím senzorických vláken ze smyslových orgánů a z receptorů, třídí je a analyzuje a pak vysílá signály po motorických vláknech, které vyvolávají příslušnou reakci ve svalech a žlázách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CNS musí být zásoben dostatečným množstvím krve, která přivádí kyslík a živiny</a:t>
            </a:r>
          </a:p>
          <a:p>
            <a:r>
              <a:rPr lang="en-US" sz="2000" dirty="0" err="1"/>
              <a:t>Mozek</a:t>
            </a:r>
            <a:r>
              <a:rPr lang="en-US" sz="2000" dirty="0"/>
              <a:t> (cerebrum)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Řídící</a:t>
            </a:r>
            <a:r>
              <a:rPr lang="en-US" sz="2000" dirty="0"/>
              <a:t> centrum 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Váží</a:t>
            </a:r>
            <a:r>
              <a:rPr lang="en-US" sz="2000" dirty="0"/>
              <a:t> </a:t>
            </a:r>
            <a:r>
              <a:rPr lang="en-US" sz="2000" dirty="0" err="1"/>
              <a:t>přibližně</a:t>
            </a:r>
            <a:r>
              <a:rPr lang="en-US" sz="2000" dirty="0"/>
              <a:t> 2 %</a:t>
            </a:r>
            <a:r>
              <a:rPr lang="cs-CZ" sz="2000" dirty="0"/>
              <a:t>hmotnosti</a:t>
            </a:r>
            <a:r>
              <a:rPr lang="en-US" sz="2000" dirty="0"/>
              <a:t> </a:t>
            </a:r>
            <a:r>
              <a:rPr lang="en-US" sz="2000" dirty="0" err="1"/>
              <a:t>jedince</a:t>
            </a:r>
            <a:r>
              <a:rPr lang="en-US" sz="2000" dirty="0"/>
              <a:t>, ale </a:t>
            </a:r>
            <a:r>
              <a:rPr lang="en-US" sz="2000" dirty="0" err="1"/>
              <a:t>spotřebuje</a:t>
            </a:r>
            <a:r>
              <a:rPr lang="en-US" sz="2000" dirty="0"/>
              <a:t> </a:t>
            </a:r>
            <a:r>
              <a:rPr lang="en-US" sz="2000" dirty="0" err="1"/>
              <a:t>pětinu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Mícha</a:t>
            </a:r>
            <a:r>
              <a:rPr lang="en-US" sz="2000" dirty="0"/>
              <a:t> (medulla spinalis)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Vystupuje</a:t>
            </a:r>
            <a:r>
              <a:rPr lang="en-US" sz="2000" dirty="0"/>
              <a:t> z </a:t>
            </a:r>
            <a:r>
              <a:rPr lang="en-US" sz="2000" dirty="0" err="1"/>
              <a:t>mozku</a:t>
            </a:r>
            <a:r>
              <a:rPr lang="en-US" sz="2000" dirty="0"/>
              <a:t> </a:t>
            </a:r>
            <a:r>
              <a:rPr lang="en-US" sz="2000" dirty="0" err="1"/>
              <a:t>kaudálním</a:t>
            </a:r>
            <a:r>
              <a:rPr lang="en-US" sz="2000" dirty="0"/>
              <a:t> </a:t>
            </a:r>
            <a:r>
              <a:rPr lang="en-US" sz="2000" dirty="0" err="1"/>
              <a:t>směrem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Tvořena</a:t>
            </a:r>
            <a:r>
              <a:rPr lang="en-US" sz="2000" dirty="0"/>
              <a:t> </a:t>
            </a:r>
            <a:r>
              <a:rPr lang="en-US" sz="2000" dirty="0" err="1"/>
              <a:t>segmenty</a:t>
            </a:r>
            <a:r>
              <a:rPr lang="en-US" sz="2000" dirty="0"/>
              <a:t>, z </a:t>
            </a:r>
            <a:r>
              <a:rPr lang="en-US" sz="2000" dirty="0" err="1"/>
              <a:t>nichž</a:t>
            </a:r>
            <a:r>
              <a:rPr lang="en-US" sz="2000" dirty="0"/>
              <a:t> </a:t>
            </a:r>
            <a:r>
              <a:rPr lang="en-US" sz="2000" dirty="0" err="1"/>
              <a:t>vychází</a:t>
            </a:r>
            <a:r>
              <a:rPr lang="en-US" sz="2000" dirty="0"/>
              <a:t> </a:t>
            </a:r>
            <a:r>
              <a:rPr lang="en-US" sz="2000" dirty="0" err="1"/>
              <a:t>míšní</a:t>
            </a:r>
            <a:r>
              <a:rPr lang="en-US" sz="2000" dirty="0"/>
              <a:t> nervy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227E7-EE5A-4CF2-BFCA-00F48390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620688"/>
            <a:ext cx="3932237" cy="864096"/>
          </a:xfrm>
        </p:spPr>
        <p:txBody>
          <a:bodyPr/>
          <a:lstStyle/>
          <a:p>
            <a:pPr algn="ctr"/>
            <a:r>
              <a:rPr lang="cs-CZ"/>
              <a:t>MOZEK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7CCCB0-A9B7-4FA3-87D0-4D03C4C83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1700808"/>
            <a:ext cx="3932237" cy="4703040"/>
          </a:xfrm>
        </p:spPr>
        <p:txBody>
          <a:bodyPr>
            <a:normAutofit/>
          </a:bodyPr>
          <a:lstStyle/>
          <a:p>
            <a:r>
              <a:rPr lang="cs-CZ"/>
              <a:t>Přední mozek (prosencephalon)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Koncový (velký) mozek (telencephalon)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Mezimozek (diencephalon)</a:t>
            </a:r>
          </a:p>
          <a:p>
            <a:r>
              <a:rPr lang="cs-CZ"/>
              <a:t>Střední mozek (mesencephalon)</a:t>
            </a:r>
          </a:p>
          <a:p>
            <a:r>
              <a:rPr lang="cs-CZ"/>
              <a:t>Zadní mozek (rhombencephalon)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Mozeček (cerebellum)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Varolův most (pons Varoli)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Prodloužená mícha (medulla oblongata)</a:t>
            </a:r>
          </a:p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715FF6F-01CA-4018-99A6-57D1A795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r="4658"/>
          <a:stretch/>
        </p:blipFill>
        <p:spPr>
          <a:xfrm>
            <a:off x="17891" y="1246240"/>
            <a:ext cx="695182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B5225-51B2-4AA9-8CAF-04758502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KONCOVÝ (VELKÝ) MOZEK (CEREBRUM)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23229-4BAC-4B41-8BDF-CBCDD6218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00808"/>
            <a:ext cx="6624736" cy="51571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Dvě hemisféry oddělené štěrbinou, obě hemisféry dále dělí brázdy (</a:t>
            </a:r>
            <a:r>
              <a:rPr lang="cs-CZ" i="1" dirty="0"/>
              <a:t>sulci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Čelní lalok – </a:t>
            </a:r>
            <a:r>
              <a:rPr lang="cs-CZ" sz="2000" i="1" dirty="0" err="1"/>
              <a:t>lobus</a:t>
            </a:r>
            <a:r>
              <a:rPr lang="cs-CZ" sz="2000" i="1" dirty="0"/>
              <a:t> </a:t>
            </a:r>
            <a:r>
              <a:rPr lang="cs-CZ" sz="2000" i="1" dirty="0" err="1"/>
              <a:t>frontalis</a:t>
            </a:r>
            <a:endParaRPr lang="cs-CZ" sz="2000" i="1" dirty="0"/>
          </a:p>
          <a:p>
            <a:pPr lvl="1">
              <a:lnSpc>
                <a:spcPct val="150000"/>
              </a:lnSpc>
            </a:pPr>
            <a:r>
              <a:rPr lang="cs-CZ" sz="2000" dirty="0"/>
              <a:t>Temenní lalok – </a:t>
            </a:r>
            <a:r>
              <a:rPr lang="cs-CZ" sz="2000" i="1" dirty="0" err="1"/>
              <a:t>lobus</a:t>
            </a:r>
            <a:r>
              <a:rPr lang="cs-CZ" sz="2000" i="1" dirty="0"/>
              <a:t> </a:t>
            </a:r>
            <a:r>
              <a:rPr lang="cs-CZ" sz="2000" i="1" dirty="0" err="1"/>
              <a:t>parietalis</a:t>
            </a:r>
            <a:endParaRPr lang="cs-CZ" sz="2000" i="1" dirty="0"/>
          </a:p>
          <a:p>
            <a:pPr lvl="1">
              <a:lnSpc>
                <a:spcPct val="150000"/>
              </a:lnSpc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Spánkový lalok – </a:t>
            </a:r>
            <a:r>
              <a:rPr lang="cs-CZ" sz="2000" i="1" dirty="0" err="1">
                <a:solidFill>
                  <a:schemeClr val="tx2">
                    <a:lumMod val="75000"/>
                  </a:schemeClr>
                </a:solidFill>
              </a:rPr>
              <a:t>lobus</a:t>
            </a:r>
            <a:r>
              <a:rPr lang="cs-CZ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tx2">
                    <a:lumMod val="75000"/>
                  </a:schemeClr>
                </a:solidFill>
              </a:rPr>
              <a:t>temporalis</a:t>
            </a:r>
            <a:endParaRPr lang="cs-CZ" sz="2000" i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Týlní lalok – </a:t>
            </a:r>
            <a:r>
              <a:rPr lang="cs-CZ" sz="2000" i="1" dirty="0" err="1">
                <a:solidFill>
                  <a:schemeClr val="tx2">
                    <a:lumMod val="75000"/>
                  </a:schemeClr>
                </a:solidFill>
              </a:rPr>
              <a:t>lobus</a:t>
            </a:r>
            <a:r>
              <a:rPr lang="cs-CZ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tx2">
                    <a:lumMod val="75000"/>
                  </a:schemeClr>
                </a:solidFill>
              </a:rPr>
              <a:t>occipitalis</a:t>
            </a:r>
            <a:endParaRPr lang="cs-CZ" sz="22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/>
              <a:t>Sídlo mysli a inteligence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</a:t>
            </a:r>
            <a:r>
              <a:rPr lang="cs-CZ" altLang="en-US" sz="2400" dirty="0"/>
              <a:t>aždá hemisféra má odlišné funkce a prostřednictvím svorníkového tělesa spolupracují - spojeny hrubým svazkem nervových vláken </a:t>
            </a:r>
          </a:p>
          <a:p>
            <a:endParaRPr lang="cs-CZ" dirty="0"/>
          </a:p>
        </p:txBody>
      </p:sp>
      <p:pic>
        <p:nvPicPr>
          <p:cNvPr id="4" name="Obrázek 3" descr="laloky.jpg">
            <a:extLst>
              <a:ext uri="{FF2B5EF4-FFF2-40B4-BE49-F238E27FC236}">
                <a16:creationId xmlns:a16="http://schemas.microsoft.com/office/drawing/2014/main" id="{9EAC049E-1BFF-4396-8304-ABDF6B8384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7892" y="2348880"/>
            <a:ext cx="6385934" cy="35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5EB34-BB8F-43E9-AF37-E7BBECDA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600" dirty="0"/>
              <a:t>KONCOVÝ (VELKÝ) MOZEK (CEREBRUM) 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973E298-E017-4334-9944-CF2EE5F26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t="6663" b="8857"/>
          <a:stretch/>
        </p:blipFill>
        <p:spPr>
          <a:xfrm>
            <a:off x="2711624" y="1634270"/>
            <a:ext cx="7416824" cy="51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pro zdravotnické účely (širokoúhlý formát)</Template>
  <TotalTime>82</TotalTime>
  <Words>1973</Words>
  <Application>Microsoft Office PowerPoint</Application>
  <PresentationFormat>Širokoúhlá obrazovka</PresentationFormat>
  <Paragraphs>260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Franklin Gothic Medium</vt:lpstr>
      <vt:lpstr>Zdravotnická tématika 16x9</vt:lpstr>
      <vt:lpstr>NERVOVÝ SYSTÉM</vt:lpstr>
      <vt:lpstr>FUNKCE NERVOVÉHO SYSTÉMU</vt:lpstr>
      <vt:lpstr>NERVOVÁ SOUSTAVA</vt:lpstr>
      <vt:lpstr>HIERARCHIE NERVOVÉHO SYSTÉMU</vt:lpstr>
      <vt:lpstr>Prezentace aplikace PowerPoint</vt:lpstr>
      <vt:lpstr>CENTRÁLNÍ NERVOVÝ SYSTÉM</vt:lpstr>
      <vt:lpstr>MOZEK</vt:lpstr>
      <vt:lpstr>KONCOVÝ (VELKÝ) MOZEK (CEREBRUM) </vt:lpstr>
      <vt:lpstr>KONCOVÝ (VELKÝ) MOZEK (CEREBRUM) </vt:lpstr>
      <vt:lpstr>DOKÁŽETE PŘEČÍST NÁSLEDUJÍCÍ VĚTU?</vt:lpstr>
      <vt:lpstr>MEZIMOZEK</vt:lpstr>
      <vt:lpstr>MOZKOVÝ KMEN</vt:lpstr>
      <vt:lpstr>MOZEČEK (CEREBELLUM)</vt:lpstr>
      <vt:lpstr>BAZÁLNÍ GANGLIA</vt:lpstr>
      <vt:lpstr>Prezentace aplikace PowerPoint</vt:lpstr>
      <vt:lpstr>MÍCHA</vt:lpstr>
      <vt:lpstr>PERIFERNÍ NERVOVÝ SYSTÉM</vt:lpstr>
      <vt:lpstr>HLAVOVÉ NERVY</vt:lpstr>
      <vt:lpstr>MÍŠNÍ NERVY</vt:lpstr>
      <vt:lpstr>AUTONOMNÍ NERVOVÝ SYSTÉM</vt:lpstr>
      <vt:lpstr>AKTIVITA – ANS A STRESOVÁ REAKCE</vt:lpstr>
      <vt:lpstr>SYMPATIKUS A PARASYMPATIKUS </vt:lpstr>
      <vt:lpstr>Prezentace aplikace PowerPoint</vt:lpstr>
      <vt:lpstr>NERVOVÁ TKÁŇ</vt:lpstr>
      <vt:lpstr>NEURON</vt:lpstr>
      <vt:lpstr>VZRUCH</vt:lpstr>
      <vt:lpstr>VEDENÍ VZRUCHU</vt:lpstr>
      <vt:lpstr>AKČNÍ POTENCIÁL </vt:lpstr>
      <vt:lpstr>KLIDOVÝ POTENCIÁL</vt:lpstr>
      <vt:lpstr>Změny klidového napětí</vt:lpstr>
      <vt:lpstr>REFLEX</vt:lpstr>
      <vt:lpstr>SYNAPSE</vt:lpstr>
      <vt:lpstr>SVALOVÁ VŘETÉNKA</vt:lpstr>
      <vt:lpstr>Golgiho šlachová tělíska</vt:lpstr>
      <vt:lpstr>SPÁNEK</vt:lpstr>
      <vt:lpstr>Prezentace aplikace PowerPoint</vt:lpstr>
      <vt:lpstr>SPÁNEK – NREM (non rapid eye movement)</vt:lpstr>
      <vt:lpstr>SPÁNEK – fáze NREM non rapid eye movement)</vt:lpstr>
      <vt:lpstr>SPÁNEK – REM (rapid eye movement)</vt:lpstr>
      <vt:lpstr>SPÁNEK – NREM - REM</vt:lpstr>
      <vt:lpstr>PRAVIDLA PRO KVALITNÍ SPÁNEK?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ucitel</cp:lastModifiedBy>
  <cp:revision>14</cp:revision>
  <dcterms:created xsi:type="dcterms:W3CDTF">2021-10-01T20:18:09Z</dcterms:created>
  <dcterms:modified xsi:type="dcterms:W3CDTF">2022-03-15T09:37:16Z</dcterms:modified>
</cp:coreProperties>
</file>