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2"/>
  </p:sldMasterIdLst>
  <p:notesMasterIdLst>
    <p:notesMasterId r:id="rId28"/>
  </p:notesMasterIdLst>
  <p:sldIdLst>
    <p:sldId id="256" r:id="rId3"/>
    <p:sldId id="257" r:id="rId4"/>
    <p:sldId id="266" r:id="rId5"/>
    <p:sldId id="267" r:id="rId6"/>
    <p:sldId id="270" r:id="rId7"/>
    <p:sldId id="268" r:id="rId8"/>
    <p:sldId id="269" r:id="rId9"/>
    <p:sldId id="258" r:id="rId10"/>
    <p:sldId id="271" r:id="rId11"/>
    <p:sldId id="273" r:id="rId12"/>
    <p:sldId id="272" r:id="rId13"/>
    <p:sldId id="280" r:id="rId14"/>
    <p:sldId id="274" r:id="rId15"/>
    <p:sldId id="279" r:id="rId16"/>
    <p:sldId id="282" r:id="rId17"/>
    <p:sldId id="281" r:id="rId18"/>
    <p:sldId id="261" r:id="rId19"/>
    <p:sldId id="262" r:id="rId20"/>
    <p:sldId id="263" r:id="rId21"/>
    <p:sldId id="264" r:id="rId22"/>
    <p:sldId id="275" r:id="rId23"/>
    <p:sldId id="276" r:id="rId24"/>
    <p:sldId id="277" r:id="rId25"/>
    <p:sldId id="283" r:id="rId26"/>
    <p:sldId id="265" r:id="rId27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6192"/>
    <a:srgbClr val="19A1FD"/>
    <a:srgbClr val="0C72AA"/>
    <a:srgbClr val="0987CD"/>
    <a:srgbClr val="027FD4"/>
    <a:srgbClr val="006CCE"/>
    <a:srgbClr val="02B9CC"/>
    <a:srgbClr val="0089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61" autoAdjust="0"/>
  </p:normalViewPr>
  <p:slideViewPr>
    <p:cSldViewPr>
      <p:cViewPr varScale="1">
        <p:scale>
          <a:sx n="104" d="100"/>
          <a:sy n="104" d="100"/>
        </p:scale>
        <p:origin x="101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4BFA5-B0B4-49E5-9662-5174C3EF46B2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A0749-554E-4837-A856-462CFA0A2C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5900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0749-554E-4837-A856-462CFA0A2C6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2721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0749-554E-4837-A856-462CFA0A2C6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362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0749-554E-4837-A856-462CFA0A2C6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9101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0749-554E-4837-A856-462CFA0A2C6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8049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0749-554E-4837-A856-462CFA0A2C6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6171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0749-554E-4837-A856-462CFA0A2C6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3604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0749-554E-4837-A856-462CFA0A2C6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54588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0749-554E-4837-A856-462CFA0A2C6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239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0749-554E-4837-A856-462CFA0A2C6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88187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0749-554E-4837-A856-462CFA0A2C6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83278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0749-554E-4837-A856-462CFA0A2C6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101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0749-554E-4837-A856-462CFA0A2C6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88154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0749-554E-4837-A856-462CFA0A2C6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354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0749-554E-4837-A856-462CFA0A2C6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1212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0749-554E-4837-A856-462CFA0A2C6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3749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0749-554E-4837-A856-462CFA0A2C6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4219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0749-554E-4837-A856-462CFA0A2C6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1588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0749-554E-4837-A856-462CFA0A2C6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954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0749-554E-4837-A856-462CFA0A2C6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779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0749-554E-4837-A856-462CFA0A2C6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66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187700"/>
            <a:ext cx="6172200" cy="8509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cs-CZ" noProof="0"/>
              <a:t>Kliknutím lze upravit styl.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1850" y="4452938"/>
            <a:ext cx="6248400" cy="5334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cs-CZ" noProof="0"/>
              <a:t>Kliknutím lze upravit styl předlohy.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D397677-FA7B-4A32-94AD-B128BF2B023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91D20-1B1A-4274-855B-FD87996F005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2138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0"/>
            <a:ext cx="2000250" cy="6400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0"/>
            <a:ext cx="5848350" cy="64008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C7075-D173-498C-A96B-F796054BD6E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707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45332-424C-4E09-956E-7D82C45E9F7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597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02A2D-5ADA-4081-94D0-FB24D200CA2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3233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924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990600"/>
            <a:ext cx="3924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9D038-9425-4F7C-B715-4272A288B42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0639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4C701-20DC-41C6-A955-E550D3AD1D9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5250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154BD-AC76-407C-A192-58696103BE3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620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1D96A-98A3-4552-91A2-872AC23E0E6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1006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3EC4C-895B-4363-8666-C581066AF61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2401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899CB-9D69-4CDE-8B1F-931B6BE98FC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989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90600"/>
            <a:ext cx="8001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EF46D2C-C820-4349-B902-2C09140625B0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548680"/>
            <a:ext cx="6172200" cy="85090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STATISTIKA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9592" y="4479776"/>
            <a:ext cx="6248400" cy="533400"/>
          </a:xfrm>
        </p:spPr>
        <p:txBody>
          <a:bodyPr/>
          <a:lstStyle/>
          <a:p>
            <a:r>
              <a:rPr lang="cs-CZ" dirty="0"/>
              <a:t>Martin Sebera, </a:t>
            </a:r>
            <a:r>
              <a:rPr lang="cs-CZ" dirty="0" err="1"/>
              <a:t>FSpS</a:t>
            </a:r>
            <a:r>
              <a:rPr lang="cs-CZ" dirty="0"/>
              <a:t> MU, 12.2.2014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70779" y="1772816"/>
            <a:ext cx="6172200" cy="237626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Impact" pitchFamily="34" charset="0"/>
              </a:defRPr>
            </a:lvl9pPr>
          </a:lstStyle>
          <a:p>
            <a:r>
              <a:rPr lang="cs-CZ" sz="2900" b="1" dirty="0">
                <a:solidFill>
                  <a:srgbClr val="FF0000"/>
                </a:solidFill>
                <a:latin typeface="Calibri" panose="020F0502020204030204" pitchFamily="34" charset="0"/>
              </a:rPr>
              <a:t>Sázíte-li ve Sportce, je to hazard. Sázíte-li se, že vám v kartách přijdou tři postupky po sobě, je to zábava. Vsadíte-li se, že cena plynu stoupne o 10 </a:t>
            </a:r>
            <a:r>
              <a:rPr lang="en-US" sz="2900" b="1" dirty="0">
                <a:solidFill>
                  <a:srgbClr val="FF0000"/>
                </a:solidFill>
                <a:latin typeface="Calibri" panose="020F0502020204030204" pitchFamily="34" charset="0"/>
              </a:rPr>
              <a:t>%</a:t>
            </a:r>
            <a:r>
              <a:rPr lang="cs-CZ" sz="2900" b="1" dirty="0">
                <a:solidFill>
                  <a:srgbClr val="FF0000"/>
                </a:solidFill>
                <a:latin typeface="Calibri" panose="020F0502020204030204" pitchFamily="34" charset="0"/>
              </a:rPr>
              <a:t>, je to podnikání. Vidíte ten rozdíl?</a:t>
            </a:r>
            <a:endParaRPr lang="cs-CZ" sz="2900" b="1" kern="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570988"/>
              </p:ext>
            </p:extLst>
          </p:nvPr>
        </p:nvGraphicFramePr>
        <p:xfrm>
          <a:off x="1043608" y="1341438"/>
          <a:ext cx="7772400" cy="424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3" imgW="7811590" imgH="3715269" progId="PBrush">
                  <p:embed/>
                </p:oleObj>
              </mc:Choice>
              <mc:Fallback>
                <p:oleObj name="Rastrový obrázek" r:id="rId3" imgW="7811590" imgH="3715269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341438"/>
                        <a:ext cx="7772400" cy="4248150"/>
                      </a:xfrm>
                      <a:prstGeom prst="rect">
                        <a:avLst/>
                      </a:prstGeom>
                      <a:noFill/>
                      <a:ln w="38100" cmpd="sng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08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Základní statistické charakteristiky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Míry střední hodnota</a:t>
            </a:r>
          </a:p>
          <a:p>
            <a:pPr lvl="1"/>
            <a:r>
              <a:rPr lang="cs-CZ" dirty="0"/>
              <a:t>Aritmetický a geometrický průměr, modus, medián</a:t>
            </a:r>
          </a:p>
          <a:p>
            <a:r>
              <a:rPr lang="cs-CZ" dirty="0"/>
              <a:t>Míry variability</a:t>
            </a:r>
          </a:p>
          <a:p>
            <a:pPr lvl="1"/>
            <a:r>
              <a:rPr lang="cs-CZ" dirty="0"/>
              <a:t>variační rozpětí, kvantily, rozptyl, směrodatná odchylka, variační koeficient</a:t>
            </a:r>
          </a:p>
          <a:p>
            <a:r>
              <a:rPr lang="cs-CZ" dirty="0"/>
              <a:t>ztrácíme mnoho cenných informací o původních datech</a:t>
            </a:r>
          </a:p>
          <a:p>
            <a:pPr lvl="1"/>
            <a:r>
              <a:rPr lang="cs-CZ" sz="1800" dirty="0"/>
              <a:t>1; 10; 22		průměr 11	SD 10,53 	n = 3</a:t>
            </a:r>
          </a:p>
          <a:p>
            <a:pPr lvl="1"/>
            <a:r>
              <a:rPr lang="cs-CZ" sz="1800" dirty="0"/>
              <a:t>11; 11; 11		průměr 11	SD 0 		n = 3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5453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8E2F03D7-87A4-68FD-8766-774C8C694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8001000" cy="914400"/>
          </a:xfrm>
        </p:spPr>
        <p:txBody>
          <a:bodyPr/>
          <a:lstStyle/>
          <a:p>
            <a:r>
              <a:rPr lang="cs-CZ" sz="3500" dirty="0">
                <a:solidFill>
                  <a:schemeClr val="tx1"/>
                </a:solidFill>
              </a:rPr>
              <a:t>Časté chyby při statistických výpočtech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3BA02DFC-AFA1-28E2-01F3-00FE2BADF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990600"/>
            <a:ext cx="8001000" cy="5410200"/>
          </a:xfrm>
        </p:spPr>
        <p:txBody>
          <a:bodyPr/>
          <a:lstStyle/>
          <a:p>
            <a:r>
              <a:rPr lang="cs-CZ" sz="2200" b="0" dirty="0"/>
              <a:t>Uvedení </a:t>
            </a:r>
            <a:r>
              <a:rPr lang="cs-CZ" sz="2200" b="0" dirty="0">
                <a:solidFill>
                  <a:srgbClr val="FF0000"/>
                </a:solidFill>
              </a:rPr>
              <a:t>průměru</a:t>
            </a:r>
            <a:r>
              <a:rPr lang="cs-CZ" sz="2200" b="0" dirty="0"/>
              <a:t> bez směrodatné odchylky </a:t>
            </a:r>
            <a:r>
              <a:rPr lang="cs-CZ" sz="2200" b="0" dirty="0">
                <a:solidFill>
                  <a:srgbClr val="FF0000"/>
                </a:solidFill>
              </a:rPr>
              <a:t>SD</a:t>
            </a:r>
            <a:r>
              <a:rPr lang="cs-CZ" sz="2200" b="0" dirty="0"/>
              <a:t> a bez </a:t>
            </a:r>
            <a:r>
              <a:rPr lang="cs-CZ" sz="2200" b="0" dirty="0">
                <a:solidFill>
                  <a:srgbClr val="FF0000"/>
                </a:solidFill>
              </a:rPr>
              <a:t>N</a:t>
            </a:r>
          </a:p>
          <a:p>
            <a:r>
              <a:rPr lang="cs-CZ" sz="2200" b="0" dirty="0"/>
              <a:t>Procenta</a:t>
            </a:r>
          </a:p>
          <a:p>
            <a:pPr lvl="1"/>
            <a:r>
              <a:rPr lang="cs-CZ" sz="1800" b="0" dirty="0"/>
              <a:t>Regulovaná složka stoupla o 200 </a:t>
            </a:r>
            <a:r>
              <a:rPr lang="en-US" sz="1800" b="0" dirty="0"/>
              <a:t>%, </a:t>
            </a:r>
            <a:r>
              <a:rPr lang="en-US" sz="1800" b="0" dirty="0" err="1"/>
              <a:t>silov</a:t>
            </a:r>
            <a:r>
              <a:rPr lang="cs-CZ" sz="1800" b="0" dirty="0"/>
              <a:t>á zlevnila o 20 </a:t>
            </a:r>
            <a:r>
              <a:rPr lang="en-US" sz="1800" b="0" dirty="0"/>
              <a:t>%</a:t>
            </a:r>
            <a:r>
              <a:rPr lang="cs-CZ" sz="1800" b="0" dirty="0"/>
              <a:t>. Jak se změnila celková cena?</a:t>
            </a:r>
          </a:p>
          <a:p>
            <a:pPr lvl="1"/>
            <a:r>
              <a:rPr lang="cs-CZ" sz="1800" b="0" dirty="0" err="1"/>
              <a:t>Regul</a:t>
            </a:r>
            <a:r>
              <a:rPr lang="cs-CZ" sz="1800" b="0" dirty="0"/>
              <a:t>:	  100,- Kč →   300,- Kč	</a:t>
            </a:r>
            <a:r>
              <a:rPr lang="cs-CZ" sz="1800" dirty="0"/>
              <a:t>původní cena 	3100,- Kč</a:t>
            </a:r>
          </a:p>
          <a:p>
            <a:pPr lvl="1"/>
            <a:r>
              <a:rPr lang="cs-CZ" sz="1800" b="0" dirty="0"/>
              <a:t>Silová:	3000,- Kč → 2700,- Kč	</a:t>
            </a:r>
            <a:r>
              <a:rPr lang="cs-CZ" sz="1800" dirty="0"/>
              <a:t>nová cena: 	3000,- Kč</a:t>
            </a:r>
          </a:p>
          <a:p>
            <a:pPr lvl="1"/>
            <a:r>
              <a:rPr lang="cs-CZ" sz="1800" b="0" dirty="0"/>
              <a:t>Nejen procenta, ale i z jakých základů se počítají</a:t>
            </a:r>
          </a:p>
          <a:p>
            <a:r>
              <a:rPr lang="cs-CZ" sz="2200" b="0" i="0" u="none" strike="noStrike" baseline="0" dirty="0">
                <a:solidFill>
                  <a:srgbClr val="000000"/>
                </a:solidFill>
              </a:rPr>
              <a:t>snížení platu o 30 % a jeho následné zvýšení o 30 % </a:t>
            </a:r>
          </a:p>
          <a:p>
            <a:pPr lvl="1"/>
            <a:r>
              <a:rPr lang="cs-CZ" sz="1800" b="0" i="0" u="none" strike="noStrike" baseline="0" dirty="0">
                <a:solidFill>
                  <a:srgbClr val="000000"/>
                </a:solidFill>
              </a:rPr>
              <a:t>při původním platu </a:t>
            </a:r>
            <a:r>
              <a:rPr lang="cs-CZ" sz="1800" b="0" i="0" u="none" strike="noStrike" baseline="0" dirty="0">
                <a:solidFill>
                  <a:srgbClr val="FF0000"/>
                </a:solidFill>
              </a:rPr>
              <a:t>100 Kč 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je plat po snížení 70 Kč (-30 %), ale po následném zvýšení o 30 % pouze </a:t>
            </a:r>
            <a:r>
              <a:rPr lang="cs-CZ" sz="1800" b="0" i="0" u="none" strike="noStrike" baseline="0" dirty="0">
                <a:solidFill>
                  <a:srgbClr val="FF0000"/>
                </a:solidFill>
              </a:rPr>
              <a:t>91 Kč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. </a:t>
            </a:r>
          </a:p>
          <a:p>
            <a:endParaRPr lang="cs-CZ" sz="1800" b="0" i="0" u="none" strike="noStrike" baseline="0" dirty="0">
              <a:solidFill>
                <a:srgbClr val="000000"/>
              </a:solidFill>
            </a:endParaRPr>
          </a:p>
          <a:p>
            <a:endParaRPr lang="cs-CZ" sz="1800" b="0" dirty="0"/>
          </a:p>
        </p:txBody>
      </p:sp>
    </p:spTree>
    <p:extLst>
      <p:ext uri="{BB962C8B-B14F-4D97-AF65-F5344CB8AC3E}">
        <p14:creationId xmlns:p14="http://schemas.microsoft.com/office/powerpoint/2010/main" val="3274228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468313" y="1016000"/>
          <a:ext cx="8207375" cy="555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3" imgW="6361905" imgH="4304762" progId="PBrush">
                  <p:embed/>
                </p:oleObj>
              </mc:Choice>
              <mc:Fallback>
                <p:oleObj name="Rastrový obrázek" r:id="rId3" imgW="6361905" imgH="4304762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016000"/>
                        <a:ext cx="8207375" cy="5554663"/>
                      </a:xfrm>
                      <a:prstGeom prst="rect">
                        <a:avLst/>
                      </a:prstGeom>
                      <a:noFill/>
                      <a:ln w="38100" cmpd="sng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429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95155353-3C83-3FCE-7790-205705352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8001000" cy="914400"/>
          </a:xfrm>
        </p:spPr>
        <p:txBody>
          <a:bodyPr/>
          <a:lstStyle/>
          <a:p>
            <a:r>
              <a:rPr lang="cs-CZ" sz="2000" dirty="0">
                <a:solidFill>
                  <a:schemeClr val="tx1"/>
                </a:solidFill>
              </a:rPr>
              <a:t>Testování hypotéz, koncept věcné vs. statistické významnosti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52CA7C86-28F7-811A-0B72-411DC07D7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990600"/>
            <a:ext cx="8001000" cy="5410200"/>
          </a:xfrm>
        </p:spPr>
        <p:txBody>
          <a:bodyPr/>
          <a:lstStyle/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Postup testování hypotéz → poměrně jasný a jednoduchý.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Vytvoříme hypotézu H</a:t>
            </a:r>
            <a:r>
              <a:rPr lang="cs-CZ" sz="1800" b="0" i="0" u="none" strike="noStrike" baseline="-25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o které předpokládáme, že platí. Proti ní postavíme alternativu (H</a:t>
            </a:r>
            <a:r>
              <a:rPr lang="cs-CZ" sz="1800" b="0" i="0" u="none" strike="noStrike" baseline="-25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 Sesbíráme data. Najdeme věrohodný aparát, který konstatuje, zda domněnka platí nebo ne → statistický test.</a:t>
            </a:r>
          </a:p>
          <a:p>
            <a:r>
              <a:rPr lang="cs-CZ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chyba 1. druhu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8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 značí</a:t>
            </a:r>
            <a:r>
              <a:rPr lang="cs-CZ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cs-CZ" sz="1800" dirty="0">
                <a:solidFill>
                  <a:srgbClr val="0070C0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cs-CZ" sz="18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8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cs-CZ" sz="18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nazývá se </a:t>
            </a:r>
            <a:r>
              <a:rPr lang="cs-CZ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hladina významnosti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cs-CZ" sz="18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Výraz </a:t>
            </a:r>
            <a:r>
              <a:rPr lang="cs-CZ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1 - </a:t>
            </a:r>
            <a:r>
              <a:rPr lang="cs-CZ" sz="1800" dirty="0">
                <a:solidFill>
                  <a:srgbClr val="FF0000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cs-CZ" sz="1800" dirty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8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 nazývá </a:t>
            </a:r>
            <a:r>
              <a:rPr lang="cs-CZ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spolehlivost</a:t>
            </a:r>
            <a:endParaRPr lang="cs-CZ" sz="18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cs-CZ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chyba 2. druhu </a:t>
            </a:r>
            <a:r>
              <a:rPr lang="cs-CZ" sz="18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 značí </a:t>
            </a:r>
            <a:r>
              <a:rPr lang="cs-CZ" sz="1800" dirty="0">
                <a:solidFill>
                  <a:srgbClr val="00B050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cs-CZ" sz="1800" dirty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cs-CZ" sz="18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Výraz </a:t>
            </a:r>
            <a:r>
              <a:rPr lang="cs-CZ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1 -</a:t>
            </a:r>
            <a:r>
              <a:rPr lang="cs-CZ" sz="1800" dirty="0">
                <a:solidFill>
                  <a:srgbClr val="7030A0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  <a:cs typeface="Calibri" panose="020F0502020204030204" pitchFamily="34" charset="0"/>
              </a:rPr>
              <a:t> b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8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 nazývá </a:t>
            </a:r>
            <a:r>
              <a:rPr lang="cs-CZ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síla testu</a:t>
            </a:r>
            <a:endParaRPr lang="cs-CZ" sz="1800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Obvyklé hodnoty spolehlivost: 0,95 nebo 0,99;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síla testu např. 0,8 → volíme např. hladinu významnosti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Symbol" panose="05050102010706020507" pitchFamily="18" charset="2"/>
                <a:ea typeface="Cambria" panose="02040503050406030204" pitchFamily="18" charset="0"/>
              </a:rPr>
              <a:t>a =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0,05 nebo 0,01.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566960F9-5203-9D38-65D1-9686C9C79B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68511"/>
              </p:ext>
            </p:extLst>
          </p:nvPr>
        </p:nvGraphicFramePr>
        <p:xfrm>
          <a:off x="934399" y="3789040"/>
          <a:ext cx="7906072" cy="25346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6518">
                  <a:extLst>
                    <a:ext uri="{9D8B030D-6E8A-4147-A177-3AD203B41FA5}">
                      <a16:colId xmlns:a16="http://schemas.microsoft.com/office/drawing/2014/main" val="2096009324"/>
                    </a:ext>
                  </a:extLst>
                </a:gridCol>
                <a:gridCol w="1976518">
                  <a:extLst>
                    <a:ext uri="{9D8B030D-6E8A-4147-A177-3AD203B41FA5}">
                      <a16:colId xmlns:a16="http://schemas.microsoft.com/office/drawing/2014/main" val="3185760934"/>
                    </a:ext>
                  </a:extLst>
                </a:gridCol>
                <a:gridCol w="1976518">
                  <a:extLst>
                    <a:ext uri="{9D8B030D-6E8A-4147-A177-3AD203B41FA5}">
                      <a16:colId xmlns:a16="http://schemas.microsoft.com/office/drawing/2014/main" val="2964930890"/>
                    </a:ext>
                  </a:extLst>
                </a:gridCol>
                <a:gridCol w="1976518">
                  <a:extLst>
                    <a:ext uri="{9D8B030D-6E8A-4147-A177-3AD203B41FA5}">
                      <a16:colId xmlns:a16="http://schemas.microsoft.com/office/drawing/2014/main" val="455807037"/>
                    </a:ext>
                  </a:extLst>
                </a:gridCol>
              </a:tblGrid>
              <a:tr h="633667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effectLst/>
                        </a:rPr>
                        <a:t>Testování hypotéz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effectLst/>
                        </a:rPr>
                        <a:t>výsledek testu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509522"/>
                  </a:ext>
                </a:extLst>
              </a:tr>
              <a:tr h="633667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effectLst/>
                        </a:rPr>
                        <a:t>hypotéza H</a:t>
                      </a:r>
                      <a:r>
                        <a:rPr lang="cs-CZ" sz="1800" baseline="-25000" dirty="0">
                          <a:effectLst/>
                        </a:rPr>
                        <a:t>0</a:t>
                      </a:r>
                      <a:r>
                        <a:rPr lang="cs-CZ" sz="1800" dirty="0">
                          <a:effectLst/>
                        </a:rPr>
                        <a:t> platí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effectLst/>
                        </a:rPr>
                        <a:t>hypotéza H</a:t>
                      </a:r>
                      <a:r>
                        <a:rPr lang="cs-CZ" sz="1800" baseline="-25000" dirty="0">
                          <a:effectLst/>
                        </a:rPr>
                        <a:t>A</a:t>
                      </a:r>
                      <a:r>
                        <a:rPr lang="cs-CZ" sz="1800" dirty="0">
                          <a:effectLst/>
                        </a:rPr>
                        <a:t> platí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897292"/>
                  </a:ext>
                </a:extLst>
              </a:tr>
              <a:tr h="63366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</a:rPr>
                        <a:t>reálná situace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effectLst/>
                        </a:rPr>
                        <a:t>hypotéza H</a:t>
                      </a:r>
                      <a:r>
                        <a:rPr lang="cs-CZ" sz="1800" baseline="-25000" dirty="0">
                          <a:effectLst/>
                        </a:rPr>
                        <a:t>0</a:t>
                      </a:r>
                      <a:r>
                        <a:rPr lang="cs-CZ" sz="1800" dirty="0">
                          <a:effectLst/>
                        </a:rPr>
                        <a:t> platí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effectLst/>
                        </a:rPr>
                        <a:t>správné rozhodnutí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effectLst/>
                        </a:rPr>
                        <a:t>chyba 1. druhu</a:t>
                      </a:r>
                      <a:br>
                        <a:rPr lang="cs-CZ" sz="18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značí se </a:t>
                      </a:r>
                      <a:r>
                        <a:rPr lang="cs-CZ" sz="1800" dirty="0">
                          <a:effectLst/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a</a:t>
                      </a:r>
                      <a:endParaRPr lang="cs-CZ" sz="1800" dirty="0"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1635025"/>
                  </a:ext>
                </a:extLst>
              </a:tr>
              <a:tr h="6336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effectLst/>
                        </a:rPr>
                        <a:t>hypotéza H</a:t>
                      </a:r>
                      <a:r>
                        <a:rPr lang="cs-CZ" sz="1800" baseline="-25000" dirty="0">
                          <a:effectLst/>
                        </a:rPr>
                        <a:t>A</a:t>
                      </a:r>
                      <a:r>
                        <a:rPr lang="cs-CZ" sz="1800" dirty="0">
                          <a:effectLst/>
                        </a:rPr>
                        <a:t> platí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effectLst/>
                        </a:rPr>
                        <a:t>chyba 2. druhu</a:t>
                      </a:r>
                      <a:br>
                        <a:rPr lang="cs-CZ" sz="1800" dirty="0">
                          <a:effectLst/>
                        </a:rPr>
                      </a:br>
                      <a:r>
                        <a:rPr lang="cs-CZ" sz="1800" dirty="0">
                          <a:effectLst/>
                        </a:rPr>
                        <a:t>značí se </a:t>
                      </a:r>
                      <a:r>
                        <a:rPr lang="cs-CZ" sz="1800" dirty="0">
                          <a:effectLst/>
                          <a:latin typeface="Symbol" panose="05050102010706020507" pitchFamily="18" charset="2"/>
                        </a:rPr>
                        <a:t>b</a:t>
                      </a:r>
                      <a:endParaRPr lang="cs-CZ" sz="1800" dirty="0">
                        <a:effectLst/>
                        <a:latin typeface="Symbol" panose="05050102010706020507" pitchFamily="18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effectLst/>
                        </a:rPr>
                        <a:t>správné rozhodnutí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2346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86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D71A449D-DC7C-A459-39A8-D9192D496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8001000" cy="914400"/>
          </a:xfrm>
        </p:spPr>
        <p:txBody>
          <a:bodyPr/>
          <a:lstStyle/>
          <a:p>
            <a:r>
              <a:rPr lang="cs-CZ" sz="2000" dirty="0">
                <a:solidFill>
                  <a:schemeClr val="tx1"/>
                </a:solidFill>
              </a:rPr>
              <a:t>Koncept věcné významnosti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5F9DE7C7-91FB-8CEF-5A94-6B2ACB84A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990600"/>
            <a:ext cx="8001000" cy="5410200"/>
          </a:xfrm>
        </p:spPr>
        <p:txBody>
          <a:bodyPr/>
          <a:lstStyle/>
          <a:p>
            <a:pPr marL="92075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1800" b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Alternativou k statistické významnosti je posuzování tzv. věcné významnosti (</a:t>
            </a:r>
            <a:r>
              <a:rPr lang="cs-CZ" sz="1800" b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effect</a:t>
            </a:r>
            <a:r>
              <a:rPr lang="cs-CZ" sz="1800" b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cs-CZ" sz="1800" b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size</a:t>
            </a:r>
            <a:r>
              <a:rPr lang="cs-CZ" sz="1800" b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). Lze ji stanovit jako:</a:t>
            </a:r>
            <a:endParaRPr lang="cs-CZ" sz="1800" b="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1800" b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minimální hodnotu v absolutních hodnotách znamenající věcnou významnost</a:t>
            </a:r>
            <a:endParaRPr lang="cs-CZ" sz="1800" b="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cs-CZ" sz="1800" b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minimální vysvětlené procento rozptylu (relativní zhodnocení podílu ostatních faktorů – koeficient </a:t>
            </a:r>
            <a:r>
              <a:rPr lang="cs-CZ" sz="1800" b="0" dirty="0">
                <a:effectLst/>
                <a:latin typeface="Symbol" panose="05050102010706020507" pitchFamily="18" charset="2"/>
                <a:ea typeface="Cambria" panose="02040503050406030204" pitchFamily="18" charset="0"/>
                <a:cs typeface="Calibri" panose="020F0502020204030204" pitchFamily="34" charset="0"/>
              </a:rPr>
              <a:t>w</a:t>
            </a:r>
            <a:r>
              <a:rPr lang="cs-CZ" sz="1800" b="0" baseline="30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</a:t>
            </a:r>
            <a:r>
              <a:rPr lang="cs-CZ" sz="1800" b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)</a:t>
            </a:r>
            <a:endParaRPr lang="cs-CZ" sz="1800" b="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1800" b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Pro jednotlivé testy lze v literatuře nalézt mnoho tzv. koeficientů věcné významnosti. </a:t>
            </a:r>
            <a:r>
              <a:rPr lang="cs-CZ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Jednou z výhod konceptu věcné významnosti je nezávislost na počtu měření N</a:t>
            </a:r>
            <a:r>
              <a:rPr lang="cs-CZ" sz="1800" b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cs-CZ" sz="1800" b="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D7F30993-687F-B819-E22D-3FDA0463A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260542"/>
              </p:ext>
            </p:extLst>
          </p:nvPr>
        </p:nvGraphicFramePr>
        <p:xfrm>
          <a:off x="926689" y="4581128"/>
          <a:ext cx="8001000" cy="20113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3424">
                  <a:extLst>
                    <a:ext uri="{9D8B030D-6E8A-4147-A177-3AD203B41FA5}">
                      <a16:colId xmlns:a16="http://schemas.microsoft.com/office/drawing/2014/main" val="1306763225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1459968626"/>
                    </a:ext>
                  </a:extLst>
                </a:gridCol>
                <a:gridCol w="3479304">
                  <a:extLst>
                    <a:ext uri="{9D8B030D-6E8A-4147-A177-3AD203B41FA5}">
                      <a16:colId xmlns:a16="http://schemas.microsoft.com/office/drawing/2014/main" val="1724311275"/>
                    </a:ext>
                  </a:extLst>
                </a:gridCol>
              </a:tblGrid>
              <a:tr h="212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koeficient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hodnocení efektu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02758549"/>
                  </a:ext>
                </a:extLst>
              </a:tr>
              <a:tr h="8326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Korelační koeficient r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cs-CZ" sz="15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koeficient determinace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malý (nízký) efekt: r = 0,10 – 0,30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střední efekt: r = 0,31 – 0,70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velký (výrazný) efekt: r = 0,71 – 1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75587749"/>
                  </a:ext>
                </a:extLst>
              </a:tr>
              <a:tr h="9312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t-test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Cohenovo d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d = 0,20 malý efekt</a:t>
                      </a:r>
                      <a:b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d = 0,50 střední efekt</a:t>
                      </a:r>
                      <a:b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d = 0,80 velký efekt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4248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942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2A694C88-718B-CF47-D5BD-1184DE9E3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8001000" cy="91440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Normalita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0AAAFB06-8048-1C85-EBB3-97C481647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990600"/>
            <a:ext cx="8001000" cy="5410200"/>
          </a:xfrm>
        </p:spPr>
        <p:txBody>
          <a:bodyPr/>
          <a:lstStyle/>
          <a:p>
            <a:r>
              <a:rPr lang="cs-CZ" sz="2800" dirty="0" err="1"/>
              <a:t>Kolmogorov-Smirnov</a:t>
            </a:r>
            <a:r>
              <a:rPr lang="cs-CZ" sz="2800" dirty="0"/>
              <a:t> a </a:t>
            </a:r>
            <a:r>
              <a:rPr lang="cs-CZ" sz="2800" dirty="0" err="1"/>
              <a:t>Shapiro-Wilks</a:t>
            </a:r>
            <a:r>
              <a:rPr lang="cs-CZ" sz="2800" dirty="0"/>
              <a:t> test</a:t>
            </a:r>
          </a:p>
          <a:p>
            <a:r>
              <a:rPr lang="cs-CZ" sz="2800" dirty="0">
                <a:solidFill>
                  <a:srgbClr val="FF0000"/>
                </a:solidFill>
              </a:rPr>
              <a:t>Proč? </a:t>
            </a:r>
            <a:br>
              <a:rPr lang="cs-CZ" sz="2800" dirty="0">
                <a:solidFill>
                  <a:srgbClr val="FF0000"/>
                </a:solidFill>
              </a:rPr>
            </a:br>
            <a:r>
              <a:rPr lang="cs-CZ" sz="2800" dirty="0">
                <a:solidFill>
                  <a:srgbClr val="FF0000"/>
                </a:solidFill>
              </a:rPr>
              <a:t>rozhodnutí, zda použít parametrické nebo neparametrické testy</a:t>
            </a:r>
          </a:p>
        </p:txBody>
      </p:sp>
      <p:pic>
        <p:nvPicPr>
          <p:cNvPr id="6" name="Picture 2" descr="http://www.scio.cz/images/vyvoj_testu/1000px-Standard_deviation_diagram_%28decimal_comma%29_svg.png">
            <a:extLst>
              <a:ext uri="{FF2B5EF4-FFF2-40B4-BE49-F238E27FC236}">
                <a16:creationId xmlns:a16="http://schemas.microsoft.com/office/drawing/2014/main" id="{CFF7F883-5DD2-50CF-55B1-217F2BDA8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345" y="3469420"/>
            <a:ext cx="6343650" cy="317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204873E-7332-1EFD-D2AF-4C07DC5CD1CA}"/>
              </a:ext>
            </a:extLst>
          </p:cNvPr>
          <p:cNvSpPr txBox="1"/>
          <p:nvPr/>
        </p:nvSpPr>
        <p:spPr>
          <a:xfrm>
            <a:off x="5499635" y="2788415"/>
            <a:ext cx="3775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Pro normální rozložení platí: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průměr ± 1 SD cca 68 % případů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průměr ± 2 SD cca 95 % případů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průměr ± 3 SD cca 99 % případů </a:t>
            </a:r>
          </a:p>
        </p:txBody>
      </p:sp>
    </p:spTree>
    <p:extLst>
      <p:ext uri="{BB962C8B-B14F-4D97-AF65-F5344CB8AC3E}">
        <p14:creationId xmlns:p14="http://schemas.microsoft.com/office/powerpoint/2010/main" val="367156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900" dirty="0">
                <a:solidFill>
                  <a:schemeClr val="tx1"/>
                </a:solidFill>
              </a:rPr>
              <a:t>Korelace ANEB korelace není kauzalita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vzájemný vztah mezi veličinami proměnnými, jevy </a:t>
            </a:r>
            <a:r>
              <a:rPr lang="cs-CZ" sz="2200" dirty="0"/>
              <a:t>(dostatečně velký rozsah)</a:t>
            </a:r>
          </a:p>
          <a:p>
            <a:r>
              <a:rPr lang="cs-CZ" dirty="0"/>
              <a:t>Úkol: zjistit závislost a popsat ji</a:t>
            </a:r>
          </a:p>
          <a:p>
            <a:r>
              <a:rPr lang="cs-CZ" dirty="0"/>
              <a:t>Př. 3 proměnné:</a:t>
            </a:r>
          </a:p>
          <a:p>
            <a:pPr lvl="1"/>
            <a:r>
              <a:rPr lang="cs-CZ" dirty="0"/>
              <a:t>BMI</a:t>
            </a:r>
          </a:p>
          <a:p>
            <a:pPr lvl="1"/>
            <a:r>
              <a:rPr lang="cs-CZ" dirty="0"/>
              <a:t>% fat</a:t>
            </a:r>
          </a:p>
          <a:p>
            <a:pPr lvl="1"/>
            <a:r>
              <a:rPr lang="cs-CZ" dirty="0"/>
              <a:t>WHR</a:t>
            </a:r>
          </a:p>
          <a:p>
            <a:endParaRPr lang="cs-CZ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118549"/>
              </p:ext>
            </p:extLst>
          </p:nvPr>
        </p:nvGraphicFramePr>
        <p:xfrm>
          <a:off x="4156824" y="3140968"/>
          <a:ext cx="4951801" cy="3716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4727520" imgH="3552840" progId="STATISTICA.Graph">
                  <p:embed/>
                </p:oleObj>
              </mc:Choice>
              <mc:Fallback>
                <p:oleObj name="Graph" r:id="rId3" imgW="4727520" imgH="3552840" progId="STATISTICA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6824" y="3140968"/>
                        <a:ext cx="4951801" cy="37163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79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Korelační koeficient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R</a:t>
            </a:r>
            <a:r>
              <a:rPr lang="cs-CZ" dirty="0"/>
              <a:t>: </a:t>
            </a:r>
            <a:r>
              <a:rPr lang="en-US" dirty="0"/>
              <a:t>&lt;</a:t>
            </a:r>
            <a:r>
              <a:rPr lang="cs-CZ" dirty="0"/>
              <a:t>-1 do 1</a:t>
            </a:r>
            <a:r>
              <a:rPr lang="en-US" dirty="0"/>
              <a:t>&gt;</a:t>
            </a:r>
            <a:endParaRPr lang="cs-CZ" dirty="0"/>
          </a:p>
          <a:p>
            <a:r>
              <a:rPr lang="cs-CZ" dirty="0"/>
              <a:t>Omezení:</a:t>
            </a:r>
          </a:p>
          <a:p>
            <a:pPr lvl="1"/>
            <a:r>
              <a:rPr lang="cs-CZ" dirty="0"/>
              <a:t>předpokládá 2-rozměrné </a:t>
            </a:r>
            <a:r>
              <a:rPr lang="cs-CZ" dirty="0" err="1"/>
              <a:t>norm.rozdělení</a:t>
            </a:r>
            <a:endParaRPr lang="cs-CZ" dirty="0"/>
          </a:p>
          <a:p>
            <a:pPr lvl="1"/>
            <a:r>
              <a:rPr lang="cs-CZ" dirty="0"/>
              <a:t>měří pouze vztahy lineární</a:t>
            </a:r>
          </a:p>
          <a:p>
            <a:pPr lvl="1"/>
            <a:r>
              <a:rPr lang="cs-CZ" dirty="0"/>
              <a:t>nerozeznává, která proměnná je závislá a která nezávislá. Nelze rozhodnout o příčinnosti vztahu mezi proměnnými</a:t>
            </a:r>
          </a:p>
          <a:p>
            <a:r>
              <a:rPr lang="cs-CZ" dirty="0"/>
              <a:t>interpretace </a:t>
            </a:r>
            <a:r>
              <a:rPr lang="cs-CZ" dirty="0">
                <a:sym typeface="Symbol"/>
              </a:rPr>
              <a:t></a:t>
            </a:r>
            <a:r>
              <a:rPr lang="cs-CZ" dirty="0"/>
              <a:t> dodatečné koeficienty, např. index determinace </a:t>
            </a:r>
            <a:r>
              <a:rPr lang="cs-CZ" i="1" dirty="0"/>
              <a:t>r</a:t>
            </a:r>
            <a:r>
              <a:rPr lang="cs-CZ" i="1" baseline="30000" dirty="0"/>
              <a:t>2</a:t>
            </a:r>
          </a:p>
          <a:p>
            <a:r>
              <a:rPr lang="cs-CZ" sz="3000" i="1" dirty="0" err="1"/>
              <a:t>Pearsonův</a:t>
            </a:r>
            <a:r>
              <a:rPr lang="cs-CZ" sz="3000" i="1" dirty="0"/>
              <a:t>, </a:t>
            </a:r>
            <a:r>
              <a:rPr lang="cs-CZ" sz="3000" i="1" dirty="0" err="1"/>
              <a:t>neparametrický</a:t>
            </a:r>
            <a:r>
              <a:rPr lang="cs-CZ" sz="3000" i="1" dirty="0"/>
              <a:t> </a:t>
            </a:r>
            <a:r>
              <a:rPr lang="cs-CZ" sz="3000" i="1" dirty="0" err="1"/>
              <a:t>Spearmonův</a:t>
            </a:r>
            <a:endParaRPr lang="cs-CZ" sz="3000" i="1" dirty="0"/>
          </a:p>
          <a:p>
            <a:r>
              <a:rPr lang="cs-CZ" sz="3000" i="1" dirty="0"/>
              <a:t>jednoduchý, parciální, mnohonásobný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2075540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pload.wikimedia.org/wikipedia/commons/thumb/d/d4/Correlation_examples2.svg/506px-Correlation_examples2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30" y="1556792"/>
            <a:ext cx="883298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103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800" dirty="0">
                <a:solidFill>
                  <a:schemeClr val="tx1"/>
                </a:solidFill>
              </a:rPr>
              <a:t>Pravidla výzkumu z pohledu analýzy dat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příprava výzkumného šetření je nejdůležitější část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sběr a analýza dat slouží k zamítnutí/nezamítnutí předem stanovených úkolů práce a hypotéz (explorační vs. konfirmační přístup)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vždy mít na paměti věcné hledisko výzkumu, zejména v souvislosti s interpretací statistických výsledků</a:t>
            </a:r>
          </a:p>
        </p:txBody>
      </p:sp>
    </p:spTree>
    <p:extLst>
      <p:ext uri="{BB962C8B-B14F-4D97-AF65-F5344CB8AC3E}">
        <p14:creationId xmlns:p14="http://schemas.microsoft.com/office/powerpoint/2010/main" val="3714234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453011"/>
              </p:ext>
            </p:extLst>
          </p:nvPr>
        </p:nvGraphicFramePr>
        <p:xfrm>
          <a:off x="1524000" y="1772816"/>
          <a:ext cx="6096000" cy="1704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cs-CZ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fat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WHR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BMI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fat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0,36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0,41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WHR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0,36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0,85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0,41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0,85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1259632" y="3789040"/>
            <a:ext cx="72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Nejvyšší </a:t>
            </a:r>
            <a:r>
              <a:rPr lang="cs-CZ" sz="2800" b="1" dirty="0"/>
              <a:t>jednoduchý</a:t>
            </a:r>
            <a:r>
              <a:rPr lang="cs-CZ" sz="2800" dirty="0"/>
              <a:t> korelační koeficient je mezi proměnnými BMI a WHR a to 0,85. Celkem vysvětluje 72,2 % procent celkové variability mezi těmi to proměnnými. K číslu 72,2 % jsme dospěli pomocí koeficientu determinace (r</a:t>
            </a:r>
            <a:r>
              <a:rPr lang="cs-CZ" sz="2800" baseline="30000" dirty="0"/>
              <a:t>2</a:t>
            </a:r>
            <a:r>
              <a:rPr lang="cs-CZ" sz="2800" dirty="0"/>
              <a:t> = 0,85</a:t>
            </a:r>
            <a:r>
              <a:rPr lang="cs-CZ" sz="2800" baseline="30000" dirty="0"/>
              <a:t>2</a:t>
            </a:r>
            <a:r>
              <a:rPr lang="cs-CZ" sz="2800" dirty="0"/>
              <a:t> = 0,722).</a:t>
            </a:r>
          </a:p>
        </p:txBody>
      </p:sp>
      <p:sp>
        <p:nvSpPr>
          <p:cNvPr id="7" name="Obdélník 6"/>
          <p:cNvSpPr/>
          <p:nvPr/>
        </p:nvSpPr>
        <p:spPr>
          <a:xfrm>
            <a:off x="1241052" y="112474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800" b="1" dirty="0"/>
              <a:t>Příklad</a:t>
            </a:r>
          </a:p>
        </p:txBody>
      </p:sp>
    </p:spTree>
    <p:extLst>
      <p:ext uri="{BB962C8B-B14F-4D97-AF65-F5344CB8AC3E}">
        <p14:creationId xmlns:p14="http://schemas.microsoft.com/office/powerpoint/2010/main" val="1959284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14400" y="0"/>
            <a:ext cx="8001000" cy="91440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T-testy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914400" y="990600"/>
            <a:ext cx="8001000" cy="5410200"/>
          </a:xfrm>
        </p:spPr>
        <p:txBody>
          <a:bodyPr/>
          <a:lstStyle/>
          <a:p>
            <a:r>
              <a:rPr lang="cs-CZ" dirty="0"/>
              <a:t>Testy o rovnosti středních hodnot dvou výběrů</a:t>
            </a:r>
          </a:p>
          <a:p>
            <a:r>
              <a:rPr lang="cs-CZ" dirty="0"/>
              <a:t>Jaký konkrétní t-test vybrat?</a:t>
            </a:r>
          </a:p>
          <a:p>
            <a:pPr lvl="0"/>
            <a:r>
              <a:rPr lang="cs-CZ" dirty="0"/>
              <a:t>varianta testu bude</a:t>
            </a:r>
          </a:p>
          <a:p>
            <a:pPr lvl="1"/>
            <a:r>
              <a:rPr lang="cs-CZ" dirty="0"/>
              <a:t>parametrická (závislé, nezávislé soubory)</a:t>
            </a:r>
          </a:p>
          <a:p>
            <a:pPr lvl="1"/>
            <a:r>
              <a:rPr lang="cs-CZ" dirty="0" err="1"/>
              <a:t>neparametrická</a:t>
            </a:r>
            <a:r>
              <a:rPr lang="cs-CZ" dirty="0"/>
              <a:t> (</a:t>
            </a:r>
            <a:r>
              <a:rPr lang="cs-CZ" dirty="0" err="1"/>
              <a:t>Wilcoxonův</a:t>
            </a:r>
            <a:r>
              <a:rPr lang="cs-CZ" dirty="0"/>
              <a:t> - závislé, Mann-</a:t>
            </a:r>
            <a:r>
              <a:rPr lang="cs-CZ" dirty="0" err="1"/>
              <a:t>Whitneyův</a:t>
            </a:r>
            <a:r>
              <a:rPr lang="cs-CZ" dirty="0"/>
              <a:t> test nezávislé hodnoty</a:t>
            </a:r>
          </a:p>
          <a:p>
            <a:pPr lvl="1"/>
            <a:endParaRPr lang="cs-CZ" dirty="0"/>
          </a:p>
          <a:p>
            <a:r>
              <a:rPr lang="cs-CZ" dirty="0"/>
              <a:t>Statistická vs. věcná významnost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6671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2080" y="0"/>
            <a:ext cx="2960440" cy="91440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T-test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990600"/>
            <a:ext cx="8001000" cy="5410200"/>
          </a:xfrm>
        </p:spPr>
        <p:txBody>
          <a:bodyPr/>
          <a:lstStyle/>
          <a:p>
            <a:endParaRPr lang="cs-CZ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891636"/>
              </p:ext>
            </p:extLst>
          </p:nvPr>
        </p:nvGraphicFramePr>
        <p:xfrm>
          <a:off x="35496" y="188640"/>
          <a:ext cx="5534025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5533746" imgH="6477687" progId="Word.Document.8">
                  <p:embed/>
                </p:oleObj>
              </mc:Choice>
              <mc:Fallback>
                <p:oleObj name="Dokument" r:id="rId3" imgW="5533746" imgH="6477687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" y="188640"/>
                        <a:ext cx="5534025" cy="6477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473183"/>
              </p:ext>
            </p:extLst>
          </p:nvPr>
        </p:nvGraphicFramePr>
        <p:xfrm>
          <a:off x="3732774" y="2780928"/>
          <a:ext cx="5215963" cy="3911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5" imgW="5597640" imgH="4197960" progId="STATISTICA.Graph">
                  <p:embed/>
                </p:oleObj>
              </mc:Choice>
              <mc:Fallback>
                <p:oleObj name="Graph" r:id="rId5" imgW="5597640" imgH="4197960" progId="STATISTICA.Graph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2774" y="2780928"/>
                        <a:ext cx="5215963" cy="39119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7957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T-test - 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2627312"/>
            <a:ext cx="8001000" cy="3537992"/>
          </a:xfrm>
        </p:spPr>
        <p:txBody>
          <a:bodyPr/>
          <a:lstStyle/>
          <a:p>
            <a:r>
              <a:rPr lang="cs-CZ" dirty="0" err="1"/>
              <a:t>Cohe</a:t>
            </a:r>
            <a:r>
              <a:rPr lang="en-US" dirty="0"/>
              <a:t>novo</a:t>
            </a:r>
            <a:r>
              <a:rPr lang="cs-CZ" dirty="0"/>
              <a:t> d</a:t>
            </a:r>
            <a:endParaRPr lang="en-US" dirty="0"/>
          </a:p>
          <a:p>
            <a:pPr lvl="1"/>
            <a:r>
              <a:rPr lang="en-US" sz="1800" b="0" dirty="0"/>
              <a:t>d</a:t>
            </a:r>
            <a:r>
              <a:rPr lang="cs-CZ" sz="1800" b="0" dirty="0"/>
              <a:t> </a:t>
            </a:r>
            <a:r>
              <a:rPr lang="en-US" sz="1800" b="0" dirty="0"/>
              <a:t>&gt; </a:t>
            </a:r>
            <a:r>
              <a:rPr lang="cs-CZ" sz="1800" b="0" dirty="0"/>
              <a:t>0,8</a:t>
            </a:r>
            <a:r>
              <a:rPr lang="en-US" sz="1800" b="0" dirty="0"/>
              <a:t> </a:t>
            </a:r>
            <a:r>
              <a:rPr lang="en-US" sz="1800" b="0" dirty="0">
                <a:sym typeface="Symbol"/>
              </a:rPr>
              <a:t> </a:t>
            </a:r>
            <a:r>
              <a:rPr lang="cs-CZ" sz="1800" b="0" dirty="0"/>
              <a:t>velký efekt</a:t>
            </a:r>
          </a:p>
          <a:p>
            <a:pPr lvl="1"/>
            <a:r>
              <a:rPr lang="cs-CZ" sz="1800" b="0" i="1" dirty="0"/>
              <a:t>d</a:t>
            </a:r>
            <a:r>
              <a:rPr lang="cs-CZ" sz="1800" b="0" dirty="0"/>
              <a:t> z intervalu 0,5 – 0,8 </a:t>
            </a:r>
            <a:r>
              <a:rPr lang="cs-CZ" sz="1800" b="0" dirty="0">
                <a:sym typeface="Symbol"/>
              </a:rPr>
              <a:t></a:t>
            </a:r>
            <a:r>
              <a:rPr lang="en-US" sz="1800" b="0" dirty="0">
                <a:sym typeface="Symbol"/>
              </a:rPr>
              <a:t> </a:t>
            </a:r>
            <a:r>
              <a:rPr lang="cs-CZ" sz="1800" b="0" dirty="0"/>
              <a:t>střední</a:t>
            </a:r>
            <a:r>
              <a:rPr lang="en-US" sz="1800" b="0" dirty="0"/>
              <a:t> </a:t>
            </a:r>
            <a:r>
              <a:rPr lang="cs-CZ" sz="1800" b="0" dirty="0"/>
              <a:t>efekt </a:t>
            </a:r>
            <a:endParaRPr lang="en-US" sz="1800" b="0" dirty="0"/>
          </a:p>
          <a:p>
            <a:pPr lvl="1"/>
            <a:r>
              <a:rPr lang="en-US" sz="1800" b="0" dirty="0"/>
              <a:t>d &lt; </a:t>
            </a:r>
            <a:r>
              <a:rPr lang="cs-CZ" sz="1800" b="0" dirty="0"/>
              <a:t>0,2 </a:t>
            </a:r>
            <a:r>
              <a:rPr lang="cs-CZ" sz="1800" b="0" dirty="0">
                <a:sym typeface="Symbol"/>
              </a:rPr>
              <a:t></a:t>
            </a:r>
            <a:r>
              <a:rPr lang="en-US" sz="1800" b="0" dirty="0">
                <a:sym typeface="Symbol"/>
              </a:rPr>
              <a:t> </a:t>
            </a:r>
            <a:r>
              <a:rPr lang="cs-CZ" sz="1800" b="0" dirty="0"/>
              <a:t>malý</a:t>
            </a:r>
            <a:r>
              <a:rPr lang="en-US" sz="1800" b="0" dirty="0"/>
              <a:t> </a:t>
            </a:r>
            <a:r>
              <a:rPr lang="en-US" sz="1800" b="0" dirty="0" err="1"/>
              <a:t>efekt</a:t>
            </a:r>
            <a:endParaRPr lang="cs-CZ" sz="1800" b="0" dirty="0"/>
          </a:p>
          <a:p>
            <a:r>
              <a:rPr lang="en-US" dirty="0"/>
              <a:t>d</a:t>
            </a:r>
            <a:r>
              <a:rPr lang="cs-CZ" dirty="0"/>
              <a:t> = 0,44 </a:t>
            </a:r>
            <a:endParaRPr lang="en-US" dirty="0"/>
          </a:p>
          <a:p>
            <a:r>
              <a:rPr lang="cs-CZ" dirty="0"/>
              <a:t>rozdíl mezi oběma disciplínami je i věcně i stati</a:t>
            </a:r>
            <a:r>
              <a:rPr lang="en-US" dirty="0"/>
              <a:t>s</a:t>
            </a:r>
            <a:r>
              <a:rPr lang="cs-CZ" dirty="0"/>
              <a:t>ti</a:t>
            </a:r>
            <a:r>
              <a:rPr lang="en-US" dirty="0"/>
              <a:t>c</a:t>
            </a:r>
            <a:r>
              <a:rPr lang="cs-CZ" dirty="0" err="1"/>
              <a:t>ky</a:t>
            </a:r>
            <a:r>
              <a:rPr lang="cs-CZ" dirty="0"/>
              <a:t> významný.</a:t>
            </a: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350193"/>
              </p:ext>
            </p:extLst>
          </p:nvPr>
        </p:nvGraphicFramePr>
        <p:xfrm>
          <a:off x="1403648" y="1124744"/>
          <a:ext cx="48196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readsheet" r:id="rId3" imgW="4819650" imgH="990600" progId="STATISTICA.Spreadsheet">
                  <p:embed/>
                </p:oleObj>
              </mc:Choice>
              <mc:Fallback>
                <p:oleObj name="Spreadsheet" r:id="rId3" imgW="4819650" imgH="990600" progId="STATISTICA.Spreadsheet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124744"/>
                        <a:ext cx="481965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8" name="Picture 8" descr="d={\frac  {{\bar  {x}}_{1}-{\bar  {x}}_{2}}{s}}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56112"/>
            <a:ext cx="1395952" cy="51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s={\sqrt  {{\frac  {(n_{1}-1)s_{1}^{2}+(n_{2}-1)s_{2}^{2}}{n_{1}+n_{2}-2}}}}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557651"/>
            <a:ext cx="3108842" cy="63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619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FD3C462-9417-792A-FD36-69097D6F6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92696"/>
            <a:ext cx="9000065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990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Zdroje: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200" b="0" dirty="0" err="1"/>
              <a:t>Cyhelský</a:t>
            </a:r>
            <a:r>
              <a:rPr lang="cs-CZ" sz="2200" b="0" dirty="0"/>
              <a:t>, L., Kahounová, J., &amp; Hindls, R. (2001). </a:t>
            </a:r>
            <a:r>
              <a:rPr lang="cs-CZ" sz="2200" b="0" i="1" dirty="0"/>
              <a:t>Elementární statistická analýza</a:t>
            </a:r>
            <a:r>
              <a:rPr lang="cs-CZ" sz="2200" b="0" dirty="0"/>
              <a:t>. (2. dopl. vyd., 318 s.) Praha: Management </a:t>
            </a:r>
            <a:r>
              <a:rPr lang="cs-CZ" sz="2200" b="0" dirty="0" err="1"/>
              <a:t>Press</a:t>
            </a:r>
            <a:r>
              <a:rPr lang="cs-CZ" sz="2200" b="0" dirty="0"/>
              <a:t>. </a:t>
            </a:r>
          </a:p>
          <a:p>
            <a:pPr lvl="0"/>
            <a:r>
              <a:rPr lang="cs-CZ" sz="2200" b="0" dirty="0" err="1"/>
              <a:t>Hendl</a:t>
            </a:r>
            <a:r>
              <a:rPr lang="cs-CZ" sz="2200" b="0" dirty="0"/>
              <a:t>, J. (2006). </a:t>
            </a:r>
            <a:r>
              <a:rPr lang="cs-CZ" sz="2200" b="0" i="1" dirty="0"/>
              <a:t>Přehled statistických metod zpracování dat: analýza a </a:t>
            </a:r>
            <a:r>
              <a:rPr lang="cs-CZ" sz="2200" b="0" i="1" dirty="0" err="1"/>
              <a:t>metaanalýza</a:t>
            </a:r>
            <a:r>
              <a:rPr lang="cs-CZ" sz="2200" b="0" i="1" dirty="0"/>
              <a:t> dat</a:t>
            </a:r>
            <a:r>
              <a:rPr lang="cs-CZ" sz="2200" b="0" dirty="0"/>
              <a:t>. (Vyd. 2., </a:t>
            </a:r>
            <a:r>
              <a:rPr lang="cs-CZ" sz="2200" b="0" dirty="0" err="1"/>
              <a:t>opr</a:t>
            </a:r>
            <a:r>
              <a:rPr lang="cs-CZ" sz="2200" b="0" dirty="0"/>
              <a:t>., 583 s.) Praha: Portál. </a:t>
            </a:r>
          </a:p>
          <a:p>
            <a:r>
              <a:rPr lang="cs-CZ" sz="2200" b="0" dirty="0"/>
              <a:t>Meloun, M., &amp; </a:t>
            </a:r>
            <a:r>
              <a:rPr lang="cs-CZ" sz="2200" b="0" dirty="0" err="1"/>
              <a:t>Militký</a:t>
            </a:r>
            <a:r>
              <a:rPr lang="cs-CZ" sz="2200" b="0" dirty="0"/>
              <a:t>, J. (1998). </a:t>
            </a:r>
            <a:r>
              <a:rPr lang="cs-CZ" sz="2200" b="0" i="1" dirty="0"/>
              <a:t>Statistické zpracování experimentálních dat</a:t>
            </a:r>
            <a:r>
              <a:rPr lang="cs-CZ" sz="2200" b="0" dirty="0"/>
              <a:t>. (2. vyd., </a:t>
            </a:r>
            <a:r>
              <a:rPr lang="cs-CZ" sz="2200" b="0" dirty="0" err="1"/>
              <a:t>xxi</a:t>
            </a:r>
            <a:r>
              <a:rPr lang="cs-CZ" sz="2200" b="0" dirty="0"/>
              <a:t>, 839 s.) Praha: East </a:t>
            </a:r>
            <a:r>
              <a:rPr lang="cs-CZ" sz="2200" b="0" dirty="0" err="1"/>
              <a:t>Publishing</a:t>
            </a:r>
            <a:r>
              <a:rPr lang="cs-CZ" sz="2200" b="0" dirty="0"/>
              <a:t>. </a:t>
            </a:r>
          </a:p>
          <a:p>
            <a:endParaRPr lang="cs-CZ" sz="2200" b="0" dirty="0"/>
          </a:p>
          <a:p>
            <a:r>
              <a:rPr lang="cs-CZ" sz="2200" b="0" dirty="0"/>
              <a:t>Sebera, M. </a:t>
            </a:r>
            <a:r>
              <a:rPr lang="cs-CZ" sz="2200" b="0" i="1" dirty="0"/>
              <a:t>Vícerozměrné statistiky</a:t>
            </a:r>
            <a:r>
              <a:rPr lang="cs-CZ" sz="2200" b="0" dirty="0"/>
              <a:t>, 2013</a:t>
            </a:r>
          </a:p>
          <a:p>
            <a:r>
              <a:rPr lang="cs-CZ" sz="2200" b="0" dirty="0"/>
              <a:t>Zvonař, M., Pavlík, J ., Sebera, M., Vespalec, T. &amp; Štochl,  J. </a:t>
            </a:r>
            <a:r>
              <a:rPr lang="cs-CZ" sz="2200" b="0" i="1" dirty="0"/>
              <a:t>Vybrané kapitoly z </a:t>
            </a:r>
            <a:r>
              <a:rPr lang="cs-CZ" sz="2200" b="0" i="1" dirty="0" err="1"/>
              <a:t>antropomotoriky</a:t>
            </a:r>
            <a:r>
              <a:rPr lang="cs-CZ" sz="2200" b="0" dirty="0"/>
              <a:t>. Brno: Masarykova univerzita, 2010.</a:t>
            </a:r>
          </a:p>
        </p:txBody>
      </p:sp>
    </p:spTree>
    <p:extLst>
      <p:ext uri="{BB962C8B-B14F-4D97-AF65-F5344CB8AC3E}">
        <p14:creationId xmlns:p14="http://schemas.microsoft.com/office/powerpoint/2010/main" val="3674586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Role statistiky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Porozumění a zkoumání hromadných jevů</a:t>
            </a:r>
          </a:p>
          <a:p>
            <a:r>
              <a:rPr lang="cs-CZ" dirty="0"/>
              <a:t>Zjišťování zákonitostí </a:t>
            </a:r>
          </a:p>
          <a:p>
            <a:r>
              <a:rPr lang="cs-CZ" dirty="0"/>
              <a:t>V kvantitativním výzkumu (deduktivní princip) – pojítko mezi teorií a výzkumem</a:t>
            </a:r>
          </a:p>
          <a:p>
            <a:r>
              <a:rPr lang="cs-CZ" dirty="0"/>
              <a:t>Zpracování, popsání a analyzování dat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3436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980728"/>
            <a:ext cx="1389509" cy="1393824"/>
          </a:xfrm>
          <a:prstGeom prst="rect">
            <a:avLst/>
          </a:prstGeom>
          <a:noFill/>
          <a:ln>
            <a:noFill/>
          </a:ln>
          <a:effectLst>
            <a:reflection stA="33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Základní pojmy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908720"/>
            <a:ext cx="8001000" cy="54102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Základní</a:t>
            </a:r>
            <a:r>
              <a:rPr lang="cs-CZ" dirty="0"/>
              <a:t> a </a:t>
            </a:r>
            <a:r>
              <a:rPr lang="cs-CZ" dirty="0">
                <a:solidFill>
                  <a:srgbClr val="FF0000"/>
                </a:solidFill>
              </a:rPr>
              <a:t>výběrový</a:t>
            </a:r>
            <a:r>
              <a:rPr lang="cs-CZ" dirty="0"/>
              <a:t> soubor </a:t>
            </a:r>
            <a:br>
              <a:rPr lang="cs-CZ" dirty="0"/>
            </a:br>
            <a:r>
              <a:rPr lang="cs-CZ" dirty="0"/>
              <a:t>a jeho rozsah (N)</a:t>
            </a:r>
          </a:p>
          <a:p>
            <a:r>
              <a:rPr lang="cs-CZ" dirty="0"/>
              <a:t>Výběr:</a:t>
            </a:r>
          </a:p>
          <a:p>
            <a:pPr lvl="1"/>
            <a:r>
              <a:rPr lang="cs-CZ" sz="2600" dirty="0"/>
              <a:t>náhodný (každý prvek má stejnou pravděpodobnost výběru - losování)</a:t>
            </a:r>
          </a:p>
          <a:p>
            <a:pPr lvl="1"/>
            <a:r>
              <a:rPr lang="cs-CZ" sz="2600" dirty="0"/>
              <a:t>systematický (n-</a:t>
            </a:r>
            <a:r>
              <a:rPr lang="cs-CZ" sz="2600" dirty="0" err="1"/>
              <a:t>tý</a:t>
            </a:r>
            <a:r>
              <a:rPr lang="cs-CZ" sz="2600" dirty="0"/>
              <a:t> objekt, n</a:t>
            </a:r>
            <a:r>
              <a:rPr lang="en-US" sz="2600" dirty="0"/>
              <a:t>&lt;</a:t>
            </a:r>
            <a:r>
              <a:rPr lang="cs-CZ" sz="2600" dirty="0"/>
              <a:t>N)</a:t>
            </a:r>
          </a:p>
          <a:p>
            <a:pPr lvl="1"/>
            <a:r>
              <a:rPr lang="cs-CZ" sz="2600" dirty="0"/>
              <a:t>stratifikovaný (náhodný výběr ve skupinách)</a:t>
            </a:r>
          </a:p>
        </p:txBody>
      </p:sp>
      <p:pic>
        <p:nvPicPr>
          <p:cNvPr id="4" name="Obrázek 3" descr="Odpadky se na nás valí &amp;ccaron;ím dál víc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509120"/>
            <a:ext cx="3604777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http://www.tezas.sk/images/kontsep01-444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610" y="4509120"/>
            <a:ext cx="3791846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4233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Náhodná a systematická chyba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\begin{figure}\centering&#10;\fbox{\includegraphics[clip, width=8cm]{eps/Puntiky.eps}}&#10;\end{figure}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980728"/>
            <a:ext cx="8064896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0402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Typy proměnných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Nominální (text, číselné kódy; hodnoty jsou různé; nelze provádět aritmetické operace)</a:t>
            </a:r>
          </a:p>
          <a:p>
            <a:r>
              <a:rPr lang="cs-CZ" dirty="0"/>
              <a:t>Ordinální (lze seřadit; většinou se převede na čísla), </a:t>
            </a:r>
          </a:p>
          <a:p>
            <a:r>
              <a:rPr lang="cs-CZ" dirty="0"/>
              <a:t>Intervalová (lze říct o kolik je hodnota větší)</a:t>
            </a:r>
          </a:p>
          <a:p>
            <a:r>
              <a:rPr lang="cs-CZ" dirty="0"/>
              <a:t>Poměrová (lze říct kolikrát je hodnota větší)</a:t>
            </a:r>
          </a:p>
          <a:p>
            <a:r>
              <a:rPr lang="cs-CZ" dirty="0">
                <a:solidFill>
                  <a:srgbClr val="0A6192"/>
                </a:solidFill>
              </a:rPr>
              <a:t>Spojité X Diskrétní</a:t>
            </a:r>
          </a:p>
        </p:txBody>
      </p:sp>
    </p:spTree>
    <p:extLst>
      <p:ext uri="{BB962C8B-B14F-4D97-AF65-F5344CB8AC3E}">
        <p14:creationId xmlns:p14="http://schemas.microsoft.com/office/powerpoint/2010/main" val="1541824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Škály (měřítka, stupnice)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Nominální (temperament; národnost)</a:t>
            </a:r>
          </a:p>
          <a:p>
            <a:r>
              <a:rPr lang="cs-CZ" dirty="0"/>
              <a:t>Ordinální (školní známky, bodování v </a:t>
            </a:r>
            <a:r>
              <a:rPr lang="cs-CZ" dirty="0" err="1"/>
              <a:t>slopestyle</a:t>
            </a:r>
            <a:r>
              <a:rPr lang="cs-CZ" dirty="0"/>
              <a:t>; </a:t>
            </a:r>
            <a:r>
              <a:rPr lang="cs-CZ" b="0" dirty="0"/>
              <a:t>r</a:t>
            </a:r>
            <a:r>
              <a:rPr lang="cs-CZ" dirty="0"/>
              <a:t>elace =, </a:t>
            </a:r>
            <a:r>
              <a:rPr lang="cs-CZ" b="0" dirty="0"/>
              <a:t>≠</a:t>
            </a:r>
            <a:r>
              <a:rPr lang="cs-CZ" dirty="0"/>
              <a:t>, &gt;, &lt;,), </a:t>
            </a:r>
          </a:p>
          <a:p>
            <a:r>
              <a:rPr lang="cs-CZ" dirty="0"/>
              <a:t>Metrické</a:t>
            </a:r>
          </a:p>
          <a:p>
            <a:pPr lvl="1"/>
            <a:r>
              <a:rPr lang="cs-CZ" dirty="0"/>
              <a:t>Intervalová (lze říct o kolik je hodnota větší)</a:t>
            </a:r>
          </a:p>
          <a:p>
            <a:pPr lvl="1"/>
            <a:r>
              <a:rPr lang="cs-CZ" dirty="0"/>
              <a:t>Poměrová (lze říct kolikrát je hodnota větší)</a:t>
            </a:r>
          </a:p>
          <a:p>
            <a:pPr lvl="1"/>
            <a:r>
              <a:rPr lang="cs-CZ" dirty="0"/>
              <a:t>Př. teplota, čas, hmotnost, … </a:t>
            </a:r>
          </a:p>
        </p:txBody>
      </p:sp>
    </p:spTree>
    <p:extLst>
      <p:ext uri="{BB962C8B-B14F-4D97-AF65-F5344CB8AC3E}">
        <p14:creationId xmlns:p14="http://schemas.microsoft.com/office/powerpoint/2010/main" val="230947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6672" y="0"/>
            <a:ext cx="8519864" cy="914400"/>
          </a:xfrm>
        </p:spPr>
        <p:txBody>
          <a:bodyPr/>
          <a:lstStyle/>
          <a:p>
            <a:r>
              <a:rPr lang="cs-CZ" sz="3800" dirty="0">
                <a:solidFill>
                  <a:schemeClr val="tx1"/>
                </a:solidFill>
              </a:rPr>
              <a:t>První náhled na data – popisná statistika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980728"/>
            <a:ext cx="7704856" cy="5410200"/>
          </a:xfrm>
        </p:spPr>
        <p:txBody>
          <a:bodyPr/>
          <a:lstStyle/>
          <a:p>
            <a:pPr lvl="0"/>
            <a:r>
              <a:rPr lang="cs-CZ" sz="2600" dirty="0"/>
              <a:t>průměr, </a:t>
            </a:r>
            <a:r>
              <a:rPr lang="cs-CZ" sz="2600" dirty="0" err="1"/>
              <a:t>sm</a:t>
            </a:r>
            <a:r>
              <a:rPr lang="cs-CZ" sz="2600" dirty="0"/>
              <a:t>. odchylka, medián, </a:t>
            </a:r>
            <a:r>
              <a:rPr lang="cs-CZ" sz="2600" dirty="0" err="1"/>
              <a:t>kvartily</a:t>
            </a:r>
            <a:r>
              <a:rPr lang="cs-CZ" sz="2600" dirty="0"/>
              <a:t> aj.</a:t>
            </a:r>
          </a:p>
          <a:p>
            <a:pPr lvl="0"/>
            <a:r>
              <a:rPr lang="cs-CZ" sz="2600" dirty="0"/>
              <a:t>četnosti: absolutní, relativní, kumulativní</a:t>
            </a:r>
          </a:p>
          <a:p>
            <a:pPr lvl="0"/>
            <a:r>
              <a:rPr lang="cs-CZ" sz="2600" dirty="0"/>
              <a:t>grafy: krabicový, histogram</a:t>
            </a:r>
          </a:p>
          <a:p>
            <a:pPr marL="0" indent="0">
              <a:buNone/>
            </a:pPr>
            <a:endParaRPr lang="cs-CZ" sz="2600" dirty="0"/>
          </a:p>
          <a:p>
            <a:pPr marL="5384800">
              <a:buNone/>
            </a:pPr>
            <a:r>
              <a:rPr lang="cs-CZ" sz="2600" dirty="0">
                <a:solidFill>
                  <a:srgbClr val="FF0000"/>
                </a:solidFill>
              </a:rPr>
              <a:t>Proč? </a:t>
            </a:r>
          </a:p>
          <a:p>
            <a:pPr marL="5384800" lvl="0"/>
            <a:r>
              <a:rPr lang="cs-CZ" sz="2800" dirty="0">
                <a:solidFill>
                  <a:srgbClr val="FF0000"/>
                </a:solidFill>
              </a:rPr>
              <a:t>chybná měření, extrémy</a:t>
            </a:r>
          </a:p>
          <a:p>
            <a:pPr marL="5384800" lvl="0"/>
            <a:r>
              <a:rPr lang="cs-CZ" sz="2800" dirty="0">
                <a:solidFill>
                  <a:srgbClr val="FF0000"/>
                </a:solidFill>
              </a:rPr>
              <a:t>homogenitu souboru</a:t>
            </a:r>
          </a:p>
          <a:p>
            <a:pPr marL="5384800"/>
            <a:r>
              <a:rPr lang="cs-CZ" sz="2800" dirty="0">
                <a:solidFill>
                  <a:srgbClr val="FF0000"/>
                </a:solidFill>
              </a:rPr>
              <a:t>chybějící data</a:t>
            </a:r>
            <a:r>
              <a:rPr lang="cs-CZ" sz="2600" dirty="0">
                <a:solidFill>
                  <a:srgbClr val="FF0000"/>
                </a:solidFill>
              </a:rPr>
              <a:t>	</a:t>
            </a:r>
            <a:r>
              <a:rPr lang="cs-CZ" sz="2600" dirty="0"/>
              <a:t>		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7684"/>
            <a:ext cx="59436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760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4624"/>
            <a:ext cx="8001000" cy="91440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Intervalové rozložení četností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6" y="2060848"/>
            <a:ext cx="5328672" cy="4176464"/>
          </a:xfrm>
          <a:prstGeom prst="rect">
            <a:avLst/>
          </a:prstGeom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040421"/>
              </p:ext>
            </p:extLst>
          </p:nvPr>
        </p:nvGraphicFramePr>
        <p:xfrm>
          <a:off x="4860032" y="2564904"/>
          <a:ext cx="4104456" cy="218294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357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cs-CZ" sz="1500" baseline="-2500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cs-CZ" sz="1500" baseline="-2500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cs-CZ" sz="1500" baseline="-2500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 err="1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r>
                        <a:rPr lang="cs-CZ" sz="1500" baseline="-25000" dirty="0" err="1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1</a:t>
                      </a:r>
                      <a:endParaRPr lang="cs-CZ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0,05 (= 1/20)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1</a:t>
                      </a:r>
                      <a:endParaRPr lang="cs-CZ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0,05</a:t>
                      </a:r>
                      <a:endParaRPr lang="cs-CZ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2</a:t>
                      </a:r>
                      <a:endParaRPr lang="cs-CZ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0,10 (= 2/20)</a:t>
                      </a:r>
                      <a:endParaRPr lang="cs-CZ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3</a:t>
                      </a:r>
                      <a:endParaRPr lang="cs-CZ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0,15</a:t>
                      </a:r>
                      <a:endParaRPr lang="cs-CZ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8</a:t>
                      </a:r>
                      <a:endParaRPr lang="cs-CZ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0,40 (= 8/20)</a:t>
                      </a:r>
                      <a:endParaRPr lang="cs-CZ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11</a:t>
                      </a:r>
                      <a:endParaRPr lang="cs-CZ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0,55</a:t>
                      </a:r>
                      <a:endParaRPr lang="cs-CZ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6</a:t>
                      </a:r>
                      <a:endParaRPr lang="cs-CZ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0,30 (= 6/20)</a:t>
                      </a:r>
                      <a:endParaRPr lang="cs-CZ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17</a:t>
                      </a:r>
                      <a:endParaRPr lang="cs-CZ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0,85</a:t>
                      </a:r>
                      <a:endParaRPr lang="cs-CZ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3</a:t>
                      </a:r>
                      <a:endParaRPr lang="cs-CZ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0,15 (= 3/20)</a:t>
                      </a:r>
                      <a:endParaRPr lang="cs-CZ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20</a:t>
                      </a:r>
                      <a:endParaRPr lang="cs-CZ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1,00</a:t>
                      </a:r>
                      <a:endParaRPr lang="cs-CZ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Celkem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20</a:t>
                      </a:r>
                      <a:endParaRPr lang="cs-CZ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1,00</a:t>
                      </a:r>
                      <a:endParaRPr lang="cs-CZ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 </a:t>
                      </a:r>
                      <a:endParaRPr lang="cs-CZ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 </a:t>
                      </a:r>
                      <a:endParaRPr lang="cs-CZ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971600" y="836712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dirty="0"/>
          </a:p>
          <a:p>
            <a:r>
              <a:rPr lang="cs-CZ" b="1" dirty="0"/>
              <a:t>BMI: </a:t>
            </a:r>
          </a:p>
          <a:p>
            <a:r>
              <a:rPr lang="cs-CZ" b="1" dirty="0"/>
              <a:t>18 19 19 20 20 20 20 20 20 20 </a:t>
            </a:r>
          </a:p>
          <a:p>
            <a:r>
              <a:rPr lang="cs-CZ" b="1" dirty="0"/>
              <a:t>20 21 21 21 21 21 21 22 22 22</a:t>
            </a:r>
          </a:p>
        </p:txBody>
      </p:sp>
      <p:sp>
        <p:nvSpPr>
          <p:cNvPr id="7" name="Obdélník 6"/>
          <p:cNvSpPr/>
          <p:nvPr/>
        </p:nvSpPr>
        <p:spPr>
          <a:xfrm>
            <a:off x="5400600" y="98072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N – rozsah souboru</a:t>
            </a:r>
          </a:p>
          <a:p>
            <a:r>
              <a:rPr lang="cs-CZ" dirty="0"/>
              <a:t>n</a:t>
            </a:r>
            <a:r>
              <a:rPr lang="cs-CZ" baseline="-25000" dirty="0"/>
              <a:t>i</a:t>
            </a:r>
            <a:r>
              <a:rPr lang="cs-CZ" dirty="0"/>
              <a:t> – absolutní četnost</a:t>
            </a:r>
          </a:p>
          <a:p>
            <a:r>
              <a:rPr lang="cs-CZ" dirty="0" err="1"/>
              <a:t>r</a:t>
            </a:r>
            <a:r>
              <a:rPr lang="cs-CZ" baseline="-25000" dirty="0" err="1"/>
              <a:t>i</a:t>
            </a:r>
            <a:r>
              <a:rPr lang="cs-CZ" dirty="0"/>
              <a:t> – relativní četnost</a:t>
            </a:r>
          </a:p>
          <a:p>
            <a:r>
              <a:rPr lang="cs-CZ" dirty="0"/>
              <a:t>N</a:t>
            </a:r>
            <a:r>
              <a:rPr lang="cs-CZ" baseline="-25000" dirty="0"/>
              <a:t>i</a:t>
            </a:r>
            <a:r>
              <a:rPr lang="cs-CZ" dirty="0"/>
              <a:t> – kumulativní absolutní četnost</a:t>
            </a:r>
          </a:p>
          <a:p>
            <a:r>
              <a:rPr lang="cs-CZ" dirty="0" err="1"/>
              <a:t>F</a:t>
            </a:r>
            <a:r>
              <a:rPr lang="cs-CZ" baseline="-25000" dirty="0" err="1"/>
              <a:t>i</a:t>
            </a:r>
            <a:r>
              <a:rPr lang="cs-CZ" dirty="0"/>
              <a:t> – kumulativní relativní četnost</a:t>
            </a:r>
          </a:p>
        </p:txBody>
      </p:sp>
      <p:sp>
        <p:nvSpPr>
          <p:cNvPr id="8" name="Obdélník 7"/>
          <p:cNvSpPr/>
          <p:nvPr/>
        </p:nvSpPr>
        <p:spPr>
          <a:xfrm>
            <a:off x="5940152" y="5241974"/>
            <a:ext cx="28520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lze usuzovat na některé </a:t>
            </a:r>
          </a:p>
          <a:p>
            <a:r>
              <a:rPr lang="cs-CZ" b="1" dirty="0"/>
              <a:t>vlastnosti, </a:t>
            </a:r>
          </a:p>
          <a:p>
            <a:r>
              <a:rPr lang="cs-CZ" b="1" dirty="0"/>
              <a:t>záleží na počtu intervalů</a:t>
            </a:r>
          </a:p>
        </p:txBody>
      </p:sp>
    </p:spTree>
    <p:extLst>
      <p:ext uri="{BB962C8B-B14F-4D97-AF65-F5344CB8AC3E}">
        <p14:creationId xmlns:p14="http://schemas.microsoft.com/office/powerpoint/2010/main" val="1289463708"/>
      </p:ext>
    </p:extLst>
  </p:cSld>
  <p:clrMapOvr>
    <a:masterClrMapping/>
  </p:clrMapOvr>
</p:sld>
</file>

<file path=ppt/theme/theme1.xml><?xml version="1.0" encoding="utf-8"?>
<a:theme xmlns:a="http://schemas.openxmlformats.org/drawingml/2006/main" name="Radical sports design template">
  <a:themeElements>
    <a:clrScheme name="Office Theme 8">
      <a:dk1>
        <a:srgbClr val="000000"/>
      </a:dk1>
      <a:lt1>
        <a:srgbClr val="CC9900"/>
      </a:lt1>
      <a:dk2>
        <a:srgbClr val="FBBC09"/>
      </a:dk2>
      <a:lt2>
        <a:srgbClr val="666633"/>
      </a:lt2>
      <a:accent1>
        <a:srgbClr val="339933"/>
      </a:accent1>
      <a:accent2>
        <a:srgbClr val="800000"/>
      </a:accent2>
      <a:accent3>
        <a:srgbClr val="E2CAAA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Office The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CC9900"/>
        </a:lt1>
        <a:dk2>
          <a:srgbClr val="FBBC09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E2CAAA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175F27C-B7B4-4B69-8447-996FDDB70D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Radical sports design template</Template>
  <TotalTime>313</TotalTime>
  <Words>1346</Words>
  <Application>Microsoft Office PowerPoint</Application>
  <PresentationFormat>Předvádění na obrazovce (4:3)</PresentationFormat>
  <Paragraphs>223</Paragraphs>
  <Slides>25</Slides>
  <Notes>20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4</vt:i4>
      </vt:variant>
      <vt:variant>
        <vt:lpstr>Nadpisy snímků</vt:lpstr>
      </vt:variant>
      <vt:variant>
        <vt:i4>25</vt:i4>
      </vt:variant>
    </vt:vector>
  </HeadingPairs>
  <TitlesOfParts>
    <vt:vector size="36" baseType="lpstr">
      <vt:lpstr>Arial</vt:lpstr>
      <vt:lpstr>Calibri</vt:lpstr>
      <vt:lpstr>Cambria</vt:lpstr>
      <vt:lpstr>Impact</vt:lpstr>
      <vt:lpstr>Symbol</vt:lpstr>
      <vt:lpstr>Times New Roman</vt:lpstr>
      <vt:lpstr>Radical sports design template</vt:lpstr>
      <vt:lpstr>Rastrový obrázek</vt:lpstr>
      <vt:lpstr>Graph</vt:lpstr>
      <vt:lpstr>Dokument</vt:lpstr>
      <vt:lpstr>Spreadsheet</vt:lpstr>
      <vt:lpstr>STATISTIKA</vt:lpstr>
      <vt:lpstr>Pravidla výzkumu z pohledu analýzy dat</vt:lpstr>
      <vt:lpstr>Role statistiky</vt:lpstr>
      <vt:lpstr>Základní pojmy</vt:lpstr>
      <vt:lpstr>Náhodná a systematická chyba</vt:lpstr>
      <vt:lpstr>Typy proměnných</vt:lpstr>
      <vt:lpstr>Škály (měřítka, stupnice)</vt:lpstr>
      <vt:lpstr>První náhled na data – popisná statistika</vt:lpstr>
      <vt:lpstr>Intervalové rozložení četností</vt:lpstr>
      <vt:lpstr>Prezentace aplikace PowerPoint</vt:lpstr>
      <vt:lpstr>Základní statistické charakteristiky</vt:lpstr>
      <vt:lpstr>Časté chyby při statistických výpočtech</vt:lpstr>
      <vt:lpstr>Prezentace aplikace PowerPoint</vt:lpstr>
      <vt:lpstr>Testování hypotéz, koncept věcné vs. statistické významnosti</vt:lpstr>
      <vt:lpstr>Koncept věcné významnosti</vt:lpstr>
      <vt:lpstr>Normalita</vt:lpstr>
      <vt:lpstr>Korelace ANEB korelace není kauzalita</vt:lpstr>
      <vt:lpstr>Korelační koeficient</vt:lpstr>
      <vt:lpstr>Prezentace aplikace PowerPoint</vt:lpstr>
      <vt:lpstr>Prezentace aplikace PowerPoint</vt:lpstr>
      <vt:lpstr>T-testy</vt:lpstr>
      <vt:lpstr>T-test</vt:lpstr>
      <vt:lpstr>T-test - příklad</vt:lpstr>
      <vt:lpstr>Prezentace aplikace PowerPoint</vt:lpstr>
      <vt:lpstr>Zdroje: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Statistický rozcestník</dc:title>
  <dc:creator>Martin</dc:creator>
  <cp:lastModifiedBy>Martin Sebera</cp:lastModifiedBy>
  <cp:revision>30</cp:revision>
  <dcterms:created xsi:type="dcterms:W3CDTF">2013-12-11T06:35:34Z</dcterms:created>
  <dcterms:modified xsi:type="dcterms:W3CDTF">2023-11-20T01:00:11Z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TC010902861029</vt:lpwstr>
  </property>
</Properties>
</file>