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2" r:id="rId5"/>
    <p:sldId id="265" r:id="rId6"/>
    <p:sldId id="266" r:id="rId7"/>
    <p:sldId id="267" r:id="rId8"/>
    <p:sldId id="297" r:id="rId9"/>
    <p:sldId id="268" r:id="rId10"/>
    <p:sldId id="258" r:id="rId11"/>
    <p:sldId id="259" r:id="rId12"/>
    <p:sldId id="27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9F98D-BB9A-421D-9AEC-1EDC74BD8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74E9EE-E672-4283-9804-64CE07F65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1BC51D-7706-4809-B961-2CD3041D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0A9AA6-96C1-4B4D-BC95-3D52701C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714FFB-F1C8-4B2B-9A17-5514F2B48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72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8F12A-F3C7-4576-9FE9-1310F8DC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DED719-1615-4ADA-820A-ACBF979B8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3FC539-1737-498F-905F-925D5E85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33C5F4-D98B-4478-BA32-D763883B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E4B9BA-CE77-42CB-934D-AD50158B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7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DC8A23-7F6B-4312-89F5-B64776233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BB0635-21FC-45E7-B332-BBA057BE1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5EC89A-3396-47EC-B67D-3B961ECF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1C66E-E67A-4608-8C63-494D0519C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67112D-3286-4A45-8AF6-CC515D6D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67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490ED-57B2-4C99-93E6-63FA4460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A14A7-6A31-4CED-A4A2-2B0936332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934EC0-F81C-4C0E-ABD8-4E57DA59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B729C-CB92-4661-8520-DA84F6F8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582258-222C-4A7F-B18C-79BB6356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89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23688-0474-440E-B633-CC5B444FA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346A9B-5DB2-45D6-AB8F-51D8EBFA0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D75D44-AA50-4675-A279-088B2663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14DE6-62B2-4753-A626-A4E23E31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0CA513-6505-4719-BBED-0EB36DFA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9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7E224-2871-4C6B-8661-7F793D17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8A0B02-E22A-4DA7-B56D-27205F441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BF46742-3B0E-45C7-BB1D-DF9836C78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094C85-A6AD-46A7-B3BA-E485D2E2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7D8534-8C00-4C0C-BE96-BCD2495B3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C289E4-75EE-47C0-81AB-CD3EE3F4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8D180-C17A-4297-984A-0212BE68E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E897C5-6347-4B64-98BB-B33BBD593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61DF62-1EEE-4FB0-B712-0BD93BEF6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C59F4D5-7A03-4710-AD12-3BDB33672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1DABEDE-D102-411A-B8B2-9A54639AA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3466E9-8C38-4127-9BDE-D9F38E95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0672C9-96BB-4539-AAF5-8F2A074D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6FA505A-F7A8-4CE0-8F6B-E3199091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9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83F4F-D070-4409-A48C-244FF3685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8BE1A2-F2E1-4CF6-99AE-3E99EAE9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4DE70D-BC10-44CE-A63D-004CE2EC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D36C86-BD7E-49E2-99B0-82256920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13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31CCAA-973E-4D76-A407-A38C3183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DA51CC-99A2-4EBB-B766-20AC54C7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F51094-9A9F-4464-849A-74805C4D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07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10772-ADEA-46FA-A5D2-75046EEE0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B16A4-FD1B-41C9-84F1-6111EE449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28DD38-0A88-4CB9-B8E4-19670E87E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B8F9C0-8EEA-41B8-88D0-21236550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592385-0DBA-4CAF-A28F-C001722A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5EF085-739A-4A35-89E5-4BBC4656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0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A82F6-FAF8-4011-A012-2AAF822E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11A538-8769-4A62-A978-78E79AB8E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A2B37-A0A3-48FD-AF59-6427D3CA7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FA678E-54B0-48E9-999F-1F0BC77A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E8694A-4EE3-42C0-91A5-31876D01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F0C9D5-E7FB-47C0-BB31-31A2C860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18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5DD9E55-B55E-4C0E-AAF3-0A2DFBE3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133E06-5BF0-4350-98F0-F3D0F227B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028E5B-3BDB-47A4-B7FB-CA73F3AA2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821D9-A033-4193-8BB7-B6CD6AD142F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F0DB37-8D49-4CE1-B309-8C8B6A021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D8E319-01B0-4AAF-A018-7AE9A0DF6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28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85EB5-0D9B-4E51-ACA9-965AF0B2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133599"/>
          </a:xfrm>
        </p:spPr>
        <p:txBody>
          <a:bodyPr>
            <a:normAutofit/>
          </a:bodyPr>
          <a:lstStyle/>
          <a:p>
            <a:r>
              <a:rPr lang="cs-CZ" dirty="0"/>
              <a:t>Kultura projevu a akademické psaní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4840"/>
            <a:ext cx="9144000" cy="1760798"/>
          </a:xfrm>
        </p:spPr>
        <p:txBody>
          <a:bodyPr>
            <a:normAutofit fontScale="92500" lnSpcReduction="10000"/>
          </a:bodyPr>
          <a:lstStyle/>
          <a:p>
            <a:r>
              <a:rPr lang="cs-CZ" sz="13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15727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C2375-888A-42C6-A5A0-4A741536A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Platón a Aristoteles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9650E9E-ADBF-48EE-8CB6-40F7BA19F8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1" t="42865" r="41021" b="16095"/>
          <a:stretch/>
        </p:blipFill>
        <p:spPr>
          <a:xfrm>
            <a:off x="4010527" y="1428796"/>
            <a:ext cx="3890210" cy="4926389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4FEA803-BFC3-4366-9D73-564AA9DEFE43}"/>
              </a:ext>
            </a:extLst>
          </p:cNvPr>
          <p:cNvSpPr txBox="1"/>
          <p:nvPr/>
        </p:nvSpPr>
        <p:spPr>
          <a:xfrm>
            <a:off x="8192278" y="3844945"/>
            <a:ext cx="28807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/>
              <a:t>Zdroj obrázku:</a:t>
            </a:r>
          </a:p>
          <a:p>
            <a:r>
              <a:rPr lang="cs-CZ" sz="1000" dirty="0"/>
              <a:t>https://magazin.aktualne.cz/raffael-athenska-skola-detail/r~125d0f7c77e711eab115ac1f6b220ee8/r~28317190774b11ea842f0cc47ab5f122/</a:t>
            </a:r>
          </a:p>
        </p:txBody>
      </p:sp>
    </p:spTree>
    <p:extLst>
      <p:ext uri="{BB962C8B-B14F-4D97-AF65-F5344CB8AC3E}">
        <p14:creationId xmlns:p14="http://schemas.microsoft.com/office/powerpoint/2010/main" val="3931229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C7A7F-E707-4616-B04F-DF3CFDC5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Platón versus Aristoteles?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00CED7-A882-43AF-97C2-2F03C9CC5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„Nejjistější obecnou charakterizací evropské filosofické tradice je, že sestává z řady poznámek (či ‚doplňků‘) k Platónovi.“</a:t>
            </a:r>
          </a:p>
          <a:p>
            <a:pPr marL="342900" indent="-342900">
              <a:buAutoNum type="alphaUcPeriod"/>
            </a:pPr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Whitehead: Process and Reality. An Essay in Cosmology, New York: The MacMillan Company 1929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 err="1"/>
              <a:t>Aristotelés</a:t>
            </a:r>
            <a:r>
              <a:rPr lang="cs-CZ" sz="1800" i="1" dirty="0"/>
              <a:t> – Otec vědy? Hrobník filosofie?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Platónská větev –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Plotínos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sv. Augustin, Machiavelli, Galilei,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Campanella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Newton,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Hegel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Husserl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pPr marL="0" indent="0">
              <a:buNone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Aristotelská větev – F. Bacon, Hobbes, Locke, </a:t>
            </a:r>
            <a:r>
              <a:rPr 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Hume</a:t>
            </a:r>
            <a:r>
              <a:rPr 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Descartes… </a:t>
            </a:r>
          </a:p>
        </p:txBody>
      </p:sp>
    </p:spTree>
    <p:extLst>
      <p:ext uri="{BB962C8B-B14F-4D97-AF65-F5344CB8AC3E}">
        <p14:creationId xmlns:p14="http://schemas.microsoft.com/office/powerpoint/2010/main" val="4149678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FF2D611-9D96-4854-AA15-9369D06F45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23639"/>
            <a:ext cx="8897983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Literatura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b="1" dirty="0"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povinná literatura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ŠANDEROVÁ, Jadwiga.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Jak číst a psát odborný text ve společenských vědách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Praha: Sociologické nakladatelství, 2009. 209 s. Studijní texty, 34. svazek. ISBN 978-80-86429-40-3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DEVITO, Joseph A.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Základy mezilidské komunikace : 6. vydání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Translated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Jiří Rezek. 1. vyd. Praha: Grada, 2008. 502 s. ISBN 9788024720180.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doporučená literatura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ŠTĚPANÍK, Jaroslav.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Kultura projevu a komunikace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Brno: Masarykova univerzita, 2014. s. nestránkováno, 42 s. ISBN 978-80-210-6963-3.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MIKULÁŠTÍK, Milan.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Komunikační dovednosti v praxi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2., dopl. a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přeprac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vyd. Praha: Grada, 2010. 325 s. ISBN 9788024723396.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ALLHOFF, Dieter-W a Waltraud ALLHOFF.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Rétorika a komunikace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Translated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Jana Bílková. Vyd. 1. Praha: Grada, 2008. 198 s. ISBN 9788024722832.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VYBÍRAL, Zbyněk.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Psychologie lidské komunikace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Praha: Portál, 2000. 264 s. ISBN 80-7178-291-2. 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ECO, Umberto a Ivan SEIDL. </a:t>
            </a:r>
            <a:r>
              <a:rPr kumimoji="0" lang="cs-CZ" altLang="cs-CZ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Jak napsat diplomovou práci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Olomouc: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Votobia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1997. 271 s. ISBN 80-7198-173-7.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1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79714"/>
            <a:ext cx="9144000" cy="4278086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</a:pPr>
            <a:r>
              <a:rPr lang="cs-CZ" sz="7200" b="1" kern="0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Seznam jednotlivých přednášek</a:t>
            </a:r>
          </a:p>
          <a:p>
            <a:pPr marL="45339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Úvod, organizace. Kulturní kontext v historickém a regionálním pohledu. Kultura projevu – psaná, mluvená, kombinovaně prezentovaná. Kultura projevená a kultura vnitřně přijímaná. Proces začleňování se do kulturní sféry.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Verbální a nonverbální projev, řeč těla.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versus nekulturní, oblasti lidské komunikace a jejich specifika.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kompetence, komunikace v zátěžových situacích, komunikace ve skupině. 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Vědecká práce, vědecká metodologie. 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Zdroje a vyhledávání informací, třídění informací (hledání, používání, citování).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Formální struktura odborného textu; psaní úvodu práce, jeho charakteristika.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Typy vědeckých textů a jejich součásti (abstrakt, klíčová slova, esej, článek, monografie, diplomové práce, peer-</a:t>
            </a:r>
            <a:r>
              <a:rPr lang="cs-CZ" sz="6400" dirty="0" err="1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</a:t>
            </a: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posudek, recenze).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s informacemi, plagiátorství, etika vědecko-výzkumné práce. 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Citace, odkazy, bibliografie, přílohy atd.; citační normy.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Prezentace výsledků práce, prezentace v PowerPointu.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Tvůrčí psaní; proces psaní a tvorby textu (brainstorming, mind </a:t>
            </a:r>
            <a:r>
              <a:rPr lang="cs-CZ" sz="6400" dirty="0" err="1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maps</a:t>
            </a:r>
            <a:r>
              <a:rPr lang="cs-CZ" sz="64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atd.).</a:t>
            </a:r>
          </a:p>
          <a:p>
            <a:pPr marL="342900" lvl="0" indent="-342900" algn="l">
              <a:lnSpc>
                <a:spcPct val="107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Shrnutí obsahu předmětu, zpětná vazba, zakončení.</a:t>
            </a:r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D82114E0-0D83-4226-A0D7-ED59A0C8DFE4}"/>
              </a:ext>
            </a:extLst>
          </p:cNvPr>
          <p:cNvSpPr/>
          <p:nvPr/>
        </p:nvSpPr>
        <p:spPr>
          <a:xfrm>
            <a:off x="130628" y="111967"/>
            <a:ext cx="2640563" cy="1017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…úvod nutný, </a:t>
            </a:r>
          </a:p>
          <a:p>
            <a:pPr algn="ctr"/>
            <a:r>
              <a:rPr lang="cs-CZ" dirty="0"/>
              <a:t>věřme, že nikoli nudný</a:t>
            </a:r>
          </a:p>
          <a:p>
            <a:pPr algn="ctr"/>
            <a:r>
              <a:rPr lang="cs-CZ" dirty="0"/>
              <a:t>ale spíše kultivující…</a:t>
            </a:r>
          </a:p>
        </p:txBody>
      </p:sp>
    </p:spTree>
    <p:extLst>
      <p:ext uri="{BB962C8B-B14F-4D97-AF65-F5344CB8AC3E}">
        <p14:creationId xmlns:p14="http://schemas.microsoft.com/office/powerpoint/2010/main" val="187257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43607"/>
            <a:ext cx="9144000" cy="4702629"/>
          </a:xfrm>
        </p:spPr>
        <p:txBody>
          <a:bodyPr>
            <a:normAutofit fontScale="40000" lnSpcReduction="20000"/>
          </a:bodyPr>
          <a:lstStyle/>
          <a:p>
            <a:pPr marL="45339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Úvod, organizace. 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Smysl předmětu a jeho skladba.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kontext v historickém a regionálním pohledu. 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 projevu – psaná, mluvená, kombinovaně prezentovaná. 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 projevená a kultura vnitřně přijímaná. </a:t>
            </a:r>
          </a:p>
          <a:p>
            <a:pPr marL="1143000" lvl="0" indent="-114300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</a:pPr>
            <a:r>
              <a:rPr lang="cs-CZ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začleňování se do kulturní sféry.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45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7" y="665018"/>
            <a:ext cx="9547760" cy="2363190"/>
          </a:xfrm>
        </p:spPr>
        <p:txBody>
          <a:bodyPr>
            <a:normAutofit fontScale="90000"/>
          </a:bodyPr>
          <a:lstStyle/>
          <a:p>
            <a:r>
              <a:rPr lang="cs-CZ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Smysl předmětu a jeho skladba</a:t>
            </a:r>
            <a:br>
              <a:rPr lang="cs-CZ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7176"/>
            <a:ext cx="9144000" cy="3656751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cs-CZ" dirty="0"/>
              <a:t>Jaký je smysl spojení dvou fenoménů – kultury projevu a akademického psaní?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Jak různě je možno chápat pojem „kultura projevu“?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Jaký je rozdíl mezi „psaním“ a „akademickým </a:t>
            </a:r>
            <a:r>
              <a:rPr lang="cs-CZ"/>
              <a:t>psaním“?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Jak chápete tradiční rozpor mezi obsahem a formou?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7" y="665018"/>
            <a:ext cx="9547760" cy="2363190"/>
          </a:xfrm>
        </p:spPr>
        <p:txBody>
          <a:bodyPr>
            <a:normAutofit/>
          </a:bodyPr>
          <a:lstStyle/>
          <a:p>
            <a:r>
              <a:rPr lang="cs-CZ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kontext v historickém a regionálním pohledu.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973964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cs-CZ" dirty="0"/>
              <a:t>Kultura versus příroda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Kultura coby průvodní jev civilizace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Různé druhy kultur  v historickém pohledu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Různé druhy kultur v regionálním pohledu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dirty="0"/>
              <a:t>Většinové, menšinové a alternativní kultury (případně subkultury) </a:t>
            </a:r>
          </a:p>
        </p:txBody>
      </p:sp>
    </p:spTree>
    <p:extLst>
      <p:ext uri="{BB962C8B-B14F-4D97-AF65-F5344CB8AC3E}">
        <p14:creationId xmlns:p14="http://schemas.microsoft.com/office/powerpoint/2010/main" val="71669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642" y="665018"/>
            <a:ext cx="10996550" cy="1009403"/>
          </a:xfrm>
        </p:spPr>
        <p:txBody>
          <a:bodyPr>
            <a:noAutofit/>
          </a:bodyPr>
          <a:lstStyle/>
          <a:p>
            <a:pPr lvl="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 projevu – psaná, mluvená a kombinovaně prezentovaná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113" y="2419597"/>
            <a:ext cx="9151917" cy="3054927"/>
          </a:xfrm>
        </p:spPr>
        <p:txBody>
          <a:bodyPr>
            <a:normAutofit lnSpcReduction="10000"/>
          </a:bodyPr>
          <a:lstStyle/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Verbální a nonverbální </a:t>
            </a:r>
            <a:r>
              <a:rPr lang="cs-CZ" dirty="0">
                <a:solidFill>
                  <a:srgbClr val="FF0000"/>
                </a:solidFill>
              </a:rPr>
              <a:t>versus </a:t>
            </a:r>
            <a:r>
              <a:rPr lang="cs-CZ" dirty="0"/>
              <a:t>psané a mluvené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Jazyk jako nositel sdělení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Obrázková a jiná nonverbální sdělení, jejich výhody a nevýhody (sociální sítě)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Obraznost ve sdělení </a:t>
            </a:r>
            <a:r>
              <a:rPr lang="cs-CZ" dirty="0">
                <a:solidFill>
                  <a:srgbClr val="FF0000"/>
                </a:solidFill>
              </a:rPr>
              <a:t>versus </a:t>
            </a:r>
            <a:r>
              <a:rPr lang="cs-CZ" dirty="0"/>
              <a:t>jednoznačnost sdělení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Kryptografie – utajení, hra, poselství…</a:t>
            </a:r>
          </a:p>
          <a:p>
            <a:pPr marL="457200" indent="-457200" algn="l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36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642" y="665018"/>
            <a:ext cx="10996550" cy="1009403"/>
          </a:xfrm>
        </p:spPr>
        <p:txBody>
          <a:bodyPr>
            <a:noAutofit/>
          </a:bodyPr>
          <a:lstStyle/>
          <a:p>
            <a:pPr lvl="0"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 projevená a kultura vnitřně přijímaná. </a:t>
            </a:r>
            <a:b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 začleňování se do kulturní sféry.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2113" y="2419597"/>
            <a:ext cx="9151917" cy="3054927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Bonton </a:t>
            </a:r>
            <a:r>
              <a:rPr lang="cs-CZ" dirty="0">
                <a:solidFill>
                  <a:srgbClr val="FF0000"/>
                </a:solidFill>
              </a:rPr>
              <a:t>versus </a:t>
            </a:r>
            <a:r>
              <a:rPr lang="cs-CZ" dirty="0"/>
              <a:t>přetvářka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Myšlení, názory a chování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Lze kulturně myslet?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Patočkovy pohyby lidského života (p. přijímání, p. obrany, p. pravdy) </a:t>
            </a:r>
          </a:p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/>
              <a:t>Co je jádrem socializace?</a:t>
            </a:r>
          </a:p>
        </p:txBody>
      </p:sp>
    </p:spTree>
    <p:extLst>
      <p:ext uri="{BB962C8B-B14F-4D97-AF65-F5344CB8AC3E}">
        <p14:creationId xmlns:p14="http://schemas.microsoft.com/office/powerpoint/2010/main" val="32373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79B60-E3A1-443F-A81B-80A8544DA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642" y="665018"/>
            <a:ext cx="10996550" cy="1009403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800" b="1" dirty="0"/>
              <a:t>Patočkovy pohyby lidského života </a:t>
            </a:r>
            <a:r>
              <a:rPr lang="cs-CZ" sz="2800" dirty="0"/>
              <a:t>(p. přijímání, p. obrany, p. pravdy)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DD8B8-EC2F-4C24-9724-F17C70055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6765" y="1981113"/>
            <a:ext cx="9151917" cy="3054927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endParaRPr lang="cs-CZ" dirty="0"/>
          </a:p>
          <a:p>
            <a:pPr algn="l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Friedrich Nietzsche </a:t>
            </a:r>
            <a:r>
              <a:rPr lang="cs-CZ" i="1" dirty="0"/>
              <a:t>Tak pravil </a:t>
            </a:r>
            <a:r>
              <a:rPr lang="cs-CZ" i="1" dirty="0" err="1"/>
              <a:t>Zarathustra</a:t>
            </a:r>
            <a:endParaRPr lang="cs-CZ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884" y="3508575"/>
            <a:ext cx="1768974" cy="217804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243" y="3516121"/>
            <a:ext cx="2865854" cy="217804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148" y="3499131"/>
            <a:ext cx="2926718" cy="219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4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5AB8F-BC2D-48CA-8FD8-AC920198F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96736"/>
          </a:xfrm>
        </p:spPr>
        <p:txBody>
          <a:bodyPr/>
          <a:lstStyle/>
          <a:p>
            <a:pPr algn="ctr"/>
            <a:r>
              <a:rPr lang="cs-CZ" dirty="0"/>
              <a:t>Historický a filosofický kontext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6A87F-0ACC-4901-80FE-F1F885A74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6139"/>
            <a:ext cx="10515600" cy="2080823"/>
          </a:xfrm>
        </p:spPr>
        <p:txBody>
          <a:bodyPr/>
          <a:lstStyle/>
          <a:p>
            <a:pPr algn="ctr"/>
            <a:r>
              <a:rPr lang="cs-CZ" dirty="0"/>
              <a:t>Odkaz antiky</a:t>
            </a:r>
          </a:p>
        </p:txBody>
      </p:sp>
    </p:spTree>
    <p:extLst>
      <p:ext uri="{BB962C8B-B14F-4D97-AF65-F5344CB8AC3E}">
        <p14:creationId xmlns:p14="http://schemas.microsoft.com/office/powerpoint/2010/main" val="19310773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780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Kultura projevu a akademické psaní</vt:lpstr>
      <vt:lpstr>Prezentace aplikace PowerPoint</vt:lpstr>
      <vt:lpstr>Prezentace aplikace PowerPoint</vt:lpstr>
      <vt:lpstr>Smysl předmětu a jeho skladba </vt:lpstr>
      <vt:lpstr>Kulturní kontext v historickém a regionálním pohledu. </vt:lpstr>
      <vt:lpstr>Kultura projevu – psaná, mluvená a kombinovaně prezentovaná </vt:lpstr>
      <vt:lpstr>Kultura projevená a kultura vnitřně přijímaná.  Proces začleňování se do kulturní sféry.</vt:lpstr>
      <vt:lpstr>Patočkovy pohyby lidského života (p. přijímání, p. obrany, p. pravdy)</vt:lpstr>
      <vt:lpstr>Historický a filosofický kontext </vt:lpstr>
      <vt:lpstr>Platón a Aristoteles</vt:lpstr>
      <vt:lpstr>Platón versus Aristoteles?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</dc:title>
  <dc:creator>Emanuel Hurych</dc:creator>
  <cp:lastModifiedBy>Emanuel Hurych</cp:lastModifiedBy>
  <cp:revision>18</cp:revision>
  <dcterms:created xsi:type="dcterms:W3CDTF">2019-09-19T10:58:23Z</dcterms:created>
  <dcterms:modified xsi:type="dcterms:W3CDTF">2023-02-15T13:18:32Z</dcterms:modified>
</cp:coreProperties>
</file>