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25" r:id="rId2"/>
    <p:sldId id="258" r:id="rId3"/>
    <p:sldId id="324" r:id="rId4"/>
    <p:sldId id="259" r:id="rId5"/>
    <p:sldId id="260" r:id="rId6"/>
    <p:sldId id="330" r:id="rId7"/>
    <p:sldId id="262" r:id="rId8"/>
    <p:sldId id="326" r:id="rId9"/>
    <p:sldId id="263" r:id="rId10"/>
    <p:sldId id="299" r:id="rId11"/>
    <p:sldId id="264" r:id="rId12"/>
    <p:sldId id="265" r:id="rId13"/>
    <p:sldId id="331" r:id="rId14"/>
    <p:sldId id="266" r:id="rId15"/>
    <p:sldId id="267" r:id="rId16"/>
    <p:sldId id="268" r:id="rId17"/>
    <p:sldId id="300" r:id="rId18"/>
    <p:sldId id="269" r:id="rId19"/>
    <p:sldId id="270" r:id="rId20"/>
    <p:sldId id="271" r:id="rId21"/>
    <p:sldId id="272" r:id="rId22"/>
    <p:sldId id="275" r:id="rId23"/>
    <p:sldId id="273" r:id="rId24"/>
    <p:sldId id="338" r:id="rId25"/>
    <p:sldId id="339" r:id="rId26"/>
    <p:sldId id="276" r:id="rId27"/>
    <p:sldId id="277" r:id="rId28"/>
    <p:sldId id="278" r:id="rId29"/>
    <p:sldId id="282" r:id="rId30"/>
    <p:sldId id="283" r:id="rId31"/>
    <p:sldId id="284" r:id="rId32"/>
    <p:sldId id="285" r:id="rId33"/>
    <p:sldId id="337" r:id="rId34"/>
    <p:sldId id="333" r:id="rId35"/>
    <p:sldId id="288" r:id="rId36"/>
    <p:sldId id="335" r:id="rId37"/>
    <p:sldId id="280" r:id="rId38"/>
    <p:sldId id="297" r:id="rId39"/>
    <p:sldId id="293" r:id="rId40"/>
    <p:sldId id="295" r:id="rId41"/>
    <p:sldId id="336" r:id="rId42"/>
    <p:sldId id="292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20016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461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image" Target="../media/image2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6C290-DCD7-459C-833E-7CC7FCDC3C42}" type="datetimeFigureOut">
              <a:rPr lang="cs-CZ" smtClean="0"/>
              <a:t>17.11.2023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2F73D-05C3-4108-8AEB-1A36CD931A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2453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62D-FAD0-4397-952C-6C4989D13491}" type="datetimeFigureOut">
              <a:rPr lang="cs-CZ" smtClean="0"/>
              <a:t>17.11.2023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44E7-99C7-41B7-90B7-1CE897E14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7171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62D-FAD0-4397-952C-6C4989D13491}" type="datetimeFigureOut">
              <a:rPr lang="cs-CZ" smtClean="0"/>
              <a:t>17.11.2023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44E7-99C7-41B7-90B7-1CE897E14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8817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62D-FAD0-4397-952C-6C4989D13491}" type="datetimeFigureOut">
              <a:rPr lang="cs-CZ" smtClean="0"/>
              <a:t>17.11.2023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44E7-99C7-41B7-90B7-1CE897E14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584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62D-FAD0-4397-952C-6C4989D13491}" type="datetimeFigureOut">
              <a:rPr lang="cs-CZ" smtClean="0"/>
              <a:t>17.11.2023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44E7-99C7-41B7-90B7-1CE897E14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2577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62D-FAD0-4397-952C-6C4989D13491}" type="datetimeFigureOut">
              <a:rPr lang="cs-CZ" smtClean="0"/>
              <a:t>17.11.2023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44E7-99C7-41B7-90B7-1CE897E14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6122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62D-FAD0-4397-952C-6C4989D13491}" type="datetimeFigureOut">
              <a:rPr lang="cs-CZ" smtClean="0"/>
              <a:t>17.11.2023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44E7-99C7-41B7-90B7-1CE897E14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288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62D-FAD0-4397-952C-6C4989D13491}" type="datetimeFigureOut">
              <a:rPr lang="cs-CZ" smtClean="0"/>
              <a:t>17.11.2023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44E7-99C7-41B7-90B7-1CE897E14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95591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62D-FAD0-4397-952C-6C4989D13491}" type="datetimeFigureOut">
              <a:rPr lang="cs-CZ" smtClean="0"/>
              <a:t>17.11.2023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44E7-99C7-41B7-90B7-1CE897E14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9958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62D-FAD0-4397-952C-6C4989D13491}" type="datetimeFigureOut">
              <a:rPr lang="cs-CZ" smtClean="0"/>
              <a:t>17.11.2023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44E7-99C7-41B7-90B7-1CE897E14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1399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62D-FAD0-4397-952C-6C4989D13491}" type="datetimeFigureOut">
              <a:rPr lang="cs-CZ" smtClean="0"/>
              <a:t>17.11.2023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44E7-99C7-41B7-90B7-1CE897E14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810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9B62D-FAD0-4397-952C-6C4989D13491}" type="datetimeFigureOut">
              <a:rPr lang="cs-CZ" smtClean="0"/>
              <a:t>17.11.2023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C44E7-99C7-41B7-90B7-1CE897E14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0629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9B62D-FAD0-4397-952C-6C4989D13491}" type="datetimeFigureOut">
              <a:rPr lang="cs-CZ" smtClean="0"/>
              <a:t>17.11.2023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C44E7-99C7-41B7-90B7-1CE897E1483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9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f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hyperlink" Target="http://www.bartleby.com/107/illus392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hyperlink" Target="http://www.bartleby.com/107/illus395.html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rtleby.com/107/illus397.html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6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www.bartleby.com/107/118.html#i398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fif"/><Relationship Id="rId4" Type="http://schemas.openxmlformats.org/officeDocument/2006/relationships/image" Target="../media/image8.jf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2.jfi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071075" y="2483438"/>
            <a:ext cx="9967829" cy="103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                  </a:t>
            </a:r>
            <a:r>
              <a:rPr lang="cs-CZ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Svaly hrudníku, </a:t>
            </a:r>
            <a:r>
              <a:rPr lang="cs-CZ" sz="40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břicha a </a:t>
            </a:r>
            <a:r>
              <a:rPr lang="cs-CZ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pánve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cs-CZ" sz="1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</a:t>
            </a:r>
            <a:r>
              <a:rPr lang="cs-CZ" sz="1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Musculi</a:t>
            </a:r>
            <a:r>
              <a:rPr lang="cs-CZ" sz="1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1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thoracis</a:t>
            </a:r>
            <a:r>
              <a:rPr lang="cs-CZ" sz="1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, </a:t>
            </a:r>
            <a:r>
              <a:rPr lang="cs-CZ" sz="1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abdominis</a:t>
            </a:r>
            <a:r>
              <a:rPr lang="cs-CZ" sz="1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et pelvis)</a:t>
            </a:r>
          </a:p>
        </p:txBody>
      </p:sp>
    </p:spTree>
    <p:extLst>
      <p:ext uri="{BB962C8B-B14F-4D97-AF65-F5344CB8AC3E}">
        <p14:creationId xmlns:p14="http://schemas.microsoft.com/office/powerpoint/2010/main" val="2156231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3" name="Rectangle 19"/>
          <p:cNvSpPr>
            <a:spLocks noChangeArrowheads="1"/>
          </p:cNvSpPr>
          <p:nvPr/>
        </p:nvSpPr>
        <p:spPr bwMode="auto">
          <a:xfrm>
            <a:off x="1998133" y="274668"/>
            <a:ext cx="8382000" cy="6257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562006"/>
            <a:ext cx="5162550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76" name="Text Box 12"/>
          <p:cNvSpPr txBox="1">
            <a:spLocks noChangeArrowheads="1"/>
          </p:cNvSpPr>
          <p:nvPr/>
        </p:nvSpPr>
        <p:spPr bwMode="auto">
          <a:xfrm>
            <a:off x="508000" y="741364"/>
            <a:ext cx="5227639" cy="2662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3200" b="1" dirty="0">
                <a:latin typeface="Arial" panose="020B0604020202020204" pitchFamily="34" charset="0"/>
              </a:rPr>
              <a:t>Bránice - </a:t>
            </a:r>
            <a:r>
              <a:rPr lang="cs-CZ" altLang="cs-CZ" sz="3200" b="1" dirty="0" err="1">
                <a:latin typeface="Arial" panose="020B0604020202020204" pitchFamily="34" charset="0"/>
              </a:rPr>
              <a:t>diaphragma</a:t>
            </a:r>
            <a:endParaRPr lang="cs-CZ" altLang="cs-CZ" sz="3200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 b="1" dirty="0">
              <a:effectLst>
                <a:outerShdw blurRad="38100" dist="38100" dir="2700000" algn="tl">
                  <a:srgbClr val="FFFFFF"/>
                </a:outerShdw>
              </a:effectLst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spcBef>
                <a:spcPct val="50000"/>
              </a:spcBef>
            </a:pPr>
            <a:r>
              <a:rPr lang="cs-CZ" altLang="cs-CZ" b="1" i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hiatus</a:t>
            </a:r>
            <a:r>
              <a:rPr lang="cs-CZ" altLang="cs-CZ" b="1" i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aorticus</a:t>
            </a:r>
            <a:r>
              <a:rPr lang="cs-CZ" altLang="cs-CZ" b="1" i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(+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ductus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thoracicus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cs-CZ" altLang="cs-CZ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hiatus</a:t>
            </a:r>
            <a:r>
              <a:rPr lang="cs-CZ" altLang="cs-CZ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oesophageus</a:t>
            </a:r>
            <a:r>
              <a:rPr lang="cs-CZ" altLang="cs-CZ" b="1" i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(+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b="1" i="1" dirty="0" err="1">
                <a:latin typeface="Arial" panose="020B0604020202020204" pitchFamily="34" charset="0"/>
                <a:cs typeface="Arial" panose="020B0604020202020204" pitchFamily="34" charset="0"/>
              </a:rPr>
              <a:t>vagi</a:t>
            </a:r>
            <a:r>
              <a:rPr lang="cs-CZ" altLang="cs-CZ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altLang="cs-CZ" b="1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foramen</a:t>
            </a:r>
            <a:r>
              <a:rPr lang="cs-CZ" altLang="cs-CZ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venae</a:t>
            </a:r>
            <a:r>
              <a:rPr lang="cs-CZ" altLang="cs-CZ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cavae</a:t>
            </a:r>
            <a:r>
              <a:rPr lang="cs-CZ" altLang="cs-CZ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inferioris</a:t>
            </a:r>
            <a:r>
              <a:rPr lang="cs-CZ" altLang="cs-CZ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284" name="Text Box 20"/>
          <p:cNvSpPr txBox="1">
            <a:spLocks noChangeArrowheads="1"/>
          </p:cNvSpPr>
          <p:nvPr/>
        </p:nvSpPr>
        <p:spPr bwMode="auto">
          <a:xfrm>
            <a:off x="7573169" y="1498630"/>
            <a:ext cx="304800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200" dirty="0">
                <a:solidFill>
                  <a:srgbClr val="0070C0"/>
                </a:solidFill>
              </a:rPr>
              <a:t>*</a:t>
            </a:r>
          </a:p>
        </p:txBody>
      </p:sp>
      <p:sp>
        <p:nvSpPr>
          <p:cNvPr id="11286" name="Text Box 22"/>
          <p:cNvSpPr txBox="1">
            <a:spLocks noChangeArrowheads="1"/>
          </p:cNvSpPr>
          <p:nvPr/>
        </p:nvSpPr>
        <p:spPr bwMode="auto">
          <a:xfrm>
            <a:off x="8110538" y="2670234"/>
            <a:ext cx="304800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7200" dirty="0">
                <a:solidFill>
                  <a:srgbClr val="FF3300"/>
                </a:solidFill>
              </a:rPr>
              <a:t>*</a:t>
            </a:r>
          </a:p>
        </p:txBody>
      </p:sp>
      <p:sp>
        <p:nvSpPr>
          <p:cNvPr id="11287" name="Rectangle 23"/>
          <p:cNvSpPr>
            <a:spLocks noChangeArrowheads="1"/>
          </p:cNvSpPr>
          <p:nvPr/>
        </p:nvSpPr>
        <p:spPr bwMode="auto">
          <a:xfrm>
            <a:off x="8154194" y="1729670"/>
            <a:ext cx="522288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7200" dirty="0">
                <a:solidFill>
                  <a:schemeClr val="accent2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93378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Scan0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71" y="765175"/>
            <a:ext cx="2746375" cy="56165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618" y="765174"/>
            <a:ext cx="5076825" cy="56165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310237" y="266700"/>
            <a:ext cx="3733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Vztah bránice a osrdečníku (perikard)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5" r="13362"/>
          <a:stretch/>
        </p:blipFill>
        <p:spPr>
          <a:xfrm>
            <a:off x="8500056" y="991673"/>
            <a:ext cx="3782903" cy="539007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9581882" y="636032"/>
            <a:ext cx="1382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N. </a:t>
            </a:r>
            <a:r>
              <a:rPr lang="cs-CZ" b="1" dirty="0" err="1"/>
              <a:t>phrenicus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702014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3"/>
          <a:stretch>
            <a:fillRect/>
          </a:stretch>
        </p:blipFill>
        <p:spPr bwMode="auto">
          <a:xfrm>
            <a:off x="2495550" y="1557339"/>
            <a:ext cx="2884488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32"/>
          <a:stretch>
            <a:fillRect/>
          </a:stretch>
        </p:blipFill>
        <p:spPr bwMode="auto">
          <a:xfrm>
            <a:off x="6816725" y="1773238"/>
            <a:ext cx="26812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8" name="Text Box 10"/>
          <p:cNvSpPr txBox="1">
            <a:spLocks noChangeArrowheads="1"/>
          </p:cNvSpPr>
          <p:nvPr/>
        </p:nvSpPr>
        <p:spPr bwMode="auto">
          <a:xfrm>
            <a:off x="4448176" y="403007"/>
            <a:ext cx="31154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Pohyby bránice</a:t>
            </a:r>
          </a:p>
        </p:txBody>
      </p:sp>
      <p:sp>
        <p:nvSpPr>
          <p:cNvPr id="10245" name="Text Box 11"/>
          <p:cNvSpPr txBox="1">
            <a:spLocks noChangeArrowheads="1"/>
          </p:cNvSpPr>
          <p:nvPr/>
        </p:nvSpPr>
        <p:spPr bwMode="auto">
          <a:xfrm>
            <a:off x="2206625" y="1157288"/>
            <a:ext cx="35189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Kontrakce bránice – vdech </a:t>
            </a:r>
          </a:p>
        </p:txBody>
      </p:sp>
      <p:sp>
        <p:nvSpPr>
          <p:cNvPr id="10246" name="Text Box 12"/>
          <p:cNvSpPr txBox="1">
            <a:spLocks noChangeArrowheads="1"/>
          </p:cNvSpPr>
          <p:nvPr/>
        </p:nvSpPr>
        <p:spPr bwMode="auto">
          <a:xfrm>
            <a:off x="6446838" y="1157288"/>
            <a:ext cx="34483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cs typeface="Arial" panose="020B0604020202020204" pitchFamily="34" charset="0"/>
              </a:rPr>
              <a:t>Relaxace bránice – výdech</a:t>
            </a:r>
          </a:p>
        </p:txBody>
      </p:sp>
      <p:cxnSp>
        <p:nvCxnSpPr>
          <p:cNvPr id="3" name="Přímá spojnice se šipkou 2"/>
          <p:cNvCxnSpPr/>
          <p:nvPr/>
        </p:nvCxnSpPr>
        <p:spPr>
          <a:xfrm>
            <a:off x="2086377" y="3181082"/>
            <a:ext cx="25758" cy="2034862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/>
          <p:cNvCxnSpPr/>
          <p:nvPr/>
        </p:nvCxnSpPr>
        <p:spPr>
          <a:xfrm flipH="1" flipV="1">
            <a:off x="9895221" y="3232597"/>
            <a:ext cx="25756" cy="193183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7585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0" y="269876"/>
            <a:ext cx="12065000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CC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 sz="2400" b="1" dirty="0"/>
          </a:p>
          <a:p>
            <a:r>
              <a:rPr lang="cs-CZ" altLang="cs-CZ" sz="2400" b="1" dirty="0"/>
              <a:t>PLEXUS CERVICALIS</a:t>
            </a:r>
            <a:r>
              <a:rPr lang="cs-CZ" altLang="cs-CZ" b="1" dirty="0"/>
              <a:t> (C1-C4)</a:t>
            </a:r>
          </a:p>
          <a:p>
            <a:r>
              <a:rPr lang="cs-CZ" altLang="cs-CZ" sz="1600" b="1" dirty="0"/>
              <a:t>Uložení: </a:t>
            </a:r>
            <a:r>
              <a:rPr lang="cs-CZ" altLang="cs-CZ" sz="1400" dirty="0"/>
              <a:t>pod m. </a:t>
            </a:r>
            <a:r>
              <a:rPr lang="cs-CZ" altLang="cs-CZ" sz="1400" dirty="0" err="1"/>
              <a:t>sternocleidomastoideus</a:t>
            </a:r>
            <a:r>
              <a:rPr lang="cs-CZ" altLang="cs-CZ" sz="1400" dirty="0"/>
              <a:t> na m. </a:t>
            </a:r>
            <a:r>
              <a:rPr lang="cs-CZ" altLang="cs-CZ" sz="1400" dirty="0" err="1"/>
              <a:t>scalenus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medius</a:t>
            </a:r>
            <a:r>
              <a:rPr lang="cs-CZ" altLang="cs-CZ" sz="1400" dirty="0"/>
              <a:t>, pokryt hlubokým listem krční fascie</a:t>
            </a:r>
          </a:p>
          <a:p>
            <a:endParaRPr lang="cs-CZ" altLang="cs-CZ" b="1" dirty="0"/>
          </a:p>
          <a:p>
            <a:pPr marL="457200" indent="-457200">
              <a:buAutoNum type="arabicPeriod"/>
            </a:pPr>
            <a:r>
              <a:rPr lang="cs-CZ" altLang="cs-CZ" sz="1600" b="1" dirty="0">
                <a:solidFill>
                  <a:srgbClr val="00B0F0"/>
                </a:solidFill>
              </a:rPr>
              <a:t>Sensitivní nervy: </a:t>
            </a:r>
            <a:r>
              <a:rPr lang="cs-CZ" altLang="cs-CZ" sz="1200" dirty="0"/>
              <a:t>výstup</a:t>
            </a:r>
            <a:r>
              <a:rPr lang="cs-CZ" altLang="cs-CZ" sz="1200" b="1" dirty="0">
                <a:solidFill>
                  <a:srgbClr val="00B0F0"/>
                </a:solidFill>
              </a:rPr>
              <a:t> </a:t>
            </a:r>
            <a:r>
              <a:rPr lang="cs-CZ" altLang="cs-CZ" sz="1200" dirty="0"/>
              <a:t>za ½ dorzálního okraje m. </a:t>
            </a:r>
            <a:r>
              <a:rPr lang="cs-CZ" altLang="cs-CZ" sz="1200" dirty="0" err="1"/>
              <a:t>sternocleidomastoideus</a:t>
            </a:r>
            <a:r>
              <a:rPr lang="cs-CZ" altLang="cs-CZ" sz="1200" dirty="0"/>
              <a:t>  –  </a:t>
            </a:r>
            <a:r>
              <a:rPr lang="cs-CZ" altLang="cs-CZ" sz="1200" b="1" dirty="0" err="1"/>
              <a:t>punctum</a:t>
            </a:r>
            <a:r>
              <a:rPr lang="cs-CZ" altLang="cs-CZ" sz="1200" b="1" dirty="0"/>
              <a:t> </a:t>
            </a:r>
            <a:r>
              <a:rPr lang="cs-CZ" altLang="cs-CZ" sz="1200" b="1" dirty="0" err="1"/>
              <a:t>nervosum</a:t>
            </a:r>
            <a:r>
              <a:rPr lang="cs-CZ" altLang="cs-CZ" sz="1200" b="1" dirty="0"/>
              <a:t> </a:t>
            </a:r>
          </a:p>
          <a:p>
            <a:pPr marL="0" indent="0"/>
            <a:r>
              <a:rPr lang="cs-CZ" altLang="cs-CZ" sz="1200" b="1" dirty="0"/>
              <a:t>                                                                                                                                                                   (Erbův bod)</a:t>
            </a:r>
          </a:p>
          <a:p>
            <a:r>
              <a:rPr lang="cs-CZ" altLang="cs-CZ" sz="1200" b="1" dirty="0"/>
              <a:t> N. </a:t>
            </a:r>
            <a:r>
              <a:rPr lang="cs-CZ" altLang="cs-CZ" sz="1200" b="1" dirty="0" err="1"/>
              <a:t>occipitalis</a:t>
            </a:r>
            <a:r>
              <a:rPr lang="cs-CZ" altLang="cs-CZ" sz="1200" b="1" dirty="0"/>
              <a:t> minor</a:t>
            </a:r>
          </a:p>
          <a:p>
            <a:r>
              <a:rPr lang="cs-CZ" altLang="cs-CZ" sz="1200" b="1" dirty="0"/>
              <a:t> N. </a:t>
            </a:r>
            <a:r>
              <a:rPr lang="cs-CZ" altLang="cs-CZ" sz="1200" b="1" dirty="0" err="1"/>
              <a:t>auricularis</a:t>
            </a:r>
            <a:r>
              <a:rPr lang="cs-CZ" altLang="cs-CZ" sz="1200" b="1" dirty="0"/>
              <a:t> </a:t>
            </a:r>
            <a:r>
              <a:rPr lang="cs-CZ" altLang="cs-CZ" sz="1200" b="1" dirty="0" err="1"/>
              <a:t>magnus</a:t>
            </a:r>
            <a:r>
              <a:rPr lang="cs-CZ" altLang="cs-CZ" sz="1200" b="1" dirty="0"/>
              <a:t> </a:t>
            </a:r>
          </a:p>
          <a:p>
            <a:r>
              <a:rPr lang="cs-CZ" altLang="cs-CZ" sz="1200" b="1" dirty="0"/>
              <a:t> N. </a:t>
            </a:r>
            <a:r>
              <a:rPr lang="cs-CZ" altLang="cs-CZ" sz="1200" b="1" dirty="0" err="1"/>
              <a:t>transversus</a:t>
            </a:r>
            <a:r>
              <a:rPr lang="cs-CZ" altLang="cs-CZ" sz="1200" b="1" dirty="0"/>
              <a:t> </a:t>
            </a:r>
            <a:r>
              <a:rPr lang="cs-CZ" altLang="cs-CZ" sz="1200" b="1" dirty="0" err="1"/>
              <a:t>colli</a:t>
            </a:r>
            <a:r>
              <a:rPr lang="cs-CZ" altLang="cs-CZ" sz="1200" b="1" dirty="0"/>
              <a:t> </a:t>
            </a:r>
            <a:r>
              <a:rPr lang="cs-CZ" altLang="cs-CZ" sz="1400" dirty="0"/>
              <a:t> </a:t>
            </a:r>
            <a:r>
              <a:rPr lang="cs-CZ" altLang="cs-CZ" sz="1200" dirty="0"/>
              <a:t>(</a:t>
            </a:r>
            <a:r>
              <a:rPr lang="cs-CZ" altLang="cs-CZ" sz="1200" dirty="0" err="1"/>
              <a:t>ansa</a:t>
            </a:r>
            <a:r>
              <a:rPr lang="cs-CZ" altLang="cs-CZ" sz="1200" dirty="0"/>
              <a:t> </a:t>
            </a:r>
            <a:r>
              <a:rPr lang="cs-CZ" altLang="cs-CZ" sz="1200" dirty="0" err="1"/>
              <a:t>cervicalis</a:t>
            </a:r>
            <a:r>
              <a:rPr lang="cs-CZ" altLang="cs-CZ" sz="1200" dirty="0"/>
              <a:t> </a:t>
            </a:r>
            <a:r>
              <a:rPr lang="cs-CZ" altLang="cs-CZ" sz="1200" dirty="0" err="1"/>
              <a:t>superficialis</a:t>
            </a:r>
            <a:r>
              <a:rPr lang="cs-CZ" altLang="cs-CZ" sz="1200" dirty="0"/>
              <a:t> </a:t>
            </a:r>
            <a:r>
              <a:rPr lang="cs-CZ" altLang="cs-CZ" sz="1200" dirty="0">
                <a:solidFill>
                  <a:srgbClr val="FF0000"/>
                </a:solidFill>
              </a:rPr>
              <a:t>s</a:t>
            </a:r>
            <a:r>
              <a:rPr lang="cs-CZ" altLang="cs-CZ" sz="1200" dirty="0"/>
              <a:t> </a:t>
            </a:r>
            <a:r>
              <a:rPr lang="cs-CZ" altLang="cs-CZ" sz="1200" dirty="0" err="1">
                <a:solidFill>
                  <a:srgbClr val="FF0000"/>
                </a:solidFill>
              </a:rPr>
              <a:t>ramus</a:t>
            </a:r>
            <a:r>
              <a:rPr lang="cs-CZ" altLang="cs-CZ" sz="1200" dirty="0">
                <a:solidFill>
                  <a:srgbClr val="FF0000"/>
                </a:solidFill>
              </a:rPr>
              <a:t> </a:t>
            </a:r>
            <a:r>
              <a:rPr lang="cs-CZ" altLang="cs-CZ" sz="1200" dirty="0" err="1">
                <a:solidFill>
                  <a:srgbClr val="FF0000"/>
                </a:solidFill>
              </a:rPr>
              <a:t>colli</a:t>
            </a:r>
            <a:r>
              <a:rPr lang="cs-CZ" altLang="cs-CZ" sz="1200" dirty="0">
                <a:solidFill>
                  <a:srgbClr val="FF0000"/>
                </a:solidFill>
              </a:rPr>
              <a:t> </a:t>
            </a:r>
            <a:r>
              <a:rPr lang="cs-CZ" altLang="cs-CZ" sz="1200" dirty="0" err="1">
                <a:solidFill>
                  <a:srgbClr val="FF0000"/>
                </a:solidFill>
              </a:rPr>
              <a:t>n.VII</a:t>
            </a:r>
            <a:r>
              <a:rPr lang="cs-CZ" altLang="cs-CZ" sz="1200" dirty="0">
                <a:solidFill>
                  <a:srgbClr val="FF0000"/>
                </a:solidFill>
              </a:rPr>
              <a:t> pro </a:t>
            </a:r>
            <a:r>
              <a:rPr lang="cs-CZ" altLang="cs-CZ" sz="1200" dirty="0" err="1">
                <a:solidFill>
                  <a:srgbClr val="FF0000"/>
                </a:solidFill>
              </a:rPr>
              <a:t>platysmu</a:t>
            </a:r>
            <a:r>
              <a:rPr lang="cs-CZ" altLang="cs-CZ" sz="1200" dirty="0"/>
              <a:t>)</a:t>
            </a:r>
            <a:endParaRPr lang="cs-CZ" altLang="cs-CZ" b="1" dirty="0">
              <a:solidFill>
                <a:schemeClr val="accent1"/>
              </a:solidFill>
            </a:endParaRPr>
          </a:p>
          <a:p>
            <a:r>
              <a:rPr lang="cs-CZ" altLang="cs-CZ" sz="1200" b="1" dirty="0"/>
              <a:t> </a:t>
            </a:r>
            <a:r>
              <a:rPr lang="cs-CZ" altLang="cs-CZ" sz="1200" b="1" dirty="0" err="1"/>
              <a:t>Nn</a:t>
            </a:r>
            <a:r>
              <a:rPr lang="cs-CZ" altLang="cs-CZ" sz="1200" b="1" dirty="0"/>
              <a:t>. </a:t>
            </a:r>
            <a:r>
              <a:rPr lang="cs-CZ" altLang="cs-CZ" sz="1200" b="1" dirty="0" err="1"/>
              <a:t>supraclaviculares</a:t>
            </a:r>
            <a:endParaRPr lang="cs-CZ" altLang="cs-CZ" sz="1200" b="1" dirty="0"/>
          </a:p>
          <a:p>
            <a:endParaRPr lang="cs-CZ" altLang="cs-CZ" sz="1200" b="1" dirty="0"/>
          </a:p>
          <a:p>
            <a:endParaRPr lang="cs-CZ" altLang="cs-CZ" sz="2400" b="1" dirty="0">
              <a:solidFill>
                <a:srgbClr val="FF0000"/>
              </a:solidFill>
            </a:endParaRPr>
          </a:p>
          <a:p>
            <a:r>
              <a:rPr lang="cs-CZ" altLang="cs-CZ" sz="2400" b="1" dirty="0">
                <a:solidFill>
                  <a:srgbClr val="FF0000"/>
                </a:solidFill>
              </a:rPr>
              <a:t>2. Motorické </a:t>
            </a:r>
            <a:r>
              <a:rPr lang="cs-CZ" altLang="cs-CZ" sz="2400" b="1" dirty="0" smtClean="0">
                <a:solidFill>
                  <a:srgbClr val="FF0000"/>
                </a:solidFill>
              </a:rPr>
              <a:t>nervy</a:t>
            </a:r>
          </a:p>
          <a:p>
            <a:endParaRPr lang="cs-CZ" altLang="cs-CZ" sz="1400" b="1" dirty="0"/>
          </a:p>
          <a:p>
            <a:r>
              <a:rPr lang="cs-CZ" altLang="cs-CZ" b="1" dirty="0">
                <a:solidFill>
                  <a:srgbClr val="FF0000"/>
                </a:solidFill>
              </a:rPr>
              <a:t>Rami </a:t>
            </a:r>
            <a:r>
              <a:rPr lang="cs-CZ" altLang="cs-CZ" b="1" dirty="0" err="1">
                <a:solidFill>
                  <a:srgbClr val="FF0000"/>
                </a:solidFill>
              </a:rPr>
              <a:t>musculares</a:t>
            </a:r>
            <a:r>
              <a:rPr lang="cs-CZ" altLang="cs-CZ" b="1" dirty="0">
                <a:solidFill>
                  <a:srgbClr val="FF0000"/>
                </a:solidFill>
              </a:rPr>
              <a:t> + </a:t>
            </a:r>
            <a:r>
              <a:rPr lang="cs-CZ" altLang="cs-CZ" sz="1600" b="1" dirty="0">
                <a:solidFill>
                  <a:srgbClr val="FF0000"/>
                </a:solidFill>
              </a:rPr>
              <a:t>R. </a:t>
            </a:r>
            <a:r>
              <a:rPr lang="cs-CZ" altLang="cs-CZ" sz="1600" b="1" dirty="0" err="1">
                <a:solidFill>
                  <a:srgbClr val="FF0000"/>
                </a:solidFill>
              </a:rPr>
              <a:t>inferior</a:t>
            </a:r>
            <a:r>
              <a:rPr lang="cs-CZ" altLang="cs-CZ" sz="1600" b="1" dirty="0">
                <a:solidFill>
                  <a:srgbClr val="FF0000"/>
                </a:solidFill>
              </a:rPr>
              <a:t> </a:t>
            </a:r>
            <a:r>
              <a:rPr lang="cs-CZ" altLang="cs-CZ" sz="1600" b="1" dirty="0" err="1">
                <a:solidFill>
                  <a:srgbClr val="FF0000"/>
                </a:solidFill>
              </a:rPr>
              <a:t>ansae</a:t>
            </a:r>
            <a:r>
              <a:rPr lang="cs-CZ" altLang="cs-CZ" sz="1600" b="1" dirty="0">
                <a:solidFill>
                  <a:srgbClr val="FF0000"/>
                </a:solidFill>
              </a:rPr>
              <a:t> </a:t>
            </a:r>
            <a:r>
              <a:rPr lang="cs-CZ" altLang="cs-CZ" sz="1600" b="1" dirty="0" err="1">
                <a:solidFill>
                  <a:srgbClr val="FF0000"/>
                </a:solidFill>
              </a:rPr>
              <a:t>cervicales</a:t>
            </a:r>
            <a:r>
              <a:rPr lang="cs-CZ" altLang="cs-CZ" sz="1600" b="1" dirty="0">
                <a:solidFill>
                  <a:srgbClr val="FF0000"/>
                </a:solidFill>
              </a:rPr>
              <a:t> </a:t>
            </a:r>
            <a:r>
              <a:rPr lang="cs-CZ" altLang="cs-CZ" sz="1600" b="1" dirty="0" err="1">
                <a:solidFill>
                  <a:srgbClr val="FF0000"/>
                </a:solidFill>
              </a:rPr>
              <a:t>profundae</a:t>
            </a:r>
            <a:r>
              <a:rPr lang="cs-CZ" altLang="cs-CZ" sz="1600" b="1" dirty="0">
                <a:solidFill>
                  <a:srgbClr val="FF0000"/>
                </a:solidFill>
              </a:rPr>
              <a:t> </a:t>
            </a:r>
            <a:r>
              <a:rPr lang="cs-CZ" altLang="cs-CZ" sz="1600" dirty="0"/>
              <a:t>pro </a:t>
            </a:r>
            <a:r>
              <a:rPr lang="cs-CZ" altLang="cs-CZ" sz="1600" dirty="0" err="1"/>
              <a:t>infrahyoidní</a:t>
            </a:r>
            <a:r>
              <a:rPr lang="cs-CZ" altLang="cs-CZ" sz="1600" dirty="0"/>
              <a:t> </a:t>
            </a:r>
            <a:r>
              <a:rPr lang="cs-CZ" altLang="cs-CZ" sz="1600" dirty="0" smtClean="0"/>
              <a:t>svaly</a:t>
            </a:r>
          </a:p>
          <a:p>
            <a:r>
              <a:rPr lang="cs-CZ" altLang="cs-CZ" b="1" dirty="0" smtClean="0">
                <a:solidFill>
                  <a:srgbClr val="FF0000"/>
                </a:solidFill>
              </a:rPr>
              <a:t>N</a:t>
            </a:r>
            <a:r>
              <a:rPr lang="cs-CZ" altLang="cs-CZ" b="1" dirty="0">
                <a:solidFill>
                  <a:srgbClr val="FF0000"/>
                </a:solidFill>
              </a:rPr>
              <a:t>. </a:t>
            </a:r>
            <a:r>
              <a:rPr lang="cs-CZ" altLang="cs-CZ" b="1" dirty="0" err="1">
                <a:solidFill>
                  <a:srgbClr val="FF0000"/>
                </a:solidFill>
              </a:rPr>
              <a:t>phrenicus</a:t>
            </a:r>
            <a:r>
              <a:rPr lang="cs-CZ" altLang="cs-CZ" b="1" dirty="0">
                <a:solidFill>
                  <a:srgbClr val="FF0000"/>
                </a:solidFill>
              </a:rPr>
              <a:t> </a:t>
            </a:r>
            <a:r>
              <a:rPr lang="cs-CZ" altLang="cs-CZ" sz="1100" dirty="0"/>
              <a:t>(</a:t>
            </a:r>
            <a:r>
              <a:rPr lang="cs-CZ" altLang="cs-CZ" sz="1100" dirty="0">
                <a:solidFill>
                  <a:srgbClr val="00B0F0"/>
                </a:solidFill>
              </a:rPr>
              <a:t>sensitivní</a:t>
            </a:r>
            <a:r>
              <a:rPr lang="cs-CZ" altLang="cs-CZ" sz="1100" dirty="0"/>
              <a:t> vlákna pro perikard a pleuru), </a:t>
            </a:r>
            <a:r>
              <a:rPr lang="cs-CZ" altLang="cs-CZ" sz="1600" b="1" dirty="0" err="1">
                <a:solidFill>
                  <a:srgbClr val="FF0000"/>
                </a:solidFill>
              </a:rPr>
              <a:t>rr</a:t>
            </a:r>
            <a:r>
              <a:rPr lang="cs-CZ" altLang="cs-CZ" sz="1600" b="1" dirty="0">
                <a:solidFill>
                  <a:srgbClr val="FF0000"/>
                </a:solidFill>
              </a:rPr>
              <a:t>. </a:t>
            </a:r>
            <a:r>
              <a:rPr lang="cs-CZ" altLang="cs-CZ" sz="1600" b="1" dirty="0" err="1">
                <a:solidFill>
                  <a:srgbClr val="FF0000"/>
                </a:solidFill>
              </a:rPr>
              <a:t>phrenici</a:t>
            </a:r>
            <a:r>
              <a:rPr lang="cs-CZ" altLang="cs-CZ" sz="1600" b="1" dirty="0">
                <a:solidFill>
                  <a:srgbClr val="FF0000"/>
                </a:solidFill>
              </a:rPr>
              <a:t> </a:t>
            </a:r>
            <a:r>
              <a:rPr lang="cs-CZ" altLang="cs-CZ" sz="1200" dirty="0"/>
              <a:t>pro bránici. Dráždění n. </a:t>
            </a:r>
            <a:r>
              <a:rPr lang="cs-CZ" altLang="cs-CZ" sz="1200" dirty="0" err="1"/>
              <a:t>phrenicus</a:t>
            </a:r>
            <a:r>
              <a:rPr lang="cs-CZ" altLang="cs-CZ" sz="1200" dirty="0"/>
              <a:t>  a bránice způsobuje </a:t>
            </a:r>
          </a:p>
          <a:p>
            <a:r>
              <a:rPr lang="cs-CZ" altLang="cs-CZ" sz="1200" dirty="0"/>
              <a:t>škytavku (</a:t>
            </a:r>
            <a:r>
              <a:rPr lang="cs-CZ" altLang="cs-CZ" sz="1200" dirty="0" err="1"/>
              <a:t>singultus</a:t>
            </a:r>
            <a:r>
              <a:rPr lang="cs-CZ" altLang="cs-CZ" sz="1200" dirty="0"/>
              <a:t>), důležité spojky s n. </a:t>
            </a:r>
            <a:r>
              <a:rPr lang="cs-CZ" altLang="cs-CZ" sz="1200" dirty="0" err="1"/>
              <a:t>subclavius</a:t>
            </a:r>
            <a:r>
              <a:rPr lang="cs-CZ" altLang="cs-CZ" sz="1200" dirty="0"/>
              <a:t>.</a:t>
            </a:r>
          </a:p>
          <a:p>
            <a:endParaRPr lang="cs-CZ" altLang="cs-CZ" sz="1400" b="1" dirty="0"/>
          </a:p>
          <a:p>
            <a:endParaRPr lang="cs-CZ" altLang="cs-CZ" sz="1400" dirty="0"/>
          </a:p>
        </p:txBody>
      </p:sp>
      <p:pic>
        <p:nvPicPr>
          <p:cNvPr id="3" name="Picture 2" descr="sejmout00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362" y="2444091"/>
            <a:ext cx="3672937" cy="401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348" y="93226"/>
            <a:ext cx="2324652" cy="193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434" y="4676592"/>
            <a:ext cx="1864633" cy="2062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74046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634466" y="303511"/>
            <a:ext cx="473128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Hrudní fascie </a:t>
            </a:r>
            <a:r>
              <a:rPr lang="cs-CZ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</a:t>
            </a:r>
            <a:r>
              <a:rPr lang="cs-CZ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fasciae</a:t>
            </a:r>
            <a:r>
              <a:rPr lang="cs-CZ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thoracis</a:t>
            </a:r>
            <a:r>
              <a:rPr lang="cs-CZ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)</a:t>
            </a:r>
          </a:p>
        </p:txBody>
      </p:sp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477839" y="1055065"/>
            <a:ext cx="46767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fascia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pectoralis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superficialis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fascia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clavipectoralis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fascia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endothoracica</a:t>
            </a:r>
            <a:endParaRPr lang="cs-CZ" altLang="cs-CZ" sz="2000" b="1" i="1" dirty="0">
              <a:cs typeface="Arial" panose="020B0604020202020204" pitchFamily="34" charset="0"/>
            </a:endParaRPr>
          </a:p>
        </p:txBody>
      </p:sp>
      <p:grpSp>
        <p:nvGrpSpPr>
          <p:cNvPr id="11268" name="Group 21"/>
          <p:cNvGrpSpPr>
            <a:grpSpLocks/>
          </p:cNvGrpSpPr>
          <p:nvPr/>
        </p:nvGrpSpPr>
        <p:grpSpPr bwMode="auto">
          <a:xfrm>
            <a:off x="1774826" y="404814"/>
            <a:ext cx="8607425" cy="5976937"/>
            <a:chOff x="340" y="255"/>
            <a:chExt cx="5422" cy="3765"/>
          </a:xfrm>
        </p:grpSpPr>
        <p:grpSp>
          <p:nvGrpSpPr>
            <p:cNvPr id="11271" name="Group 19"/>
            <p:cNvGrpSpPr>
              <a:grpSpLocks/>
            </p:cNvGrpSpPr>
            <p:nvPr/>
          </p:nvGrpSpPr>
          <p:grpSpPr bwMode="auto">
            <a:xfrm>
              <a:off x="340" y="255"/>
              <a:ext cx="5125" cy="3765"/>
              <a:chOff x="340" y="255"/>
              <a:chExt cx="5125" cy="3765"/>
            </a:xfrm>
          </p:grpSpPr>
          <p:grpSp>
            <p:nvGrpSpPr>
              <p:cNvPr id="11273" name="Group 17"/>
              <p:cNvGrpSpPr>
                <a:grpSpLocks/>
              </p:cNvGrpSpPr>
              <p:nvPr/>
            </p:nvGrpSpPr>
            <p:grpSpPr bwMode="auto">
              <a:xfrm>
                <a:off x="340" y="255"/>
                <a:ext cx="5125" cy="3765"/>
                <a:chOff x="340" y="255"/>
                <a:chExt cx="5125" cy="3765"/>
              </a:xfrm>
            </p:grpSpPr>
            <p:grpSp>
              <p:nvGrpSpPr>
                <p:cNvPr id="11275" name="Group 14"/>
                <p:cNvGrpSpPr>
                  <a:grpSpLocks/>
                </p:cNvGrpSpPr>
                <p:nvPr/>
              </p:nvGrpSpPr>
              <p:grpSpPr bwMode="auto">
                <a:xfrm>
                  <a:off x="340" y="255"/>
                  <a:ext cx="5102" cy="3765"/>
                  <a:chOff x="340" y="255"/>
                  <a:chExt cx="5102" cy="3765"/>
                </a:xfrm>
              </p:grpSpPr>
              <p:grpSp>
                <p:nvGrpSpPr>
                  <p:cNvPr id="11277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340" y="436"/>
                    <a:ext cx="5102" cy="3584"/>
                    <a:chOff x="340" y="436"/>
                    <a:chExt cx="5102" cy="3584"/>
                  </a:xfrm>
                </p:grpSpPr>
                <p:pic>
                  <p:nvPicPr>
                    <p:cNvPr id="11279" name="Picture 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9000" t="10440" r="67500" b="59039"/>
                    <a:stretch>
                      <a:fillRect/>
                    </a:stretch>
                  </p:blipFill>
                  <p:spPr bwMode="auto">
                    <a:xfrm>
                      <a:off x="340" y="1616"/>
                      <a:ext cx="2725" cy="221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11280" name="Picture 9" descr="hrudní fascie_NEW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98" y="482"/>
                      <a:ext cx="2244" cy="3538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11281" name="Rectangle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89" y="436"/>
                      <a:ext cx="1397" cy="67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Char char="•"/>
                        <a:defRPr sz="32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har char="–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har char="–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cs-CZ" altLang="cs-CZ" sz="1600" b="1">
                        <a:latin typeface="Times New Roman" panose="02020603050405020304" pitchFamily="18" charset="0"/>
                      </a:endParaRP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cs-CZ" altLang="cs-CZ" sz="1600" b="1">
                        <a:latin typeface="Times New Roman" panose="02020603050405020304" pitchFamily="18" charset="0"/>
                      </a:endParaRP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cs-CZ" altLang="cs-CZ" sz="1600" b="1">
                          <a:cs typeface="Arial" panose="020B0604020202020204" pitchFamily="34" charset="0"/>
                        </a:rPr>
                        <a:t>m. pectoralis major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cs-CZ" altLang="cs-CZ" sz="1600" b="1">
                          <a:cs typeface="Arial" panose="020B0604020202020204" pitchFamily="34" charset="0"/>
                        </a:rPr>
                        <a:t>fascia pectoralis spf.</a:t>
                      </a:r>
                    </a:p>
                  </p:txBody>
                </p:sp>
              </p:grpSp>
              <p:sp>
                <p:nvSpPr>
                  <p:cNvPr id="11278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560" y="255"/>
                    <a:ext cx="1311" cy="21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cs-CZ" altLang="cs-CZ" sz="1600" b="1">
                        <a:cs typeface="Arial" panose="020B0604020202020204" pitchFamily="34" charset="0"/>
                      </a:rPr>
                      <a:t>m. pectoralis minor</a:t>
                    </a:r>
                  </a:p>
                </p:txBody>
              </p:sp>
            </p:grpSp>
            <p:sp>
              <p:nvSpPr>
                <p:cNvPr id="11276" name="Rectangle 16"/>
                <p:cNvSpPr>
                  <a:spLocks noChangeArrowheads="1"/>
                </p:cNvSpPr>
                <p:nvPr/>
              </p:nvSpPr>
              <p:spPr bwMode="auto">
                <a:xfrm>
                  <a:off x="5239" y="663"/>
                  <a:ext cx="226" cy="4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cs-CZ" altLang="cs-CZ" sz="1800"/>
                </a:p>
              </p:txBody>
            </p:sp>
          </p:grpSp>
          <p:sp>
            <p:nvSpPr>
              <p:cNvPr id="11274" name="Rectangle 18"/>
              <p:cNvSpPr>
                <a:spLocks noChangeArrowheads="1"/>
              </p:cNvSpPr>
              <p:nvPr/>
            </p:nvSpPr>
            <p:spPr bwMode="auto">
              <a:xfrm>
                <a:off x="4967" y="1434"/>
                <a:ext cx="498" cy="1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cs-CZ" altLang="cs-CZ" sz="1800"/>
              </a:p>
            </p:txBody>
          </p:sp>
        </p:grpSp>
        <p:sp>
          <p:nvSpPr>
            <p:cNvPr id="11272" name="Text Box 20"/>
            <p:cNvSpPr txBox="1">
              <a:spLocks noChangeArrowheads="1"/>
            </p:cNvSpPr>
            <p:nvPr/>
          </p:nvSpPr>
          <p:spPr bwMode="auto">
            <a:xfrm>
              <a:off x="4876" y="2024"/>
              <a:ext cx="886" cy="3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cs typeface="Arial" panose="020B0604020202020204" pitchFamily="34" charset="0"/>
                </a:rPr>
                <a:t>interkostální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cs-CZ" altLang="cs-CZ" sz="1600" b="1">
                  <a:cs typeface="Arial" panose="020B0604020202020204" pitchFamily="34" charset="0"/>
                </a:rPr>
                <a:t>svaly</a:t>
              </a:r>
            </a:p>
          </p:txBody>
        </p:sp>
      </p:grpSp>
      <p:sp>
        <p:nvSpPr>
          <p:cNvPr id="11269" name="Text Box 22"/>
          <p:cNvSpPr txBox="1">
            <a:spLocks noChangeArrowheads="1"/>
          </p:cNvSpPr>
          <p:nvPr/>
        </p:nvSpPr>
        <p:spPr bwMode="auto">
          <a:xfrm>
            <a:off x="8904289" y="4894263"/>
            <a:ext cx="1716087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cs typeface="Arial" panose="020B0604020202020204" pitchFamily="34" charset="0"/>
              </a:rPr>
              <a:t>m. serratus ant.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cs typeface="Arial" panose="020B0604020202020204" pitchFamily="34" charset="0"/>
              </a:rPr>
              <a:t>a jeho fascie </a:t>
            </a:r>
          </a:p>
        </p:txBody>
      </p:sp>
      <p:sp>
        <p:nvSpPr>
          <p:cNvPr id="11270" name="Rectangle 15"/>
          <p:cNvSpPr>
            <a:spLocks noChangeArrowheads="1"/>
          </p:cNvSpPr>
          <p:nvPr/>
        </p:nvSpPr>
        <p:spPr bwMode="auto">
          <a:xfrm>
            <a:off x="8256589" y="692150"/>
            <a:ext cx="2251075" cy="338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cs typeface="Arial" panose="020B0604020202020204" pitchFamily="34" charset="0"/>
              </a:rPr>
              <a:t>fascia clavipectoralis</a:t>
            </a:r>
          </a:p>
        </p:txBody>
      </p:sp>
    </p:spTree>
    <p:extLst>
      <p:ext uri="{BB962C8B-B14F-4D97-AF65-F5344CB8AC3E}">
        <p14:creationId xmlns:p14="http://schemas.microsoft.com/office/powerpoint/2010/main" val="2875394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3371057" y="2872317"/>
            <a:ext cx="628941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Svaly břicha </a:t>
            </a:r>
            <a:r>
              <a:rPr lang="cs-CZ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musculi</a:t>
            </a:r>
            <a:r>
              <a:rPr lang="cs-CZ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abdominis</a:t>
            </a:r>
            <a:r>
              <a:rPr lang="cs-CZ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8614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6"/>
          <p:cNvSpPr txBox="1">
            <a:spLocks noChangeArrowheads="1"/>
          </p:cNvSpPr>
          <p:nvPr/>
        </p:nvSpPr>
        <p:spPr bwMode="auto">
          <a:xfrm>
            <a:off x="236539" y="1440230"/>
            <a:ext cx="8551861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a) Přední skupina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m. </a:t>
            </a:r>
            <a:r>
              <a:rPr lang="cs-CZ" altLang="cs-CZ" sz="2000" b="1" i="1" dirty="0" err="1">
                <a:cs typeface="Arial" panose="020B0604020202020204" pitchFamily="34" charset="0"/>
              </a:rPr>
              <a:t>rectus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abdominis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(přímý břišní sval)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m. </a:t>
            </a:r>
            <a:r>
              <a:rPr lang="cs-CZ" altLang="cs-CZ" sz="2000" b="1" i="1" dirty="0" err="1">
                <a:cs typeface="Arial" panose="020B0604020202020204" pitchFamily="34" charset="0"/>
              </a:rPr>
              <a:t>pyramidalis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b) Laterální skupina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     m. </a:t>
            </a:r>
            <a:r>
              <a:rPr lang="cs-CZ" altLang="cs-CZ" sz="2000" b="1" i="1" dirty="0" err="1">
                <a:cs typeface="Arial" panose="020B0604020202020204" pitchFamily="34" charset="0"/>
              </a:rPr>
              <a:t>obliquus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externus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abdominis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(zevní šikmý břišní sval)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     m. </a:t>
            </a:r>
            <a:r>
              <a:rPr lang="cs-CZ" altLang="cs-CZ" sz="2000" b="1" i="1" dirty="0" err="1">
                <a:cs typeface="Arial" panose="020B0604020202020204" pitchFamily="34" charset="0"/>
              </a:rPr>
              <a:t>obliquus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internus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abdominis</a:t>
            </a:r>
            <a:r>
              <a:rPr lang="cs-CZ" altLang="cs-CZ" sz="2000" b="1" i="1" dirty="0">
                <a:cs typeface="Arial" panose="020B0604020202020204" pitchFamily="34" charset="0"/>
              </a:rPr>
              <a:t> (</a:t>
            </a:r>
            <a:r>
              <a:rPr lang="cs-CZ" altLang="cs-CZ" sz="2000" b="1" dirty="0">
                <a:cs typeface="Arial" panose="020B0604020202020204" pitchFamily="34" charset="0"/>
              </a:rPr>
              <a:t>vnitřní šikmý břišní sval)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     m. </a:t>
            </a:r>
            <a:r>
              <a:rPr lang="cs-CZ" altLang="cs-CZ" sz="2000" b="1" i="1" dirty="0" err="1">
                <a:cs typeface="Arial" panose="020B0604020202020204" pitchFamily="34" charset="0"/>
              </a:rPr>
              <a:t>transversus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abdominis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(příčný břišní sval)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     (m. </a:t>
            </a:r>
            <a:r>
              <a:rPr lang="cs-CZ" altLang="cs-CZ" sz="2000" b="1" i="1" dirty="0" err="1">
                <a:cs typeface="Arial" panose="020B0604020202020204" pitchFamily="34" charset="0"/>
              </a:rPr>
              <a:t>cremaster</a:t>
            </a:r>
            <a:r>
              <a:rPr lang="cs-CZ" altLang="cs-CZ" sz="2000" b="1" i="1" dirty="0">
                <a:cs typeface="Arial" panose="020B0604020202020204" pitchFamily="34" charset="0"/>
              </a:rPr>
              <a:t>)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c) Dorsální skupina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>
                <a:cs typeface="Arial" panose="020B0604020202020204" pitchFamily="34" charset="0"/>
              </a:rPr>
              <a:t>m. </a:t>
            </a:r>
            <a:r>
              <a:rPr lang="cs-CZ" altLang="cs-CZ" sz="2000" b="1" i="1" dirty="0" err="1">
                <a:cs typeface="Arial" panose="020B0604020202020204" pitchFamily="34" charset="0"/>
              </a:rPr>
              <a:t>quadratus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lumborum</a:t>
            </a:r>
            <a:endParaRPr lang="cs-CZ" altLang="cs-CZ" sz="2000" b="1" i="1" dirty="0">
              <a:cs typeface="Arial" panose="020B0604020202020204" pitchFamily="34" charset="0"/>
            </a:endParaRPr>
          </a:p>
        </p:txBody>
      </p:sp>
      <p:pic>
        <p:nvPicPr>
          <p:cNvPr id="1331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208" y="641637"/>
            <a:ext cx="3199068" cy="47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723900" y="349250"/>
            <a:ext cx="84089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Svaly břicha </a:t>
            </a:r>
            <a:r>
              <a:rPr lang="cs-CZ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4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musculi</a:t>
            </a:r>
            <a:r>
              <a:rPr lang="cs-CZ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abdominis</a:t>
            </a:r>
            <a:r>
              <a:rPr lang="cs-CZ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027" y="741858"/>
            <a:ext cx="1911181" cy="191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63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047" y="356846"/>
            <a:ext cx="80518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09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773851" y="1533876"/>
            <a:ext cx="41275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M.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rectus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abdominis</a:t>
            </a:r>
            <a:endParaRPr 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4339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5400" r="72000" b="55800"/>
          <a:stretch>
            <a:fillRect/>
          </a:stretch>
        </p:blipFill>
        <p:spPr bwMode="auto">
          <a:xfrm>
            <a:off x="5194966" y="1060093"/>
            <a:ext cx="4106863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533684" y="767706"/>
            <a:ext cx="54148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a) </a:t>
            </a: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Přední skupina břišních svalů</a:t>
            </a:r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773851" y="1969469"/>
            <a:ext cx="489902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(3-4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intersectiones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tendineae</a:t>
            </a:r>
            <a:r>
              <a:rPr lang="cs-CZ" altLang="cs-CZ" sz="1800" b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flexe trupu / zvedá pánev, břišní 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nn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intercostales</a:t>
            </a:r>
            <a:endParaRPr lang="cs-CZ" altLang="cs-CZ" sz="1800" b="1" i="1" dirty="0">
              <a:cs typeface="Arial" panose="020B0604020202020204" pitchFamily="34" charset="0"/>
            </a:endParaRPr>
          </a:p>
        </p:txBody>
      </p:sp>
      <p:sp>
        <p:nvSpPr>
          <p:cNvPr id="49162" name="Rectangle 10"/>
          <p:cNvSpPr>
            <a:spLocks noChangeArrowheads="1"/>
          </p:cNvSpPr>
          <p:nvPr/>
        </p:nvSpPr>
        <p:spPr bwMode="auto">
          <a:xfrm>
            <a:off x="723051" y="3883025"/>
            <a:ext cx="34777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M.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pyramidalis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16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(rudimentární)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723051" y="4310065"/>
            <a:ext cx="48958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napíná </a:t>
            </a:r>
            <a:r>
              <a:rPr lang="cs-CZ" altLang="cs-CZ" sz="1800" b="1" i="1" dirty="0">
                <a:cs typeface="Arial" panose="020B0604020202020204" pitchFamily="34" charset="0"/>
              </a:rPr>
              <a:t>linea alba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nn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intercostales</a:t>
            </a:r>
            <a:endParaRPr lang="cs-CZ" altLang="cs-CZ" sz="1800" b="1" i="1" dirty="0"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42" y="77446"/>
            <a:ext cx="3121158" cy="119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147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426078" y="1199505"/>
            <a:ext cx="42925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M.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obliquus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externus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abdominis</a:t>
            </a:r>
            <a:endParaRPr 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426078" y="300286"/>
            <a:ext cx="579754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b) </a:t>
            </a: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Laterální skupina břišních svalů</a:t>
            </a:r>
          </a:p>
        </p:txBody>
      </p:sp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6480" r="76724" b="56880"/>
          <a:stretch>
            <a:fillRect/>
          </a:stretch>
        </p:blipFill>
        <p:spPr bwMode="auto">
          <a:xfrm>
            <a:off x="6942138" y="549276"/>
            <a:ext cx="3313112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1435_3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717" r="53543" b="8606"/>
          <a:stretch>
            <a:fillRect/>
          </a:stretch>
        </p:blipFill>
        <p:spPr bwMode="auto">
          <a:xfrm>
            <a:off x="5813425" y="2924176"/>
            <a:ext cx="213995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7"/>
          <p:cNvSpPr txBox="1">
            <a:spLocks noChangeArrowheads="1"/>
          </p:cNvSpPr>
          <p:nvPr/>
        </p:nvSpPr>
        <p:spPr bwMode="auto">
          <a:xfrm>
            <a:off x="426078" y="1661170"/>
            <a:ext cx="575945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oboustranný stah - předklon, břišní lis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jednostranný stah - úklon trupu na svou stranu,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pootočení na opačnou stranu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nn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intercostales</a:t>
            </a:r>
            <a:endParaRPr lang="cs-CZ" altLang="cs-CZ" sz="1800" b="1" i="1" dirty="0">
              <a:cs typeface="Arial" panose="020B0604020202020204" pitchFamily="34" charset="0"/>
            </a:endParaRPr>
          </a:p>
        </p:txBody>
      </p:sp>
      <p:pic>
        <p:nvPicPr>
          <p:cNvPr id="15367" name="Picture 12" descr="image392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4292600"/>
            <a:ext cx="1928812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358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900" y="4459286"/>
            <a:ext cx="2398714" cy="239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4" y="4508501"/>
            <a:ext cx="24844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846559" y="289973"/>
            <a:ext cx="54006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Svaly hrudníku </a:t>
            </a:r>
            <a:r>
              <a:rPr lang="cs-CZ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(</a:t>
            </a:r>
            <a:r>
              <a:rPr lang="cs-CZ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musculi</a:t>
            </a:r>
            <a:r>
              <a:rPr lang="cs-CZ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thoracis</a:t>
            </a:r>
            <a:r>
              <a:rPr lang="cs-CZ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)</a:t>
            </a:r>
          </a:p>
        </p:txBody>
      </p:sp>
      <p:sp>
        <p:nvSpPr>
          <p:cNvPr id="3077" name="Rectangle 13"/>
          <p:cNvSpPr>
            <a:spLocks noChangeArrowheads="1"/>
          </p:cNvSpPr>
          <p:nvPr/>
        </p:nvSpPr>
        <p:spPr bwMode="auto">
          <a:xfrm>
            <a:off x="114300" y="1676401"/>
            <a:ext cx="60579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Musculus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pectoralis</a:t>
            </a:r>
            <a:r>
              <a:rPr lang="cs-CZ" altLang="cs-CZ" sz="2000" b="1" i="1" dirty="0">
                <a:cs typeface="Arial" panose="020B0604020202020204" pitchFamily="34" charset="0"/>
              </a:rPr>
              <a:t> major </a:t>
            </a:r>
            <a:r>
              <a:rPr lang="cs-CZ" altLang="cs-CZ" sz="2000" b="1" dirty="0">
                <a:cs typeface="Arial" panose="020B0604020202020204" pitchFamily="34" charset="0"/>
              </a:rPr>
              <a:t>(velký prsní sval)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Musculus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pectoralis</a:t>
            </a:r>
            <a:r>
              <a:rPr lang="cs-CZ" altLang="cs-CZ" sz="2000" b="1" i="1" dirty="0">
                <a:cs typeface="Arial" panose="020B0604020202020204" pitchFamily="34" charset="0"/>
              </a:rPr>
              <a:t> minor </a:t>
            </a:r>
            <a:r>
              <a:rPr lang="cs-CZ" altLang="cs-CZ" sz="2000" b="1" dirty="0">
                <a:cs typeface="Arial" panose="020B0604020202020204" pitchFamily="34" charset="0"/>
              </a:rPr>
              <a:t>(</a:t>
            </a:r>
            <a:r>
              <a:rPr lang="cs-CZ" altLang="cs-CZ" sz="2000" b="1" i="1" dirty="0">
                <a:cs typeface="Arial" panose="020B0604020202020204" pitchFamily="34" charset="0"/>
              </a:rPr>
              <a:t>malý prsní sval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Musculus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subclavius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(podklíčkový sval)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Musculus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serratus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anterior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(přední zubatý sval)</a:t>
            </a:r>
            <a:endParaRPr lang="cs-CZ" altLang="cs-CZ" sz="2000" b="1" i="1" dirty="0">
              <a:cs typeface="Arial" panose="020B0604020202020204" pitchFamily="34" charset="0"/>
            </a:endParaRPr>
          </a:p>
        </p:txBody>
      </p:sp>
      <p:sp>
        <p:nvSpPr>
          <p:cNvPr id="3078" name="Rectangle 15"/>
          <p:cNvSpPr>
            <a:spLocks noChangeArrowheads="1"/>
          </p:cNvSpPr>
          <p:nvPr/>
        </p:nvSpPr>
        <p:spPr bwMode="auto">
          <a:xfrm>
            <a:off x="1774826" y="5084763"/>
            <a:ext cx="311816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3) </a:t>
            </a:r>
            <a:r>
              <a:rPr lang="cs-CZ" altLang="cs-CZ" sz="2000" b="1" i="1" dirty="0" err="1">
                <a:solidFill>
                  <a:srgbClr val="800000"/>
                </a:solidFill>
                <a:cs typeface="Arial" panose="020B0604020202020204" pitchFamily="34" charset="0"/>
              </a:rPr>
              <a:t>Diaphragma</a:t>
            </a:r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 (bránice)</a:t>
            </a:r>
          </a:p>
        </p:txBody>
      </p:sp>
      <p:pic>
        <p:nvPicPr>
          <p:cNvPr id="307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725" y="382588"/>
            <a:ext cx="2736850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14"/>
          <p:cNvSpPr>
            <a:spLocks noChangeArrowheads="1"/>
          </p:cNvSpPr>
          <p:nvPr/>
        </p:nvSpPr>
        <p:spPr bwMode="auto">
          <a:xfrm>
            <a:off x="1631950" y="3446463"/>
            <a:ext cx="412805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2) Vlastní svaly hrudní (hluboké)</a:t>
            </a:r>
          </a:p>
        </p:txBody>
      </p:sp>
      <p:sp>
        <p:nvSpPr>
          <p:cNvPr id="3081" name="Rectangle 4"/>
          <p:cNvSpPr>
            <a:spLocks noChangeArrowheads="1"/>
          </p:cNvSpPr>
          <p:nvPr/>
        </p:nvSpPr>
        <p:spPr bwMode="auto">
          <a:xfrm>
            <a:off x="184995" y="3906907"/>
            <a:ext cx="10553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Musculi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intercostales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externi</a:t>
            </a:r>
            <a:r>
              <a:rPr lang="cs-CZ" altLang="cs-CZ" sz="2000" b="1" i="1" dirty="0">
                <a:cs typeface="Arial" panose="020B0604020202020204" pitchFamily="34" charset="0"/>
              </a:rPr>
              <a:t>, </a:t>
            </a:r>
            <a:r>
              <a:rPr lang="cs-CZ" altLang="cs-CZ" sz="2000" b="1" i="1" dirty="0" err="1">
                <a:cs typeface="Arial" panose="020B0604020202020204" pitchFamily="34" charset="0"/>
              </a:rPr>
              <a:t>interni</a:t>
            </a:r>
            <a:r>
              <a:rPr lang="cs-CZ" altLang="cs-CZ" sz="2000" b="1" i="1" dirty="0">
                <a:cs typeface="Arial" panose="020B0604020202020204" pitchFamily="34" charset="0"/>
              </a:rPr>
              <a:t> et </a:t>
            </a:r>
            <a:r>
              <a:rPr lang="cs-CZ" altLang="cs-CZ" sz="2000" b="1" i="1" dirty="0" err="1">
                <a:cs typeface="Arial" panose="020B0604020202020204" pitchFamily="34" charset="0"/>
              </a:rPr>
              <a:t>intimi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(mezižeberní svaly vnější, vnitřní)</a:t>
            </a:r>
            <a:endParaRPr lang="cs-CZ" altLang="cs-CZ" sz="20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cs typeface="Arial" panose="020B0604020202020204" pitchFamily="34" charset="0"/>
              </a:rPr>
              <a:t>Musculus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transversus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thoracis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cs typeface="Arial" panose="020B0604020202020204" pitchFamily="34" charset="0"/>
              </a:rPr>
              <a:t>(příčný hrudní sval)</a:t>
            </a:r>
            <a:endParaRPr lang="cs-CZ" altLang="cs-CZ" sz="2800" b="1" i="1" dirty="0">
              <a:solidFill>
                <a:srgbClr val="800000"/>
              </a:solidFill>
              <a:cs typeface="Arial" panose="020B0604020202020204" pitchFamily="34" charset="0"/>
            </a:endParaRPr>
          </a:p>
        </p:txBody>
      </p:sp>
      <p:pic>
        <p:nvPicPr>
          <p:cNvPr id="3082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"/>
          <a:stretch>
            <a:fillRect/>
          </a:stretch>
        </p:blipFill>
        <p:spPr bwMode="auto">
          <a:xfrm>
            <a:off x="8256588" y="1268414"/>
            <a:ext cx="241141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6" name="Rectangle 12"/>
          <p:cNvSpPr>
            <a:spLocks noChangeArrowheads="1"/>
          </p:cNvSpPr>
          <p:nvPr/>
        </p:nvSpPr>
        <p:spPr bwMode="auto">
          <a:xfrm>
            <a:off x="1630363" y="1150938"/>
            <a:ext cx="37444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1)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Thorakohumerální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(povrchové)</a:t>
            </a:r>
          </a:p>
        </p:txBody>
      </p:sp>
    </p:spTree>
    <p:extLst>
      <p:ext uri="{BB962C8B-B14F-4D97-AF65-F5344CB8AC3E}">
        <p14:creationId xmlns:p14="http://schemas.microsoft.com/office/powerpoint/2010/main" val="2147895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304800" y="627262"/>
            <a:ext cx="49138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M. 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obliquus</a:t>
            </a: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internus</a:t>
            </a: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abdominis</a:t>
            </a:r>
            <a:endParaRPr lang="cs-CZ" sz="28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638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7201" r="76276" b="57240"/>
          <a:stretch>
            <a:fillRect/>
          </a:stretch>
        </p:blipFill>
        <p:spPr bwMode="auto">
          <a:xfrm>
            <a:off x="7880871" y="1610520"/>
            <a:ext cx="2863170" cy="5103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1435_3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3" r="3149" b="7172"/>
          <a:stretch>
            <a:fillRect/>
          </a:stretch>
        </p:blipFill>
        <p:spPr bwMode="auto">
          <a:xfrm>
            <a:off x="5087889" y="3013380"/>
            <a:ext cx="1996537" cy="381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8" descr="image395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219" y="3429001"/>
            <a:ext cx="25273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7"/>
          <p:cNvSpPr txBox="1">
            <a:spLocks noChangeArrowheads="1"/>
          </p:cNvSpPr>
          <p:nvPr/>
        </p:nvSpPr>
        <p:spPr bwMode="auto">
          <a:xfrm>
            <a:off x="190500" y="1397676"/>
            <a:ext cx="8567738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oboustranný stah – předklon, výdech, břišní lis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jednostranný stah - úklon a otočení trupu na svou stranu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nn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intercostales</a:t>
            </a:r>
            <a:r>
              <a:rPr lang="cs-CZ" altLang="cs-CZ" sz="1800" b="1" i="1" dirty="0">
                <a:cs typeface="Arial" panose="020B0604020202020204" pitchFamily="34" charset="0"/>
              </a:rPr>
              <a:t>, n. </a:t>
            </a:r>
            <a:r>
              <a:rPr lang="cs-CZ" altLang="cs-CZ" sz="1800" b="1" i="1" dirty="0" err="1">
                <a:cs typeface="Arial" panose="020B0604020202020204" pitchFamily="34" charset="0"/>
              </a:rPr>
              <a:t>iliohypogastricus</a:t>
            </a:r>
            <a:r>
              <a:rPr lang="cs-CZ" altLang="cs-CZ" sz="1800" b="1" i="1" dirty="0">
                <a:cs typeface="Arial" panose="020B0604020202020204" pitchFamily="34" charset="0"/>
              </a:rPr>
              <a:t>, n. </a:t>
            </a:r>
            <a:r>
              <a:rPr lang="cs-CZ" altLang="cs-CZ" sz="1800" b="1" i="1" dirty="0" err="1">
                <a:cs typeface="Arial" panose="020B0604020202020204" pitchFamily="34" charset="0"/>
              </a:rPr>
              <a:t>ilioinguinalis</a:t>
            </a:r>
            <a:r>
              <a:rPr lang="cs-CZ" altLang="cs-CZ" sz="1800" b="1" i="1" dirty="0">
                <a:cs typeface="Arial" panose="020B0604020202020204" pitchFamily="34" charset="0"/>
              </a:rPr>
              <a:t> (plexus </a:t>
            </a:r>
            <a:r>
              <a:rPr lang="cs-CZ" altLang="cs-CZ" sz="1800" b="1" i="1" dirty="0" err="1">
                <a:cs typeface="Arial" panose="020B0604020202020204" pitchFamily="34" charset="0"/>
              </a:rPr>
              <a:t>lumbalis</a:t>
            </a:r>
            <a:r>
              <a:rPr lang="cs-CZ" altLang="cs-CZ" sz="1800" b="1" i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813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9" t="5400" r="72000" b="55800"/>
          <a:stretch>
            <a:fillRect/>
          </a:stretch>
        </p:blipFill>
        <p:spPr bwMode="auto">
          <a:xfrm>
            <a:off x="8408443" y="947350"/>
            <a:ext cx="3645105" cy="591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407820" y="856430"/>
            <a:ext cx="456304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M. </a:t>
            </a: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transversus</a:t>
            </a: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abdominis</a:t>
            </a:r>
            <a:endParaRPr lang="cs-CZ" sz="32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7412" name="Text Box 7"/>
          <p:cNvSpPr txBox="1">
            <a:spLocks noChangeArrowheads="1"/>
          </p:cNvSpPr>
          <p:nvPr/>
        </p:nvSpPr>
        <p:spPr bwMode="auto">
          <a:xfrm>
            <a:off x="232337" y="1474520"/>
            <a:ext cx="1099467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oboustranný stah – „zatahuje“ břicho, břišní lis                                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nn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intercostales</a:t>
            </a:r>
            <a:r>
              <a:rPr lang="cs-CZ" altLang="cs-CZ" sz="1800" b="1" i="1" dirty="0">
                <a:cs typeface="Arial" panose="020B0604020202020204" pitchFamily="34" charset="0"/>
              </a:rPr>
              <a:t>, n. </a:t>
            </a:r>
            <a:r>
              <a:rPr lang="cs-CZ" altLang="cs-CZ" sz="1800" b="1" i="1" dirty="0" err="1">
                <a:cs typeface="Arial" panose="020B0604020202020204" pitchFamily="34" charset="0"/>
              </a:rPr>
              <a:t>iliohypogastricus</a:t>
            </a:r>
            <a:r>
              <a:rPr lang="cs-CZ" altLang="cs-CZ" sz="1800" b="1" i="1" dirty="0">
                <a:cs typeface="Arial" panose="020B0604020202020204" pitchFamily="34" charset="0"/>
              </a:rPr>
              <a:t>, n. </a:t>
            </a:r>
            <a:r>
              <a:rPr lang="cs-CZ" altLang="cs-CZ" sz="1800" b="1" i="1" dirty="0" err="1">
                <a:cs typeface="Arial" panose="020B0604020202020204" pitchFamily="34" charset="0"/>
              </a:rPr>
              <a:t>ilioinguinalis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1800" b="1" i="1" dirty="0">
                <a:cs typeface="Arial" panose="020B0604020202020204" pitchFamily="34" charset="0"/>
              </a:rPr>
              <a:t>                                                                   (plexus </a:t>
            </a:r>
            <a:r>
              <a:rPr lang="cs-CZ" altLang="cs-CZ" sz="1800" b="1" i="1" dirty="0" err="1">
                <a:cs typeface="Arial" panose="020B0604020202020204" pitchFamily="34" charset="0"/>
              </a:rPr>
              <a:t>lumbalis</a:t>
            </a:r>
            <a:r>
              <a:rPr lang="cs-CZ" altLang="cs-CZ" sz="1800" b="1" i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1" dirty="0">
              <a:cs typeface="Arial" panose="020B0604020202020204" pitchFamily="34" charset="0"/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407820" y="3330317"/>
            <a:ext cx="244990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M. </a:t>
            </a: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cremaster</a:t>
            </a:r>
            <a:endParaRPr lang="cs-CZ" sz="32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17414" name="Picture 10" descr="image397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9"/>
          <a:stretch>
            <a:fillRect/>
          </a:stretch>
        </p:blipFill>
        <p:spPr bwMode="auto">
          <a:xfrm>
            <a:off x="6633275" y="1261369"/>
            <a:ext cx="1935310" cy="286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232337" y="3846779"/>
            <a:ext cx="64009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snopce z </a:t>
            </a:r>
            <a:r>
              <a:rPr lang="cs-CZ" altLang="cs-CZ" sz="1800" b="1" i="1" dirty="0">
                <a:cs typeface="Arial" panose="020B0604020202020204" pitchFamily="34" charset="0"/>
              </a:rPr>
              <a:t>m. </a:t>
            </a:r>
            <a:r>
              <a:rPr lang="cs-CZ" altLang="cs-CZ" sz="1800" b="1" i="1" dirty="0" err="1">
                <a:cs typeface="Arial" panose="020B0604020202020204" pitchFamily="34" charset="0"/>
              </a:rPr>
              <a:t>obliquus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int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dirty="0">
                <a:cs typeface="Arial" panose="020B0604020202020204" pitchFamily="34" charset="0"/>
              </a:rPr>
              <a:t>a</a:t>
            </a:r>
            <a:r>
              <a:rPr lang="cs-CZ" altLang="cs-CZ" sz="1800" b="1" i="1" dirty="0">
                <a:cs typeface="Arial" panose="020B0604020202020204" pitchFamily="34" charset="0"/>
              </a:rPr>
              <a:t> m. </a:t>
            </a:r>
            <a:r>
              <a:rPr lang="cs-CZ" altLang="cs-CZ" sz="1800" b="1" i="1" dirty="0" err="1">
                <a:cs typeface="Arial" panose="020B0604020202020204" pitchFamily="34" charset="0"/>
              </a:rPr>
              <a:t>transversus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abdominis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♂</a:t>
            </a:r>
            <a:r>
              <a:rPr lang="cs-CZ" altLang="cs-CZ" sz="1800" dirty="0"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kličky kolem semenného provazce, ♀ lig. </a:t>
            </a:r>
            <a:r>
              <a:rPr lang="cs-CZ" altLang="cs-CZ" sz="1800" b="1" dirty="0" err="1">
                <a:cs typeface="Arial" panose="020B0604020202020204" pitchFamily="34" charset="0"/>
              </a:rPr>
              <a:t>teres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cs typeface="Arial" panose="020B0604020202020204" pitchFamily="34" charset="0"/>
              </a:rPr>
              <a:t>uteri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zvedá varle, u ženy nevýznamný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i="1" dirty="0">
                <a:cs typeface="Arial" panose="020B0604020202020204" pitchFamily="34" charset="0"/>
              </a:rPr>
              <a:t>n. </a:t>
            </a:r>
            <a:r>
              <a:rPr lang="cs-CZ" altLang="cs-CZ" sz="1800" b="1" i="1" dirty="0" err="1">
                <a:cs typeface="Arial" panose="020B0604020202020204" pitchFamily="34" charset="0"/>
              </a:rPr>
              <a:t>genitofemoralis</a:t>
            </a:r>
            <a:r>
              <a:rPr lang="cs-CZ" altLang="cs-CZ" sz="1800" b="1" i="1" dirty="0">
                <a:cs typeface="Arial" panose="020B0604020202020204" pitchFamily="34" charset="0"/>
              </a:rPr>
              <a:t> (plexus </a:t>
            </a:r>
            <a:r>
              <a:rPr lang="cs-CZ" altLang="cs-CZ" sz="1800" b="1" i="1" dirty="0" err="1">
                <a:cs typeface="Arial" panose="020B0604020202020204" pitchFamily="34" charset="0"/>
              </a:rPr>
              <a:t>lumbalis</a:t>
            </a:r>
            <a:r>
              <a:rPr lang="cs-CZ" altLang="cs-CZ" sz="1800" b="1" i="1" dirty="0">
                <a:cs typeface="Arial" panose="020B0604020202020204" pitchFamily="34" charset="0"/>
              </a:rPr>
              <a:t>)</a:t>
            </a:r>
          </a:p>
        </p:txBody>
      </p:sp>
      <p:pic>
        <p:nvPicPr>
          <p:cNvPr id="9" name="Picture 7" descr="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264" y="4434156"/>
            <a:ext cx="2254295" cy="1956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017" y="4397377"/>
            <a:ext cx="2332385" cy="233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11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468689" y="387522"/>
            <a:ext cx="53196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c) Zadní skupina břišních svalů</a:t>
            </a:r>
          </a:p>
        </p:txBody>
      </p:sp>
      <p:graphicFrame>
        <p:nvGraphicFramePr>
          <p:cNvPr id="20483" name="Object 5"/>
          <p:cNvGraphicFramePr>
            <a:graphicFrameLocks noChangeAspect="1"/>
          </p:cNvGraphicFramePr>
          <p:nvPr/>
        </p:nvGraphicFramePr>
        <p:xfrm>
          <a:off x="6807712" y="1340768"/>
          <a:ext cx="3860289" cy="50473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3" name="Fotografie" r:id="rId3" imgW="8009524" imgH="7542857" progId="MSPhotoEd.3">
                  <p:embed/>
                </p:oleObj>
              </mc:Choice>
              <mc:Fallback>
                <p:oleObj name="Fotografie" r:id="rId3" imgW="8009524" imgH="75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687" r="22473" b="8591"/>
                      <a:stretch>
                        <a:fillRect/>
                      </a:stretch>
                    </p:blipFill>
                    <p:spPr bwMode="auto">
                      <a:xfrm>
                        <a:off x="6807712" y="1340768"/>
                        <a:ext cx="3860289" cy="50473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556587" y="1078895"/>
            <a:ext cx="33137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M.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quadratus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lumborum</a:t>
            </a:r>
            <a:endParaRPr 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468689" y="1540560"/>
            <a:ext cx="561617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jednostranný stah –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úklon trupu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oboustranný stah – záklon trupu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i="1" dirty="0">
                <a:cs typeface="Arial" panose="020B0604020202020204" pitchFamily="34" charset="0"/>
              </a:rPr>
              <a:t>n. </a:t>
            </a:r>
            <a:r>
              <a:rPr lang="cs-CZ" altLang="cs-CZ" sz="1800" b="1" i="1" dirty="0" err="1">
                <a:cs typeface="Arial" panose="020B0604020202020204" pitchFamily="34" charset="0"/>
              </a:rPr>
              <a:t>subcostalis</a:t>
            </a:r>
            <a:r>
              <a:rPr lang="cs-CZ" altLang="cs-CZ" sz="1800" b="1" i="1" dirty="0">
                <a:cs typeface="Arial" panose="020B0604020202020204" pitchFamily="34" charset="0"/>
              </a:rPr>
              <a:t>, plexus </a:t>
            </a:r>
            <a:r>
              <a:rPr lang="cs-CZ" altLang="cs-CZ" sz="1800" b="1" i="1" dirty="0" err="1">
                <a:cs typeface="Arial" panose="020B0604020202020204" pitchFamily="34" charset="0"/>
              </a:rPr>
              <a:t>lumbalis</a:t>
            </a:r>
            <a:endParaRPr lang="cs-CZ" altLang="cs-CZ" sz="1800" b="1" i="1" dirty="0">
              <a:cs typeface="Arial" panose="020B0604020202020204" pitchFamily="34" charset="0"/>
            </a:endParaRPr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050368"/>
              </p:ext>
            </p:extLst>
          </p:nvPr>
        </p:nvGraphicFramePr>
        <p:xfrm>
          <a:off x="4226888" y="2783703"/>
          <a:ext cx="2770812" cy="35445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4" name="CorelPhotoPaint.Image.8" r:id="rId5" imgW="2651765" imgH="3392144" progId="CorelPhotoPaint.Image.8">
                  <p:embed/>
                </p:oleObj>
              </mc:Choice>
              <mc:Fallback>
                <p:oleObj name="CorelPhotoPaint.Image.8" r:id="rId5" imgW="2651765" imgH="3392144" progId="CorelPhotoPaint.Image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6888" y="2783703"/>
                        <a:ext cx="2770812" cy="35445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87" y="3482517"/>
            <a:ext cx="3522397" cy="264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101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230" y="-37378"/>
            <a:ext cx="4496695" cy="689537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367144" y="0"/>
            <a:ext cx="201556" cy="166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E74D0B85-ACAC-40BD-89C4-669C764385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479" y="139700"/>
            <a:ext cx="2308225" cy="3048000"/>
          </a:xfrm>
          <a:prstGeom prst="rect">
            <a:avLst/>
          </a:prstGeom>
          <a:noFill/>
          <a:ln w="38100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49935CCA-7DFB-4D8E-807E-3186F84B7F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6829" y="3429000"/>
            <a:ext cx="2301875" cy="3048000"/>
          </a:xfrm>
          <a:prstGeom prst="rect">
            <a:avLst/>
          </a:prstGeom>
          <a:noFill/>
          <a:ln w="38100">
            <a:solidFill>
              <a:srgbClr val="DDDDDD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76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409575" y="296288"/>
            <a:ext cx="85042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PLEXUS </a:t>
            </a:r>
            <a:r>
              <a:rPr lang="cs-CZ" altLang="cs-CZ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cs-CZ" altLang="cs-CZ" sz="3200" cap="all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umbalis</a:t>
            </a:r>
            <a:r>
              <a:rPr lang="cs-CZ" altLang="cs-CZ" sz="3200" cap="all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(bederní pleteň)  – Th</a:t>
            </a:r>
            <a:r>
              <a:rPr lang="cs-CZ" altLang="cs-CZ" sz="20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cs-CZ" altLang="cs-CZ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L</a:t>
            </a:r>
            <a:r>
              <a:rPr lang="cs-CZ" altLang="cs-CZ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altLang="cs-CZ" b="1" baseline="-250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99" name="Obdélník 7"/>
          <p:cNvSpPr>
            <a:spLocks noChangeArrowheads="1"/>
          </p:cNvSpPr>
          <p:nvPr/>
        </p:nvSpPr>
        <p:spPr bwMode="auto">
          <a:xfrm>
            <a:off x="279400" y="1446213"/>
            <a:ext cx="509905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1. </a:t>
            </a:r>
            <a:r>
              <a:rPr lang="cs-CZ" altLang="cs-CZ" sz="1800" b="1" dirty="0" err="1"/>
              <a:t>nervus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iliohypogastricus</a:t>
            </a:r>
            <a:r>
              <a:rPr lang="cs-CZ" altLang="cs-CZ" sz="1800" b="1" dirty="0"/>
              <a:t> </a:t>
            </a:r>
            <a:r>
              <a:rPr lang="cs-CZ" altLang="cs-CZ" sz="1400" dirty="0"/>
              <a:t>Th12-L1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2. </a:t>
            </a:r>
            <a:r>
              <a:rPr lang="cs-CZ" altLang="cs-CZ" sz="1800" b="1" dirty="0" err="1"/>
              <a:t>nervus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ilioinguinalis</a:t>
            </a:r>
            <a:r>
              <a:rPr lang="cs-CZ" altLang="cs-CZ" sz="1800" b="1" dirty="0"/>
              <a:t> </a:t>
            </a:r>
            <a:r>
              <a:rPr lang="cs-CZ" altLang="cs-CZ" sz="1400" dirty="0"/>
              <a:t>L1</a:t>
            </a: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3. </a:t>
            </a:r>
            <a:r>
              <a:rPr lang="cs-CZ" altLang="cs-CZ" sz="1800" b="1" dirty="0" err="1"/>
              <a:t>nervus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cutaneus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femoris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lateralis</a:t>
            </a:r>
            <a:r>
              <a:rPr lang="cs-CZ" altLang="cs-CZ" sz="1800" b="1" dirty="0"/>
              <a:t> </a:t>
            </a:r>
            <a:r>
              <a:rPr lang="cs-CZ" altLang="cs-CZ" sz="1400" dirty="0"/>
              <a:t>L2-L3</a:t>
            </a:r>
            <a:endParaRPr lang="cs-CZ" altLang="cs-CZ" sz="1800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4. </a:t>
            </a:r>
            <a:r>
              <a:rPr lang="cs-CZ" altLang="cs-CZ" sz="1800" b="1" dirty="0" err="1"/>
              <a:t>nervus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genitofemoralis</a:t>
            </a:r>
            <a:r>
              <a:rPr lang="cs-CZ" altLang="cs-CZ" sz="1800" b="1" dirty="0"/>
              <a:t> </a:t>
            </a:r>
            <a:r>
              <a:rPr lang="cs-CZ" altLang="cs-CZ" sz="1400" dirty="0"/>
              <a:t>L1-L2</a:t>
            </a:r>
            <a:endParaRPr lang="cs-CZ" altLang="cs-CZ" sz="1800" b="1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5. </a:t>
            </a:r>
            <a:r>
              <a:rPr lang="cs-CZ" altLang="cs-CZ" sz="1800" b="1" dirty="0" err="1"/>
              <a:t>nervus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femoralis</a:t>
            </a:r>
            <a:r>
              <a:rPr lang="cs-CZ" altLang="cs-CZ" sz="1800" b="1" dirty="0"/>
              <a:t> </a:t>
            </a:r>
            <a:r>
              <a:rPr lang="cs-CZ" altLang="cs-CZ" sz="1400" dirty="0"/>
              <a:t>L2-L4</a:t>
            </a:r>
            <a:endParaRPr lang="cs-CZ" altLang="cs-CZ" sz="1800" b="1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6. </a:t>
            </a:r>
            <a:r>
              <a:rPr lang="cs-CZ" altLang="cs-CZ" sz="1800" b="1" dirty="0" err="1"/>
              <a:t>nervus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obturatorius</a:t>
            </a:r>
            <a:r>
              <a:rPr lang="cs-CZ" altLang="cs-CZ" sz="1800" b="1" dirty="0"/>
              <a:t> </a:t>
            </a:r>
            <a:r>
              <a:rPr lang="cs-CZ" altLang="cs-CZ" sz="1400" dirty="0"/>
              <a:t>L2-L4</a:t>
            </a:r>
            <a:endParaRPr lang="cs-CZ" altLang="cs-CZ" sz="1800" b="1" dirty="0"/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7. </a:t>
            </a:r>
            <a:r>
              <a:rPr lang="cs-CZ" altLang="cs-CZ" sz="1800" b="1" dirty="0" err="1"/>
              <a:t>rr</a:t>
            </a:r>
            <a:r>
              <a:rPr lang="cs-CZ" altLang="cs-CZ" sz="1800" b="1" dirty="0"/>
              <a:t>. </a:t>
            </a:r>
            <a:r>
              <a:rPr lang="cs-CZ" altLang="cs-CZ" sz="1800" b="1" dirty="0" err="1"/>
              <a:t>musculares</a:t>
            </a:r>
            <a:endParaRPr lang="cs-CZ" altLang="cs-CZ" sz="1800" b="1" dirty="0"/>
          </a:p>
        </p:txBody>
      </p:sp>
      <p:pic>
        <p:nvPicPr>
          <p:cNvPr id="29700" name="Obráze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6329" r="4774" b="10127"/>
          <a:stretch>
            <a:fillRect/>
          </a:stretch>
        </p:blipFill>
        <p:spPr bwMode="auto">
          <a:xfrm>
            <a:off x="8206268" y="1143000"/>
            <a:ext cx="1967606" cy="227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037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bdélník 5"/>
          <p:cNvSpPr>
            <a:spLocks noChangeArrowheads="1"/>
          </p:cNvSpPr>
          <p:nvPr/>
        </p:nvSpPr>
        <p:spPr bwMode="auto">
          <a:xfrm>
            <a:off x="266700" y="161925"/>
            <a:ext cx="52355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 dirty="0"/>
              <a:t>1. </a:t>
            </a:r>
            <a:r>
              <a:rPr lang="cs-CZ" altLang="cs-CZ" sz="2800" b="1" dirty="0" err="1"/>
              <a:t>Nervus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iliohypogastricus</a:t>
            </a:r>
            <a:endParaRPr lang="cs-CZ" altLang="cs-CZ" sz="2800" b="1" dirty="0"/>
          </a:p>
        </p:txBody>
      </p:sp>
      <p:sp>
        <p:nvSpPr>
          <p:cNvPr id="30723" name="Obdélník 6"/>
          <p:cNvSpPr>
            <a:spLocks noChangeArrowheads="1"/>
          </p:cNvSpPr>
          <p:nvPr/>
        </p:nvSpPr>
        <p:spPr bwMode="auto">
          <a:xfrm>
            <a:off x="6672263" y="161925"/>
            <a:ext cx="4572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 dirty="0"/>
              <a:t>2. </a:t>
            </a:r>
            <a:r>
              <a:rPr lang="cs-CZ" altLang="cs-CZ" sz="2800" b="1" dirty="0" err="1"/>
              <a:t>Nervus</a:t>
            </a:r>
            <a:r>
              <a:rPr lang="cs-CZ" altLang="cs-CZ" sz="2800" b="1" dirty="0"/>
              <a:t> </a:t>
            </a:r>
            <a:r>
              <a:rPr lang="cs-CZ" altLang="cs-CZ" sz="2800" b="1" dirty="0" err="1"/>
              <a:t>ilioinguinalis</a:t>
            </a:r>
            <a:endParaRPr lang="cs-CZ" altLang="cs-CZ" sz="2800" b="1" dirty="0"/>
          </a:p>
        </p:txBody>
      </p:sp>
      <p:pic>
        <p:nvPicPr>
          <p:cNvPr id="30725" name="Picture 5" descr="nerve-gro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4" r="2687" b="2673"/>
          <a:stretch>
            <a:fillRect/>
          </a:stretch>
        </p:blipFill>
        <p:spPr bwMode="auto">
          <a:xfrm>
            <a:off x="9760586" y="3310441"/>
            <a:ext cx="2210434" cy="226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2316163" y="685145"/>
            <a:ext cx="87122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b="1" dirty="0"/>
              <a:t>Průběh: </a:t>
            </a:r>
            <a:r>
              <a:rPr lang="cs-CZ" altLang="cs-CZ" dirty="0"/>
              <a:t>mezi m. </a:t>
            </a:r>
            <a:r>
              <a:rPr lang="cs-CZ" altLang="cs-CZ" dirty="0" err="1"/>
              <a:t>obliquus</a:t>
            </a:r>
            <a:r>
              <a:rPr lang="cs-CZ" altLang="cs-CZ" dirty="0"/>
              <a:t> </a:t>
            </a:r>
            <a:r>
              <a:rPr lang="cs-CZ" altLang="cs-CZ" dirty="0" err="1"/>
              <a:t>int</a:t>
            </a:r>
            <a:r>
              <a:rPr lang="cs-CZ" altLang="cs-CZ" dirty="0"/>
              <a:t>. </a:t>
            </a:r>
            <a:r>
              <a:rPr lang="cs-CZ" altLang="cs-CZ" dirty="0" err="1"/>
              <a:t>abdominis</a:t>
            </a:r>
            <a:r>
              <a:rPr lang="cs-CZ" altLang="cs-CZ" dirty="0"/>
              <a:t> a m. </a:t>
            </a:r>
            <a:r>
              <a:rPr lang="cs-CZ" altLang="cs-CZ" dirty="0" err="1"/>
              <a:t>transversus</a:t>
            </a:r>
            <a:r>
              <a:rPr lang="cs-CZ" altLang="cs-CZ" dirty="0"/>
              <a:t> </a:t>
            </a:r>
            <a:r>
              <a:rPr lang="cs-CZ" altLang="cs-CZ" dirty="0" err="1"/>
              <a:t>abdominis</a:t>
            </a:r>
            <a:endParaRPr lang="cs-CZ" altLang="cs-CZ" dirty="0"/>
          </a:p>
          <a:p>
            <a:pPr eaLnBrk="1" hangingPunct="1">
              <a:defRPr/>
            </a:pPr>
            <a:r>
              <a:rPr lang="cs-CZ" altLang="cs-CZ" b="1" dirty="0"/>
              <a:t>Inervace: </a:t>
            </a:r>
            <a:r>
              <a:rPr lang="cs-CZ" altLang="cs-CZ" dirty="0">
                <a:solidFill>
                  <a:srgbClr val="FF0000"/>
                </a:solidFill>
              </a:rPr>
              <a:t>m. </a:t>
            </a:r>
            <a:r>
              <a:rPr lang="cs-CZ" altLang="cs-CZ" dirty="0" err="1">
                <a:solidFill>
                  <a:srgbClr val="FF0000"/>
                </a:solidFill>
              </a:rPr>
              <a:t>obliquus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 err="1">
                <a:solidFill>
                  <a:srgbClr val="FF0000"/>
                </a:solidFill>
              </a:rPr>
              <a:t>int</a:t>
            </a:r>
            <a:r>
              <a:rPr lang="cs-CZ" altLang="cs-CZ" dirty="0">
                <a:solidFill>
                  <a:srgbClr val="FF0000"/>
                </a:solidFill>
              </a:rPr>
              <a:t>. </a:t>
            </a:r>
            <a:r>
              <a:rPr lang="cs-CZ" altLang="cs-CZ" dirty="0" err="1">
                <a:solidFill>
                  <a:srgbClr val="FF0000"/>
                </a:solidFill>
              </a:rPr>
              <a:t>abdominis</a:t>
            </a:r>
            <a:r>
              <a:rPr lang="cs-CZ" altLang="cs-CZ" dirty="0">
                <a:solidFill>
                  <a:srgbClr val="FF0000"/>
                </a:solidFill>
              </a:rPr>
              <a:t> a m. </a:t>
            </a:r>
            <a:r>
              <a:rPr lang="cs-CZ" altLang="cs-CZ" dirty="0" err="1">
                <a:solidFill>
                  <a:srgbClr val="FF0000"/>
                </a:solidFill>
              </a:rPr>
              <a:t>transversus</a:t>
            </a:r>
            <a:r>
              <a:rPr lang="cs-CZ" altLang="cs-CZ" dirty="0">
                <a:solidFill>
                  <a:srgbClr val="FF0000"/>
                </a:solidFill>
              </a:rPr>
              <a:t> </a:t>
            </a:r>
            <a:r>
              <a:rPr lang="cs-CZ" altLang="cs-CZ" dirty="0" err="1">
                <a:solidFill>
                  <a:srgbClr val="FF0000"/>
                </a:solidFill>
              </a:rPr>
              <a:t>abdominis</a:t>
            </a:r>
            <a:endParaRPr lang="cs-CZ" altLang="cs-CZ" dirty="0">
              <a:solidFill>
                <a:srgbClr val="FF0000"/>
              </a:solidFill>
            </a:endParaRPr>
          </a:p>
          <a:p>
            <a:pPr eaLnBrk="1" hangingPunct="1">
              <a:defRPr/>
            </a:pPr>
            <a:r>
              <a:rPr lang="cs-CZ" altLang="cs-CZ" b="1" dirty="0">
                <a:solidFill>
                  <a:srgbClr val="00B0F0"/>
                </a:solidFill>
              </a:rPr>
              <a:t>Inervace kůže</a:t>
            </a:r>
            <a:r>
              <a:rPr lang="cs-CZ" altLang="cs-CZ" dirty="0">
                <a:solidFill>
                  <a:srgbClr val="00B0F0"/>
                </a:solidFill>
              </a:rPr>
              <a:t>: </a:t>
            </a:r>
            <a:r>
              <a:rPr lang="cs-CZ" altLang="cs-CZ" b="1" dirty="0"/>
              <a:t>n. </a:t>
            </a:r>
            <a:r>
              <a:rPr lang="cs-CZ" altLang="cs-CZ" b="1" dirty="0" err="1"/>
              <a:t>iliohypogastricus</a:t>
            </a:r>
            <a:r>
              <a:rPr lang="cs-CZ" altLang="cs-CZ" b="1" dirty="0"/>
              <a:t> </a:t>
            </a:r>
            <a:r>
              <a:rPr lang="cs-CZ" altLang="cs-CZ" dirty="0"/>
              <a:t>–</a:t>
            </a:r>
            <a:r>
              <a:rPr lang="cs-CZ" altLang="cs-CZ" dirty="0">
                <a:solidFill>
                  <a:srgbClr val="FFFF00"/>
                </a:solidFill>
              </a:rPr>
              <a:t> </a:t>
            </a:r>
            <a:r>
              <a:rPr lang="cs-CZ" altLang="cs-CZ" dirty="0">
                <a:solidFill>
                  <a:srgbClr val="00B0F0"/>
                </a:solidFill>
              </a:rPr>
              <a:t>r. </a:t>
            </a:r>
            <a:r>
              <a:rPr lang="cs-CZ" altLang="cs-CZ" dirty="0" err="1">
                <a:solidFill>
                  <a:srgbClr val="00B0F0"/>
                </a:solidFill>
              </a:rPr>
              <a:t>cutaneus</a:t>
            </a:r>
            <a:r>
              <a:rPr lang="cs-CZ" altLang="cs-CZ" dirty="0">
                <a:solidFill>
                  <a:srgbClr val="00B0F0"/>
                </a:solidFill>
              </a:rPr>
              <a:t> lat. et med. </a:t>
            </a:r>
          </a:p>
          <a:p>
            <a:pPr eaLnBrk="1" hangingPunct="1">
              <a:defRPr/>
            </a:pPr>
            <a:r>
              <a:rPr lang="cs-CZ" altLang="cs-CZ" dirty="0"/>
              <a:t>                           </a:t>
            </a:r>
            <a:r>
              <a:rPr lang="cs-CZ" altLang="cs-CZ" b="1" dirty="0"/>
              <a:t>n. </a:t>
            </a:r>
            <a:r>
              <a:rPr lang="cs-CZ" altLang="cs-CZ" b="1" dirty="0" err="1"/>
              <a:t>ilioinguinalis</a:t>
            </a:r>
            <a:r>
              <a:rPr lang="cs-CZ" altLang="cs-CZ" b="1" dirty="0"/>
              <a:t> </a:t>
            </a:r>
            <a:r>
              <a:rPr lang="cs-CZ" altLang="cs-CZ" dirty="0"/>
              <a:t>–</a:t>
            </a:r>
            <a:r>
              <a:rPr lang="cs-CZ" altLang="cs-CZ" dirty="0">
                <a:solidFill>
                  <a:srgbClr val="FFFF00"/>
                </a:solidFill>
              </a:rPr>
              <a:t> </a:t>
            </a:r>
            <a:r>
              <a:rPr lang="cs-CZ" altLang="cs-CZ" dirty="0" err="1">
                <a:solidFill>
                  <a:srgbClr val="00B0F0"/>
                </a:solidFill>
              </a:rPr>
              <a:t>nn</a:t>
            </a:r>
            <a:r>
              <a:rPr lang="cs-CZ" altLang="cs-CZ" dirty="0">
                <a:solidFill>
                  <a:srgbClr val="00B0F0"/>
                </a:solidFill>
              </a:rPr>
              <a:t>. </a:t>
            </a:r>
            <a:r>
              <a:rPr lang="cs-CZ" altLang="cs-CZ" dirty="0" err="1">
                <a:solidFill>
                  <a:srgbClr val="00B0F0"/>
                </a:solidFill>
              </a:rPr>
              <a:t>scrotales</a:t>
            </a:r>
            <a:r>
              <a:rPr lang="cs-CZ" altLang="cs-CZ" dirty="0">
                <a:solidFill>
                  <a:srgbClr val="00B0F0"/>
                </a:solidFill>
              </a:rPr>
              <a:t>/</a:t>
            </a:r>
            <a:r>
              <a:rPr lang="cs-CZ" altLang="cs-CZ" dirty="0" err="1">
                <a:solidFill>
                  <a:srgbClr val="00B0F0"/>
                </a:solidFill>
              </a:rPr>
              <a:t>labiales</a:t>
            </a:r>
            <a:r>
              <a:rPr lang="cs-CZ" altLang="cs-CZ" dirty="0">
                <a:solidFill>
                  <a:srgbClr val="00B0F0"/>
                </a:solidFill>
              </a:rPr>
              <a:t> ant.</a:t>
            </a:r>
          </a:p>
          <a:p>
            <a:pPr eaLnBrk="1" hangingPunct="1">
              <a:defRPr/>
            </a:pPr>
            <a:r>
              <a:rPr lang="cs-CZ" altLang="cs-CZ" dirty="0"/>
              <a:t>     </a:t>
            </a:r>
          </a:p>
        </p:txBody>
      </p:sp>
      <p:sp>
        <p:nvSpPr>
          <p:cNvPr id="2" name="Obdélník 1"/>
          <p:cNvSpPr/>
          <p:nvPr/>
        </p:nvSpPr>
        <p:spPr>
          <a:xfrm>
            <a:off x="80326" y="2457748"/>
            <a:ext cx="212874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endParaRPr lang="cs-CZ" altLang="cs-CZ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Plexus </a:t>
            </a:r>
            <a:r>
              <a:rPr lang="cs-CZ" altLang="cs-CZ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lumbalis</a:t>
            </a:r>
            <a:r>
              <a:rPr lang="cs-CZ" altLang="cs-CZ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altLang="cs-CZ" sz="12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cs-CZ" altLang="cs-CZ" sz="1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12-L4)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iliohypogastricus</a:t>
            </a: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Th12-L1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cs-CZ" altLang="cs-CZ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ilioinguinalis</a:t>
            </a: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L1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cs-CZ" altLang="cs-CZ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cutaneus</a:t>
            </a: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femoris</a:t>
            </a: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L2-L3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cs-CZ" altLang="cs-CZ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genitofemoralis</a:t>
            </a: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L1-L2</a:t>
            </a:r>
            <a:endParaRPr lang="cs-CZ" altLang="cs-C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cs-CZ" altLang="cs-CZ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femoralis</a:t>
            </a: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L2-L4</a:t>
            </a:r>
            <a:endParaRPr lang="cs-CZ" altLang="cs-C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cs-CZ" altLang="cs-CZ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nervus</a:t>
            </a: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obturatorius</a:t>
            </a: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1000" dirty="0">
                <a:latin typeface="Arial" panose="020B0604020202020204" pitchFamily="34" charset="0"/>
                <a:cs typeface="Arial" panose="020B0604020202020204" pitchFamily="34" charset="0"/>
              </a:rPr>
              <a:t>L2-L4</a:t>
            </a:r>
            <a:endParaRPr lang="cs-CZ" altLang="cs-C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cs-CZ" altLang="cs-CZ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cs-CZ" altLang="cs-CZ" sz="1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musculares</a:t>
            </a:r>
            <a:endParaRPr lang="cs-CZ" altLang="cs-CZ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6329" r="4774" b="10127"/>
          <a:stretch>
            <a:fillRect/>
          </a:stretch>
        </p:blipFill>
        <p:spPr bwMode="auto">
          <a:xfrm>
            <a:off x="2316163" y="2457748"/>
            <a:ext cx="3220681" cy="372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581" y="2769231"/>
            <a:ext cx="3815576" cy="2927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1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17999" r="63225" b="68401"/>
          <a:stretch>
            <a:fillRect/>
          </a:stretch>
        </p:blipFill>
        <p:spPr bwMode="auto">
          <a:xfrm>
            <a:off x="757238" y="2029797"/>
            <a:ext cx="4486275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17999" r="63675" b="68401"/>
          <a:stretch>
            <a:fillRect/>
          </a:stretch>
        </p:blipFill>
        <p:spPr bwMode="auto">
          <a:xfrm>
            <a:off x="6109560" y="2011392"/>
            <a:ext cx="4427538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573130" y="250369"/>
            <a:ext cx="960583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Pochva přímého břišního svalu </a:t>
            </a:r>
            <a:r>
              <a:rPr lang="cs-CZ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(vagina </a:t>
            </a:r>
            <a:r>
              <a:rPr lang="cs-CZ" sz="24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musculi</a:t>
            </a:r>
            <a:r>
              <a:rPr lang="cs-CZ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recti</a:t>
            </a:r>
            <a:r>
              <a:rPr lang="cs-CZ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abdominis</a:t>
            </a:r>
            <a:r>
              <a:rPr lang="cs-CZ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)</a:t>
            </a: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2524264" y="916017"/>
            <a:ext cx="637225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(tvořená aponeurózami laterální skupiny břišních svalů)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21510" name="Text Box 9"/>
          <p:cNvSpPr txBox="1">
            <a:spLocks noChangeArrowheads="1"/>
          </p:cNvSpPr>
          <p:nvPr/>
        </p:nvSpPr>
        <p:spPr bwMode="auto">
          <a:xfrm>
            <a:off x="2524264" y="1591131"/>
            <a:ext cx="16695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Kraniální 3/4</a:t>
            </a:r>
          </a:p>
        </p:txBody>
      </p:sp>
      <p:sp>
        <p:nvSpPr>
          <p:cNvPr id="21511" name="Text Box 10"/>
          <p:cNvSpPr txBox="1">
            <a:spLocks noChangeArrowheads="1"/>
          </p:cNvSpPr>
          <p:nvPr/>
        </p:nvSpPr>
        <p:spPr bwMode="auto">
          <a:xfrm>
            <a:off x="7493614" y="1532374"/>
            <a:ext cx="15440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Kaudální 1/4</a:t>
            </a:r>
          </a:p>
        </p:txBody>
      </p:sp>
      <p:sp>
        <p:nvSpPr>
          <p:cNvPr id="21512" name="Text Box 12"/>
          <p:cNvSpPr txBox="1">
            <a:spLocks noChangeArrowheads="1"/>
          </p:cNvSpPr>
          <p:nvPr/>
        </p:nvSpPr>
        <p:spPr bwMode="auto">
          <a:xfrm>
            <a:off x="101600" y="3394015"/>
            <a:ext cx="617220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Ventrálně: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aponeuróza </a:t>
            </a:r>
            <a:r>
              <a:rPr lang="cs-CZ" altLang="cs-CZ" sz="1800" b="1" i="1" dirty="0">
                <a:cs typeface="Arial" panose="020B0604020202020204" pitchFamily="34" charset="0"/>
              </a:rPr>
              <a:t>m. </a:t>
            </a:r>
            <a:r>
              <a:rPr lang="cs-CZ" altLang="cs-CZ" sz="1800" b="1" i="1" dirty="0" err="1">
                <a:cs typeface="Arial" panose="020B0604020202020204" pitchFamily="34" charset="0"/>
              </a:rPr>
              <a:t>obliquus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externus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abdominis</a:t>
            </a:r>
            <a:r>
              <a:rPr lang="cs-CZ" altLang="cs-CZ" sz="1800" b="1" dirty="0">
                <a:cs typeface="Arial" panose="020B0604020202020204" pitchFamily="34" charset="0"/>
              </a:rPr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 dirty="0">
                <a:cs typeface="Arial" panose="020B0604020202020204" pitchFamily="34" charset="0"/>
              </a:rPr>
              <a:t>přední list </a:t>
            </a:r>
            <a:r>
              <a:rPr lang="cs-CZ" altLang="cs-CZ" sz="1800" b="1" dirty="0">
                <a:cs typeface="Arial" panose="020B0604020202020204" pitchFamily="34" charset="0"/>
              </a:rPr>
              <a:t>aponeurózy </a:t>
            </a:r>
            <a:r>
              <a:rPr lang="cs-CZ" altLang="cs-CZ" sz="1800" b="1" i="1" dirty="0">
                <a:cs typeface="Arial" panose="020B0604020202020204" pitchFamily="34" charset="0"/>
              </a:rPr>
              <a:t>m. </a:t>
            </a:r>
            <a:r>
              <a:rPr lang="cs-CZ" altLang="cs-CZ" sz="1800" b="1" i="1" dirty="0" err="1">
                <a:cs typeface="Arial" panose="020B0604020202020204" pitchFamily="34" charset="0"/>
              </a:rPr>
              <a:t>obliquus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internus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abdominis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Dorzálně: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u="sng" dirty="0">
                <a:cs typeface="Arial" panose="020B0604020202020204" pitchFamily="34" charset="0"/>
              </a:rPr>
              <a:t>zadní list </a:t>
            </a:r>
            <a:r>
              <a:rPr lang="cs-CZ" altLang="cs-CZ" sz="1800" b="1" dirty="0">
                <a:cs typeface="Arial" panose="020B0604020202020204" pitchFamily="34" charset="0"/>
              </a:rPr>
              <a:t>aponeurózy </a:t>
            </a:r>
            <a:r>
              <a:rPr lang="cs-CZ" altLang="cs-CZ" sz="1800" b="1" i="1" dirty="0">
                <a:cs typeface="Arial" panose="020B0604020202020204" pitchFamily="34" charset="0"/>
              </a:rPr>
              <a:t>m. </a:t>
            </a:r>
            <a:r>
              <a:rPr lang="cs-CZ" altLang="cs-CZ" sz="1800" b="1" i="1" dirty="0" err="1">
                <a:cs typeface="Arial" panose="020B0604020202020204" pitchFamily="34" charset="0"/>
              </a:rPr>
              <a:t>obliquus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internus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abdominis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aponeuróza </a:t>
            </a:r>
            <a:r>
              <a:rPr lang="cs-CZ" altLang="cs-CZ" sz="1800" b="1" i="1" dirty="0">
                <a:cs typeface="Arial" panose="020B0604020202020204" pitchFamily="34" charset="0"/>
              </a:rPr>
              <a:t>m. </a:t>
            </a:r>
            <a:r>
              <a:rPr lang="cs-CZ" altLang="cs-CZ" sz="1800" b="1" i="1" dirty="0" err="1">
                <a:cs typeface="Arial" panose="020B0604020202020204" pitchFamily="34" charset="0"/>
              </a:rPr>
              <a:t>transversus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abdominis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 err="1">
                <a:cs typeface="Arial" panose="020B0604020202020204" pitchFamily="34" charset="0"/>
              </a:rPr>
              <a:t>fascia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transversalis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dirty="0">
                <a:cs typeface="Arial" panose="020B0604020202020204" pitchFamily="34" charset="0"/>
              </a:rPr>
              <a:t>+pobřišnice </a:t>
            </a:r>
            <a:r>
              <a:rPr lang="cs-CZ" altLang="cs-CZ" sz="1400" i="1" dirty="0">
                <a:cs typeface="Arial" panose="020B0604020202020204" pitchFamily="34" charset="0"/>
              </a:rPr>
              <a:t>(peritoneum)</a:t>
            </a:r>
          </a:p>
        </p:txBody>
      </p:sp>
      <p:sp>
        <p:nvSpPr>
          <p:cNvPr id="21513" name="Text Box 13"/>
          <p:cNvSpPr txBox="1">
            <a:spLocks noChangeArrowheads="1"/>
          </p:cNvSpPr>
          <p:nvPr/>
        </p:nvSpPr>
        <p:spPr bwMode="auto">
          <a:xfrm>
            <a:off x="6409432" y="3532514"/>
            <a:ext cx="4547538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Ventrálně: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aponeuróza </a:t>
            </a:r>
            <a:r>
              <a:rPr lang="cs-CZ" altLang="cs-CZ" sz="1800" b="1" i="1" dirty="0">
                <a:cs typeface="Arial" panose="020B0604020202020204" pitchFamily="34" charset="0"/>
              </a:rPr>
              <a:t>m. </a:t>
            </a:r>
            <a:r>
              <a:rPr lang="cs-CZ" altLang="cs-CZ" sz="1800" b="1" i="1" dirty="0" err="1">
                <a:cs typeface="Arial" panose="020B0604020202020204" pitchFamily="34" charset="0"/>
              </a:rPr>
              <a:t>obliquus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ext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i="1" dirty="0" err="1">
                <a:cs typeface="Arial" panose="020B0604020202020204" pitchFamily="34" charset="0"/>
              </a:rPr>
              <a:t>abdominis</a:t>
            </a:r>
            <a:r>
              <a:rPr lang="cs-CZ" altLang="cs-CZ" sz="1800" b="1" dirty="0"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aponeuróza </a:t>
            </a:r>
            <a:r>
              <a:rPr lang="cs-CZ" altLang="cs-CZ" sz="1800" b="1" i="1" dirty="0">
                <a:cs typeface="Arial" panose="020B0604020202020204" pitchFamily="34" charset="0"/>
              </a:rPr>
              <a:t>m. </a:t>
            </a:r>
            <a:r>
              <a:rPr lang="cs-CZ" altLang="cs-CZ" sz="1800" b="1" i="1" dirty="0" err="1">
                <a:cs typeface="Arial" panose="020B0604020202020204" pitchFamily="34" charset="0"/>
              </a:rPr>
              <a:t>obliquus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int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i="1" dirty="0" err="1">
                <a:cs typeface="Arial" panose="020B0604020202020204" pitchFamily="34" charset="0"/>
              </a:rPr>
              <a:t>abdominis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aponeuróza </a:t>
            </a:r>
            <a:r>
              <a:rPr lang="cs-CZ" altLang="cs-CZ" sz="1800" b="1" i="1" dirty="0">
                <a:cs typeface="Arial" panose="020B0604020202020204" pitchFamily="34" charset="0"/>
              </a:rPr>
              <a:t>m. </a:t>
            </a:r>
            <a:r>
              <a:rPr lang="cs-CZ" altLang="cs-CZ" sz="1800" b="1" i="1" dirty="0" err="1">
                <a:cs typeface="Arial" panose="020B0604020202020204" pitchFamily="34" charset="0"/>
              </a:rPr>
              <a:t>transversus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abdominis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Dorzálně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 err="1">
                <a:cs typeface="Arial" panose="020B0604020202020204" pitchFamily="34" charset="0"/>
              </a:rPr>
              <a:t>fascia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transversalis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1400" dirty="0">
                <a:cs typeface="Arial" panose="020B0604020202020204" pitchFamily="34" charset="0"/>
              </a:rPr>
              <a:t>+pobřišnice </a:t>
            </a:r>
            <a:r>
              <a:rPr lang="cs-CZ" altLang="cs-CZ" sz="1400" i="1" dirty="0">
                <a:cs typeface="Arial" panose="020B0604020202020204" pitchFamily="34" charset="0"/>
              </a:rPr>
              <a:t>(peritoneum)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928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905000" y="300039"/>
            <a:ext cx="8382000" cy="6257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cs-CZ" altLang="cs-CZ">
              <a:cs typeface="Arial" panose="020B0604020202020204" pitchFamily="34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464950" y="188913"/>
            <a:ext cx="9066508" cy="685800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r>
              <a:rPr lang="cs-CZ" altLang="cs-CZ" sz="3600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Pochva přímého břišního svalu </a:t>
            </a:r>
            <a:r>
              <a:rPr lang="cs-CZ" altLang="cs-CZ" sz="1800" b="1" i="1" dirty="0">
                <a:solidFill>
                  <a:srgbClr val="800000"/>
                </a:solidFill>
              </a:rPr>
              <a:t>(vagina m. </a:t>
            </a:r>
            <a:r>
              <a:rPr lang="cs-CZ" altLang="cs-CZ" sz="1800" b="1" i="1" dirty="0" err="1">
                <a:solidFill>
                  <a:srgbClr val="800000"/>
                </a:solidFill>
              </a:rPr>
              <a:t>recti</a:t>
            </a:r>
            <a:r>
              <a:rPr lang="cs-CZ" altLang="cs-CZ" sz="1800" b="1" i="1" dirty="0">
                <a:solidFill>
                  <a:srgbClr val="800000"/>
                </a:solidFill>
              </a:rPr>
              <a:t> </a:t>
            </a:r>
            <a:r>
              <a:rPr lang="cs-CZ" altLang="cs-CZ" sz="1800" b="1" i="1" dirty="0" err="1">
                <a:solidFill>
                  <a:srgbClr val="800000"/>
                </a:solidFill>
              </a:rPr>
              <a:t>abdominis</a:t>
            </a:r>
            <a:r>
              <a:rPr lang="cs-CZ" altLang="cs-CZ" sz="1800" b="1" i="1" dirty="0">
                <a:solidFill>
                  <a:srgbClr val="800000"/>
                </a:solidFill>
              </a:rPr>
              <a:t>)</a:t>
            </a:r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6" y="1412876"/>
            <a:ext cx="3406775" cy="403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2208213" y="1412875"/>
            <a:ext cx="14922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b="1" dirty="0">
                <a:cs typeface="Arial" panose="020B0604020202020204" pitchFamily="34" charset="0"/>
              </a:rPr>
              <a:t>Nad pupkem</a:t>
            </a: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2135188" y="2852738"/>
            <a:ext cx="1473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b="1" dirty="0">
                <a:cs typeface="Arial" panose="020B0604020202020204" pitchFamily="34" charset="0"/>
              </a:rPr>
              <a:t>Pod pupkem</a:t>
            </a: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8759826" y="981076"/>
            <a:ext cx="143986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>
                <a:cs typeface="Arial" panose="020B0604020202020204" pitchFamily="34" charset="0"/>
              </a:rPr>
              <a:t>externus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600">
                <a:cs typeface="Arial" panose="020B0604020202020204" pitchFamily="34" charset="0"/>
              </a:rPr>
              <a:t>internus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sz="1600">
                <a:cs typeface="Arial" panose="020B0604020202020204" pitchFamily="34" charset="0"/>
              </a:rPr>
              <a:t>transversus</a:t>
            </a:r>
          </a:p>
        </p:txBody>
      </p:sp>
      <p:grpSp>
        <p:nvGrpSpPr>
          <p:cNvPr id="22536" name="Group 8"/>
          <p:cNvGrpSpPr>
            <a:grpSpLocks/>
          </p:cNvGrpSpPr>
          <p:nvPr/>
        </p:nvGrpSpPr>
        <p:grpSpPr bwMode="auto">
          <a:xfrm>
            <a:off x="7824788" y="1341438"/>
            <a:ext cx="844550" cy="417512"/>
            <a:chOff x="4176" y="720"/>
            <a:chExt cx="954" cy="384"/>
          </a:xfrm>
        </p:grpSpPr>
        <p:sp>
          <p:nvSpPr>
            <p:cNvPr id="22547" name="Line 9"/>
            <p:cNvSpPr>
              <a:spLocks noChangeShapeType="1"/>
            </p:cNvSpPr>
            <p:nvPr/>
          </p:nvSpPr>
          <p:spPr bwMode="auto">
            <a:xfrm flipH="1">
              <a:off x="4224" y="720"/>
              <a:ext cx="90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48" name="Line 10"/>
            <p:cNvSpPr>
              <a:spLocks noChangeShapeType="1"/>
            </p:cNvSpPr>
            <p:nvPr/>
          </p:nvSpPr>
          <p:spPr bwMode="auto">
            <a:xfrm flipH="1">
              <a:off x="4602" y="912"/>
              <a:ext cx="5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49" name="Line 11"/>
            <p:cNvSpPr>
              <a:spLocks noChangeShapeType="1"/>
            </p:cNvSpPr>
            <p:nvPr/>
          </p:nvSpPr>
          <p:spPr bwMode="auto">
            <a:xfrm flipH="1">
              <a:off x="4224" y="1104"/>
              <a:ext cx="90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50" name="Line 12"/>
            <p:cNvSpPr>
              <a:spLocks noChangeShapeType="1"/>
            </p:cNvSpPr>
            <p:nvPr/>
          </p:nvSpPr>
          <p:spPr bwMode="auto">
            <a:xfrm flipH="1" flipV="1">
              <a:off x="4464" y="816"/>
              <a:ext cx="138" cy="9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51" name="Line 13"/>
            <p:cNvSpPr>
              <a:spLocks noChangeShapeType="1"/>
            </p:cNvSpPr>
            <p:nvPr/>
          </p:nvSpPr>
          <p:spPr bwMode="auto">
            <a:xfrm flipH="1">
              <a:off x="4464" y="912"/>
              <a:ext cx="138" cy="1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552" name="Oval 14"/>
            <p:cNvSpPr>
              <a:spLocks noChangeArrowheads="1"/>
            </p:cNvSpPr>
            <p:nvPr/>
          </p:nvSpPr>
          <p:spPr bwMode="auto">
            <a:xfrm>
              <a:off x="4176" y="864"/>
              <a:ext cx="336" cy="144"/>
            </a:xfrm>
            <a:prstGeom prst="ellipse">
              <a:avLst/>
            </a:prstGeom>
            <a:solidFill>
              <a:srgbClr val="FF3300"/>
            </a:solidFill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22537" name="Line 15"/>
          <p:cNvSpPr>
            <a:spLocks noChangeShapeType="1"/>
          </p:cNvSpPr>
          <p:nvPr/>
        </p:nvSpPr>
        <p:spPr bwMode="auto">
          <a:xfrm flipH="1">
            <a:off x="7608888" y="3661474"/>
            <a:ext cx="1060450" cy="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38" name="Oval 16"/>
          <p:cNvSpPr>
            <a:spLocks noChangeArrowheads="1"/>
          </p:cNvSpPr>
          <p:nvPr/>
        </p:nvSpPr>
        <p:spPr bwMode="auto">
          <a:xfrm>
            <a:off x="7655719" y="3307300"/>
            <a:ext cx="338137" cy="136525"/>
          </a:xfrm>
          <a:prstGeom prst="ellipse">
            <a:avLst/>
          </a:prstGeom>
          <a:solidFill>
            <a:srgbClr val="FF3300"/>
          </a:solidFill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2539" name="Line 17"/>
          <p:cNvSpPr>
            <a:spLocks noChangeShapeType="1"/>
          </p:cNvSpPr>
          <p:nvPr/>
        </p:nvSpPr>
        <p:spPr bwMode="auto">
          <a:xfrm flipH="1">
            <a:off x="8040689" y="2636838"/>
            <a:ext cx="542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0" name="Line 18"/>
          <p:cNvSpPr>
            <a:spLocks noChangeShapeType="1"/>
          </p:cNvSpPr>
          <p:nvPr/>
        </p:nvSpPr>
        <p:spPr bwMode="auto">
          <a:xfrm flipH="1">
            <a:off x="8040688" y="2924175"/>
            <a:ext cx="5318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1" name="Line 19"/>
          <p:cNvSpPr>
            <a:spLocks noChangeShapeType="1"/>
          </p:cNvSpPr>
          <p:nvPr/>
        </p:nvSpPr>
        <p:spPr bwMode="auto">
          <a:xfrm flipH="1">
            <a:off x="8040688" y="3141663"/>
            <a:ext cx="5318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2" name="Line 20"/>
          <p:cNvSpPr>
            <a:spLocks noChangeShapeType="1"/>
          </p:cNvSpPr>
          <p:nvPr/>
        </p:nvSpPr>
        <p:spPr bwMode="auto">
          <a:xfrm flipH="1" flipV="1">
            <a:off x="7680326" y="2492376"/>
            <a:ext cx="385763" cy="130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3" name="Line 21"/>
          <p:cNvSpPr>
            <a:spLocks noChangeShapeType="1"/>
          </p:cNvSpPr>
          <p:nvPr/>
        </p:nvSpPr>
        <p:spPr bwMode="auto">
          <a:xfrm flipH="1" flipV="1">
            <a:off x="7680326" y="2781301"/>
            <a:ext cx="385763" cy="130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4" name="Line 22"/>
          <p:cNvSpPr>
            <a:spLocks noChangeShapeType="1"/>
          </p:cNvSpPr>
          <p:nvPr/>
        </p:nvSpPr>
        <p:spPr bwMode="auto">
          <a:xfrm flipH="1" flipV="1">
            <a:off x="7680326" y="2997201"/>
            <a:ext cx="385763" cy="130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2545" name="Text Box 23"/>
          <p:cNvSpPr txBox="1">
            <a:spLocks noChangeArrowheads="1"/>
          </p:cNvSpPr>
          <p:nvPr/>
        </p:nvSpPr>
        <p:spPr bwMode="auto">
          <a:xfrm>
            <a:off x="8759826" y="2349500"/>
            <a:ext cx="143986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1600" dirty="0" err="1">
                <a:cs typeface="Arial" panose="020B0604020202020204" pitchFamily="34" charset="0"/>
              </a:rPr>
              <a:t>externus</a:t>
            </a:r>
            <a:endParaRPr lang="cs-CZ" altLang="cs-CZ" sz="16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1600" dirty="0" err="1">
                <a:cs typeface="Arial" panose="020B0604020202020204" pitchFamily="34" charset="0"/>
              </a:rPr>
              <a:t>internus</a:t>
            </a:r>
            <a:endParaRPr lang="cs-CZ" altLang="cs-CZ" sz="16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1600" dirty="0" err="1">
                <a:cs typeface="Arial" panose="020B0604020202020204" pitchFamily="34" charset="0"/>
              </a:rPr>
              <a:t>transversus</a:t>
            </a:r>
            <a:endParaRPr lang="cs-CZ" altLang="cs-CZ" sz="16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sz="1600" dirty="0" err="1">
                <a:cs typeface="Arial" panose="020B0604020202020204" pitchFamily="34" charset="0"/>
              </a:rPr>
              <a:t>Fascia</a:t>
            </a:r>
            <a:r>
              <a:rPr lang="cs-CZ" altLang="cs-CZ" sz="1600" dirty="0">
                <a:cs typeface="Arial" panose="020B0604020202020204" pitchFamily="34" charset="0"/>
              </a:rPr>
              <a:t> </a:t>
            </a:r>
            <a:r>
              <a:rPr lang="cs-CZ" altLang="cs-CZ" sz="1600" dirty="0" err="1">
                <a:cs typeface="Arial" panose="020B0604020202020204" pitchFamily="34" charset="0"/>
              </a:rPr>
              <a:t>transversalis</a:t>
            </a:r>
            <a:r>
              <a:rPr lang="cs-CZ" altLang="cs-CZ" sz="1600" dirty="0">
                <a:cs typeface="Arial" panose="020B0604020202020204" pitchFamily="34" charset="0"/>
              </a:rPr>
              <a:t> a peritoneum</a:t>
            </a:r>
          </a:p>
        </p:txBody>
      </p:sp>
      <p:sp>
        <p:nvSpPr>
          <p:cNvPr id="22546" name="Text Box 24"/>
          <p:cNvSpPr txBox="1">
            <a:spLocks noChangeArrowheads="1"/>
          </p:cNvSpPr>
          <p:nvPr/>
        </p:nvSpPr>
        <p:spPr bwMode="auto">
          <a:xfrm>
            <a:off x="4367214" y="981075"/>
            <a:ext cx="118814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b="1" i="1" dirty="0">
                <a:cs typeface="Arial" panose="020B0604020202020204" pitchFamily="34" charset="0"/>
              </a:rPr>
              <a:t>Linea alba</a:t>
            </a:r>
          </a:p>
        </p:txBody>
      </p:sp>
    </p:spTree>
    <p:extLst>
      <p:ext uri="{BB962C8B-B14F-4D97-AF65-F5344CB8AC3E}">
        <p14:creationId xmlns:p14="http://schemas.microsoft.com/office/powerpoint/2010/main" val="1625899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5"/>
          <a:stretch>
            <a:fillRect/>
          </a:stretch>
        </p:blipFill>
        <p:spPr bwMode="auto">
          <a:xfrm>
            <a:off x="6527800" y="1916113"/>
            <a:ext cx="313055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"/>
          <a:stretch>
            <a:fillRect/>
          </a:stretch>
        </p:blipFill>
        <p:spPr bwMode="auto">
          <a:xfrm>
            <a:off x="2135188" y="1989138"/>
            <a:ext cx="3738562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1745536" y="408008"/>
            <a:ext cx="9634176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8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Linea alba </a:t>
            </a:r>
            <a:r>
              <a:rPr lang="cs-CZ" sz="16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= vazivový pruh  </a:t>
            </a:r>
            <a:r>
              <a:rPr lang="cs-CZ" sz="16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</a:t>
            </a:r>
            <a:r>
              <a:rPr lang="cs-CZ" sz="2000" b="1" i="1" dirty="0" err="1">
                <a:cs typeface="Arial" panose="020B0604020202020204" pitchFamily="34" charset="0"/>
              </a:rPr>
              <a:t>processus</a:t>
            </a:r>
            <a:r>
              <a:rPr lang="cs-CZ" sz="2000" b="1" i="1" dirty="0"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cs typeface="Arial" panose="020B0604020202020204" pitchFamily="34" charset="0"/>
              </a:rPr>
              <a:t>xiphoideus</a:t>
            </a:r>
            <a:r>
              <a:rPr lang="cs-CZ" sz="2000" b="1" i="1" dirty="0">
                <a:cs typeface="Arial" panose="020B0604020202020204" pitchFamily="34" charset="0"/>
              </a:rPr>
              <a:t> - </a:t>
            </a:r>
            <a:r>
              <a:rPr lang="cs-CZ" sz="2000" b="1" i="1" dirty="0" err="1">
                <a:cs typeface="Arial" panose="020B0604020202020204" pitchFamily="34" charset="0"/>
              </a:rPr>
              <a:t>symphysis</a:t>
            </a:r>
            <a:r>
              <a:rPr lang="cs-CZ" sz="2000" b="1" i="1" dirty="0"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cs typeface="Arial" panose="020B0604020202020204" pitchFamily="34" charset="0"/>
              </a:rPr>
              <a:t>pubica</a:t>
            </a:r>
            <a:r>
              <a:rPr lang="cs-CZ" sz="2000" b="1" i="1" dirty="0">
                <a:cs typeface="Arial" panose="020B0604020202020204" pitchFamily="34" charset="0"/>
              </a:rPr>
              <a:t>, </a:t>
            </a:r>
            <a:r>
              <a:rPr lang="cs-CZ" sz="2000" b="1" i="1" dirty="0" err="1">
                <a:cs typeface="Arial" panose="020B0604020202020204" pitchFamily="34" charset="0"/>
              </a:rPr>
              <a:t>anulus</a:t>
            </a:r>
            <a:r>
              <a:rPr lang="cs-CZ" sz="2000" b="1" i="1" dirty="0">
                <a:cs typeface="Arial" panose="020B0604020202020204" pitchFamily="34" charset="0"/>
              </a:rPr>
              <a:t> </a:t>
            </a:r>
            <a:r>
              <a:rPr lang="cs-CZ" sz="2000" b="1" i="1" dirty="0" err="1">
                <a:cs typeface="Arial" panose="020B0604020202020204" pitchFamily="34" charset="0"/>
              </a:rPr>
              <a:t>umbilicalis</a:t>
            </a:r>
            <a:r>
              <a:rPr lang="cs-CZ" sz="2000" b="1" i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defRPr/>
            </a:pPr>
            <a:endParaRPr lang="cs-CZ" sz="2000" b="1" i="1" dirty="0"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sz="24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umbilicus</a:t>
            </a:r>
            <a:r>
              <a:rPr lang="cs-CZ" sz="20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000" b="1" i="1" dirty="0">
                <a:cs typeface="Arial" panose="020B0604020202020204" pitchFamily="34" charset="0"/>
              </a:rPr>
              <a:t>– pupeční jizva</a:t>
            </a:r>
          </a:p>
          <a:p>
            <a:pPr eaLnBrk="1" hangingPunct="1">
              <a:defRPr/>
            </a:pPr>
            <a:endParaRPr lang="cs-CZ" sz="2000" b="1" i="1" dirty="0">
              <a:cs typeface="Arial" panose="020B0604020202020204" pitchFamily="34" charset="0"/>
            </a:endParaRPr>
          </a:p>
        </p:txBody>
      </p:sp>
      <p:pic>
        <p:nvPicPr>
          <p:cNvPr id="33794" name="Picture 2" descr="Winter 2012 - Issue Number 89 Archives - The Physiological Society">
            <a:extLst>
              <a:ext uri="{FF2B5EF4-FFF2-40B4-BE49-F238E27FC236}">
                <a16:creationId xmlns:a16="http://schemas.microsoft.com/office/drawing/2014/main" xmlns="" id="{9A7E73AE-C7EC-46B1-A3CE-E42272AD0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05940"/>
            <a:ext cx="2318358" cy="1530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2517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5400" r="66376" b="55800"/>
          <a:stretch>
            <a:fillRect/>
          </a:stretch>
        </p:blipFill>
        <p:spPr bwMode="auto">
          <a:xfrm>
            <a:off x="6904298" y="1276926"/>
            <a:ext cx="5292204" cy="4987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3009901" y="233154"/>
            <a:ext cx="558678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Canalis</a:t>
            </a: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inguinalis</a:t>
            </a: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(tříselný kanál)</a:t>
            </a:r>
          </a:p>
        </p:txBody>
      </p:sp>
      <p:sp>
        <p:nvSpPr>
          <p:cNvPr id="58374" name="Text Box 7"/>
          <p:cNvSpPr txBox="1">
            <a:spLocks noChangeArrowheads="1"/>
          </p:cNvSpPr>
          <p:nvPr/>
        </p:nvSpPr>
        <p:spPr bwMode="auto">
          <a:xfrm>
            <a:off x="387350" y="692151"/>
            <a:ext cx="9163050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2000" b="1" dirty="0">
                <a:cs typeface="Arial" panose="020B0604020202020204" pitchFamily="34" charset="0"/>
              </a:rPr>
              <a:t>                                              </a:t>
            </a:r>
            <a:r>
              <a:rPr lang="cs-CZ" sz="2000" b="1" dirty="0" smtClean="0">
                <a:cs typeface="Arial" panose="020B0604020202020204" pitchFamily="34" charset="0"/>
              </a:rPr>
              <a:t>(</a:t>
            </a:r>
            <a:r>
              <a:rPr lang="cs-CZ" sz="2000" b="1" dirty="0">
                <a:cs typeface="Arial" panose="020B0604020202020204" pitchFamily="34" charset="0"/>
              </a:rPr>
              <a:t>kanálek v laterální skupině břišních svalů asi 4 cm)</a:t>
            </a:r>
            <a:r>
              <a:rPr lang="cs-CZ" dirty="0">
                <a:cs typeface="Arial" panose="020B0604020202020204" pitchFamily="34" charset="0"/>
              </a:rPr>
              <a:t> </a:t>
            </a:r>
            <a:endParaRPr lang="cs-CZ" b="1" dirty="0"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cs-CZ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b="1" dirty="0">
                <a:solidFill>
                  <a:srgbClr val="800000"/>
                </a:solidFill>
                <a:cs typeface="Arial" panose="020B0604020202020204" pitchFamily="34" charset="0"/>
              </a:rPr>
              <a:t>Přední stěna:</a:t>
            </a:r>
            <a:r>
              <a:rPr 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sz="2400" b="1" dirty="0">
                <a:cs typeface="Arial" panose="020B0604020202020204" pitchFamily="34" charset="0"/>
              </a:rPr>
              <a:t>aponeuróza </a:t>
            </a:r>
            <a:r>
              <a:rPr lang="cs-CZ" sz="2400" b="1" i="1" dirty="0">
                <a:cs typeface="Arial" panose="020B0604020202020204" pitchFamily="34" charset="0"/>
              </a:rPr>
              <a:t>m. </a:t>
            </a:r>
            <a:r>
              <a:rPr lang="cs-CZ" sz="2400" b="1" i="1" dirty="0" err="1">
                <a:cs typeface="Arial" panose="020B0604020202020204" pitchFamily="34" charset="0"/>
              </a:rPr>
              <a:t>obliquus</a:t>
            </a:r>
            <a:r>
              <a:rPr lang="cs-CZ" sz="2400" b="1" i="1" dirty="0">
                <a:cs typeface="Arial" panose="020B0604020202020204" pitchFamily="34" charset="0"/>
              </a:rPr>
              <a:t> </a:t>
            </a:r>
            <a:r>
              <a:rPr lang="cs-CZ" sz="2400" b="1" i="1" dirty="0" err="1">
                <a:cs typeface="Arial" panose="020B0604020202020204" pitchFamily="34" charset="0"/>
              </a:rPr>
              <a:t>ext</a:t>
            </a:r>
            <a:r>
              <a:rPr lang="cs-CZ" sz="2400" b="1" i="1" dirty="0">
                <a:cs typeface="Arial" panose="020B0604020202020204" pitchFamily="34" charset="0"/>
              </a:rPr>
              <a:t>. </a:t>
            </a:r>
            <a:r>
              <a:rPr lang="cs-CZ" sz="2400" b="1" i="1" dirty="0" err="1">
                <a:cs typeface="Arial" panose="020B0604020202020204" pitchFamily="34" charset="0"/>
              </a:rPr>
              <a:t>abdominis</a:t>
            </a:r>
            <a:endParaRPr lang="cs-CZ" sz="2400" b="1" i="1" dirty="0"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cs-CZ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b="1" dirty="0">
                <a:solidFill>
                  <a:srgbClr val="800000"/>
                </a:solidFill>
                <a:cs typeface="Arial" panose="020B0604020202020204" pitchFamily="34" charset="0"/>
              </a:rPr>
              <a:t>Horní stěna:</a:t>
            </a:r>
            <a:r>
              <a:rPr 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sz="2400" b="1" i="1" dirty="0">
                <a:cs typeface="Arial" panose="020B0604020202020204" pitchFamily="34" charset="0"/>
              </a:rPr>
              <a:t>m. </a:t>
            </a:r>
            <a:r>
              <a:rPr lang="cs-CZ" sz="2400" b="1" i="1" dirty="0" err="1">
                <a:cs typeface="Arial" panose="020B0604020202020204" pitchFamily="34" charset="0"/>
              </a:rPr>
              <a:t>obliquus</a:t>
            </a:r>
            <a:r>
              <a:rPr lang="cs-CZ" sz="2400" b="1" i="1" dirty="0">
                <a:cs typeface="Arial" panose="020B0604020202020204" pitchFamily="34" charset="0"/>
              </a:rPr>
              <a:t> </a:t>
            </a:r>
            <a:r>
              <a:rPr lang="cs-CZ" sz="2400" b="1" i="1" dirty="0" err="1">
                <a:cs typeface="Arial" panose="020B0604020202020204" pitchFamily="34" charset="0"/>
              </a:rPr>
              <a:t>internus</a:t>
            </a:r>
            <a:r>
              <a:rPr lang="cs-CZ" sz="2400" b="1" i="1" dirty="0">
                <a:cs typeface="Arial" panose="020B0604020202020204" pitchFamily="34" charset="0"/>
              </a:rPr>
              <a:t> </a:t>
            </a:r>
            <a:r>
              <a:rPr lang="cs-CZ" sz="2400" b="1" i="1" dirty="0" err="1">
                <a:cs typeface="Arial" panose="020B0604020202020204" pitchFamily="34" charset="0"/>
              </a:rPr>
              <a:t>abdominis</a:t>
            </a:r>
            <a:r>
              <a:rPr lang="cs-CZ" sz="2400" b="1" i="1" dirty="0">
                <a:cs typeface="Arial" panose="020B0604020202020204" pitchFamily="34" charset="0"/>
              </a:rPr>
              <a:t> </a:t>
            </a:r>
            <a:r>
              <a:rPr lang="cs-CZ" sz="2400" b="1" dirty="0">
                <a:cs typeface="Arial" panose="020B0604020202020204" pitchFamily="34" charset="0"/>
              </a:rPr>
              <a:t>a</a:t>
            </a:r>
            <a:r>
              <a:rPr lang="cs-CZ" sz="2400" b="1" i="1" dirty="0">
                <a:cs typeface="Arial" panose="020B0604020202020204" pitchFamily="34" charset="0"/>
              </a:rPr>
              <a:t> m. </a:t>
            </a:r>
            <a:r>
              <a:rPr lang="cs-CZ" sz="2400" b="1" i="1" dirty="0" err="1">
                <a:cs typeface="Arial" panose="020B0604020202020204" pitchFamily="34" charset="0"/>
              </a:rPr>
              <a:t>transversus</a:t>
            </a:r>
            <a:r>
              <a:rPr lang="cs-CZ" sz="2400" b="1" i="1" dirty="0">
                <a:cs typeface="Arial" panose="020B0604020202020204" pitchFamily="34" charset="0"/>
              </a:rPr>
              <a:t> </a:t>
            </a:r>
            <a:r>
              <a:rPr lang="cs-CZ" sz="2400" b="1" i="1" dirty="0" err="1">
                <a:cs typeface="Arial" panose="020B0604020202020204" pitchFamily="34" charset="0"/>
              </a:rPr>
              <a:t>abdominis</a:t>
            </a:r>
            <a:endParaRPr lang="cs-CZ" sz="2400" b="1" i="1" dirty="0"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cs-CZ" sz="2400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b="1" dirty="0">
                <a:solidFill>
                  <a:srgbClr val="800000"/>
                </a:solidFill>
                <a:cs typeface="Arial" panose="020B0604020202020204" pitchFamily="34" charset="0"/>
              </a:rPr>
              <a:t>Dolní stěna:</a:t>
            </a:r>
            <a:r>
              <a:rPr 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sz="2400" b="1" i="1" dirty="0">
                <a:cs typeface="Arial" panose="020B0604020202020204" pitchFamily="34" charset="0"/>
              </a:rPr>
              <a:t>lig. </a:t>
            </a:r>
            <a:r>
              <a:rPr lang="cs-CZ" sz="2400" b="1" i="1" dirty="0" err="1">
                <a:cs typeface="Arial" panose="020B0604020202020204" pitchFamily="34" charset="0"/>
              </a:rPr>
              <a:t>inguinale</a:t>
            </a:r>
            <a:endParaRPr lang="cs-CZ" sz="2400" b="1" i="1" dirty="0"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cs-CZ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b="1" dirty="0">
                <a:solidFill>
                  <a:srgbClr val="800000"/>
                </a:solidFill>
                <a:cs typeface="Arial" panose="020B0604020202020204" pitchFamily="34" charset="0"/>
              </a:rPr>
              <a:t>Zadní stěna:</a:t>
            </a:r>
            <a:r>
              <a:rPr lang="cs-CZ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sz="2400" b="1" i="1" dirty="0" err="1">
                <a:cs typeface="Arial" panose="020B0604020202020204" pitchFamily="34" charset="0"/>
              </a:rPr>
              <a:t>fascia</a:t>
            </a:r>
            <a:r>
              <a:rPr lang="cs-CZ" sz="2400" b="1" i="1" dirty="0">
                <a:cs typeface="Arial" panose="020B0604020202020204" pitchFamily="34" charset="0"/>
              </a:rPr>
              <a:t> </a:t>
            </a:r>
            <a:r>
              <a:rPr lang="cs-CZ" sz="2400" b="1" i="1" dirty="0" err="1">
                <a:cs typeface="Arial" panose="020B0604020202020204" pitchFamily="34" charset="0"/>
              </a:rPr>
              <a:t>transversalis</a:t>
            </a:r>
            <a:endParaRPr lang="cs-CZ" sz="2400" b="1" i="1" dirty="0"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cs-CZ" b="1" dirty="0"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Obsah:</a:t>
            </a:r>
          </a:p>
          <a:p>
            <a:pPr marL="742950" lvl="1" indent="-285750">
              <a:defRPr/>
            </a:pP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♀ oblý vaz děložní </a:t>
            </a:r>
            <a:r>
              <a:rPr lang="cs-CZ" sz="16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(lig. </a:t>
            </a:r>
            <a:r>
              <a:rPr lang="cs-CZ" sz="1600" b="1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teres</a:t>
            </a:r>
            <a:r>
              <a:rPr lang="cs-CZ" sz="16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1600" b="1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uteri</a:t>
            </a:r>
            <a:r>
              <a:rPr lang="cs-CZ" sz="16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)</a:t>
            </a: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marL="742950" lvl="1" indent="-285750">
              <a:defRPr/>
            </a:pPr>
            <a:r>
              <a:rPr lang="cs-CZ" sz="20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♂ semenný provazec </a:t>
            </a:r>
            <a:r>
              <a:rPr lang="cs-CZ" sz="16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</a:t>
            </a:r>
            <a:r>
              <a:rPr lang="cs-CZ" sz="1600" b="1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funiculus</a:t>
            </a:r>
            <a:r>
              <a:rPr lang="cs-CZ" sz="16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1600" b="1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spermaticus</a:t>
            </a:r>
            <a:r>
              <a:rPr lang="cs-CZ" sz="16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)</a:t>
            </a:r>
          </a:p>
          <a:p>
            <a:pPr eaLnBrk="1" hangingPunct="1">
              <a:defRPr/>
            </a:pPr>
            <a:endParaRPr lang="cs-CZ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  <a:p>
            <a:pPr eaLnBrk="1" hangingPunct="1">
              <a:defRPr/>
            </a:pP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704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076" y="791922"/>
            <a:ext cx="7163816" cy="511555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841678" y="2911817"/>
            <a:ext cx="2472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N. </a:t>
            </a:r>
            <a:r>
              <a:rPr lang="cs-CZ" dirty="0" err="1"/>
              <a:t>thoracicus</a:t>
            </a:r>
            <a:r>
              <a:rPr lang="cs-CZ" dirty="0"/>
              <a:t> </a:t>
            </a:r>
            <a:r>
              <a:rPr lang="cs-CZ" dirty="0" err="1"/>
              <a:t>longus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8474298" y="4563069"/>
            <a:ext cx="2086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N. </a:t>
            </a:r>
            <a:r>
              <a:rPr lang="cs-CZ" dirty="0" err="1"/>
              <a:t>subclavius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8112201" y="3546258"/>
            <a:ext cx="2511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Nn</a:t>
            </a:r>
            <a:r>
              <a:rPr lang="cs-CZ" dirty="0"/>
              <a:t>. </a:t>
            </a:r>
            <a:r>
              <a:rPr lang="cs-CZ" dirty="0" err="1"/>
              <a:t>pectorales</a:t>
            </a:r>
            <a:endParaRPr lang="cs-CZ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040" y="279089"/>
            <a:ext cx="3570565" cy="3002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1098575" y="719689"/>
            <a:ext cx="4372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Pars</a:t>
            </a:r>
            <a:r>
              <a:rPr lang="cs-CZ" b="1" dirty="0"/>
              <a:t> </a:t>
            </a:r>
            <a:r>
              <a:rPr lang="cs-CZ" sz="2400" b="1" dirty="0" err="1"/>
              <a:t>supraclavicularis</a:t>
            </a:r>
            <a:r>
              <a:rPr lang="cs-CZ" b="1" dirty="0"/>
              <a:t> plexus </a:t>
            </a:r>
            <a:r>
              <a:rPr lang="cs-CZ" b="1" dirty="0" err="1"/>
              <a:t>brachialis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787300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581" y="706181"/>
            <a:ext cx="3887788" cy="254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1703389" y="115888"/>
            <a:ext cx="100550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Přední stěna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canalis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inguinalis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: aponeuróza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musculus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obliquus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ext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.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abdominis</a:t>
            </a:r>
            <a:endParaRPr 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6602258" y="877977"/>
            <a:ext cx="3956532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solidFill>
                  <a:srgbClr val="800000"/>
                </a:solidFill>
                <a:cs typeface="Arial" panose="020B0604020202020204" pitchFamily="34" charset="0"/>
              </a:rPr>
              <a:t>Anulus</a:t>
            </a:r>
            <a:r>
              <a:rPr lang="cs-CZ" altLang="cs-CZ" sz="2000" b="1" i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800000"/>
                </a:solidFill>
                <a:cs typeface="Arial" panose="020B0604020202020204" pitchFamily="34" charset="0"/>
              </a:rPr>
              <a:t>inguinalis</a:t>
            </a:r>
            <a:r>
              <a:rPr lang="cs-CZ" altLang="cs-CZ" sz="2000" b="1" i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800000"/>
                </a:solidFill>
                <a:cs typeface="Arial" panose="020B0604020202020204" pitchFamily="34" charset="0"/>
              </a:rPr>
              <a:t>superficialis</a:t>
            </a:r>
            <a:r>
              <a:rPr lang="cs-CZ" altLang="cs-CZ" sz="2000" b="1" i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i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1400" b="1" i="1" dirty="0" err="1">
                <a:cs typeface="Arial" panose="020B0604020202020204" pitchFamily="34" charset="0"/>
              </a:rPr>
              <a:t>crus</a:t>
            </a:r>
            <a:r>
              <a:rPr lang="cs-CZ" altLang="cs-CZ" sz="1400" b="1" i="1" dirty="0">
                <a:cs typeface="Arial" panose="020B0604020202020204" pitchFamily="34" charset="0"/>
              </a:rPr>
              <a:t> </a:t>
            </a:r>
            <a:r>
              <a:rPr lang="cs-CZ" altLang="cs-CZ" sz="1400" b="1" i="1" dirty="0" err="1">
                <a:cs typeface="Arial" panose="020B0604020202020204" pitchFamily="34" charset="0"/>
              </a:rPr>
              <a:t>mediale</a:t>
            </a:r>
            <a:endParaRPr lang="cs-CZ" altLang="cs-CZ" sz="1400" b="1" i="1" dirty="0"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1400" b="1" i="1" dirty="0" err="1">
                <a:cs typeface="Arial" panose="020B0604020202020204" pitchFamily="34" charset="0"/>
              </a:rPr>
              <a:t>crus</a:t>
            </a:r>
            <a:r>
              <a:rPr lang="cs-CZ" altLang="cs-CZ" sz="1400" b="1" i="1" dirty="0">
                <a:cs typeface="Arial" panose="020B0604020202020204" pitchFamily="34" charset="0"/>
              </a:rPr>
              <a:t> </a:t>
            </a:r>
            <a:r>
              <a:rPr lang="cs-CZ" altLang="cs-CZ" sz="1400" b="1" i="1" dirty="0" err="1">
                <a:cs typeface="Arial" panose="020B0604020202020204" pitchFamily="34" charset="0"/>
              </a:rPr>
              <a:t>laterale</a:t>
            </a:r>
            <a:endParaRPr lang="cs-CZ" altLang="cs-CZ" sz="1400" b="1" i="1" dirty="0"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cs-CZ" altLang="cs-CZ" sz="1400" b="1" i="1" dirty="0" err="1">
                <a:cs typeface="Arial" panose="020B0604020202020204" pitchFamily="34" charset="0"/>
              </a:rPr>
              <a:t>fibrae</a:t>
            </a:r>
            <a:r>
              <a:rPr lang="cs-CZ" altLang="cs-CZ" sz="1400" b="1" i="1" dirty="0">
                <a:cs typeface="Arial" panose="020B0604020202020204" pitchFamily="34" charset="0"/>
              </a:rPr>
              <a:t> </a:t>
            </a:r>
            <a:r>
              <a:rPr lang="cs-CZ" altLang="cs-CZ" sz="1400" b="1" i="1" dirty="0" err="1">
                <a:cs typeface="Arial" panose="020B0604020202020204" pitchFamily="34" charset="0"/>
              </a:rPr>
              <a:t>intercrurales</a:t>
            </a:r>
            <a:endParaRPr lang="cs-CZ" altLang="cs-CZ" sz="1400" b="1" i="1" dirty="0">
              <a:cs typeface="Arial" panose="020B0604020202020204" pitchFamily="34" charset="0"/>
            </a:endParaRPr>
          </a:p>
        </p:txBody>
      </p:sp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3783653"/>
            <a:ext cx="360045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1" name="Rectangle 9"/>
          <p:cNvSpPr>
            <a:spLocks noChangeArrowheads="1"/>
          </p:cNvSpPr>
          <p:nvPr/>
        </p:nvSpPr>
        <p:spPr bwMode="auto">
          <a:xfrm>
            <a:off x="1703389" y="3379226"/>
            <a:ext cx="114427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Dolní stěna </a:t>
            </a:r>
            <a:r>
              <a:rPr lang="cs-CZ" sz="24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canalis</a:t>
            </a:r>
            <a:r>
              <a:rPr lang="cs-CZ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inguinalis</a:t>
            </a:r>
            <a:r>
              <a:rPr lang="cs-CZ" sz="2400" b="1" i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: lig. </a:t>
            </a:r>
            <a:r>
              <a:rPr lang="cs-CZ" sz="2400" b="1" i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inguinale</a:t>
            </a:r>
            <a:endParaRPr lang="cs-CZ" sz="1600" b="1" i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28679" name="Text Box 10"/>
          <p:cNvSpPr txBox="1">
            <a:spLocks noChangeArrowheads="1"/>
          </p:cNvSpPr>
          <p:nvPr/>
        </p:nvSpPr>
        <p:spPr bwMode="auto">
          <a:xfrm>
            <a:off x="5467082" y="4587591"/>
            <a:ext cx="672491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s-CZ" altLang="cs-CZ" sz="1600" b="1" dirty="0">
                <a:cs typeface="Arial" panose="020B0604020202020204" pitchFamily="34" charset="0"/>
              </a:rPr>
              <a:t>Lig. </a:t>
            </a:r>
            <a:r>
              <a:rPr lang="cs-CZ" altLang="cs-CZ" sz="1600" b="1" dirty="0" err="1">
                <a:cs typeface="Arial" panose="020B0604020202020204" pitchFamily="34" charset="0"/>
              </a:rPr>
              <a:t>inguinale</a:t>
            </a:r>
            <a:r>
              <a:rPr lang="cs-CZ" altLang="cs-CZ" sz="1600" b="1" dirty="0">
                <a:cs typeface="Arial" panose="020B0604020202020204" pitchFamily="34" charset="0"/>
              </a:rPr>
              <a:t> - dolní okraj aponeurózy </a:t>
            </a:r>
            <a:r>
              <a:rPr lang="cs-CZ" altLang="cs-CZ" sz="1600" b="1" i="1" dirty="0">
                <a:cs typeface="Arial" panose="020B0604020202020204" pitchFamily="34" charset="0"/>
              </a:rPr>
              <a:t>m. </a:t>
            </a:r>
            <a:r>
              <a:rPr lang="cs-CZ" sz="1600" b="1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obliquus</a:t>
            </a:r>
            <a:r>
              <a:rPr lang="cs-CZ" sz="16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1600" b="1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ext</a:t>
            </a:r>
            <a:r>
              <a:rPr lang="cs-CZ" sz="16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. </a:t>
            </a:r>
            <a:r>
              <a:rPr lang="cs-CZ" sz="1600" b="1" i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abdominis</a:t>
            </a:r>
            <a:r>
              <a:rPr lang="cs-CZ" sz="1600" b="1" i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600" b="1" dirty="0">
                <a:cs typeface="Arial" panose="020B0604020202020204" pitchFamily="34" charset="0"/>
              </a:rPr>
              <a:t>od</a:t>
            </a:r>
            <a:r>
              <a:rPr lang="cs-CZ" altLang="cs-CZ" sz="1600" b="1" i="1" dirty="0">
                <a:cs typeface="Arial" panose="020B0604020202020204" pitchFamily="34" charset="0"/>
              </a:rPr>
              <a:t> </a:t>
            </a:r>
            <a:r>
              <a:rPr lang="cs-CZ" altLang="cs-CZ" sz="1600" b="1" i="1" dirty="0" err="1">
                <a:cs typeface="Arial" panose="020B0604020202020204" pitchFamily="34" charset="0"/>
              </a:rPr>
              <a:t>tuberculum</a:t>
            </a:r>
            <a:r>
              <a:rPr lang="cs-CZ" altLang="cs-CZ" sz="1600" b="1" i="1" dirty="0">
                <a:cs typeface="Arial" panose="020B0604020202020204" pitchFamily="34" charset="0"/>
              </a:rPr>
              <a:t> </a:t>
            </a:r>
            <a:r>
              <a:rPr lang="cs-CZ" altLang="cs-CZ" sz="1600" b="1" i="1" dirty="0" err="1">
                <a:cs typeface="Arial" panose="020B0604020202020204" pitchFamily="34" charset="0"/>
              </a:rPr>
              <a:t>pubicum</a:t>
            </a:r>
            <a:r>
              <a:rPr lang="cs-CZ" altLang="cs-CZ" sz="1600" b="1" i="1" dirty="0">
                <a:cs typeface="Arial" panose="020B0604020202020204" pitchFamily="34" charset="0"/>
              </a:rPr>
              <a:t> – spina </a:t>
            </a:r>
            <a:r>
              <a:rPr lang="cs-CZ" altLang="cs-CZ" sz="1600" b="1" i="1" dirty="0" err="1">
                <a:cs typeface="Arial" panose="020B0604020202020204" pitchFamily="34" charset="0"/>
              </a:rPr>
              <a:t>iliaca</a:t>
            </a:r>
            <a:r>
              <a:rPr lang="cs-CZ" altLang="cs-CZ" sz="1600" b="1" i="1" dirty="0">
                <a:cs typeface="Arial" panose="020B0604020202020204" pitchFamily="34" charset="0"/>
              </a:rPr>
              <a:t> ant. sup.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8039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4" t="7919" r="69749" b="57600"/>
          <a:stretch>
            <a:fillRect/>
          </a:stretch>
        </p:blipFill>
        <p:spPr bwMode="auto">
          <a:xfrm>
            <a:off x="4677917" y="1827240"/>
            <a:ext cx="32861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6"/>
          <p:cNvSpPr>
            <a:spLocks noChangeArrowheads="1"/>
          </p:cNvSpPr>
          <p:nvPr/>
        </p:nvSpPr>
        <p:spPr bwMode="auto">
          <a:xfrm>
            <a:off x="1550988" y="650281"/>
            <a:ext cx="878522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</a:rPr>
              <a:t>               </a:t>
            </a:r>
            <a:r>
              <a:rPr lang="cs-CZ" altLang="cs-CZ" sz="2800" b="1" dirty="0">
                <a:solidFill>
                  <a:srgbClr val="800000"/>
                </a:solidFill>
              </a:rPr>
              <a:t>Horní stěna </a:t>
            </a:r>
            <a:r>
              <a:rPr lang="cs-CZ" altLang="cs-CZ" sz="2800" b="1" dirty="0" err="1">
                <a:solidFill>
                  <a:srgbClr val="800000"/>
                </a:solidFill>
              </a:rPr>
              <a:t>canalis</a:t>
            </a:r>
            <a:r>
              <a:rPr lang="cs-CZ" altLang="cs-CZ" sz="2800" b="1" dirty="0">
                <a:solidFill>
                  <a:srgbClr val="800000"/>
                </a:solidFill>
              </a:rPr>
              <a:t> </a:t>
            </a:r>
            <a:r>
              <a:rPr lang="cs-CZ" altLang="cs-CZ" sz="2800" b="1" dirty="0" err="1">
                <a:solidFill>
                  <a:srgbClr val="800000"/>
                </a:solidFill>
              </a:rPr>
              <a:t>inguinalis</a:t>
            </a:r>
            <a:r>
              <a:rPr lang="cs-CZ" altLang="cs-CZ" sz="2800" b="1" dirty="0">
                <a:solidFill>
                  <a:schemeClr val="bg1"/>
                </a:solidFill>
              </a:rPr>
              <a:t> </a:t>
            </a:r>
            <a:endParaRPr lang="cs-CZ" altLang="cs-CZ" sz="28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okraj </a:t>
            </a:r>
            <a:r>
              <a:rPr lang="cs-CZ" altLang="cs-CZ" sz="1800" b="1" i="1" dirty="0" err="1"/>
              <a:t>musculus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/>
              <a:t>obliquus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/>
              <a:t>int</a:t>
            </a:r>
            <a:r>
              <a:rPr lang="cs-CZ" altLang="cs-CZ" sz="1800" b="1" i="1" dirty="0"/>
              <a:t>. </a:t>
            </a:r>
            <a:r>
              <a:rPr lang="cs-CZ" altLang="cs-CZ" sz="1800" b="1" i="1" dirty="0" err="1"/>
              <a:t>abdominis</a:t>
            </a:r>
            <a:r>
              <a:rPr lang="cs-CZ" altLang="cs-CZ" sz="1800" b="1" i="1" dirty="0"/>
              <a:t> a m. </a:t>
            </a:r>
            <a:r>
              <a:rPr lang="cs-CZ" altLang="cs-CZ" sz="1800" b="1" i="1" dirty="0" err="1"/>
              <a:t>transversus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/>
              <a:t>abdominis</a:t>
            </a:r>
            <a:endParaRPr lang="cs-CZ" altLang="cs-CZ" sz="1800" b="1" i="1" dirty="0"/>
          </a:p>
        </p:txBody>
      </p:sp>
      <p:pic>
        <p:nvPicPr>
          <p:cNvPr id="2970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5400" r="66376" b="55800"/>
          <a:stretch>
            <a:fillRect/>
          </a:stretch>
        </p:blipFill>
        <p:spPr bwMode="auto">
          <a:xfrm>
            <a:off x="513905" y="1628803"/>
            <a:ext cx="4032250" cy="379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nalis inquinali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4" r="13726"/>
          <a:stretch/>
        </p:blipFill>
        <p:spPr bwMode="auto">
          <a:xfrm>
            <a:off x="8483600" y="1827240"/>
            <a:ext cx="3162300" cy="341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49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2614093" y="446892"/>
            <a:ext cx="5676619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Zadní stěna </a:t>
            </a: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canalis</a:t>
            </a: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inguinalis</a:t>
            </a:r>
            <a:endParaRPr lang="cs-CZ" sz="32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u="sng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fascia</a:t>
            </a:r>
            <a:r>
              <a:rPr lang="cs-CZ" sz="2400" b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u="sng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transversalis</a:t>
            </a:r>
            <a:r>
              <a:rPr lang="cs-CZ" sz="2400" b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+ peritoneum </a:t>
            </a:r>
            <a:r>
              <a:rPr lang="cs-CZ" b="1" u="sng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(pobřišnice</a:t>
            </a:r>
            <a:r>
              <a:rPr lang="cs-CZ" b="1" u="sng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)</a:t>
            </a:r>
          </a:p>
          <a:p>
            <a:pPr eaLnBrk="1" hangingPunct="1">
              <a:defRPr/>
            </a:pPr>
            <a:r>
              <a:rPr lang="cs-CZ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      Zesílení - </a:t>
            </a:r>
            <a:r>
              <a:rPr lang="cs-CZ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falx</a:t>
            </a:r>
            <a:r>
              <a:rPr lang="cs-CZ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inguinalis</a:t>
            </a:r>
            <a:r>
              <a:rPr lang="cs-CZ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*</a:t>
            </a:r>
            <a:r>
              <a:rPr lang="cs-CZ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a lig. </a:t>
            </a:r>
            <a:r>
              <a:rPr lang="cs-CZ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interfoveolare</a:t>
            </a:r>
            <a:r>
              <a:rPr lang="cs-CZ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** </a:t>
            </a:r>
            <a:endParaRPr lang="cs-CZ" b="1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30723" name="Picture 7" descr="image398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683" y="1762568"/>
            <a:ext cx="5219700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5400" r="67500" b="55800"/>
          <a:stretch>
            <a:fillRect/>
          </a:stretch>
        </p:blipFill>
        <p:spPr bwMode="auto">
          <a:xfrm>
            <a:off x="7082369" y="2267060"/>
            <a:ext cx="3473450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652933" y="5454232"/>
            <a:ext cx="1746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Anulus</a:t>
            </a:r>
            <a:r>
              <a:rPr lang="cs-CZ" dirty="0"/>
              <a:t> </a:t>
            </a:r>
            <a:r>
              <a:rPr lang="cs-CZ" dirty="0" err="1"/>
              <a:t>femoralis</a:t>
            </a:r>
            <a:endParaRPr lang="cs-CZ" dirty="0"/>
          </a:p>
        </p:txBody>
      </p:sp>
      <p:cxnSp>
        <p:nvCxnSpPr>
          <p:cNvPr id="4" name="Přímá spojnice se šipkou 3"/>
          <p:cNvCxnSpPr/>
          <p:nvPr/>
        </p:nvCxnSpPr>
        <p:spPr>
          <a:xfrm flipH="1" flipV="1">
            <a:off x="8819094" y="4521200"/>
            <a:ext cx="418039" cy="10176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8107894" y="2082394"/>
            <a:ext cx="26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Hesselbachův</a:t>
            </a:r>
            <a:r>
              <a:rPr lang="cs-CZ" dirty="0"/>
              <a:t> </a:t>
            </a:r>
            <a:r>
              <a:rPr lang="cs-CZ" dirty="0" smtClean="0"/>
              <a:t>trojúhelník </a:t>
            </a:r>
            <a:r>
              <a:rPr lang="cs-CZ" b="1" baseline="30000" dirty="0" smtClean="0"/>
              <a:t>o</a:t>
            </a:r>
            <a:endParaRPr lang="cs-CZ" b="1" dirty="0"/>
          </a:p>
        </p:txBody>
      </p:sp>
      <p:cxnSp>
        <p:nvCxnSpPr>
          <p:cNvPr id="7" name="Přímá spojnice se šipkou 6"/>
          <p:cNvCxnSpPr/>
          <p:nvPr/>
        </p:nvCxnSpPr>
        <p:spPr>
          <a:xfrm flipH="1">
            <a:off x="8415867" y="2457142"/>
            <a:ext cx="612246" cy="1507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bdélník 2">
            <a:extLst>
              <a:ext uri="{FF2B5EF4-FFF2-40B4-BE49-F238E27FC236}">
                <a16:creationId xmlns:a16="http://schemas.microsoft.com/office/drawing/2014/main" xmlns="" id="{E123BDB1-E025-4873-AD6F-6906D1BD472F}"/>
              </a:ext>
            </a:extLst>
          </p:cNvPr>
          <p:cNvSpPr/>
          <p:nvPr/>
        </p:nvSpPr>
        <p:spPr>
          <a:xfrm>
            <a:off x="3283131" y="1706880"/>
            <a:ext cx="879566" cy="679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3773716" y="476673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*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4264571" y="4397403"/>
            <a:ext cx="46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**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3990923" y="4496017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o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8291204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2279091" y="609252"/>
            <a:ext cx="34497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Přední 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stěna </a:t>
            </a:r>
            <a:r>
              <a:rPr lang="cs-CZ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dutiny </a:t>
            </a:r>
            <a:r>
              <a:rPr lang="cs-CZ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břišní</a:t>
            </a:r>
          </a:p>
          <a:p>
            <a:pPr eaLnBrk="1" hangingPunct="1">
              <a:defRPr/>
            </a:pPr>
            <a:r>
              <a:rPr lang="cs-CZ" sz="2400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</a:t>
            </a:r>
            <a:r>
              <a:rPr lang="cs-CZ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pohled z vnitřní strany)</a:t>
            </a:r>
            <a:endParaRPr lang="cs-CZ" sz="2400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1748" name="Text Box 6"/>
          <p:cNvSpPr txBox="1">
            <a:spLocks noChangeArrowheads="1"/>
          </p:cNvSpPr>
          <p:nvPr/>
        </p:nvSpPr>
        <p:spPr bwMode="auto">
          <a:xfrm>
            <a:off x="3767276" y="2715772"/>
            <a:ext cx="3632726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solidFill>
                  <a:srgbClr val="800000"/>
                </a:solidFill>
                <a:cs typeface="Arial" panose="020B0604020202020204" pitchFamily="34" charset="0"/>
              </a:rPr>
              <a:t>Fossa</a:t>
            </a:r>
            <a:r>
              <a:rPr lang="cs-CZ" altLang="cs-CZ" sz="2000" b="1" i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800000"/>
                </a:solidFill>
                <a:cs typeface="Arial" panose="020B0604020202020204" pitchFamily="34" charset="0"/>
              </a:rPr>
              <a:t>inguinalis</a:t>
            </a:r>
            <a:r>
              <a:rPr lang="cs-CZ" altLang="cs-CZ" sz="2000" b="1" i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800000"/>
                </a:solidFill>
                <a:cs typeface="Arial" panose="020B0604020202020204" pitchFamily="34" charset="0"/>
              </a:rPr>
              <a:t>medialis</a:t>
            </a:r>
            <a:endParaRPr lang="cs-CZ" altLang="cs-CZ" sz="2000" b="1" i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i="1" dirty="0" smtClean="0">
                <a:cs typeface="Arial" panose="020B0604020202020204" pitchFamily="34" charset="0"/>
              </a:rPr>
              <a:t>(mezi </a:t>
            </a:r>
            <a:r>
              <a:rPr lang="cs-CZ" altLang="cs-CZ" sz="1400" b="1" i="1" dirty="0" err="1" smtClean="0">
                <a:cs typeface="Arial" panose="020B0604020202020204" pitchFamily="34" charset="0"/>
              </a:rPr>
              <a:t>falx</a:t>
            </a:r>
            <a:r>
              <a:rPr lang="cs-CZ" altLang="cs-CZ" sz="1400" b="1" i="1" dirty="0" smtClean="0">
                <a:cs typeface="Arial" panose="020B0604020202020204" pitchFamily="34" charset="0"/>
              </a:rPr>
              <a:t> </a:t>
            </a:r>
            <a:r>
              <a:rPr lang="cs-CZ" altLang="cs-CZ" sz="1400" b="1" i="1" dirty="0" err="1">
                <a:cs typeface="Arial" panose="020B0604020202020204" pitchFamily="34" charset="0"/>
              </a:rPr>
              <a:t>inguinalis</a:t>
            </a:r>
            <a:r>
              <a:rPr lang="cs-CZ" altLang="cs-CZ" sz="1400" b="1" i="1" dirty="0">
                <a:cs typeface="Arial" panose="020B0604020202020204" pitchFamily="34" charset="0"/>
              </a:rPr>
              <a:t> – lig. </a:t>
            </a:r>
            <a:r>
              <a:rPr lang="cs-CZ" altLang="cs-CZ" sz="1400" b="1" i="1" dirty="0" err="1">
                <a:cs typeface="Arial" panose="020B0604020202020204" pitchFamily="34" charset="0"/>
              </a:rPr>
              <a:t>interfoveolare</a:t>
            </a:r>
            <a:r>
              <a:rPr lang="cs-CZ" altLang="cs-CZ" sz="1400" b="1" i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400" b="1" dirty="0">
                <a:cs typeface="Arial" panose="020B0604020202020204" pitchFamily="34" charset="0"/>
              </a:rPr>
              <a:t>proti </a:t>
            </a:r>
            <a:r>
              <a:rPr lang="cs-CZ" altLang="cs-CZ" sz="1400" b="1" i="1" dirty="0" err="1">
                <a:solidFill>
                  <a:srgbClr val="800000"/>
                </a:solidFill>
                <a:cs typeface="Arial" panose="020B0604020202020204" pitchFamily="34" charset="0"/>
              </a:rPr>
              <a:t>anulus</a:t>
            </a:r>
            <a:r>
              <a:rPr lang="cs-CZ" altLang="cs-CZ" sz="1400" b="1" i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400" b="1" i="1" dirty="0" err="1">
                <a:solidFill>
                  <a:srgbClr val="800000"/>
                </a:solidFill>
                <a:cs typeface="Arial" panose="020B0604020202020204" pitchFamily="34" charset="0"/>
              </a:rPr>
              <a:t>inguinalis</a:t>
            </a:r>
            <a:r>
              <a:rPr lang="cs-CZ" altLang="cs-CZ" sz="1400" b="1" i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400" b="1" i="1" dirty="0" err="1">
                <a:solidFill>
                  <a:srgbClr val="800000"/>
                </a:solidFill>
                <a:cs typeface="Arial" panose="020B0604020202020204" pitchFamily="34" charset="0"/>
              </a:rPr>
              <a:t>spf</a:t>
            </a:r>
            <a:r>
              <a:rPr lang="cs-CZ" altLang="cs-CZ" sz="1400" b="1" i="1" dirty="0">
                <a:solidFill>
                  <a:srgbClr val="800000"/>
                </a:solidFill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i="1" dirty="0" err="1">
                <a:solidFill>
                  <a:srgbClr val="800000"/>
                </a:solidFill>
                <a:cs typeface="Arial" panose="020B0604020202020204" pitchFamily="34" charset="0"/>
              </a:rPr>
              <a:t>Fossa</a:t>
            </a:r>
            <a:r>
              <a:rPr lang="cs-CZ" altLang="cs-CZ" sz="2000" b="1" i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800000"/>
                </a:solidFill>
                <a:cs typeface="Arial" panose="020B0604020202020204" pitchFamily="34" charset="0"/>
              </a:rPr>
              <a:t>inguinalis</a:t>
            </a:r>
            <a:r>
              <a:rPr lang="cs-CZ" altLang="cs-CZ" sz="2000" b="1" i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solidFill>
                  <a:srgbClr val="800000"/>
                </a:solidFill>
                <a:cs typeface="Arial" panose="020B0604020202020204" pitchFamily="34" charset="0"/>
              </a:rPr>
              <a:t>lateralis</a:t>
            </a:r>
            <a:endParaRPr lang="cs-CZ" altLang="cs-CZ" sz="2000" b="1" i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cs typeface="Arial" panose="020B0604020202020204" pitchFamily="34" charset="0"/>
              </a:rPr>
              <a:t>(laterálně od </a:t>
            </a:r>
            <a:r>
              <a:rPr lang="cs-CZ" altLang="cs-CZ" sz="1400" b="1" i="1" dirty="0">
                <a:cs typeface="Arial" panose="020B0604020202020204" pitchFamily="34" charset="0"/>
              </a:rPr>
              <a:t>lig. </a:t>
            </a:r>
            <a:r>
              <a:rPr lang="cs-CZ" altLang="cs-CZ" sz="1400" b="1" i="1" dirty="0" err="1">
                <a:cs typeface="Arial" panose="020B0604020202020204" pitchFamily="34" charset="0"/>
              </a:rPr>
              <a:t>interfoveolare</a:t>
            </a:r>
            <a:r>
              <a:rPr lang="cs-CZ" altLang="cs-CZ" sz="1400" b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i="1" dirty="0" err="1" smtClean="0">
                <a:solidFill>
                  <a:srgbClr val="800000"/>
                </a:solidFill>
                <a:cs typeface="Arial" panose="020B0604020202020204" pitchFamily="34" charset="0"/>
              </a:rPr>
              <a:t>anulus</a:t>
            </a:r>
            <a:r>
              <a:rPr lang="cs-CZ" altLang="cs-CZ" sz="1400" b="1" i="1" dirty="0" smtClean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400" b="1" i="1" dirty="0" err="1">
                <a:solidFill>
                  <a:srgbClr val="800000"/>
                </a:solidFill>
                <a:cs typeface="Arial" panose="020B0604020202020204" pitchFamily="34" charset="0"/>
              </a:rPr>
              <a:t>inguinalis</a:t>
            </a:r>
            <a:r>
              <a:rPr lang="cs-CZ" altLang="cs-CZ" sz="1400" b="1" i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400" b="1" i="1" dirty="0" err="1" smtClean="0">
                <a:solidFill>
                  <a:srgbClr val="800000"/>
                </a:solidFill>
                <a:cs typeface="Arial" panose="020B0604020202020204" pitchFamily="34" charset="0"/>
              </a:rPr>
              <a:t>profundus</a:t>
            </a:r>
            <a:endParaRPr lang="cs-CZ" altLang="cs-CZ" sz="1400" b="1" i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 i="1" dirty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53" y="1363632"/>
            <a:ext cx="3551981" cy="418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14" y="2541235"/>
            <a:ext cx="3887788" cy="2544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/>
          <p:cNvCxnSpPr/>
          <p:nvPr/>
        </p:nvCxnSpPr>
        <p:spPr>
          <a:xfrm flipH="1">
            <a:off x="2575560" y="4404360"/>
            <a:ext cx="1851660" cy="7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7805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919288" y="333376"/>
            <a:ext cx="8382000" cy="6257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041" y="739278"/>
            <a:ext cx="3357562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2124215" y="554037"/>
            <a:ext cx="4183062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endParaRPr lang="cs-CZ" altLang="cs-CZ" sz="14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endParaRPr lang="cs-CZ" altLang="cs-CZ" sz="14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endParaRPr lang="cs-CZ" altLang="cs-CZ" sz="1400" dirty="0"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cs-CZ" altLang="cs-CZ" sz="2000" b="1" dirty="0">
                <a:solidFill>
                  <a:srgbClr val="FF0000"/>
                </a:solidFill>
                <a:cs typeface="Arial" panose="020B0604020202020204" pitchFamily="34" charset="0"/>
              </a:rPr>
              <a:t>M. </a:t>
            </a:r>
            <a:r>
              <a:rPr lang="cs-CZ" altLang="cs-CZ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cremaster</a:t>
            </a:r>
            <a:endParaRPr lang="cs-CZ" altLang="cs-CZ" sz="20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cs-CZ" altLang="cs-CZ" sz="1400" b="1" dirty="0">
                <a:cs typeface="Arial" panose="020B0604020202020204" pitchFamily="34" charset="0"/>
              </a:rPr>
              <a:t>    Zvedá varle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endParaRPr lang="cs-CZ" altLang="cs-CZ" sz="1400" b="1" dirty="0">
              <a:cs typeface="Arial" panose="020B0604020202020204" pitchFamily="34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7608888" y="5734051"/>
            <a:ext cx="2374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dirty="0">
                <a:solidFill>
                  <a:srgbClr val="FF3300"/>
                </a:solidFill>
                <a:cs typeface="Arial" panose="020B0604020202020204" pitchFamily="34" charset="0"/>
              </a:rPr>
              <a:t>*</a:t>
            </a:r>
            <a:r>
              <a:rPr lang="cs-CZ" altLang="cs-CZ" sz="1400" dirty="0">
                <a:cs typeface="Arial" panose="020B0604020202020204" pitchFamily="34" charset="0"/>
              </a:rPr>
              <a:t> </a:t>
            </a:r>
            <a:r>
              <a:rPr lang="cs-CZ" altLang="cs-CZ" sz="1400" i="1" dirty="0">
                <a:cs typeface="Arial" panose="020B0604020202020204" pitchFamily="34" charset="0"/>
              </a:rPr>
              <a:t>linea </a:t>
            </a:r>
            <a:r>
              <a:rPr lang="cs-CZ" altLang="cs-CZ" sz="1400" i="1" dirty="0" err="1">
                <a:cs typeface="Arial" panose="020B0604020202020204" pitchFamily="34" charset="0"/>
              </a:rPr>
              <a:t>semilunaris</a:t>
            </a:r>
            <a:endParaRPr lang="cs-CZ" altLang="cs-CZ" sz="1400" i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400" i="1" dirty="0">
                <a:cs typeface="Arial" panose="020B0604020202020204" pitchFamily="34" charset="0"/>
              </a:rPr>
              <a:t>** linea </a:t>
            </a:r>
            <a:r>
              <a:rPr lang="cs-CZ" altLang="cs-CZ" sz="1400" i="1" dirty="0" err="1">
                <a:cs typeface="Arial" panose="020B0604020202020204" pitchFamily="34" charset="0"/>
              </a:rPr>
              <a:t>arcuata</a:t>
            </a:r>
            <a:endParaRPr lang="cs-CZ" altLang="cs-CZ" sz="1400" i="1" dirty="0">
              <a:cs typeface="Arial" panose="020B0604020202020204" pitchFamily="34" charset="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8285163" y="3436938"/>
            <a:ext cx="45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*</a:t>
            </a:r>
          </a:p>
        </p:txBody>
      </p:sp>
      <p:pic>
        <p:nvPicPr>
          <p:cNvPr id="19463" name="Picture 7" descr="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24" y="2201069"/>
            <a:ext cx="4717985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8025205" y="3881438"/>
            <a:ext cx="71715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cs typeface="Arial" panose="020B0604020202020204" pitchFamily="34" charset="0"/>
              </a:rPr>
              <a:t>**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63334" y="46205"/>
            <a:ext cx="1013795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C00000"/>
                </a:solidFill>
              </a:rPr>
              <a:t>Obsah </a:t>
            </a:r>
            <a:r>
              <a:rPr lang="cs-CZ" sz="2800" b="1" dirty="0" err="1">
                <a:solidFill>
                  <a:srgbClr val="C00000"/>
                </a:solidFill>
              </a:rPr>
              <a:t>canalis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  <a:r>
              <a:rPr lang="cs-CZ" sz="2800" b="1" dirty="0" err="1">
                <a:solidFill>
                  <a:srgbClr val="C00000"/>
                </a:solidFill>
              </a:rPr>
              <a:t>inguinalis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</a:p>
          <a:p>
            <a:r>
              <a:rPr lang="cs-CZ" sz="1400" b="1" dirty="0"/>
              <a:t>U mužů </a:t>
            </a:r>
            <a:r>
              <a:rPr lang="cs-CZ" sz="1600" b="1" dirty="0"/>
              <a:t>semenný provazec </a:t>
            </a:r>
            <a:r>
              <a:rPr lang="cs-CZ" sz="1600" b="1" i="1" dirty="0"/>
              <a:t>(</a:t>
            </a:r>
            <a:r>
              <a:rPr lang="cs-CZ" sz="1600" b="1" i="1" dirty="0" err="1"/>
              <a:t>funiculus</a:t>
            </a:r>
            <a:r>
              <a:rPr lang="cs-CZ" sz="1600" b="1" i="1" dirty="0"/>
              <a:t> </a:t>
            </a:r>
            <a:r>
              <a:rPr lang="cs-CZ" sz="1600" b="1" i="1" dirty="0" err="1"/>
              <a:t>spermaticus</a:t>
            </a:r>
            <a:r>
              <a:rPr lang="cs-CZ" sz="1600" b="1" i="1" dirty="0"/>
              <a:t>) </a:t>
            </a:r>
            <a:r>
              <a:rPr lang="cs-CZ" sz="1600" b="1" dirty="0"/>
              <a:t>+ za nitroděložního vývoje sestup varlat do </a:t>
            </a:r>
            <a:r>
              <a:rPr lang="cs-CZ" sz="1600" b="1" dirty="0" err="1" smtClean="0"/>
              <a:t>scrota</a:t>
            </a:r>
            <a:r>
              <a:rPr lang="cs-CZ" sz="1600" b="1" dirty="0" smtClean="0"/>
              <a:t> (šourku) </a:t>
            </a:r>
            <a:endParaRPr lang="cs-CZ" sz="1600" b="1" dirty="0"/>
          </a:p>
          <a:p>
            <a:r>
              <a:rPr lang="cs-CZ" sz="1600" b="1" dirty="0"/>
              <a:t>U žen </a:t>
            </a:r>
            <a:r>
              <a:rPr lang="cs-CZ" sz="1600" b="1" i="1" dirty="0"/>
              <a:t>lig. </a:t>
            </a:r>
            <a:r>
              <a:rPr lang="cs-CZ" sz="1600" b="1" i="1" dirty="0" err="1"/>
              <a:t>teres</a:t>
            </a:r>
            <a:r>
              <a:rPr lang="cs-CZ" sz="1600" b="1" i="1" dirty="0"/>
              <a:t> </a:t>
            </a:r>
            <a:r>
              <a:rPr lang="cs-CZ" sz="1600" b="1" i="1" dirty="0" err="1"/>
              <a:t>uteri</a:t>
            </a:r>
            <a:r>
              <a:rPr lang="cs-CZ" sz="1600" b="1" i="1" dirty="0"/>
              <a:t> </a:t>
            </a:r>
            <a:r>
              <a:rPr lang="cs-CZ" sz="1600" b="1" dirty="0"/>
              <a:t>(oblý vaz děložní)</a:t>
            </a:r>
          </a:p>
        </p:txBody>
      </p:sp>
    </p:spTree>
    <p:extLst>
      <p:ext uri="{BB962C8B-B14F-4D97-AF65-F5344CB8AC3E}">
        <p14:creationId xmlns:p14="http://schemas.microsoft.com/office/powerpoint/2010/main" val="6441355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can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7" t="45049" b="20477"/>
          <a:stretch>
            <a:fillRect/>
          </a:stretch>
        </p:blipFill>
        <p:spPr bwMode="auto">
          <a:xfrm>
            <a:off x="1472339" y="491425"/>
            <a:ext cx="9800486" cy="432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472339" y="491425"/>
            <a:ext cx="9004515" cy="13483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Tříselné kýly </a:t>
            </a: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(nepřímá a přímá)</a:t>
            </a:r>
            <a:endParaRPr lang="cs-CZ" sz="3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332854" y="491425"/>
            <a:ext cx="1115878" cy="139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73388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5400" r="66376" b="55800"/>
          <a:stretch>
            <a:fillRect/>
          </a:stretch>
        </p:blipFill>
        <p:spPr bwMode="auto">
          <a:xfrm>
            <a:off x="5486400" y="405072"/>
            <a:ext cx="5875865" cy="553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sejmout0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18" b="12498"/>
          <a:stretch>
            <a:fillRect/>
          </a:stretch>
        </p:blipFill>
        <p:spPr bwMode="auto">
          <a:xfrm>
            <a:off x="287865" y="1349952"/>
            <a:ext cx="5096933" cy="3883110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02132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00856" y="13841"/>
            <a:ext cx="9450023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sz="3200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3200" b="1" dirty="0">
                <a:solidFill>
                  <a:srgbClr val="800000"/>
                </a:solidFill>
                <a:cs typeface="Arial" panose="020B0604020202020204" pitchFamily="34" charset="0"/>
              </a:rPr>
              <a:t>Fascie břišních svalů</a:t>
            </a:r>
          </a:p>
          <a:p>
            <a:r>
              <a:rPr lang="cs-CZ" altLang="cs-CZ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Fascia</a:t>
            </a:r>
            <a:r>
              <a:rPr lang="cs-CZ" altLang="cs-CZ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abdominis</a:t>
            </a:r>
            <a:r>
              <a:rPr lang="cs-CZ" altLang="cs-CZ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subcutanea</a:t>
            </a:r>
            <a:endParaRPr lang="cs-CZ" altLang="cs-CZ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r>
              <a:rPr lang="cs-CZ" altLang="cs-CZ" sz="24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Fascia</a:t>
            </a:r>
            <a:r>
              <a:rPr lang="cs-CZ" altLang="cs-CZ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4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abdominis</a:t>
            </a:r>
            <a:r>
              <a:rPr lang="cs-CZ" altLang="cs-CZ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4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superficialis</a:t>
            </a:r>
            <a:r>
              <a:rPr lang="cs-CZ" altLang="cs-CZ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 i="1" dirty="0">
                <a:cs typeface="Arial" panose="020B0604020202020204" pitchFamily="34" charset="0"/>
              </a:rPr>
              <a:t>(pokračuje jako </a:t>
            </a:r>
            <a:r>
              <a:rPr lang="cs-CZ" altLang="cs-CZ" b="1" i="1" dirty="0" err="1">
                <a:cs typeface="Arial" panose="020B0604020202020204" pitchFamily="34" charset="0"/>
              </a:rPr>
              <a:t>fascia</a:t>
            </a:r>
            <a:r>
              <a:rPr lang="cs-CZ" altLang="cs-CZ" b="1" i="1" dirty="0"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cs typeface="Arial" panose="020B0604020202020204" pitchFamily="34" charset="0"/>
              </a:rPr>
              <a:t>spermatica</a:t>
            </a:r>
            <a:r>
              <a:rPr lang="cs-CZ" altLang="cs-CZ" b="1" i="1" dirty="0"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cs typeface="Arial" panose="020B0604020202020204" pitchFamily="34" charset="0"/>
              </a:rPr>
              <a:t>externa</a:t>
            </a:r>
            <a:r>
              <a:rPr lang="cs-CZ" altLang="cs-CZ" b="1" i="1" dirty="0">
                <a:cs typeface="Arial" panose="020B0604020202020204" pitchFamily="34" charset="0"/>
              </a:rPr>
              <a:t>) </a:t>
            </a:r>
          </a:p>
          <a:p>
            <a:pPr eaLnBrk="1" hangingPunct="1"/>
            <a:r>
              <a:rPr lang="cs-CZ" altLang="cs-CZ" b="1" i="1" dirty="0">
                <a:cs typeface="Arial" panose="020B0604020202020204" pitchFamily="34" charset="0"/>
              </a:rPr>
              <a:t>Lig. </a:t>
            </a:r>
            <a:r>
              <a:rPr lang="cs-CZ" altLang="cs-CZ" b="1" i="1" dirty="0" err="1">
                <a:cs typeface="Arial" panose="020B0604020202020204" pitchFamily="34" charset="0"/>
              </a:rPr>
              <a:t>fundiforme</a:t>
            </a:r>
            <a:r>
              <a:rPr lang="cs-CZ" altLang="cs-CZ" b="1" i="1" dirty="0">
                <a:cs typeface="Arial" panose="020B0604020202020204" pitchFamily="34" charset="0"/>
              </a:rPr>
              <a:t> penis (</a:t>
            </a:r>
            <a:r>
              <a:rPr lang="cs-CZ" altLang="cs-CZ" b="1" i="1" dirty="0" err="1">
                <a:cs typeface="Arial" panose="020B0604020202020204" pitchFamily="34" charset="0"/>
              </a:rPr>
              <a:t>clitoridis</a:t>
            </a:r>
            <a:r>
              <a:rPr lang="cs-CZ" altLang="cs-CZ" b="1" i="1" dirty="0">
                <a:cs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b="1" i="1" dirty="0">
                <a:cs typeface="Arial" panose="020B0604020202020204" pitchFamily="34" charset="0"/>
              </a:rPr>
              <a:t>Lig. </a:t>
            </a:r>
            <a:r>
              <a:rPr lang="cs-CZ" altLang="cs-CZ" b="1" i="1" dirty="0" err="1">
                <a:cs typeface="Arial" panose="020B0604020202020204" pitchFamily="34" charset="0"/>
              </a:rPr>
              <a:t>suspensorium</a:t>
            </a:r>
            <a:r>
              <a:rPr lang="cs-CZ" altLang="cs-CZ" b="1" i="1" dirty="0">
                <a:cs typeface="Arial" panose="020B0604020202020204" pitchFamily="34" charset="0"/>
              </a:rPr>
              <a:t> penis (</a:t>
            </a:r>
            <a:r>
              <a:rPr lang="cs-CZ" altLang="cs-CZ" b="1" i="1" dirty="0" err="1">
                <a:cs typeface="Arial" panose="020B0604020202020204" pitchFamily="34" charset="0"/>
              </a:rPr>
              <a:t>clitoridis</a:t>
            </a:r>
            <a:r>
              <a:rPr lang="cs-CZ" altLang="cs-CZ" b="1" i="1" dirty="0">
                <a:cs typeface="Arial" panose="020B0604020202020204" pitchFamily="34" charset="0"/>
              </a:rPr>
              <a:t>)</a:t>
            </a:r>
          </a:p>
          <a:p>
            <a:pPr eaLnBrk="1" hangingPunct="1"/>
            <a:endParaRPr lang="cs-CZ" altLang="cs-CZ" sz="2400" b="1" i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4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Fascia</a:t>
            </a:r>
            <a:r>
              <a:rPr lang="cs-CZ" altLang="cs-CZ" sz="2400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400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transversalis</a:t>
            </a:r>
            <a:r>
              <a:rPr lang="cs-CZ" altLang="cs-CZ" sz="24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sz="2000" b="1" i="1" dirty="0">
                <a:cs typeface="Arial" panose="020B0604020202020204" pitchFamily="34" charset="0"/>
              </a:rPr>
              <a:t>(</a:t>
            </a:r>
            <a:r>
              <a:rPr lang="cs-CZ" altLang="cs-CZ" sz="2000" b="1" i="1" dirty="0" err="1">
                <a:cs typeface="Arial" panose="020B0604020202020204" pitchFamily="34" charset="0"/>
              </a:rPr>
              <a:t>fascia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  <a:r>
              <a:rPr lang="cs-CZ" altLang="cs-CZ" sz="2000" b="1" i="1" dirty="0" err="1">
                <a:cs typeface="Arial" panose="020B0604020202020204" pitchFamily="34" charset="0"/>
              </a:rPr>
              <a:t>umbilicalis</a:t>
            </a:r>
            <a:r>
              <a:rPr lang="cs-CZ" altLang="cs-CZ" sz="2000" b="1" i="1" dirty="0">
                <a:cs typeface="Arial" panose="020B0604020202020204" pitchFamily="34" charset="0"/>
              </a:rPr>
              <a:t>, lig. </a:t>
            </a:r>
            <a:r>
              <a:rPr lang="cs-CZ" altLang="cs-CZ" sz="2000" b="1" i="1" dirty="0" err="1">
                <a:cs typeface="Arial" panose="020B0604020202020204" pitchFamily="34" charset="0"/>
              </a:rPr>
              <a:t>interfoveolare</a:t>
            </a:r>
            <a:r>
              <a:rPr lang="cs-CZ" altLang="cs-CZ" sz="2000" b="1" i="1" dirty="0">
                <a:cs typeface="Arial" panose="020B0604020202020204" pitchFamily="34" charset="0"/>
              </a:rPr>
              <a:t>)</a:t>
            </a:r>
            <a:endParaRPr lang="cs-CZ" altLang="cs-CZ" b="1" i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b="1" i="1" dirty="0">
                <a:cs typeface="Arial" panose="020B0604020202020204" pitchFamily="34" charset="0"/>
              </a:rPr>
              <a:t>(pokračování jako </a:t>
            </a:r>
            <a:r>
              <a:rPr lang="cs-CZ" altLang="cs-CZ" b="1" i="1" dirty="0" err="1">
                <a:cs typeface="Arial" panose="020B0604020202020204" pitchFamily="34" charset="0"/>
              </a:rPr>
              <a:t>fascia</a:t>
            </a:r>
            <a:r>
              <a:rPr lang="cs-CZ" altLang="cs-CZ" b="1" i="1" dirty="0">
                <a:cs typeface="Arial" panose="020B0604020202020204" pitchFamily="34" charset="0"/>
              </a:rPr>
              <a:t> </a:t>
            </a:r>
            <a:r>
              <a:rPr lang="cs-CZ" altLang="cs-CZ" b="1" i="1" dirty="0" err="1">
                <a:cs typeface="Arial" panose="020B0604020202020204" pitchFamily="34" charset="0"/>
              </a:rPr>
              <a:t>spermatica</a:t>
            </a:r>
            <a:r>
              <a:rPr lang="cs-CZ" altLang="cs-CZ" b="1" i="1" dirty="0">
                <a:cs typeface="Arial" panose="020B0604020202020204" pitchFamily="34" charset="0"/>
              </a:rPr>
              <a:t> interna)</a:t>
            </a:r>
            <a:r>
              <a:rPr lang="cs-CZ" altLang="cs-CZ" sz="2000" b="1" i="1" dirty="0"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560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6480" r="67950" b="56880"/>
          <a:stretch>
            <a:fillRect/>
          </a:stretch>
        </p:blipFill>
        <p:spPr bwMode="auto">
          <a:xfrm>
            <a:off x="8529638" y="2510115"/>
            <a:ext cx="3662362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5" t="5400" r="69075" b="55800"/>
          <a:stretch>
            <a:fillRect/>
          </a:stretch>
        </p:blipFill>
        <p:spPr bwMode="auto">
          <a:xfrm>
            <a:off x="5741029" y="2510114"/>
            <a:ext cx="2945156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9263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1" y="1619912"/>
            <a:ext cx="3231823" cy="275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519036" y="1245810"/>
            <a:ext cx="922985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i="1" dirty="0">
                <a:solidFill>
                  <a:srgbClr val="C00000"/>
                </a:solidFill>
              </a:rPr>
              <a:t>m. levator ani</a:t>
            </a:r>
          </a:p>
          <a:p>
            <a:r>
              <a:rPr lang="cs-CZ" i="1" dirty="0"/>
              <a:t>        </a:t>
            </a:r>
            <a:r>
              <a:rPr lang="cs-CZ" sz="2000" b="1" i="1" dirty="0"/>
              <a:t>m. </a:t>
            </a:r>
            <a:r>
              <a:rPr lang="cs-CZ" sz="2000" b="1" i="1" dirty="0" err="1"/>
              <a:t>pubococcygeus</a:t>
            </a:r>
            <a:r>
              <a:rPr lang="cs-CZ" sz="2000" b="1" i="1" dirty="0"/>
              <a:t> - </a:t>
            </a:r>
            <a:r>
              <a:rPr lang="cs-CZ" b="1" dirty="0"/>
              <a:t>ohraničuje </a:t>
            </a:r>
            <a:r>
              <a:rPr lang="cs-CZ" b="1" i="1" dirty="0" err="1"/>
              <a:t>hiatus</a:t>
            </a:r>
            <a:r>
              <a:rPr lang="cs-CZ" b="1" i="1" dirty="0"/>
              <a:t> </a:t>
            </a:r>
            <a:r>
              <a:rPr lang="cs-CZ" b="1" i="1" dirty="0" err="1"/>
              <a:t>urogenitalis</a:t>
            </a:r>
            <a:r>
              <a:rPr lang="cs-CZ" b="1" dirty="0"/>
              <a:t> </a:t>
            </a:r>
          </a:p>
          <a:p>
            <a:r>
              <a:rPr lang="cs-CZ" sz="2000" b="1" i="1" dirty="0"/>
              <a:t>       m. </a:t>
            </a:r>
            <a:r>
              <a:rPr lang="cs-CZ" sz="2000" b="1" i="1" dirty="0" err="1"/>
              <a:t>iliococcygeus</a:t>
            </a:r>
            <a:r>
              <a:rPr lang="cs-CZ" sz="2000" b="1" i="1" dirty="0"/>
              <a:t>  </a:t>
            </a:r>
          </a:p>
          <a:p>
            <a:r>
              <a:rPr lang="cs-CZ" sz="2000" b="1" dirty="0"/>
              <a:t>i: </a:t>
            </a:r>
            <a:r>
              <a:rPr lang="cs-CZ" sz="2000" b="1" i="1" dirty="0"/>
              <a:t>lig. </a:t>
            </a:r>
            <a:r>
              <a:rPr lang="cs-CZ" sz="2000" b="1" i="1" dirty="0" err="1"/>
              <a:t>anococcygeum</a:t>
            </a:r>
            <a:r>
              <a:rPr lang="cs-CZ" sz="2000" b="1" i="1" dirty="0"/>
              <a:t> </a:t>
            </a:r>
            <a:endParaRPr lang="cs-CZ" sz="2000" b="1" dirty="0"/>
          </a:p>
          <a:p>
            <a:r>
              <a:rPr lang="cs-CZ" sz="2000" b="1" dirty="0"/>
              <a:t>f: zvedač konečníku, tvoří svalové dno pánve</a:t>
            </a:r>
          </a:p>
          <a:p>
            <a:r>
              <a:rPr lang="cs-CZ" sz="2000" b="1" dirty="0"/>
              <a:t>i: </a:t>
            </a:r>
            <a:r>
              <a:rPr lang="cs-CZ" sz="2000" b="1" i="1" dirty="0">
                <a:solidFill>
                  <a:srgbClr val="C00000"/>
                </a:solidFill>
              </a:rPr>
              <a:t>plexus </a:t>
            </a:r>
            <a:r>
              <a:rPr lang="cs-CZ" sz="2000" b="1" i="1" dirty="0" err="1">
                <a:solidFill>
                  <a:srgbClr val="C00000"/>
                </a:solidFill>
              </a:rPr>
              <a:t>sacralis</a:t>
            </a:r>
            <a:endParaRPr lang="cs-CZ" sz="2000" b="1" dirty="0">
              <a:solidFill>
                <a:srgbClr val="C00000"/>
              </a:solidFill>
            </a:endParaRPr>
          </a:p>
          <a:p>
            <a:endParaRPr lang="cs-CZ" sz="2800" b="1" i="1" dirty="0"/>
          </a:p>
          <a:p>
            <a:r>
              <a:rPr lang="cs-CZ" sz="2800" b="1" i="1" dirty="0">
                <a:solidFill>
                  <a:srgbClr val="C00000"/>
                </a:solidFill>
              </a:rPr>
              <a:t>m. </a:t>
            </a:r>
            <a:r>
              <a:rPr lang="cs-CZ" sz="2800" b="1" i="1" dirty="0" err="1">
                <a:solidFill>
                  <a:srgbClr val="C00000"/>
                </a:solidFill>
              </a:rPr>
              <a:t>coccygeus</a:t>
            </a:r>
            <a:r>
              <a:rPr lang="cs-CZ" sz="2800" b="1" i="1" dirty="0">
                <a:solidFill>
                  <a:srgbClr val="C00000"/>
                </a:solidFill>
              </a:rPr>
              <a:t> </a:t>
            </a:r>
            <a:r>
              <a:rPr lang="cs-CZ" sz="2400" b="1" dirty="0"/>
              <a:t>(vlákna se mísí s </a:t>
            </a:r>
            <a:r>
              <a:rPr lang="cs-CZ" sz="2400" b="1" i="1" dirty="0"/>
              <a:t>lig. </a:t>
            </a:r>
            <a:r>
              <a:rPr lang="cs-CZ" sz="2400" b="1" i="1" dirty="0" err="1"/>
              <a:t>sacrospinale</a:t>
            </a:r>
            <a:r>
              <a:rPr lang="cs-CZ" sz="2400" b="1" dirty="0"/>
              <a:t>)</a:t>
            </a:r>
          </a:p>
          <a:p>
            <a:endParaRPr lang="cs-CZ" sz="2800" b="1" i="1" dirty="0"/>
          </a:p>
          <a:p>
            <a:r>
              <a:rPr lang="cs-CZ" sz="2800" b="1" i="1" dirty="0">
                <a:solidFill>
                  <a:srgbClr val="C00000"/>
                </a:solidFill>
              </a:rPr>
              <a:t>m. </a:t>
            </a:r>
            <a:r>
              <a:rPr lang="cs-CZ" sz="2800" b="1" i="1" dirty="0" err="1">
                <a:solidFill>
                  <a:srgbClr val="C00000"/>
                </a:solidFill>
              </a:rPr>
              <a:t>sphincter</a:t>
            </a:r>
            <a:r>
              <a:rPr lang="cs-CZ" sz="2800" b="1" i="1" dirty="0">
                <a:solidFill>
                  <a:srgbClr val="C00000"/>
                </a:solidFill>
              </a:rPr>
              <a:t> ani </a:t>
            </a:r>
            <a:r>
              <a:rPr lang="cs-CZ" sz="2800" b="1" i="1" dirty="0" err="1">
                <a:solidFill>
                  <a:srgbClr val="C00000"/>
                </a:solidFill>
              </a:rPr>
              <a:t>externus</a:t>
            </a:r>
            <a:endParaRPr lang="cs-CZ" sz="2800" b="1" i="1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237" y="4540256"/>
            <a:ext cx="3502617" cy="2483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146874" y="402956"/>
            <a:ext cx="97484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Svalové dno pánevní </a:t>
            </a:r>
            <a:r>
              <a:rPr lang="cs-CZ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800" b="1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diaphragma</a:t>
            </a:r>
            <a:r>
              <a:rPr lang="cs-CZ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pelvis)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372174" y="5289541"/>
            <a:ext cx="402488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 err="1"/>
              <a:t>Fascia</a:t>
            </a:r>
            <a:r>
              <a:rPr lang="cs-CZ" sz="2000" b="1" dirty="0"/>
              <a:t> </a:t>
            </a:r>
            <a:r>
              <a:rPr lang="cs-CZ" sz="2000" b="1" dirty="0" err="1"/>
              <a:t>diaphragmatis</a:t>
            </a:r>
            <a:r>
              <a:rPr lang="cs-CZ" sz="2000" b="1" dirty="0"/>
              <a:t> pelvis superior</a:t>
            </a:r>
          </a:p>
          <a:p>
            <a:r>
              <a:rPr lang="cs-CZ" sz="2000" b="1" dirty="0" err="1"/>
              <a:t>Fascia</a:t>
            </a:r>
            <a:r>
              <a:rPr lang="cs-CZ" sz="2000" b="1" dirty="0"/>
              <a:t> </a:t>
            </a:r>
            <a:r>
              <a:rPr lang="cs-CZ" sz="2000" b="1" dirty="0" err="1"/>
              <a:t>diaphragmatis</a:t>
            </a:r>
            <a:r>
              <a:rPr lang="cs-CZ" sz="2000" b="1" dirty="0"/>
              <a:t> pelvis </a:t>
            </a:r>
            <a:r>
              <a:rPr lang="cs-CZ" sz="2000" b="1" dirty="0" err="1"/>
              <a:t>inferior</a:t>
            </a:r>
            <a:endParaRPr lang="cs-CZ" sz="2000" b="1" dirty="0"/>
          </a:p>
          <a:p>
            <a:endParaRPr lang="cs-CZ" dirty="0"/>
          </a:p>
        </p:txBody>
      </p:sp>
      <p:pic>
        <p:nvPicPr>
          <p:cNvPr id="7" name="Obrázek 6" descr="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4786288" y="4932538"/>
            <a:ext cx="2834495" cy="192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055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41" y="1712758"/>
            <a:ext cx="5392429" cy="460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215539" y="650929"/>
            <a:ext cx="3828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Diaphragma</a:t>
            </a:r>
            <a:r>
              <a:rPr 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pelvis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7680" y="2036691"/>
            <a:ext cx="6034537" cy="4278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166528" y="1397287"/>
            <a:ext cx="3954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Pohled na </a:t>
            </a:r>
            <a:r>
              <a:rPr lang="cs-CZ" b="1" dirty="0">
                <a:solidFill>
                  <a:srgbClr val="C00000"/>
                </a:solidFill>
              </a:rPr>
              <a:t>svalové dno </a:t>
            </a:r>
            <a:r>
              <a:rPr lang="cs-CZ" dirty="0"/>
              <a:t>pánevní zvnějšku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010897" y="1397287"/>
            <a:ext cx="448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Svalové dno pánevní </a:t>
            </a:r>
            <a:r>
              <a:rPr lang="cs-CZ" dirty="0"/>
              <a:t>- pohled do malé pánve</a:t>
            </a:r>
          </a:p>
        </p:txBody>
      </p:sp>
    </p:spTree>
    <p:extLst>
      <p:ext uri="{BB962C8B-B14F-4D97-AF65-F5344CB8AC3E}">
        <p14:creationId xmlns:p14="http://schemas.microsoft.com/office/powerpoint/2010/main" val="2976133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" b="18900"/>
          <a:stretch>
            <a:fillRect/>
          </a:stretch>
        </p:blipFill>
        <p:spPr bwMode="auto">
          <a:xfrm>
            <a:off x="6143373" y="274980"/>
            <a:ext cx="339248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5" r="46379" b="9830"/>
          <a:stretch>
            <a:fillRect/>
          </a:stretch>
        </p:blipFill>
        <p:spPr bwMode="auto">
          <a:xfrm>
            <a:off x="6888999" y="3752970"/>
            <a:ext cx="2271713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286824" y="310234"/>
            <a:ext cx="46733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a) </a:t>
            </a: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Thorakohumerální</a:t>
            </a: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svaly</a:t>
            </a: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235714" y="2419884"/>
            <a:ext cx="60483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i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pronace, flexe, addukce, pomocný vdechový sval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nn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i="1" dirty="0" err="1">
                <a:cs typeface="Arial" panose="020B0604020202020204" pitchFamily="34" charset="0"/>
              </a:rPr>
              <a:t>pectorales</a:t>
            </a:r>
            <a:r>
              <a:rPr lang="cs-CZ" altLang="cs-CZ" sz="1800" b="1" i="1" dirty="0">
                <a:cs typeface="Arial" panose="020B0604020202020204" pitchFamily="34" charset="0"/>
              </a:rPr>
              <a:t> (plexus </a:t>
            </a:r>
            <a:r>
              <a:rPr lang="cs-CZ" altLang="cs-CZ" sz="1800" b="1" i="1" dirty="0" err="1">
                <a:cs typeface="Arial" panose="020B0604020202020204" pitchFamily="34" charset="0"/>
              </a:rPr>
              <a:t>brachialis</a:t>
            </a:r>
            <a:r>
              <a:rPr lang="cs-CZ" altLang="cs-CZ" sz="1800" b="1" i="1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260221" y="1659756"/>
            <a:ext cx="29817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Musculus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pectoralis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major</a:t>
            </a: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270109" y="4585015"/>
            <a:ext cx="29897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Musculus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pectoralis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minor</a:t>
            </a:r>
          </a:p>
        </p:txBody>
      </p:sp>
      <p:sp>
        <p:nvSpPr>
          <p:cNvPr id="4104" name="Text Box 7"/>
          <p:cNvSpPr txBox="1">
            <a:spLocks noChangeArrowheads="1"/>
          </p:cNvSpPr>
          <p:nvPr/>
        </p:nvSpPr>
        <p:spPr bwMode="auto">
          <a:xfrm>
            <a:off x="270109" y="5045075"/>
            <a:ext cx="654526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táhne lopatku dopředu a dolů, pomocný vdechový sval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nn</a:t>
            </a:r>
            <a:r>
              <a:rPr lang="cs-CZ" altLang="cs-CZ" sz="1800" b="1" i="1" dirty="0">
                <a:cs typeface="Arial" panose="020B0604020202020204" pitchFamily="34" charset="0"/>
              </a:rPr>
              <a:t>. </a:t>
            </a:r>
            <a:r>
              <a:rPr lang="cs-CZ" altLang="cs-CZ" sz="1800" b="1" i="1" dirty="0" err="1">
                <a:cs typeface="Arial" panose="020B0604020202020204" pitchFamily="34" charset="0"/>
              </a:rPr>
              <a:t>pectorales</a:t>
            </a:r>
            <a:endParaRPr lang="cs-CZ" altLang="cs-CZ" sz="1800" b="1" i="1" dirty="0"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576" y="1395375"/>
            <a:ext cx="1441525" cy="145487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9247" y="3752970"/>
            <a:ext cx="2516538" cy="27495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904" y="707319"/>
            <a:ext cx="2527276" cy="2519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9520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141" y="1831115"/>
            <a:ext cx="4824412" cy="3608388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831115"/>
            <a:ext cx="4103688" cy="360997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812584" y="681925"/>
            <a:ext cx="4875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Diaphragma</a:t>
            </a:r>
            <a:r>
              <a:rPr lang="cs-CZ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urogenitale</a:t>
            </a:r>
            <a:endParaRPr lang="cs-CZ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64049"/>
            <a:ext cx="2200759" cy="2195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731" y="4541917"/>
            <a:ext cx="2311644" cy="221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815625" y="5498453"/>
            <a:ext cx="53656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m. </a:t>
            </a:r>
            <a:r>
              <a:rPr lang="cs-CZ" dirty="0" err="1"/>
              <a:t>transversus</a:t>
            </a:r>
            <a:r>
              <a:rPr lang="cs-CZ" dirty="0"/>
              <a:t> perinei </a:t>
            </a:r>
            <a:r>
              <a:rPr lang="cs-CZ" dirty="0" err="1"/>
              <a:t>profundus</a:t>
            </a:r>
            <a:r>
              <a:rPr lang="cs-CZ" dirty="0"/>
              <a:t> ( u žen </a:t>
            </a:r>
            <a:r>
              <a:rPr lang="cs-CZ" dirty="0" smtClean="0"/>
              <a:t>většina vaziva</a:t>
            </a:r>
            <a:r>
              <a:rPr lang="cs-CZ" dirty="0"/>
              <a:t>)</a:t>
            </a:r>
          </a:p>
          <a:p>
            <a:r>
              <a:rPr lang="cs-CZ" dirty="0"/>
              <a:t>m. </a:t>
            </a:r>
            <a:r>
              <a:rPr lang="cs-CZ" dirty="0" err="1"/>
              <a:t>transversus</a:t>
            </a:r>
            <a:r>
              <a:rPr lang="cs-CZ" dirty="0"/>
              <a:t> perinei </a:t>
            </a:r>
            <a:r>
              <a:rPr lang="cs-CZ" dirty="0" err="1"/>
              <a:t>superficialis</a:t>
            </a:r>
            <a:endParaRPr lang="cs-CZ" dirty="0"/>
          </a:p>
          <a:p>
            <a:r>
              <a:rPr lang="cs-CZ" dirty="0"/>
              <a:t>lig. </a:t>
            </a:r>
            <a:r>
              <a:rPr lang="cs-CZ" dirty="0" err="1"/>
              <a:t>transversum</a:t>
            </a:r>
            <a:r>
              <a:rPr lang="cs-CZ" dirty="0"/>
              <a:t> perinei</a:t>
            </a:r>
          </a:p>
          <a:p>
            <a:r>
              <a:rPr lang="cs-CZ" dirty="0"/>
              <a:t>m. </a:t>
            </a:r>
            <a:r>
              <a:rPr lang="cs-CZ" dirty="0" err="1"/>
              <a:t>sphincter</a:t>
            </a:r>
            <a:r>
              <a:rPr lang="cs-CZ" dirty="0"/>
              <a:t> </a:t>
            </a:r>
            <a:r>
              <a:rPr lang="cs-CZ" dirty="0" err="1"/>
              <a:t>urethrae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50890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1" y="1160038"/>
            <a:ext cx="7902574" cy="569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528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87400" y="620713"/>
            <a:ext cx="9409113" cy="3124200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cs-CZ" altLang="cs-CZ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r>
              <a:rPr lang="cs-CZ" altLang="cs-CZ" sz="8000" b="1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Použité obrázky pocházejí z: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cs-CZ" altLang="cs-CZ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80000"/>
              </a:lnSpc>
              <a:buFontTx/>
              <a:buNone/>
            </a:pPr>
            <a:endParaRPr lang="cs-CZ" altLang="cs-CZ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sz="8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Moore</a:t>
            </a:r>
            <a:r>
              <a:rPr lang="cs-CZ" altLang="cs-CZ" sz="8000" b="1" u="sng" dirty="0">
                <a:latin typeface="Arial" panose="020B0604020202020204" pitchFamily="34" charset="0"/>
                <a:cs typeface="Arial" panose="020B0604020202020204" pitchFamily="34" charset="0"/>
              </a:rPr>
              <a:t>, K. L. (1992):</a:t>
            </a:r>
            <a:r>
              <a:rPr lang="cs-CZ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8000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cs-CZ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8000" dirty="0" err="1">
                <a:latin typeface="Arial" panose="020B0604020202020204" pitchFamily="34" charset="0"/>
                <a:cs typeface="Arial" panose="020B0604020202020204" pitchFamily="34" charset="0"/>
              </a:rPr>
              <a:t>oriented</a:t>
            </a:r>
            <a:r>
              <a:rPr lang="cs-CZ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 anatomy. </a:t>
            </a:r>
            <a:r>
              <a:rPr lang="cs-CZ" altLang="cs-CZ" sz="8000" dirty="0" err="1">
                <a:latin typeface="Arial" panose="020B0604020202020204" pitchFamily="34" charset="0"/>
                <a:cs typeface="Arial" panose="020B0604020202020204" pitchFamily="34" charset="0"/>
              </a:rPr>
              <a:t>Third</a:t>
            </a:r>
            <a:r>
              <a:rPr lang="cs-CZ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8000" dirty="0" err="1">
                <a:latin typeface="Arial" panose="020B0604020202020204" pitchFamily="34" charset="0"/>
                <a:cs typeface="Arial" panose="020B0604020202020204" pitchFamily="34" charset="0"/>
              </a:rPr>
              <a:t>edition</a:t>
            </a:r>
            <a:r>
              <a:rPr lang="cs-CZ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altLang="cs-CZ" sz="8000" dirty="0" err="1">
                <a:latin typeface="Arial" panose="020B0604020202020204" pitchFamily="34" charset="0"/>
                <a:cs typeface="Arial" panose="020B0604020202020204" pitchFamily="34" charset="0"/>
              </a:rPr>
              <a:t>Williams</a:t>
            </a:r>
            <a:r>
              <a:rPr lang="en-US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cs-CZ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Wilkins, A </a:t>
            </a:r>
            <a:r>
              <a:rPr lang="cs-CZ" altLang="cs-CZ" sz="8000" dirty="0" err="1">
                <a:latin typeface="Arial" panose="020B0604020202020204" pitchFamily="34" charset="0"/>
                <a:cs typeface="Arial" panose="020B0604020202020204" pitchFamily="34" charset="0"/>
              </a:rPr>
              <a:t>Waverly</a:t>
            </a:r>
            <a:r>
              <a:rPr lang="cs-CZ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8000" dirty="0" err="1">
                <a:latin typeface="Arial" panose="020B0604020202020204" pitchFamily="34" charset="0"/>
                <a:cs typeface="Arial" panose="020B0604020202020204" pitchFamily="34" charset="0"/>
              </a:rPr>
              <a:t>Company</a:t>
            </a:r>
            <a:r>
              <a:rPr lang="cs-CZ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cs-CZ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cs-CZ" altLang="cs-CZ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sz="8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Gilroy</a:t>
            </a:r>
            <a:r>
              <a:rPr lang="cs-CZ" altLang="cs-CZ" sz="8000" b="1" u="sng" dirty="0">
                <a:latin typeface="Arial" panose="020B0604020202020204" pitchFamily="34" charset="0"/>
                <a:cs typeface="Arial" panose="020B0604020202020204" pitchFamily="34" charset="0"/>
              </a:rPr>
              <a:t>, A. M. et al. (2009):</a:t>
            </a:r>
            <a:r>
              <a:rPr lang="cs-CZ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 Atlas </a:t>
            </a:r>
            <a:r>
              <a:rPr lang="cs-CZ" altLang="cs-CZ" sz="80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 Anatomy. </a:t>
            </a:r>
            <a:r>
              <a:rPr lang="cs-CZ" altLang="cs-CZ" sz="8000" dirty="0" err="1">
                <a:latin typeface="Arial" panose="020B0604020202020204" pitchFamily="34" charset="0"/>
                <a:cs typeface="Arial" panose="020B0604020202020204" pitchFamily="34" charset="0"/>
              </a:rPr>
              <a:t>Thieme</a:t>
            </a:r>
            <a:r>
              <a:rPr lang="cs-CZ" altLang="cs-CZ" sz="8000" dirty="0">
                <a:latin typeface="Arial" panose="020B0604020202020204" pitchFamily="34" charset="0"/>
                <a:cs typeface="Arial" panose="020B0604020202020204" pitchFamily="34" charset="0"/>
              </a:rPr>
              <a:t> New York, Stuttgart.</a:t>
            </a:r>
          </a:p>
          <a:p>
            <a:pPr>
              <a:lnSpc>
                <a:spcPct val="80000"/>
              </a:lnSpc>
            </a:pPr>
            <a:endParaRPr lang="cs-CZ" altLang="cs-CZ" sz="8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sz="8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Putz</a:t>
            </a:r>
            <a:r>
              <a:rPr lang="cs-CZ" altLang="cs-CZ" sz="8000" b="1" u="sng" dirty="0">
                <a:latin typeface="Arial" panose="020B0604020202020204" pitchFamily="34" charset="0"/>
                <a:cs typeface="Arial" panose="020B0604020202020204" pitchFamily="34" charset="0"/>
              </a:rPr>
              <a:t>, R. (2008):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     Atlas </a:t>
            </a:r>
            <a:r>
              <a:rPr lang="cs-CZ" altLang="cs-CZ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Human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 Anatomy </a:t>
            </a:r>
            <a:r>
              <a:rPr lang="cs-CZ" altLang="cs-CZ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Sobotta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Elsevier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Books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cs-CZ" altLang="cs-CZ" sz="8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sz="8000" b="1" u="sng" dirty="0" err="1">
                <a:latin typeface="Arial" panose="020B0604020202020204" pitchFamily="34" charset="0"/>
                <a:cs typeface="Arial" panose="020B0604020202020204" pitchFamily="34" charset="0"/>
              </a:rPr>
              <a:t>Platzer</a:t>
            </a:r>
            <a:r>
              <a:rPr lang="cs-CZ" altLang="cs-CZ" sz="8000" b="1" u="sng" dirty="0">
                <a:latin typeface="Arial" panose="020B0604020202020204" pitchFamily="34" charset="0"/>
                <a:cs typeface="Arial" panose="020B0604020202020204" pitchFamily="34" charset="0"/>
              </a:rPr>
              <a:t>, W.,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Kahle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, W., </a:t>
            </a:r>
            <a:r>
              <a:rPr lang="cs-CZ" altLang="cs-CZ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Leonhardt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 H. (1992):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altLang="cs-CZ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Locomotor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. Georg </a:t>
            </a:r>
            <a:r>
              <a:rPr lang="cs-CZ" altLang="cs-CZ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Thieme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Verlag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, Stuttgart,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     New York, 4th </a:t>
            </a:r>
            <a:r>
              <a:rPr lang="cs-CZ" altLang="cs-CZ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edition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endParaRPr lang="cs-CZ" altLang="cs-CZ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cs-CZ" altLang="cs-CZ" sz="8000" b="1" u="sng" dirty="0">
                <a:latin typeface="Arial" panose="020B0604020202020204" pitchFamily="34" charset="0"/>
                <a:cs typeface="Arial" panose="020B0604020202020204" pitchFamily="34" charset="0"/>
              </a:rPr>
              <a:t>Čihák, R.</a:t>
            </a:r>
            <a:r>
              <a:rPr lang="cs-CZ" altLang="cs-CZ" sz="8000" b="1" dirty="0">
                <a:latin typeface="Arial" panose="020B0604020202020204" pitchFamily="34" charset="0"/>
                <a:cs typeface="Arial" panose="020B0604020202020204" pitchFamily="34" charset="0"/>
              </a:rPr>
              <a:t> (1987): Anatomie 1. Avicenum, Zdravotnické nakladatelství.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8000" dirty="0"/>
          </a:p>
        </p:txBody>
      </p:sp>
    </p:spTree>
    <p:extLst>
      <p:ext uri="{BB962C8B-B14F-4D97-AF65-F5344CB8AC3E}">
        <p14:creationId xmlns:p14="http://schemas.microsoft.com/office/powerpoint/2010/main" val="40337454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27002" y="3816012"/>
            <a:ext cx="38163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Musculus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serratus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anterior</a:t>
            </a:r>
            <a:endParaRPr 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5123" name="Text Box 7"/>
          <p:cNvSpPr txBox="1">
            <a:spLocks noChangeArrowheads="1"/>
          </p:cNvSpPr>
          <p:nvPr/>
        </p:nvSpPr>
        <p:spPr bwMode="auto">
          <a:xfrm>
            <a:off x="88901" y="1914525"/>
            <a:ext cx="6283326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táhne klíční kost k 1. žebru, fixuje klavikulu ve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</a:t>
            </a:r>
            <a:r>
              <a:rPr lang="cs-CZ" altLang="cs-CZ" sz="1800" b="1" dirty="0" err="1">
                <a:cs typeface="Arial" panose="020B0604020202020204" pitchFamily="34" charset="0"/>
              </a:rPr>
              <a:t>sternoklavikulárním</a:t>
            </a:r>
            <a:r>
              <a:rPr lang="cs-CZ" altLang="cs-CZ" sz="1800" b="1" dirty="0">
                <a:cs typeface="Arial" panose="020B0604020202020204" pitchFamily="34" charset="0"/>
              </a:rPr>
              <a:t> kloubu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i="1" dirty="0">
                <a:cs typeface="Arial" panose="020B0604020202020204" pitchFamily="34" charset="0"/>
              </a:rPr>
              <a:t>n. </a:t>
            </a:r>
            <a:r>
              <a:rPr lang="cs-CZ" altLang="cs-CZ" sz="1800" b="1" i="1" dirty="0" err="1">
                <a:cs typeface="Arial" panose="020B0604020202020204" pitchFamily="34" charset="0"/>
              </a:rPr>
              <a:t>subclavius</a:t>
            </a:r>
            <a:r>
              <a:rPr lang="cs-CZ" altLang="cs-CZ" sz="1800" b="1" i="1" dirty="0">
                <a:cs typeface="Arial" panose="020B0604020202020204" pitchFamily="34" charset="0"/>
              </a:rPr>
              <a:t> (plexus </a:t>
            </a:r>
            <a:r>
              <a:rPr lang="cs-CZ" altLang="cs-CZ" sz="1800" b="1" i="1" dirty="0" err="1">
                <a:cs typeface="Arial" panose="020B0604020202020204" pitchFamily="34" charset="0"/>
              </a:rPr>
              <a:t>brachialis</a:t>
            </a:r>
            <a:r>
              <a:rPr lang="cs-CZ" altLang="cs-CZ" sz="1800" b="1" i="1" dirty="0">
                <a:cs typeface="Arial" panose="020B0604020202020204" pitchFamily="34" charset="0"/>
              </a:rPr>
              <a:t>)</a:t>
            </a:r>
          </a:p>
        </p:txBody>
      </p:sp>
      <p:sp>
        <p:nvSpPr>
          <p:cNvPr id="14345" name="Rectangle 9"/>
          <p:cNvSpPr>
            <a:spLocks noChangeArrowheads="1"/>
          </p:cNvSpPr>
          <p:nvPr/>
        </p:nvSpPr>
        <p:spPr bwMode="auto">
          <a:xfrm>
            <a:off x="88901" y="1514445"/>
            <a:ext cx="27835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Musculus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subclavius</a:t>
            </a:r>
            <a:endParaRPr 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512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5" t="8640" r="70876" b="58321"/>
          <a:stretch>
            <a:fillRect/>
          </a:stretch>
        </p:blipFill>
        <p:spPr bwMode="auto">
          <a:xfrm>
            <a:off x="6845327" y="3264486"/>
            <a:ext cx="2707762" cy="3432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Text Box 7"/>
          <p:cNvSpPr txBox="1">
            <a:spLocks noChangeArrowheads="1"/>
          </p:cNvSpPr>
          <p:nvPr/>
        </p:nvSpPr>
        <p:spPr bwMode="auto">
          <a:xfrm>
            <a:off x="190502" y="4326686"/>
            <a:ext cx="7505699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táhne dolní úhel lopatky laterálně,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přidržuje lopatku k hrudníku,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abdukce paže nad horizontálu </a:t>
            </a:r>
            <a:r>
              <a:rPr lang="cs-CZ" altLang="cs-CZ" sz="1400" b="1" dirty="0">
                <a:cs typeface="Arial" panose="020B0604020202020204" pitchFamily="34" charset="0"/>
              </a:rPr>
              <a:t>(spolupráce s </a:t>
            </a:r>
            <a:r>
              <a:rPr lang="cs-CZ" altLang="cs-CZ" sz="1400" b="1" i="1" dirty="0">
                <a:cs typeface="Arial" panose="020B0604020202020204" pitchFamily="34" charset="0"/>
              </a:rPr>
              <a:t>m. </a:t>
            </a:r>
            <a:r>
              <a:rPr lang="cs-CZ" altLang="cs-CZ" sz="1400" b="1" i="1" dirty="0" err="1">
                <a:cs typeface="Arial" panose="020B0604020202020204" pitchFamily="34" charset="0"/>
              </a:rPr>
              <a:t>trapezius</a:t>
            </a:r>
            <a:r>
              <a:rPr lang="cs-CZ" altLang="cs-CZ" sz="1400" b="1" dirty="0">
                <a:cs typeface="Arial" panose="020B0604020202020204" pitchFamily="34" charset="0"/>
              </a:rPr>
              <a:t>)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i="1" dirty="0">
                <a:cs typeface="Arial" panose="020B0604020202020204" pitchFamily="34" charset="0"/>
              </a:rPr>
              <a:t>n. </a:t>
            </a:r>
            <a:r>
              <a:rPr lang="cs-CZ" altLang="cs-CZ" sz="1800" b="1" i="1" dirty="0" err="1">
                <a:cs typeface="Arial" panose="020B0604020202020204" pitchFamily="34" charset="0"/>
              </a:rPr>
              <a:t>thoracicus</a:t>
            </a:r>
            <a:r>
              <a:rPr lang="cs-CZ" altLang="cs-CZ" sz="1800" b="1" i="1" dirty="0"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cs typeface="Arial" panose="020B0604020202020204" pitchFamily="34" charset="0"/>
              </a:rPr>
              <a:t>longus</a:t>
            </a:r>
            <a:r>
              <a:rPr lang="cs-CZ" altLang="cs-CZ" sz="1800" b="1" i="1" dirty="0">
                <a:cs typeface="Arial" panose="020B0604020202020204" pitchFamily="34" charset="0"/>
              </a:rPr>
              <a:t> (plexus </a:t>
            </a:r>
            <a:r>
              <a:rPr lang="cs-CZ" altLang="cs-CZ" sz="1800" b="1" i="1" dirty="0" err="1">
                <a:cs typeface="Arial" panose="020B0604020202020204" pitchFamily="34" charset="0"/>
              </a:rPr>
              <a:t>brachialis</a:t>
            </a:r>
            <a:r>
              <a:rPr lang="cs-CZ" altLang="cs-CZ" sz="1800" b="1" i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1" dirty="0">
              <a:cs typeface="Arial" panose="020B0604020202020204" pitchFamily="34" charset="0"/>
            </a:endParaRPr>
          </a:p>
        </p:txBody>
      </p:sp>
      <p:grpSp>
        <p:nvGrpSpPr>
          <p:cNvPr id="5127" name="Group 14"/>
          <p:cNvGrpSpPr>
            <a:grpSpLocks/>
          </p:cNvGrpSpPr>
          <p:nvPr/>
        </p:nvGrpSpPr>
        <p:grpSpPr bwMode="auto">
          <a:xfrm>
            <a:off x="9719733" y="3181223"/>
            <a:ext cx="2472267" cy="3431244"/>
            <a:chOff x="4232" y="1864"/>
            <a:chExt cx="1528" cy="2214"/>
          </a:xfrm>
        </p:grpSpPr>
        <p:pic>
          <p:nvPicPr>
            <p:cNvPr id="5130" name="Picture 12" descr="926_5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35" t="-1105"/>
            <a:stretch>
              <a:fillRect/>
            </a:stretch>
          </p:blipFill>
          <p:spPr bwMode="auto">
            <a:xfrm>
              <a:off x="4232" y="1864"/>
              <a:ext cx="1528" cy="2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1" name="Rectangle 13"/>
            <p:cNvSpPr>
              <a:spLocks noChangeArrowheads="1"/>
            </p:cNvSpPr>
            <p:nvPr/>
          </p:nvSpPr>
          <p:spPr bwMode="auto">
            <a:xfrm>
              <a:off x="5012" y="1933"/>
              <a:ext cx="576" cy="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1800"/>
            </a:p>
          </p:txBody>
        </p:sp>
      </p:grpSp>
      <p:pic>
        <p:nvPicPr>
          <p:cNvPr id="5128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9720" r="72000" b="74159"/>
          <a:stretch>
            <a:fillRect/>
          </a:stretch>
        </p:blipFill>
        <p:spPr bwMode="auto">
          <a:xfrm>
            <a:off x="9147120" y="1111837"/>
            <a:ext cx="2874333" cy="1728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127002" y="640170"/>
            <a:ext cx="425020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Thorakohumerální</a:t>
            </a: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svaly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34" y="979692"/>
            <a:ext cx="3605531" cy="186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37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" t="28349" r="2835"/>
          <a:stretch>
            <a:fillRect/>
          </a:stretch>
        </p:blipFill>
        <p:spPr bwMode="auto">
          <a:xfrm>
            <a:off x="9726224" y="1025856"/>
            <a:ext cx="2393725" cy="180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321" y="4498678"/>
            <a:ext cx="2817882" cy="2288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510383" y="480408"/>
            <a:ext cx="394665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b) Vlastní svaly hrudní</a:t>
            </a:r>
          </a:p>
        </p:txBody>
      </p:sp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474663" y="4437063"/>
            <a:ext cx="62517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sz="14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endParaRPr lang="cs-CZ" altLang="cs-CZ" sz="14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600" b="1" dirty="0">
                <a:cs typeface="Arial" panose="020B0604020202020204" pitchFamily="34" charset="0"/>
              </a:rPr>
              <a:t>pokles žeber, výdechový sval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inervace celé skupiny</a:t>
            </a:r>
            <a:r>
              <a:rPr lang="cs-CZ" altLang="cs-CZ" b="1" dirty="0">
                <a:cs typeface="Arial" panose="020B0604020202020204" pitchFamily="34" charset="0"/>
              </a:rPr>
              <a:t>: </a:t>
            </a:r>
            <a:r>
              <a:rPr lang="cs-CZ" altLang="cs-CZ" b="1" i="1" u="sng" dirty="0" err="1">
                <a:solidFill>
                  <a:srgbClr val="C00000"/>
                </a:solidFill>
                <a:cs typeface="Arial" panose="020B0604020202020204" pitchFamily="34" charset="0"/>
              </a:rPr>
              <a:t>nn</a:t>
            </a:r>
            <a:r>
              <a:rPr lang="cs-CZ" altLang="cs-CZ" b="1" i="1" u="sng" dirty="0">
                <a:solidFill>
                  <a:srgbClr val="C00000"/>
                </a:solidFill>
                <a:cs typeface="Arial" panose="020B0604020202020204" pitchFamily="34" charset="0"/>
              </a:rPr>
              <a:t>. </a:t>
            </a:r>
            <a:r>
              <a:rPr lang="cs-CZ" altLang="cs-CZ" b="1" i="1" u="sng" dirty="0" err="1">
                <a:solidFill>
                  <a:srgbClr val="C00000"/>
                </a:solidFill>
                <a:cs typeface="Arial" panose="020B0604020202020204" pitchFamily="34" charset="0"/>
              </a:rPr>
              <a:t>intercostales</a:t>
            </a:r>
            <a:endParaRPr lang="cs-CZ" altLang="cs-CZ" b="1" i="1" u="sng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6150" name="Text Box 7"/>
          <p:cNvSpPr txBox="1">
            <a:spLocks noChangeArrowheads="1"/>
          </p:cNvSpPr>
          <p:nvPr/>
        </p:nvSpPr>
        <p:spPr bwMode="auto">
          <a:xfrm>
            <a:off x="482601" y="1465263"/>
            <a:ext cx="68199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endParaRPr lang="cs-CZ" altLang="cs-CZ" sz="14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600" b="1" dirty="0" smtClean="0">
                <a:cs typeface="Arial" panose="020B0604020202020204" pitchFamily="34" charset="0"/>
              </a:rPr>
              <a:t>zvedají </a:t>
            </a:r>
            <a:r>
              <a:rPr lang="cs-CZ" altLang="cs-CZ" sz="1600" b="1" dirty="0">
                <a:cs typeface="Arial" panose="020B0604020202020204" pitchFamily="34" charset="0"/>
              </a:rPr>
              <a:t>žebra, </a:t>
            </a:r>
            <a:r>
              <a:rPr lang="cs-CZ" altLang="cs-CZ" sz="1600" b="1" dirty="0" smtClean="0">
                <a:cs typeface="Arial" panose="020B0604020202020204" pitchFamily="34" charset="0"/>
              </a:rPr>
              <a:t>vdechové svaly</a:t>
            </a:r>
            <a:endParaRPr lang="cs-CZ" altLang="cs-CZ" sz="1600" b="1" dirty="0">
              <a:cs typeface="Arial" panose="020B0604020202020204" pitchFamily="34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510383" y="1112644"/>
            <a:ext cx="42481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Musculi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intercostales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externi</a:t>
            </a:r>
            <a:endParaRPr 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458018" y="2557810"/>
            <a:ext cx="53165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defRPr/>
            </a:pP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Musculi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intercostales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interni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et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intimi</a:t>
            </a:r>
            <a:endParaRPr 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6153" name="Text Box 7"/>
          <p:cNvSpPr txBox="1">
            <a:spLocks noChangeArrowheads="1"/>
          </p:cNvSpPr>
          <p:nvPr/>
        </p:nvSpPr>
        <p:spPr bwMode="auto">
          <a:xfrm>
            <a:off x="474663" y="2917380"/>
            <a:ext cx="5981699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  <a:r>
              <a:rPr lang="cs-CZ" altLang="cs-CZ" sz="14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  <a:endParaRPr lang="cs-CZ" altLang="cs-CZ" sz="14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</a:t>
            </a:r>
            <a:r>
              <a:rPr lang="cs-CZ" altLang="cs-CZ" sz="1600" b="1" dirty="0">
                <a:solidFill>
                  <a:srgbClr val="800000"/>
                </a:solidFill>
                <a:cs typeface="Arial" panose="020B0604020202020204" pitchFamily="34" charset="0"/>
              </a:rPr>
              <a:t>:</a:t>
            </a:r>
            <a:r>
              <a:rPr lang="cs-CZ" altLang="cs-CZ" sz="1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600" b="1" dirty="0">
                <a:cs typeface="Arial" panose="020B0604020202020204" pitchFamily="34" charset="0"/>
              </a:rPr>
              <a:t>pokles žeber, </a:t>
            </a:r>
            <a:r>
              <a:rPr lang="cs-CZ" altLang="cs-CZ" sz="1600" b="1" dirty="0" smtClean="0">
                <a:cs typeface="Arial" panose="020B0604020202020204" pitchFamily="34" charset="0"/>
              </a:rPr>
              <a:t>výdechové svaly</a:t>
            </a:r>
            <a:endParaRPr lang="cs-CZ" altLang="cs-CZ" sz="1600" b="1" dirty="0">
              <a:cs typeface="Arial" panose="020B0604020202020204" pitchFamily="34" charset="0"/>
            </a:endParaRP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474663" y="4037013"/>
            <a:ext cx="44656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defRPr/>
            </a:pP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Musculus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transversus</a:t>
            </a:r>
            <a:r>
              <a:rPr 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thoracis</a:t>
            </a:r>
            <a:endParaRPr lang="cs-CZ" sz="24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5" t="-1997" r="2845" b="53659"/>
          <a:stretch/>
        </p:blipFill>
        <p:spPr>
          <a:xfrm>
            <a:off x="6715019" y="81560"/>
            <a:ext cx="3146952" cy="303399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4" t="46902" r="4531"/>
          <a:stretch/>
        </p:blipFill>
        <p:spPr>
          <a:xfrm>
            <a:off x="6873046" y="3115552"/>
            <a:ext cx="2116667" cy="3564634"/>
          </a:xfrm>
          <a:prstGeom prst="rect">
            <a:avLst/>
          </a:prstGeom>
        </p:spPr>
      </p:pic>
      <p:pic>
        <p:nvPicPr>
          <p:cNvPr id="13" name="Picture 6" descr="Scan00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7" t="70699" r="24878"/>
          <a:stretch>
            <a:fillRect/>
          </a:stretch>
        </p:blipFill>
        <p:spPr bwMode="auto">
          <a:xfrm>
            <a:off x="5411616" y="1942738"/>
            <a:ext cx="15748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9562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Scan0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0"/>
          <a:stretch>
            <a:fillRect/>
          </a:stretch>
        </p:blipFill>
        <p:spPr bwMode="auto">
          <a:xfrm>
            <a:off x="7663793" y="965200"/>
            <a:ext cx="3627404" cy="546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 descr="Scan0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57" t="70699" r="24878"/>
          <a:stretch>
            <a:fillRect/>
          </a:stretch>
        </p:blipFill>
        <p:spPr bwMode="auto">
          <a:xfrm>
            <a:off x="5621338" y="2413000"/>
            <a:ext cx="15748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5400" r="64125" b="56160"/>
          <a:stretch>
            <a:fillRect/>
          </a:stretch>
        </p:blipFill>
        <p:spPr bwMode="auto">
          <a:xfrm>
            <a:off x="619920" y="946129"/>
            <a:ext cx="4533763" cy="360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2995015" y="422909"/>
            <a:ext cx="64824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Membrana</a:t>
            </a: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intercostalis</a:t>
            </a: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externa</a:t>
            </a: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et interna</a:t>
            </a:r>
          </a:p>
        </p:txBody>
      </p:sp>
      <p:pic>
        <p:nvPicPr>
          <p:cNvPr id="7174" name="Picture 9" descr="Scan00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6" r="62196" b="75116"/>
          <a:stretch>
            <a:fillRect/>
          </a:stretch>
        </p:blipFill>
        <p:spPr bwMode="auto">
          <a:xfrm>
            <a:off x="1550988" y="4547067"/>
            <a:ext cx="2881312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235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67" y="2108199"/>
            <a:ext cx="4500655" cy="424590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66700" y="203200"/>
            <a:ext cx="682077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cap="all" dirty="0" err="1"/>
              <a:t>Nn</a:t>
            </a:r>
            <a:r>
              <a:rPr lang="cs-CZ" sz="3600" b="1" cap="all" dirty="0"/>
              <a:t>. </a:t>
            </a:r>
            <a:r>
              <a:rPr lang="cs-CZ" sz="3600" b="1" cap="all" dirty="0" err="1"/>
              <a:t>Intercostales</a:t>
            </a:r>
            <a:r>
              <a:rPr lang="cs-CZ" sz="3600" b="1" cap="all" dirty="0"/>
              <a:t> </a:t>
            </a:r>
            <a:r>
              <a:rPr lang="cs-CZ" sz="2000" b="1" cap="all" dirty="0"/>
              <a:t>– </a:t>
            </a:r>
            <a:r>
              <a:rPr lang="cs-CZ" sz="2000" dirty="0"/>
              <a:t>segmentální uspořádání</a:t>
            </a:r>
          </a:p>
          <a:p>
            <a:endParaRPr lang="cs-CZ" sz="2000" dirty="0"/>
          </a:p>
          <a:p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musculares</a:t>
            </a:r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– pro mezižeberní svaly,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spinokostální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, břišní</a:t>
            </a:r>
            <a:endParaRPr lang="cs-CZ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cutanei</a:t>
            </a:r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 (ant., lat.) 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- kůže hrudníku a břicha + </a:t>
            </a:r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intercostobrachiales</a:t>
            </a:r>
            <a:r>
              <a:rPr lang="cs-CZ" sz="1200" b="1" dirty="0">
                <a:latin typeface="Arial" panose="020B0604020202020204" pitchFamily="34" charset="0"/>
                <a:cs typeface="Arial" panose="020B0604020202020204" pitchFamily="34" charset="0"/>
              </a:rPr>
              <a:t>!!)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1806083"/>
            <a:ext cx="4511362" cy="451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09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712914" y="190284"/>
            <a:ext cx="449090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4400" b="1" dirty="0" err="1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Diaphragma</a:t>
            </a:r>
            <a:r>
              <a:rPr lang="cs-CZ" sz="44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sz="2800" b="1" dirty="0">
                <a:solidFill>
                  <a:srgbClr val="99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(bránice)</a:t>
            </a:r>
            <a:endParaRPr lang="cs-CZ" sz="4400" b="1" dirty="0">
              <a:solidFill>
                <a:srgbClr val="990033"/>
              </a:solidFill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graphicFrame>
        <p:nvGraphicFramePr>
          <p:cNvPr id="819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202723"/>
              </p:ext>
            </p:extLst>
          </p:nvPr>
        </p:nvGraphicFramePr>
        <p:xfrm>
          <a:off x="5493772" y="1026967"/>
          <a:ext cx="3970337" cy="5191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15" name="Fotografie" r:id="rId3" imgW="8009524" imgH="7542857" progId="MSPhotoEd.3">
                  <p:embed/>
                </p:oleObj>
              </mc:Choice>
              <mc:Fallback>
                <p:oleObj name="Fotografie" r:id="rId3" imgW="8009524" imgH="75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687" r="22473" b="8591"/>
                      <a:stretch>
                        <a:fillRect/>
                      </a:stretch>
                    </p:blipFill>
                    <p:spPr bwMode="auto">
                      <a:xfrm>
                        <a:off x="5493772" y="1026967"/>
                        <a:ext cx="3970337" cy="5191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6" name="Text Box 7"/>
          <p:cNvSpPr txBox="1">
            <a:spLocks noChangeArrowheads="1"/>
          </p:cNvSpPr>
          <p:nvPr/>
        </p:nvSpPr>
        <p:spPr bwMode="auto">
          <a:xfrm>
            <a:off x="110882" y="959725"/>
            <a:ext cx="78486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o: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800000"/>
                </a:solidFill>
                <a:cs typeface="Arial" panose="020B0604020202020204" pitchFamily="34" charset="0"/>
              </a:rPr>
              <a:t>pars</a:t>
            </a: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solidFill>
                  <a:srgbClr val="800000"/>
                </a:solidFill>
                <a:cs typeface="Arial" panose="020B0604020202020204" pitchFamily="34" charset="0"/>
              </a:rPr>
              <a:t>sternalis</a:t>
            </a: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:</a:t>
            </a: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800000"/>
                </a:solidFill>
                <a:cs typeface="Arial" panose="020B0604020202020204" pitchFamily="34" charset="0"/>
              </a:rPr>
              <a:t>pars</a:t>
            </a: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solidFill>
                  <a:srgbClr val="800000"/>
                </a:solidFill>
                <a:cs typeface="Arial" panose="020B0604020202020204" pitchFamily="34" charset="0"/>
              </a:rPr>
              <a:t>costalis</a:t>
            </a: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: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 err="1">
                <a:solidFill>
                  <a:srgbClr val="800000"/>
                </a:solidFill>
                <a:cs typeface="Arial" panose="020B0604020202020204" pitchFamily="34" charset="0"/>
              </a:rPr>
              <a:t>pars</a:t>
            </a: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solidFill>
                  <a:srgbClr val="800000"/>
                </a:solidFill>
                <a:cs typeface="Arial" panose="020B0604020202020204" pitchFamily="34" charset="0"/>
              </a:rPr>
              <a:t>lumbalis</a:t>
            </a: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:</a:t>
            </a:r>
            <a:endParaRPr lang="cs-CZ" altLang="cs-CZ" sz="18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cs typeface="Arial" panose="020B0604020202020204" pitchFamily="34" charset="0"/>
              </a:rPr>
              <a:t>     </a:t>
            </a:r>
            <a:r>
              <a:rPr lang="cs-CZ" altLang="cs-CZ" sz="1800" b="1" dirty="0" err="1">
                <a:solidFill>
                  <a:srgbClr val="800000"/>
                </a:solidFill>
                <a:cs typeface="Arial" panose="020B0604020202020204" pitchFamily="34" charset="0"/>
              </a:rPr>
              <a:t>crus</a:t>
            </a: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solidFill>
                  <a:srgbClr val="800000"/>
                </a:solidFill>
                <a:cs typeface="Arial" panose="020B0604020202020204" pitchFamily="34" charset="0"/>
              </a:rPr>
              <a:t>mediale</a:t>
            </a:r>
            <a:r>
              <a:rPr lang="cs-CZ" altLang="cs-CZ" sz="1800" b="1" dirty="0">
                <a:cs typeface="Arial" panose="020B0604020202020204" pitchFamily="34" charset="0"/>
              </a:rPr>
              <a:t>, </a:t>
            </a:r>
            <a:r>
              <a:rPr lang="cs-CZ" altLang="cs-CZ" sz="1800" b="1" dirty="0" err="1">
                <a:solidFill>
                  <a:srgbClr val="800000"/>
                </a:solidFill>
                <a:cs typeface="Arial" panose="020B0604020202020204" pitchFamily="34" charset="0"/>
              </a:rPr>
              <a:t>crus</a:t>
            </a: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solidFill>
                  <a:srgbClr val="800000"/>
                </a:solidFill>
                <a:cs typeface="Arial" panose="020B0604020202020204" pitchFamily="34" charset="0"/>
              </a:rPr>
              <a:t>laterale</a:t>
            </a: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(</a:t>
            </a:r>
            <a:r>
              <a:rPr lang="cs-CZ" altLang="cs-CZ" sz="1800" b="1" dirty="0" err="1">
                <a:solidFill>
                  <a:srgbClr val="800000"/>
                </a:solidFill>
                <a:cs typeface="Arial" panose="020B0604020202020204" pitchFamily="34" charset="0"/>
              </a:rPr>
              <a:t>ligg</a:t>
            </a: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. </a:t>
            </a:r>
            <a:r>
              <a:rPr lang="cs-CZ" altLang="cs-CZ" sz="1800" b="1" dirty="0" err="1">
                <a:solidFill>
                  <a:srgbClr val="800000"/>
                </a:solidFill>
                <a:cs typeface="Arial" panose="020B0604020202020204" pitchFamily="34" charset="0"/>
              </a:rPr>
              <a:t>arcuatum</a:t>
            </a: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 err="1">
                <a:solidFill>
                  <a:srgbClr val="800000"/>
                </a:solidFill>
                <a:cs typeface="Arial" panose="020B0604020202020204" pitchFamily="34" charset="0"/>
              </a:rPr>
              <a:t>mediale</a:t>
            </a: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, </a:t>
            </a:r>
            <a:r>
              <a:rPr lang="cs-CZ" altLang="cs-CZ" sz="1800" b="1" dirty="0" err="1">
                <a:solidFill>
                  <a:srgbClr val="800000"/>
                </a:solidFill>
                <a:cs typeface="Arial" panose="020B0604020202020204" pitchFamily="34" charset="0"/>
              </a:rPr>
              <a:t>laterale</a:t>
            </a: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, </a:t>
            </a:r>
            <a:r>
              <a:rPr lang="cs-CZ" altLang="cs-CZ" sz="1800" b="1" dirty="0" err="1">
                <a:solidFill>
                  <a:srgbClr val="800000"/>
                </a:solidFill>
                <a:cs typeface="Arial" panose="020B0604020202020204" pitchFamily="34" charset="0"/>
              </a:rPr>
              <a:t>medianum</a:t>
            </a: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f:</a:t>
            </a:r>
            <a:r>
              <a:rPr lang="cs-CZ" altLang="cs-CZ" sz="18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dirty="0">
                <a:cs typeface="Arial" panose="020B0604020202020204" pitchFamily="34" charset="0"/>
              </a:rPr>
              <a:t>hlavní dýchací sval (inspirační)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>
                <a:solidFill>
                  <a:srgbClr val="800000"/>
                </a:solidFill>
                <a:cs typeface="Arial" panose="020B0604020202020204" pitchFamily="34" charset="0"/>
              </a:rPr>
              <a:t>i: </a:t>
            </a:r>
            <a:r>
              <a:rPr lang="cs-CZ" altLang="cs-CZ" sz="1800" b="1" i="1" dirty="0">
                <a:cs typeface="Arial" panose="020B0604020202020204" pitchFamily="34" charset="0"/>
              </a:rPr>
              <a:t>n. </a:t>
            </a:r>
            <a:r>
              <a:rPr lang="cs-CZ" altLang="cs-CZ" sz="1800" b="1" i="1" dirty="0" err="1">
                <a:cs typeface="Arial" panose="020B0604020202020204" pitchFamily="34" charset="0"/>
              </a:rPr>
              <a:t>phrenicus</a:t>
            </a:r>
            <a:r>
              <a:rPr lang="cs-CZ" altLang="cs-CZ" sz="1800" b="1" i="1" dirty="0">
                <a:cs typeface="Arial" panose="020B0604020202020204" pitchFamily="34" charset="0"/>
              </a:rPr>
              <a:t> (plexus </a:t>
            </a:r>
            <a:r>
              <a:rPr lang="cs-CZ" altLang="cs-CZ" sz="1800" b="1" i="1" dirty="0" err="1">
                <a:cs typeface="Arial" panose="020B0604020202020204" pitchFamily="34" charset="0"/>
              </a:rPr>
              <a:t>cervicalis</a:t>
            </a:r>
            <a:r>
              <a:rPr lang="cs-CZ" altLang="cs-CZ" sz="1800" b="1" i="1" dirty="0"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i="1" dirty="0" err="1">
                <a:solidFill>
                  <a:srgbClr val="800000"/>
                </a:solidFill>
                <a:cs typeface="Arial" panose="020B0604020202020204" pitchFamily="34" charset="0"/>
              </a:rPr>
              <a:t>trigonum</a:t>
            </a:r>
            <a:r>
              <a:rPr lang="cs-CZ" altLang="cs-CZ" sz="1800" b="1" i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1800" b="1" i="1" dirty="0" err="1">
                <a:solidFill>
                  <a:srgbClr val="800000"/>
                </a:solidFill>
                <a:cs typeface="Arial" panose="020B0604020202020204" pitchFamily="34" charset="0"/>
              </a:rPr>
              <a:t>sternocostale</a:t>
            </a:r>
            <a:r>
              <a:rPr lang="cs-CZ" altLang="cs-CZ" sz="1800" b="1" i="1" dirty="0">
                <a:solidFill>
                  <a:srgbClr val="800000"/>
                </a:solidFill>
                <a:cs typeface="Arial" panose="020B0604020202020204" pitchFamily="34" charset="0"/>
              </a:rPr>
              <a:t> et </a:t>
            </a:r>
            <a:r>
              <a:rPr lang="cs-CZ" altLang="cs-CZ" sz="1800" b="1" i="1" dirty="0" err="1">
                <a:solidFill>
                  <a:srgbClr val="800000"/>
                </a:solidFill>
                <a:cs typeface="Arial" panose="020B0604020202020204" pitchFamily="34" charset="0"/>
              </a:rPr>
              <a:t>lumbocostale</a:t>
            </a:r>
            <a:endParaRPr lang="cs-CZ" altLang="cs-CZ" sz="1800" b="1" i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dirty="0">
              <a:solidFill>
                <a:srgbClr val="800000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 i="1" dirty="0">
              <a:cs typeface="Arial" panose="020B0604020202020204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109" y="86916"/>
            <a:ext cx="2727891" cy="366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6195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1407</TotalTime>
  <Words>1699</Words>
  <Application>Microsoft Office PowerPoint</Application>
  <PresentationFormat>Širokoúhlá obrazovka</PresentationFormat>
  <Paragraphs>356</Paragraphs>
  <Slides>42</Slides>
  <Notes>0</Notes>
  <HiddenSlides>0</HiddenSlides>
  <MMClips>0</MMClips>
  <ScaleCrop>false</ScaleCrop>
  <HeadingPairs>
    <vt:vector size="8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Times New Roman</vt:lpstr>
      <vt:lpstr>Motiv Office</vt:lpstr>
      <vt:lpstr>Fotografie</vt:lpstr>
      <vt:lpstr>CorelPhotoPaint.Image.8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Pochva přímého břišního svalu (vagina m. recti abdominis)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Ladislava</dc:creator>
  <cp:lastModifiedBy>Ladislava</cp:lastModifiedBy>
  <cp:revision>77</cp:revision>
  <dcterms:created xsi:type="dcterms:W3CDTF">2018-11-09T13:02:49Z</dcterms:created>
  <dcterms:modified xsi:type="dcterms:W3CDTF">2023-11-17T14:58:05Z</dcterms:modified>
</cp:coreProperties>
</file>