
<file path=[Content_Types].xml><?xml version="1.0" encoding="utf-8"?>
<Types xmlns="http://schemas.openxmlformats.org/package/2006/content-types">
  <Default Extension="png" ContentType="image/png"/>
  <Default Extension="jfif" ContentType="image/jpe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7" r:id="rId2"/>
    <p:sldId id="341" r:id="rId3"/>
    <p:sldId id="258" r:id="rId4"/>
    <p:sldId id="259" r:id="rId5"/>
    <p:sldId id="261" r:id="rId6"/>
    <p:sldId id="260" r:id="rId7"/>
    <p:sldId id="342" r:id="rId8"/>
    <p:sldId id="294" r:id="rId9"/>
    <p:sldId id="262" r:id="rId10"/>
    <p:sldId id="343" r:id="rId11"/>
    <p:sldId id="280" r:id="rId12"/>
    <p:sldId id="263" r:id="rId13"/>
    <p:sldId id="264" r:id="rId14"/>
    <p:sldId id="265" r:id="rId15"/>
    <p:sldId id="344" r:id="rId16"/>
    <p:sldId id="266" r:id="rId17"/>
    <p:sldId id="278" r:id="rId18"/>
    <p:sldId id="267" r:id="rId19"/>
    <p:sldId id="268" r:id="rId20"/>
    <p:sldId id="345" r:id="rId21"/>
    <p:sldId id="269" r:id="rId22"/>
    <p:sldId id="348" r:id="rId23"/>
    <p:sldId id="270" r:id="rId24"/>
    <p:sldId id="347" r:id="rId25"/>
    <p:sldId id="272" r:id="rId26"/>
    <p:sldId id="298" r:id="rId27"/>
    <p:sldId id="277" r:id="rId28"/>
    <p:sldId id="273" r:id="rId29"/>
    <p:sldId id="276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7" r:id="rId42"/>
    <p:sldId id="274" r:id="rId4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4" autoAdjust="0"/>
    <p:restoredTop sz="94660"/>
  </p:normalViewPr>
  <p:slideViewPr>
    <p:cSldViewPr snapToGrid="0">
      <p:cViewPr varScale="1">
        <p:scale>
          <a:sx n="97" d="100"/>
          <a:sy n="97" d="100"/>
        </p:scale>
        <p:origin x="96" y="1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192FBC-8FAF-4B37-B22B-40C64ED553EF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1D64BD-8B0D-4E49-B496-C39700F5F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2216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20729-C1CF-4F6A-BBEF-B3FFFD1B2AEE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D0B82-FA3D-4FC6-B793-43B0B99DFC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5797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20729-C1CF-4F6A-BBEF-B3FFFD1B2AEE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D0B82-FA3D-4FC6-B793-43B0B99DFC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69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20729-C1CF-4F6A-BBEF-B3FFFD1B2AEE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D0B82-FA3D-4FC6-B793-43B0B99DFC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5801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20729-C1CF-4F6A-BBEF-B3FFFD1B2AEE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D0B82-FA3D-4FC6-B793-43B0B99DFC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714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20729-C1CF-4F6A-BBEF-B3FFFD1B2AEE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D0B82-FA3D-4FC6-B793-43B0B99DFC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7588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20729-C1CF-4F6A-BBEF-B3FFFD1B2AEE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D0B82-FA3D-4FC6-B793-43B0B99DFC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0987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20729-C1CF-4F6A-BBEF-B3FFFD1B2AEE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D0B82-FA3D-4FC6-B793-43B0B99DFC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6065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20729-C1CF-4F6A-BBEF-B3FFFD1B2AEE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D0B82-FA3D-4FC6-B793-43B0B99DFC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2692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20729-C1CF-4F6A-BBEF-B3FFFD1B2AEE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D0B82-FA3D-4FC6-B793-43B0B99DFC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3391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20729-C1CF-4F6A-BBEF-B3FFFD1B2AEE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D0B82-FA3D-4FC6-B793-43B0B99DFC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7111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20729-C1CF-4F6A-BBEF-B3FFFD1B2AEE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D0B82-FA3D-4FC6-B793-43B0B99DFC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7783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20729-C1CF-4F6A-BBEF-B3FFFD1B2AEE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D0B82-FA3D-4FC6-B793-43B0B99DFC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458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fif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hyperlink" Target="http://upload.wikimedia.org/wikipedia/commons/4/43/Carpal_Tunnel_Syndrome,_Operation.jp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f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2135189" y="2205039"/>
            <a:ext cx="8072437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4000" b="1" dirty="0"/>
              <a:t>     </a:t>
            </a:r>
            <a:r>
              <a:rPr lang="cs-CZ" altLang="cs-CZ" sz="4000" b="1" dirty="0">
                <a:solidFill>
                  <a:srgbClr val="990033"/>
                </a:solidFill>
              </a:rPr>
              <a:t>SPOJE HORNÍ KONČETINY</a:t>
            </a:r>
          </a:p>
          <a:p>
            <a:r>
              <a:rPr lang="cs-CZ" altLang="cs-CZ" sz="2800" b="1" dirty="0"/>
              <a:t>                 </a:t>
            </a:r>
            <a:r>
              <a:rPr lang="cs-CZ" altLang="cs-CZ" b="1" i="1" dirty="0" err="1"/>
              <a:t>Juncturae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ossium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membri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superioris</a:t>
            </a:r>
            <a:endParaRPr lang="cs-CZ" altLang="cs-CZ" b="1" i="1" dirty="0"/>
          </a:p>
          <a:p>
            <a:endParaRPr lang="cs-CZ" altLang="cs-CZ" sz="2800" b="1" dirty="0"/>
          </a:p>
          <a:p>
            <a:r>
              <a:rPr lang="cs-CZ" altLang="cs-CZ" sz="2800" b="1" dirty="0"/>
              <a:t>  orgán komunikace s okolím i s vlastním tělem</a:t>
            </a:r>
          </a:p>
          <a:p>
            <a:r>
              <a:rPr lang="cs-CZ" sz="1600" dirty="0"/>
              <a:t>                           </a:t>
            </a:r>
            <a:endParaRPr lang="cs-CZ" altLang="cs-CZ" sz="1600" b="1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701" y="535460"/>
            <a:ext cx="2403475" cy="5903913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322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3341688" y="462752"/>
            <a:ext cx="28167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Articulatio</a:t>
            </a:r>
            <a:r>
              <a:rPr lang="cs-CZ" altLang="cs-CZ" sz="24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humeri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1" name="Rectangle 10"/>
          <p:cNvSpPr>
            <a:spLocks noChangeArrowheads="1"/>
          </p:cNvSpPr>
          <p:nvPr/>
        </p:nvSpPr>
        <p:spPr bwMode="auto">
          <a:xfrm>
            <a:off x="2125197" y="874618"/>
            <a:ext cx="584326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 sz="2000" b="1" dirty="0">
              <a:solidFill>
                <a:srgbClr val="990033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Střední poloha kloubu: </a:t>
            </a:r>
            <a:r>
              <a:rPr lang="cs-CZ" altLang="cs-CZ" sz="2000" b="1" dirty="0">
                <a:cs typeface="Arial" panose="020B0604020202020204" pitchFamily="34" charset="0"/>
              </a:rPr>
              <a:t>flexe a abdukce asi 45</a:t>
            </a:r>
            <a:r>
              <a:rPr lang="cs-CZ" altLang="cs-CZ" sz="2000" b="1" baseline="30000" dirty="0">
                <a:cs typeface="Arial" panose="020B0604020202020204" pitchFamily="34" charset="0"/>
              </a:rPr>
              <a:t>o</a:t>
            </a:r>
          </a:p>
        </p:txBody>
      </p:sp>
      <p:sp>
        <p:nvSpPr>
          <p:cNvPr id="12292" name="Rectangle 28"/>
          <p:cNvSpPr>
            <a:spLocks noChangeArrowheads="1"/>
          </p:cNvSpPr>
          <p:nvPr/>
        </p:nvSpPr>
        <p:spPr bwMode="auto">
          <a:xfrm rot="1649648">
            <a:off x="8616951" y="4652964"/>
            <a:ext cx="360363" cy="71913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grpSp>
        <p:nvGrpSpPr>
          <p:cNvPr id="12293" name="Group 31"/>
          <p:cNvGrpSpPr>
            <a:grpSpLocks/>
          </p:cNvGrpSpPr>
          <p:nvPr/>
        </p:nvGrpSpPr>
        <p:grpSpPr bwMode="auto">
          <a:xfrm>
            <a:off x="1774826" y="2492375"/>
            <a:ext cx="2449513" cy="3538538"/>
            <a:chOff x="113" y="1752"/>
            <a:chExt cx="1543" cy="2229"/>
          </a:xfrm>
        </p:grpSpPr>
        <p:grpSp>
          <p:nvGrpSpPr>
            <p:cNvPr id="12311" name="Group 12"/>
            <p:cNvGrpSpPr>
              <a:grpSpLocks/>
            </p:cNvGrpSpPr>
            <p:nvPr/>
          </p:nvGrpSpPr>
          <p:grpSpPr bwMode="auto">
            <a:xfrm>
              <a:off x="113" y="1752"/>
              <a:ext cx="1543" cy="2223"/>
              <a:chOff x="249" y="709"/>
              <a:chExt cx="1587" cy="2268"/>
            </a:xfrm>
          </p:grpSpPr>
          <p:grpSp>
            <p:nvGrpSpPr>
              <p:cNvPr id="12314" name="Group 13"/>
              <p:cNvGrpSpPr>
                <a:grpSpLocks/>
              </p:cNvGrpSpPr>
              <p:nvPr/>
            </p:nvGrpSpPr>
            <p:grpSpPr bwMode="auto">
              <a:xfrm>
                <a:off x="249" y="709"/>
                <a:ext cx="1587" cy="2268"/>
                <a:chOff x="249" y="709"/>
                <a:chExt cx="1587" cy="2268"/>
              </a:xfrm>
            </p:grpSpPr>
            <p:grpSp>
              <p:nvGrpSpPr>
                <p:cNvPr id="12316" name="Group 14"/>
                <p:cNvGrpSpPr>
                  <a:grpSpLocks/>
                </p:cNvGrpSpPr>
                <p:nvPr/>
              </p:nvGrpSpPr>
              <p:grpSpPr bwMode="auto">
                <a:xfrm>
                  <a:off x="249" y="709"/>
                  <a:ext cx="1587" cy="2268"/>
                  <a:chOff x="703" y="1298"/>
                  <a:chExt cx="1587" cy="2268"/>
                </a:xfrm>
              </p:grpSpPr>
              <p:grpSp>
                <p:nvGrpSpPr>
                  <p:cNvPr id="12318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703" y="1298"/>
                    <a:ext cx="1587" cy="2268"/>
                    <a:chOff x="703" y="1298"/>
                    <a:chExt cx="1587" cy="2268"/>
                  </a:xfrm>
                </p:grpSpPr>
                <p:grpSp>
                  <p:nvGrpSpPr>
                    <p:cNvPr id="12320" name="Group 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03" y="1298"/>
                      <a:ext cx="1587" cy="2268"/>
                      <a:chOff x="295" y="1842"/>
                      <a:chExt cx="1587" cy="2268"/>
                    </a:xfrm>
                  </p:grpSpPr>
                  <p:sp>
                    <p:nvSpPr>
                      <p:cNvPr id="12322" name="Rectangl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95" y="1842"/>
                        <a:ext cx="1587" cy="2268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/>
                        <a:endParaRPr lang="cs-CZ" altLang="cs-CZ"/>
                      </a:p>
                    </p:txBody>
                  </p:sp>
                  <p:pic>
                    <p:nvPicPr>
                      <p:cNvPr id="12323" name="Picture 18" descr="pohyby kloubů_3 NEW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201" t="5191" r="24007" b="9085"/>
                      <a:stretch>
                        <a:fillRect/>
                      </a:stretch>
                    </p:blipFill>
                    <p:spPr bwMode="auto">
                      <a:xfrm>
                        <a:off x="340" y="1933"/>
                        <a:ext cx="1473" cy="2137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grpSp>
                <p:sp>
                  <p:nvSpPr>
                    <p:cNvPr id="12321" name="Rectangle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48" y="1344"/>
                      <a:ext cx="318" cy="1270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 w="381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cs-CZ" altLang="cs-CZ"/>
                    </a:p>
                  </p:txBody>
                </p:sp>
              </p:grpSp>
              <p:sp>
                <p:nvSpPr>
                  <p:cNvPr id="12319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1882" y="1344"/>
                    <a:ext cx="363" cy="544"/>
                  </a:xfrm>
                  <a:prstGeom prst="rect">
                    <a:avLst/>
                  </a:prstGeom>
                  <a:solidFill>
                    <a:schemeClr val="tx2"/>
                  </a:solidFill>
                  <a:ln w="381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cs-CZ" altLang="cs-CZ"/>
                  </a:p>
                </p:txBody>
              </p:sp>
            </p:grpSp>
            <p:sp>
              <p:nvSpPr>
                <p:cNvPr id="12317" name="Rectangle 21"/>
                <p:cNvSpPr>
                  <a:spLocks noChangeArrowheads="1"/>
                </p:cNvSpPr>
                <p:nvPr/>
              </p:nvSpPr>
              <p:spPr bwMode="auto">
                <a:xfrm>
                  <a:off x="249" y="2024"/>
                  <a:ext cx="182" cy="317"/>
                </a:xfrm>
                <a:prstGeom prst="rect">
                  <a:avLst/>
                </a:prstGeom>
                <a:solidFill>
                  <a:schemeClr val="tx2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sp>
            <p:nvSpPr>
              <p:cNvPr id="12315" name="Rectangle 22"/>
              <p:cNvSpPr>
                <a:spLocks noChangeArrowheads="1"/>
              </p:cNvSpPr>
              <p:nvPr/>
            </p:nvSpPr>
            <p:spPr bwMode="auto">
              <a:xfrm>
                <a:off x="249" y="2659"/>
                <a:ext cx="227" cy="27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</p:grpSp>
        <p:sp>
          <p:nvSpPr>
            <p:cNvPr id="12312" name="Text Box 29"/>
            <p:cNvSpPr txBox="1">
              <a:spLocks noChangeArrowheads="1"/>
            </p:cNvSpPr>
            <p:nvPr/>
          </p:nvSpPr>
          <p:spPr bwMode="auto">
            <a:xfrm>
              <a:off x="113" y="3702"/>
              <a:ext cx="407" cy="233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flexe</a:t>
              </a:r>
            </a:p>
          </p:txBody>
        </p:sp>
        <p:sp>
          <p:nvSpPr>
            <p:cNvPr id="12313" name="Text Box 30"/>
            <p:cNvSpPr txBox="1">
              <a:spLocks noChangeArrowheads="1"/>
            </p:cNvSpPr>
            <p:nvPr/>
          </p:nvSpPr>
          <p:spPr bwMode="auto">
            <a:xfrm>
              <a:off x="1066" y="3748"/>
              <a:ext cx="577" cy="233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extenze</a:t>
              </a:r>
            </a:p>
          </p:txBody>
        </p:sp>
      </p:grpSp>
      <p:grpSp>
        <p:nvGrpSpPr>
          <p:cNvPr id="12294" name="Group 36"/>
          <p:cNvGrpSpPr>
            <a:grpSpLocks/>
          </p:cNvGrpSpPr>
          <p:nvPr/>
        </p:nvGrpSpPr>
        <p:grpSpPr bwMode="auto">
          <a:xfrm>
            <a:off x="4656138" y="2492375"/>
            <a:ext cx="2303462" cy="3600450"/>
            <a:chOff x="1837" y="1706"/>
            <a:chExt cx="1451" cy="2268"/>
          </a:xfrm>
        </p:grpSpPr>
        <p:grpSp>
          <p:nvGrpSpPr>
            <p:cNvPr id="12304" name="Group 34"/>
            <p:cNvGrpSpPr>
              <a:grpSpLocks/>
            </p:cNvGrpSpPr>
            <p:nvPr/>
          </p:nvGrpSpPr>
          <p:grpSpPr bwMode="auto">
            <a:xfrm>
              <a:off x="1837" y="1706"/>
              <a:ext cx="1451" cy="2268"/>
              <a:chOff x="1837" y="1706"/>
              <a:chExt cx="1384" cy="2223"/>
            </a:xfrm>
          </p:grpSpPr>
          <p:pic>
            <p:nvPicPr>
              <p:cNvPr id="12306" name="Picture 11" descr="pohyby 8_NEW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65"/>
              <a:stretch>
                <a:fillRect/>
              </a:stretch>
            </p:blipFill>
            <p:spPr bwMode="auto">
              <a:xfrm>
                <a:off x="1973" y="1706"/>
                <a:ext cx="1248" cy="2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07" name="AutoShape 23"/>
              <p:cNvSpPr>
                <a:spLocks noChangeArrowheads="1"/>
              </p:cNvSpPr>
              <p:nvPr/>
            </p:nvSpPr>
            <p:spPr bwMode="auto">
              <a:xfrm>
                <a:off x="2245" y="2024"/>
                <a:ext cx="680" cy="1406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12308" name="Rectangle 24"/>
              <p:cNvSpPr>
                <a:spLocks noChangeArrowheads="1"/>
              </p:cNvSpPr>
              <p:nvPr/>
            </p:nvSpPr>
            <p:spPr bwMode="auto">
              <a:xfrm>
                <a:off x="1837" y="1933"/>
                <a:ext cx="317" cy="199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12309" name="Text Box 32"/>
              <p:cNvSpPr txBox="1">
                <a:spLocks noChangeArrowheads="1"/>
              </p:cNvSpPr>
              <p:nvPr/>
            </p:nvSpPr>
            <p:spPr bwMode="auto">
              <a:xfrm>
                <a:off x="1837" y="1707"/>
                <a:ext cx="641" cy="22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cs-CZ" altLang="cs-CZ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abdukce </a:t>
                </a:r>
              </a:p>
            </p:txBody>
          </p:sp>
          <p:sp>
            <p:nvSpPr>
              <p:cNvPr id="12310" name="Text Box 33"/>
              <p:cNvSpPr txBox="1">
                <a:spLocks noChangeArrowheads="1"/>
              </p:cNvSpPr>
              <p:nvPr/>
            </p:nvSpPr>
            <p:spPr bwMode="auto">
              <a:xfrm>
                <a:off x="1927" y="3613"/>
                <a:ext cx="744" cy="22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cs-CZ" altLang="cs-CZ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addukce    </a:t>
                </a:r>
              </a:p>
            </p:txBody>
          </p:sp>
        </p:grpSp>
        <p:sp>
          <p:nvSpPr>
            <p:cNvPr id="12305" name="Rectangle 35"/>
            <p:cNvSpPr>
              <a:spLocks noChangeArrowheads="1"/>
            </p:cNvSpPr>
            <p:nvPr/>
          </p:nvSpPr>
          <p:spPr bwMode="auto">
            <a:xfrm rot="-2004634">
              <a:off x="2112" y="3131"/>
              <a:ext cx="273" cy="58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grpSp>
        <p:nvGrpSpPr>
          <p:cNvPr id="12295" name="Group 44"/>
          <p:cNvGrpSpPr>
            <a:grpSpLocks/>
          </p:cNvGrpSpPr>
          <p:nvPr/>
        </p:nvGrpSpPr>
        <p:grpSpPr bwMode="auto">
          <a:xfrm>
            <a:off x="7535864" y="4581526"/>
            <a:ext cx="2713037" cy="1800225"/>
            <a:chOff x="3787" y="2886"/>
            <a:chExt cx="1709" cy="1134"/>
          </a:xfrm>
        </p:grpSpPr>
        <p:grpSp>
          <p:nvGrpSpPr>
            <p:cNvPr id="12300" name="Group 39"/>
            <p:cNvGrpSpPr>
              <a:grpSpLocks/>
            </p:cNvGrpSpPr>
            <p:nvPr/>
          </p:nvGrpSpPr>
          <p:grpSpPr bwMode="auto">
            <a:xfrm>
              <a:off x="3787" y="2886"/>
              <a:ext cx="1709" cy="1134"/>
              <a:chOff x="3787" y="2886"/>
              <a:chExt cx="1709" cy="1134"/>
            </a:xfrm>
          </p:grpSpPr>
          <p:pic>
            <p:nvPicPr>
              <p:cNvPr id="12302" name="Picture 26" descr="pohyby 9_NEW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87" y="2886"/>
                <a:ext cx="1709" cy="112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03" name="Rectangle 27"/>
              <p:cNvSpPr>
                <a:spLocks noChangeArrowheads="1"/>
              </p:cNvSpPr>
              <p:nvPr/>
            </p:nvSpPr>
            <p:spPr bwMode="auto">
              <a:xfrm>
                <a:off x="3787" y="2886"/>
                <a:ext cx="771" cy="113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</p:grpSp>
        <p:sp>
          <p:nvSpPr>
            <p:cNvPr id="12301" name="Text Box 43"/>
            <p:cNvSpPr txBox="1">
              <a:spLocks noChangeArrowheads="1"/>
            </p:cNvSpPr>
            <p:nvPr/>
          </p:nvSpPr>
          <p:spPr bwMode="auto">
            <a:xfrm>
              <a:off x="3911" y="3081"/>
              <a:ext cx="6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pronace </a:t>
              </a:r>
            </a:p>
          </p:txBody>
        </p:sp>
      </p:grpSp>
      <p:pic>
        <p:nvPicPr>
          <p:cNvPr id="12296" name="Picture 45" descr="pohyby lopatky_N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1" y="0"/>
            <a:ext cx="1914525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7" name="Group 38"/>
          <p:cNvGrpSpPr>
            <a:grpSpLocks/>
          </p:cNvGrpSpPr>
          <p:nvPr/>
        </p:nvGrpSpPr>
        <p:grpSpPr bwMode="auto">
          <a:xfrm>
            <a:off x="7535864" y="2565400"/>
            <a:ext cx="2740025" cy="1779588"/>
            <a:chOff x="3696" y="1706"/>
            <a:chExt cx="1726" cy="1121"/>
          </a:xfrm>
        </p:grpSpPr>
        <p:pic>
          <p:nvPicPr>
            <p:cNvPr id="12298" name="Picture 25" descr="pohyby 11_NEW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1706"/>
              <a:ext cx="1726" cy="1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9" name="Text Box 37"/>
            <p:cNvSpPr txBox="1">
              <a:spLocks noChangeArrowheads="1"/>
            </p:cNvSpPr>
            <p:nvPr/>
          </p:nvSpPr>
          <p:spPr bwMode="auto">
            <a:xfrm>
              <a:off x="3742" y="1752"/>
              <a:ext cx="791" cy="44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0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supinace  </a:t>
              </a:r>
            </a:p>
            <a:p>
              <a:pPr eaLnBrk="1" hangingPunct="1"/>
              <a:r>
                <a:rPr lang="cs-CZ" altLang="cs-CZ" sz="20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   </a:t>
              </a:r>
            </a:p>
          </p:txBody>
        </p:sp>
      </p:grpSp>
      <p:pic>
        <p:nvPicPr>
          <p:cNvPr id="2" name="Obráze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803" y="41767"/>
            <a:ext cx="2632944" cy="182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44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can00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01" y="1960472"/>
            <a:ext cx="4809610" cy="3572347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Scan00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" t="941" r="914" b="941"/>
          <a:stretch>
            <a:fillRect/>
          </a:stretch>
        </p:blipFill>
        <p:spPr bwMode="auto">
          <a:xfrm>
            <a:off x="6599976" y="1960472"/>
            <a:ext cx="4712189" cy="4580837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041150" y="389299"/>
            <a:ext cx="95332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                        Synoviální </a:t>
            </a:r>
            <a:r>
              <a:rPr lang="cs-CZ" sz="4000" b="1" dirty="0" err="1"/>
              <a:t>bursy</a:t>
            </a:r>
            <a:endParaRPr lang="cs-CZ" sz="4000" b="1" dirty="0"/>
          </a:p>
          <a:p>
            <a:r>
              <a:rPr lang="cs-CZ" altLang="cs-CZ" sz="2000" b="1" dirty="0"/>
              <a:t>- </a:t>
            </a:r>
            <a:r>
              <a:rPr lang="cs-CZ" altLang="cs-CZ" sz="2000" b="1" dirty="0" err="1"/>
              <a:t>subdeltoidea</a:t>
            </a:r>
            <a:r>
              <a:rPr lang="cs-CZ" altLang="cs-CZ" sz="2000" b="1" dirty="0"/>
              <a:t>, </a:t>
            </a:r>
            <a:r>
              <a:rPr lang="cs-CZ" altLang="cs-CZ" sz="2000" b="1" dirty="0" err="1"/>
              <a:t>subcoracoidea</a:t>
            </a:r>
            <a:r>
              <a:rPr lang="cs-CZ" altLang="cs-CZ" sz="2000" b="1" dirty="0"/>
              <a:t>, </a:t>
            </a:r>
            <a:r>
              <a:rPr lang="cs-CZ" altLang="cs-CZ" sz="2000" b="1" dirty="0" err="1"/>
              <a:t>subacromialis</a:t>
            </a:r>
            <a:r>
              <a:rPr lang="cs-CZ" altLang="cs-CZ" sz="2000" b="1" dirty="0"/>
              <a:t>, </a:t>
            </a:r>
            <a:r>
              <a:rPr lang="cs-CZ" altLang="cs-CZ" sz="2000" b="1" dirty="0" err="1"/>
              <a:t>subscapularis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subtendinea</a:t>
            </a:r>
            <a:r>
              <a:rPr lang="cs-CZ" altLang="cs-CZ" sz="2000" b="1" dirty="0"/>
              <a:t>….</a:t>
            </a:r>
          </a:p>
          <a:p>
            <a:endParaRPr lang="cs-CZ" sz="40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7342361" y="1821972"/>
            <a:ext cx="1960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Bursa </a:t>
            </a:r>
            <a:r>
              <a:rPr lang="cs-CZ" sz="1200" dirty="0" err="1"/>
              <a:t>subcutanea</a:t>
            </a:r>
            <a:r>
              <a:rPr lang="cs-CZ" sz="1200" dirty="0"/>
              <a:t> </a:t>
            </a:r>
            <a:r>
              <a:rPr lang="cs-CZ" sz="1200" dirty="0" err="1"/>
              <a:t>acromialis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751362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ejmout00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522" y="1119407"/>
            <a:ext cx="3409149" cy="2014319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sejmout00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134" y="1119407"/>
            <a:ext cx="2503116" cy="2014319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sejmout004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231" y="3372781"/>
            <a:ext cx="3452441" cy="2217519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sejmout00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" r="4160"/>
          <a:stretch>
            <a:fillRect/>
          </a:stretch>
        </p:blipFill>
        <p:spPr bwMode="auto">
          <a:xfrm>
            <a:off x="6042134" y="3372780"/>
            <a:ext cx="2577331" cy="2217519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0" y="541338"/>
            <a:ext cx="23743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Zmrzlé rameno</a:t>
            </a:r>
          </a:p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freezing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shoulder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Zkrácení kloubního</a:t>
            </a:r>
          </a:p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pouzdra, bolestivé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927" y="2831005"/>
            <a:ext cx="2759294" cy="275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739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31460" y="333753"/>
            <a:ext cx="9906636" cy="464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32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Loketní kloub</a:t>
            </a:r>
            <a:r>
              <a:rPr lang="cs-CZ" alt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i="1" dirty="0"/>
              <a:t>(</a:t>
            </a:r>
            <a:r>
              <a:rPr lang="cs-CZ" altLang="cs-CZ" sz="2400" b="1" i="1" dirty="0" err="1"/>
              <a:t>articulatio</a:t>
            </a:r>
            <a:r>
              <a:rPr lang="cs-CZ" altLang="cs-CZ" sz="2400" b="1" i="1" dirty="0"/>
              <a:t> </a:t>
            </a:r>
            <a:r>
              <a:rPr lang="cs-CZ" altLang="cs-CZ" sz="2400" b="1" i="1" dirty="0" err="1"/>
              <a:t>cubiti</a:t>
            </a:r>
            <a:r>
              <a:rPr lang="cs-CZ" altLang="cs-CZ" sz="2400" b="1" i="1" dirty="0"/>
              <a:t>)</a:t>
            </a:r>
            <a:endParaRPr lang="cs-CZ" altLang="cs-CZ" sz="2400" b="1" dirty="0"/>
          </a:p>
          <a:p>
            <a:endParaRPr lang="cs-CZ" altLang="cs-CZ" sz="2400" i="1" dirty="0"/>
          </a:p>
          <a:p>
            <a:r>
              <a:rPr lang="cs-CZ" altLang="cs-CZ" sz="2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Articulatio</a:t>
            </a:r>
            <a:r>
              <a:rPr lang="cs-CZ" altLang="cs-CZ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humeroradialis</a:t>
            </a:r>
            <a:endParaRPr lang="cs-CZ" altLang="cs-CZ" sz="2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Articulatio</a:t>
            </a:r>
            <a:r>
              <a:rPr lang="cs-CZ" altLang="cs-CZ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humeroulnaris</a:t>
            </a:r>
            <a:endParaRPr lang="cs-CZ" altLang="cs-CZ" sz="2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Articulatio</a:t>
            </a:r>
            <a:r>
              <a:rPr lang="cs-CZ" altLang="cs-CZ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radioulnaris</a:t>
            </a:r>
            <a:endParaRPr lang="cs-CZ" altLang="cs-CZ" sz="2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Kloubní plošky:…….</a:t>
            </a:r>
          </a:p>
          <a:p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Kloubní pouzdro: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oba epikondyly humeru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vně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jamky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intrakapsulárně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 radiu až na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collum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radii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recessus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sacciformis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Pomocná zařízení: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lig.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anulare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radii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lig.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collaterale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radiale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lig.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collaterale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ulnare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Typ kloubu: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articulatio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humeroradialis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kulovitý kloub,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articulatio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humeroulnaris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- kladkový kloub a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articulatio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radioulnaris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proximalis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kolový kloub. </a:t>
            </a:r>
          </a:p>
          <a:p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Pohyby: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Flexe a extenze (i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hyperextenze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nad 180</a:t>
            </a:r>
            <a:r>
              <a:rPr lang="cs-CZ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), rotace vnitřní (pronace) a zevní (supinace)</a:t>
            </a:r>
          </a:p>
          <a:p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096" y="292406"/>
            <a:ext cx="1463991" cy="3948651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173" y="4381500"/>
            <a:ext cx="1009650" cy="223202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119" y="4413250"/>
            <a:ext cx="1063625" cy="22002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76816" y="5458798"/>
            <a:ext cx="6274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Palec při pronaci  - výhodná pozice pro úchop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48" y="4843002"/>
            <a:ext cx="1256287" cy="1006031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9642832" y="5643464"/>
            <a:ext cx="2454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latin typeface="Arial" panose="020B0604020202020204" pitchFamily="34" charset="0"/>
                <a:cs typeface="Arial" panose="020B0604020202020204" pitchFamily="34" charset="0"/>
              </a:rPr>
              <a:t>Bursa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subcutanea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olecrani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subtendinea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m.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tricipitis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brachii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676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ejmout00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27" y="573417"/>
            <a:ext cx="7848600" cy="538162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690" y="1783532"/>
            <a:ext cx="2678181" cy="289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57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2351089" y="620713"/>
            <a:ext cx="39757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Articulatio</a:t>
            </a:r>
            <a:r>
              <a:rPr lang="cs-CZ" altLang="cs-CZ" sz="24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cubiti</a:t>
            </a:r>
            <a:r>
              <a:rPr lang="cs-CZ" altLang="cs-CZ" sz="24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pohyby</a:t>
            </a:r>
          </a:p>
        </p:txBody>
      </p:sp>
      <p:sp>
        <p:nvSpPr>
          <p:cNvPr id="15363" name="Rectangle 6"/>
          <p:cNvSpPr>
            <a:spLocks noChangeArrowheads="1"/>
          </p:cNvSpPr>
          <p:nvPr/>
        </p:nvSpPr>
        <p:spPr bwMode="auto">
          <a:xfrm>
            <a:off x="1677971" y="1700214"/>
            <a:ext cx="511875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 dirty="0">
                <a:latin typeface="Times New Roman" panose="02020603050405020304" pitchFamily="18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flexe a extenze (</a:t>
            </a:r>
            <a:r>
              <a:rPr lang="cs-CZ" altLang="cs-CZ" sz="2000" b="1" dirty="0" err="1">
                <a:cs typeface="Arial" panose="020B0604020202020204" pitchFamily="34" charset="0"/>
              </a:rPr>
              <a:t>hyperextenze</a:t>
            </a:r>
            <a:r>
              <a:rPr lang="cs-CZ" altLang="cs-CZ" sz="2000" b="1" dirty="0">
                <a:cs typeface="Arial" panose="020B0604020202020204" pitchFamily="34" charset="0"/>
              </a:rPr>
              <a:t> nad 180</a:t>
            </a:r>
            <a:r>
              <a:rPr lang="cs-CZ" altLang="cs-CZ" sz="2000" b="1" baseline="30000" dirty="0">
                <a:cs typeface="Arial" panose="020B0604020202020204" pitchFamily="34" charset="0"/>
              </a:rPr>
              <a:t>o</a:t>
            </a:r>
            <a:r>
              <a:rPr lang="cs-CZ" altLang="cs-CZ" sz="2000" b="1" dirty="0">
                <a:cs typeface="Arial" panose="020B0604020202020204" pitchFamily="34" charset="0"/>
              </a:rPr>
              <a:t>) </a:t>
            </a:r>
          </a:p>
          <a:p>
            <a:pPr eaLnBrk="1" hangingPunct="1"/>
            <a:r>
              <a:rPr lang="cs-CZ" altLang="cs-CZ" sz="2000" b="1" dirty="0">
                <a:cs typeface="Arial" panose="020B0604020202020204" pitchFamily="34" charset="0"/>
              </a:rPr>
              <a:t> pronace a supinace předloktí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774826" y="3429001"/>
            <a:ext cx="3529013" cy="2943225"/>
            <a:chOff x="295" y="1616"/>
            <a:chExt cx="2223" cy="1854"/>
          </a:xfrm>
        </p:grpSpPr>
        <p:grpSp>
          <p:nvGrpSpPr>
            <p:cNvPr id="15373" name="Group 11"/>
            <p:cNvGrpSpPr>
              <a:grpSpLocks/>
            </p:cNvGrpSpPr>
            <p:nvPr/>
          </p:nvGrpSpPr>
          <p:grpSpPr bwMode="auto">
            <a:xfrm>
              <a:off x="295" y="1616"/>
              <a:ext cx="2223" cy="1854"/>
              <a:chOff x="295" y="1616"/>
              <a:chExt cx="2223" cy="1854"/>
            </a:xfrm>
          </p:grpSpPr>
          <p:pic>
            <p:nvPicPr>
              <p:cNvPr id="15375" name="Picture 7" descr="pohyby kloubů_6 NEW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" y="1616"/>
                <a:ext cx="2223" cy="185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376" name="Text Box 8"/>
              <p:cNvSpPr txBox="1">
                <a:spLocks noChangeArrowheads="1"/>
              </p:cNvSpPr>
              <p:nvPr/>
            </p:nvSpPr>
            <p:spPr bwMode="auto">
              <a:xfrm>
                <a:off x="295" y="1933"/>
                <a:ext cx="404" cy="23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cs-CZ" altLang="cs-CZ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flexe</a:t>
                </a:r>
              </a:p>
            </p:txBody>
          </p:sp>
          <p:sp>
            <p:nvSpPr>
              <p:cNvPr id="15377" name="Text Box 9"/>
              <p:cNvSpPr txBox="1">
                <a:spLocks noChangeArrowheads="1"/>
              </p:cNvSpPr>
              <p:nvPr/>
            </p:nvSpPr>
            <p:spPr bwMode="auto">
              <a:xfrm>
                <a:off x="1338" y="2523"/>
                <a:ext cx="572" cy="23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cs-CZ" altLang="cs-CZ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extenze</a:t>
                </a:r>
              </a:p>
            </p:txBody>
          </p:sp>
          <p:sp>
            <p:nvSpPr>
              <p:cNvPr id="15378" name="Rectangle 10"/>
              <p:cNvSpPr>
                <a:spLocks noChangeArrowheads="1"/>
              </p:cNvSpPr>
              <p:nvPr/>
            </p:nvSpPr>
            <p:spPr bwMode="auto">
              <a:xfrm>
                <a:off x="1882" y="2659"/>
                <a:ext cx="136" cy="13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</p:grpSp>
        <p:sp>
          <p:nvSpPr>
            <p:cNvPr id="15374" name="Rectangle 12"/>
            <p:cNvSpPr>
              <a:spLocks noChangeArrowheads="1"/>
            </p:cNvSpPr>
            <p:nvPr/>
          </p:nvSpPr>
          <p:spPr bwMode="auto">
            <a:xfrm>
              <a:off x="295" y="1616"/>
              <a:ext cx="272" cy="3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grpSp>
        <p:nvGrpSpPr>
          <p:cNvPr id="15365" name="Group 21"/>
          <p:cNvGrpSpPr>
            <a:grpSpLocks/>
          </p:cNvGrpSpPr>
          <p:nvPr/>
        </p:nvGrpSpPr>
        <p:grpSpPr bwMode="auto">
          <a:xfrm>
            <a:off x="5808664" y="3694113"/>
            <a:ext cx="4391025" cy="2678113"/>
            <a:chOff x="2699" y="1840"/>
            <a:chExt cx="2766" cy="1687"/>
          </a:xfrm>
        </p:grpSpPr>
        <p:pic>
          <p:nvPicPr>
            <p:cNvPr id="15367" name="Picture 14" descr="pohyby 12_NE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" y="1840"/>
              <a:ext cx="2766" cy="1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8" name="Text Box 16"/>
            <p:cNvSpPr txBox="1">
              <a:spLocks noChangeArrowheads="1"/>
            </p:cNvSpPr>
            <p:nvPr/>
          </p:nvSpPr>
          <p:spPr bwMode="auto">
            <a:xfrm>
              <a:off x="2848" y="1917"/>
              <a:ext cx="667" cy="2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0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pronace</a:t>
              </a:r>
            </a:p>
          </p:txBody>
        </p:sp>
        <p:sp>
          <p:nvSpPr>
            <p:cNvPr id="15369" name="Text Box 17"/>
            <p:cNvSpPr txBox="1">
              <a:spLocks noChangeArrowheads="1"/>
            </p:cNvSpPr>
            <p:nvPr/>
          </p:nvSpPr>
          <p:spPr bwMode="auto">
            <a:xfrm>
              <a:off x="2894" y="3277"/>
              <a:ext cx="711" cy="2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0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supinace</a:t>
              </a:r>
            </a:p>
          </p:txBody>
        </p:sp>
        <p:sp>
          <p:nvSpPr>
            <p:cNvPr id="15370" name="Rectangle 18"/>
            <p:cNvSpPr>
              <a:spLocks noChangeArrowheads="1"/>
            </p:cNvSpPr>
            <p:nvPr/>
          </p:nvSpPr>
          <p:spPr bwMode="auto">
            <a:xfrm>
              <a:off x="3923" y="2931"/>
              <a:ext cx="1497" cy="40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5371" name="Rectangle 19"/>
            <p:cNvSpPr>
              <a:spLocks noChangeArrowheads="1"/>
            </p:cNvSpPr>
            <p:nvPr/>
          </p:nvSpPr>
          <p:spPr bwMode="auto">
            <a:xfrm>
              <a:off x="2789" y="2341"/>
              <a:ext cx="635" cy="22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pic>
        <p:nvPicPr>
          <p:cNvPr id="15366" name="Picture 22" descr="Scan0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2" t="49251"/>
          <a:stretch>
            <a:fillRect/>
          </a:stretch>
        </p:blipFill>
        <p:spPr bwMode="auto">
          <a:xfrm>
            <a:off x="6888164" y="260350"/>
            <a:ext cx="1989137" cy="3068638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990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0" y="284101"/>
            <a:ext cx="9601200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Spoje mezi předloketními kostmi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juncturae</a:t>
            </a:r>
            <a:r>
              <a:rPr lang="cs-CZ" altLang="cs-CZ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radioulnares</a:t>
            </a:r>
            <a:r>
              <a:rPr lang="cs-CZ" altLang="cs-CZ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articulatio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radioulnaris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proximalis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cs-CZ" alt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distalis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membrana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interossea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antebrachii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cs-CZ" altLang="cs-CZ" sz="2400" b="1" i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Articulatio</a:t>
            </a:r>
            <a:r>
              <a:rPr lang="cs-CZ" altLang="cs-CZ" sz="2400" b="1" i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i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radioulnaris</a:t>
            </a:r>
            <a:r>
              <a:rPr lang="cs-CZ" altLang="cs-CZ" sz="2400" b="1" i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i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proximalis</a:t>
            </a:r>
            <a:r>
              <a:rPr lang="cs-CZ" altLang="cs-CZ" sz="2400" b="1" i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je součástí loketního kloubu</a:t>
            </a:r>
          </a:p>
          <a:p>
            <a:r>
              <a:rPr lang="cs-CZ" altLang="cs-CZ" sz="24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cs-CZ" altLang="cs-CZ" sz="2400" b="1" i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i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Articulatio</a:t>
            </a:r>
            <a:r>
              <a:rPr lang="cs-CZ" altLang="cs-CZ" sz="2400" b="1" i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i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radioulnaris</a:t>
            </a:r>
            <a:r>
              <a:rPr lang="cs-CZ" altLang="cs-CZ" sz="2400" b="1" i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i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distalis</a:t>
            </a:r>
            <a:endParaRPr lang="cs-CZ" altLang="cs-CZ" sz="2400" b="1" dirty="0">
              <a:solidFill>
                <a:srgbClr val="99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Kloubní plošky:</a:t>
            </a:r>
          </a:p>
          <a:p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Kloubní pouzdro: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je tenké a volné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Pomocná zařízení: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společná s dalšími klouby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articulatio</a:t>
            </a:r>
            <a:r>
              <a:rPr lang="cs-CZ" altLang="cs-CZ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radiocarpalis</a:t>
            </a:r>
            <a:r>
              <a:rPr lang="cs-CZ" altLang="cs-CZ" i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mediocarpalis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Typ kloubu: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kolový kloub </a:t>
            </a:r>
            <a:r>
              <a:rPr lang="cs-CZ" altLang="cs-CZ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articulatio</a:t>
            </a:r>
            <a:r>
              <a:rPr lang="cs-CZ" altLang="cs-CZ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trochoidea</a:t>
            </a:r>
            <a:r>
              <a:rPr lang="cs-CZ" altLang="cs-CZ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Pohyby: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pronace a supinace</a:t>
            </a:r>
          </a:p>
          <a:p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4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Předloketní mezikostní membrána</a:t>
            </a:r>
            <a:r>
              <a:rPr lang="cs-CZ" alt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membrana</a:t>
            </a:r>
            <a:r>
              <a:rPr lang="cs-CZ" altLang="cs-CZ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interossea</a:t>
            </a:r>
            <a:r>
              <a:rPr lang="cs-CZ" altLang="cs-CZ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antebrachii</a:t>
            </a:r>
            <a:r>
              <a:rPr lang="cs-CZ" altLang="cs-CZ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– slouží k odstupu některých svalů, omezuje supinaci, fixuje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radius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a ulnu, transmisní struktura   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cs-CZ" altLang="cs-CZ" dirty="0"/>
          </a:p>
        </p:txBody>
      </p:sp>
      <p:pic>
        <p:nvPicPr>
          <p:cNvPr id="16387" name="Picture 3" descr="sejmout00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63"/>
          <a:stretch>
            <a:fillRect/>
          </a:stretch>
        </p:blipFill>
        <p:spPr bwMode="auto">
          <a:xfrm>
            <a:off x="750716" y="4446764"/>
            <a:ext cx="3887787" cy="1995487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Scan00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753" y="284101"/>
            <a:ext cx="1694744" cy="26115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157" y="284101"/>
            <a:ext cx="1386692" cy="5799199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1001501" y="1798833"/>
            <a:ext cx="1114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1200" i="1" dirty="0"/>
              <a:t>chorda </a:t>
            </a:r>
            <a:r>
              <a:rPr lang="cs-CZ" altLang="cs-CZ" sz="1200" i="1" dirty="0" err="1"/>
              <a:t>obliqua</a:t>
            </a:r>
            <a:endParaRPr lang="cs-CZ" sz="1200" dirty="0"/>
          </a:p>
        </p:txBody>
      </p:sp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5124483" y="4446764"/>
            <a:ext cx="4179772" cy="2297768"/>
            <a:chOff x="2699" y="1673"/>
            <a:chExt cx="2766" cy="1687"/>
          </a:xfrm>
        </p:grpSpPr>
        <p:pic>
          <p:nvPicPr>
            <p:cNvPr id="8" name="Picture 10" descr="pohyby 12_NEW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" y="1673"/>
              <a:ext cx="2766" cy="1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2835" y="1752"/>
              <a:ext cx="667" cy="2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0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pronace</a:t>
              </a:r>
            </a:p>
          </p:txBody>
        </p:sp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>
              <a:off x="2925" y="3067"/>
              <a:ext cx="711" cy="2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0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supinace</a:t>
              </a:r>
            </a:p>
          </p:txBody>
        </p:sp>
        <p:sp>
          <p:nvSpPr>
            <p:cNvPr id="11" name="Rectangle 13"/>
            <p:cNvSpPr>
              <a:spLocks noChangeArrowheads="1"/>
            </p:cNvSpPr>
            <p:nvPr/>
          </p:nvSpPr>
          <p:spPr bwMode="auto">
            <a:xfrm>
              <a:off x="3923" y="2931"/>
              <a:ext cx="1497" cy="40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2" name="Rectangle 14"/>
            <p:cNvSpPr>
              <a:spLocks noChangeArrowheads="1"/>
            </p:cNvSpPr>
            <p:nvPr/>
          </p:nvSpPr>
          <p:spPr bwMode="auto">
            <a:xfrm>
              <a:off x="2789" y="2341"/>
              <a:ext cx="635" cy="22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3" name="Rectangle 15"/>
            <p:cNvSpPr>
              <a:spLocks noChangeArrowheads="1"/>
            </p:cNvSpPr>
            <p:nvPr/>
          </p:nvSpPr>
          <p:spPr bwMode="auto">
            <a:xfrm>
              <a:off x="3515" y="1752"/>
              <a:ext cx="1588" cy="27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</p:spTree>
    <p:extLst>
      <p:ext uri="{BB962C8B-B14F-4D97-AF65-F5344CB8AC3E}">
        <p14:creationId xmlns:p14="http://schemas.microsoft.com/office/powerpoint/2010/main" val="3152891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Obrázek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5"/>
          <a:stretch>
            <a:fillRect/>
          </a:stretch>
        </p:blipFill>
        <p:spPr bwMode="auto">
          <a:xfrm>
            <a:off x="3236495" y="1075661"/>
            <a:ext cx="4752473" cy="561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066683" y="535065"/>
            <a:ext cx="528061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32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Klouby ruky</a:t>
            </a:r>
            <a:r>
              <a:rPr lang="cs-CZ" alt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i="1" dirty="0"/>
              <a:t>(</a:t>
            </a:r>
            <a:r>
              <a:rPr lang="cs-CZ" altLang="cs-CZ" b="1" i="1" dirty="0" err="1"/>
              <a:t>articulationes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manus</a:t>
            </a:r>
            <a:r>
              <a:rPr lang="cs-CZ" altLang="cs-CZ" b="1" i="1" dirty="0"/>
              <a:t>)</a:t>
            </a: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950495" y="2562726"/>
            <a:ext cx="1648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elipsoidní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034716" y="3699728"/>
            <a:ext cx="2031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Kulovitý (elipsoidní)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251284" y="4969042"/>
            <a:ext cx="1001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kladkový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253663" y="1780674"/>
            <a:ext cx="8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plochý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253663" y="3330396"/>
            <a:ext cx="895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sedlový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347296" y="3953379"/>
            <a:ext cx="371710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b="1" i="1" dirty="0"/>
              <a:t>A. Art. </a:t>
            </a:r>
            <a:r>
              <a:rPr lang="cs-CZ" altLang="cs-CZ" b="1" i="1" dirty="0" err="1"/>
              <a:t>radiocarpalis</a:t>
            </a:r>
            <a:endParaRPr lang="cs-CZ" altLang="cs-CZ" b="1" i="1" dirty="0"/>
          </a:p>
          <a:p>
            <a:r>
              <a:rPr lang="cs-CZ" altLang="cs-CZ" b="1" i="1" dirty="0"/>
              <a:t>B. Art. </a:t>
            </a:r>
            <a:r>
              <a:rPr lang="cs-CZ" altLang="cs-CZ" b="1" i="1" dirty="0" err="1"/>
              <a:t>mediocarpalis</a:t>
            </a:r>
            <a:endParaRPr lang="cs-CZ" altLang="cs-CZ" b="1" i="1" dirty="0"/>
          </a:p>
          <a:p>
            <a:r>
              <a:rPr lang="cs-CZ" altLang="cs-CZ" b="1" i="1" dirty="0"/>
              <a:t>C. Art. </a:t>
            </a:r>
            <a:r>
              <a:rPr lang="cs-CZ" altLang="cs-CZ" b="1" i="1" dirty="0" err="1"/>
              <a:t>ossis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pisiformis</a:t>
            </a:r>
            <a:endParaRPr lang="cs-CZ" altLang="cs-CZ" b="1" i="1" dirty="0"/>
          </a:p>
          <a:p>
            <a:r>
              <a:rPr lang="cs-CZ" altLang="cs-CZ" b="1" i="1" dirty="0"/>
              <a:t>D. Art. </a:t>
            </a:r>
            <a:r>
              <a:rPr lang="cs-CZ" altLang="cs-CZ" b="1" i="1" dirty="0" err="1"/>
              <a:t>carpometacarpalis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pollicis</a:t>
            </a:r>
            <a:endParaRPr lang="cs-CZ" altLang="cs-CZ" b="1" i="1" dirty="0"/>
          </a:p>
          <a:p>
            <a:r>
              <a:rPr lang="cs-CZ" altLang="cs-CZ" b="1" i="1" dirty="0"/>
              <a:t>E. </a:t>
            </a:r>
            <a:r>
              <a:rPr lang="cs-CZ" altLang="cs-CZ" b="1" i="1" dirty="0" err="1"/>
              <a:t>Artt</a:t>
            </a:r>
            <a:r>
              <a:rPr lang="cs-CZ" altLang="cs-CZ" b="1" i="1" dirty="0"/>
              <a:t>. </a:t>
            </a:r>
            <a:r>
              <a:rPr lang="cs-CZ" altLang="cs-CZ" b="1" i="1" dirty="0" err="1"/>
              <a:t>carpometacarpales</a:t>
            </a:r>
            <a:r>
              <a:rPr lang="cs-CZ" altLang="cs-CZ" b="1" i="1" dirty="0"/>
              <a:t> 2.-5.prstu</a:t>
            </a:r>
          </a:p>
          <a:p>
            <a:r>
              <a:rPr lang="cs-CZ" altLang="cs-CZ" b="1" i="1" dirty="0"/>
              <a:t>F. </a:t>
            </a:r>
            <a:r>
              <a:rPr lang="cs-CZ" altLang="cs-CZ" b="1" i="1" dirty="0" err="1"/>
              <a:t>Artt</a:t>
            </a:r>
            <a:r>
              <a:rPr lang="cs-CZ" altLang="cs-CZ" b="1" i="1" dirty="0"/>
              <a:t>. </a:t>
            </a:r>
            <a:r>
              <a:rPr lang="cs-CZ" altLang="cs-CZ" b="1" i="1" dirty="0" err="1"/>
              <a:t>metacarpophalangeales</a:t>
            </a:r>
            <a:endParaRPr lang="cs-CZ" altLang="cs-CZ" b="1" i="1" dirty="0"/>
          </a:p>
          <a:p>
            <a:r>
              <a:rPr lang="cs-CZ" altLang="cs-CZ" b="1" i="1" dirty="0"/>
              <a:t>G. </a:t>
            </a:r>
            <a:r>
              <a:rPr lang="cs-CZ" altLang="cs-CZ" b="1" i="1" dirty="0" err="1"/>
              <a:t>Artt</a:t>
            </a:r>
            <a:r>
              <a:rPr lang="cs-CZ" altLang="cs-CZ" b="1" i="1" dirty="0"/>
              <a:t>. </a:t>
            </a:r>
            <a:r>
              <a:rPr lang="cs-CZ" altLang="cs-CZ" b="1" i="1" dirty="0" err="1"/>
              <a:t>interphalangeales</a:t>
            </a:r>
            <a:endParaRPr lang="cs-CZ" altLang="cs-CZ" b="1" i="1" dirty="0"/>
          </a:p>
          <a:p>
            <a:endParaRPr lang="cs-CZ" altLang="cs-CZ" b="1" i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5112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919289" y="188913"/>
            <a:ext cx="10272711" cy="295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rgbClr val="990033"/>
                </a:solidFill>
              </a:rPr>
              <a:t>4. Klouby zápěstí a ruky</a:t>
            </a:r>
            <a:r>
              <a:rPr lang="cs-CZ" altLang="cs-CZ" b="1" dirty="0">
                <a:solidFill>
                  <a:schemeClr val="bg1"/>
                </a:solidFill>
              </a:rPr>
              <a:t> </a:t>
            </a:r>
            <a:r>
              <a:rPr lang="cs-CZ" altLang="cs-CZ" i="1" dirty="0"/>
              <a:t>(</a:t>
            </a:r>
            <a:r>
              <a:rPr lang="cs-CZ" altLang="cs-CZ" i="1" dirty="0" err="1"/>
              <a:t>articulationes</a:t>
            </a:r>
            <a:r>
              <a:rPr lang="cs-CZ" altLang="cs-CZ" i="1" dirty="0"/>
              <a:t> </a:t>
            </a:r>
            <a:r>
              <a:rPr lang="cs-CZ" altLang="cs-CZ" i="1" dirty="0" err="1"/>
              <a:t>manus</a:t>
            </a:r>
            <a:r>
              <a:rPr lang="cs-CZ" altLang="cs-CZ" i="1" dirty="0"/>
              <a:t>) </a:t>
            </a:r>
          </a:p>
          <a:p>
            <a:endParaRPr lang="cs-CZ" altLang="cs-CZ" b="1" dirty="0"/>
          </a:p>
          <a:p>
            <a:r>
              <a:rPr lang="cs-CZ" altLang="cs-CZ" sz="2400" b="1" dirty="0">
                <a:solidFill>
                  <a:srgbClr val="990033"/>
                </a:solidFill>
              </a:rPr>
              <a:t>A. </a:t>
            </a:r>
            <a:r>
              <a:rPr lang="cs-CZ" altLang="cs-CZ" sz="2400" b="1" i="1" dirty="0" err="1">
                <a:solidFill>
                  <a:srgbClr val="990033"/>
                </a:solidFill>
              </a:rPr>
              <a:t>Articulatio</a:t>
            </a:r>
            <a:r>
              <a:rPr lang="cs-CZ" altLang="cs-CZ" sz="2400" b="1" i="1" dirty="0">
                <a:solidFill>
                  <a:srgbClr val="990033"/>
                </a:solidFill>
              </a:rPr>
              <a:t> </a:t>
            </a:r>
            <a:r>
              <a:rPr lang="cs-CZ" altLang="cs-CZ" sz="2400" b="1" i="1" dirty="0" err="1">
                <a:solidFill>
                  <a:srgbClr val="990033"/>
                </a:solidFill>
              </a:rPr>
              <a:t>radiocarpalis</a:t>
            </a:r>
            <a:endParaRPr lang="cs-CZ" altLang="cs-CZ" sz="2400" b="1" dirty="0">
              <a:solidFill>
                <a:srgbClr val="990033"/>
              </a:solidFill>
            </a:endParaRPr>
          </a:p>
          <a:p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Kloubní plošky: </a:t>
            </a:r>
          </a:p>
          <a:p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Kloubní pouzdro: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společné s 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articulatio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mediocarpalis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Pomocná zařízení: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discus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articularis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vazy jsou společné s 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articulatio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mediocarpalis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radioulnaris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distalis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Typ kloubu: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elipsoidní kloub</a:t>
            </a:r>
          </a:p>
          <a:p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Pohyby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společné s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articulatio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mediocarpalis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263" y="3361253"/>
            <a:ext cx="3578225" cy="32797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8385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478548" y="304285"/>
            <a:ext cx="11430000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32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cs-CZ" altLang="cs-CZ" sz="3200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b="1" i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Articulatio</a:t>
            </a:r>
            <a:r>
              <a:rPr lang="cs-CZ" altLang="cs-CZ" sz="3200" b="1" i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b="1" i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mediocarpalis</a:t>
            </a:r>
            <a:r>
              <a:rPr lang="cs-CZ" altLang="cs-CZ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Kloubní plošky: </a:t>
            </a:r>
          </a:p>
          <a:p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Kloubní pouzdro: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společné s 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articulatio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radiocarpalis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Pomocná zařízení: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lig.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radiocarpeum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dorsale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palmare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lig.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ulnocarpeum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palmare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, lig.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carpi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radiatum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ligg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intercarpea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dorsalia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palmaria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interossea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Typ kloubu: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složený kloub=funkční celek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(střed je v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capitatum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), pohyby společné s 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articulatio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radiocarpalis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palmární a dorzální flexe, radiální a ulnární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dukce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krouživé pohyby (cirkumdukce)</a:t>
            </a:r>
          </a:p>
          <a:p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4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8917246"/>
              </p:ext>
            </p:extLst>
          </p:nvPr>
        </p:nvGraphicFramePr>
        <p:xfrm>
          <a:off x="1640973" y="3539775"/>
          <a:ext cx="3210260" cy="3101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rastrový obrázek" r:id="rId3" imgW="2003914" imgH="1935568" progId="Paint.Picture">
                  <p:embed/>
                </p:oleObj>
              </mc:Choice>
              <mc:Fallback>
                <p:oleObj name="rastrový obrázek" r:id="rId3" imgW="2003914" imgH="1935568" progId="Paint.Picture">
                  <p:embed/>
                  <p:pic>
                    <p:nvPicPr>
                      <p:cNvPr id="1843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0973" y="3539775"/>
                        <a:ext cx="3210260" cy="3101376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358" y="3539775"/>
            <a:ext cx="2208381" cy="3143888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4" y="3604072"/>
            <a:ext cx="2125494" cy="3102754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5020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8040688" y="188913"/>
            <a:ext cx="215900" cy="20875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00" name="Rectangle 5"/>
          <p:cNvSpPr>
            <a:spLocks noChangeArrowheads="1"/>
          </p:cNvSpPr>
          <p:nvPr/>
        </p:nvSpPr>
        <p:spPr bwMode="auto">
          <a:xfrm>
            <a:off x="4008439" y="115889"/>
            <a:ext cx="719137" cy="504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01" name="Rectangle 6"/>
          <p:cNvSpPr>
            <a:spLocks noChangeArrowheads="1"/>
          </p:cNvSpPr>
          <p:nvPr/>
        </p:nvSpPr>
        <p:spPr bwMode="auto">
          <a:xfrm>
            <a:off x="3863976" y="1700214"/>
            <a:ext cx="792163" cy="433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02" name="Rectangle 8"/>
          <p:cNvSpPr>
            <a:spLocks noChangeArrowheads="1"/>
          </p:cNvSpPr>
          <p:nvPr/>
        </p:nvSpPr>
        <p:spPr bwMode="auto">
          <a:xfrm>
            <a:off x="7391401" y="1773239"/>
            <a:ext cx="792163" cy="503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03" name="Rectangle 9"/>
          <p:cNvSpPr>
            <a:spLocks noChangeArrowheads="1"/>
          </p:cNvSpPr>
          <p:nvPr/>
        </p:nvSpPr>
        <p:spPr bwMode="auto">
          <a:xfrm>
            <a:off x="7680326" y="1557338"/>
            <a:ext cx="360363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04" name="Rectangle 10"/>
          <p:cNvSpPr>
            <a:spLocks noChangeArrowheads="1"/>
          </p:cNvSpPr>
          <p:nvPr/>
        </p:nvSpPr>
        <p:spPr bwMode="auto">
          <a:xfrm>
            <a:off x="1847850" y="2781301"/>
            <a:ext cx="431800" cy="2879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05" name="Rectangle 11"/>
          <p:cNvSpPr>
            <a:spLocks noChangeArrowheads="1"/>
          </p:cNvSpPr>
          <p:nvPr/>
        </p:nvSpPr>
        <p:spPr bwMode="auto">
          <a:xfrm>
            <a:off x="7248525" y="5157788"/>
            <a:ext cx="215900" cy="1079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06" name="Rectangle 13"/>
          <p:cNvSpPr>
            <a:spLocks noChangeArrowheads="1"/>
          </p:cNvSpPr>
          <p:nvPr/>
        </p:nvSpPr>
        <p:spPr bwMode="auto">
          <a:xfrm>
            <a:off x="8759825" y="3860800"/>
            <a:ext cx="215900" cy="23764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07" name="Rectangle 14"/>
          <p:cNvSpPr>
            <a:spLocks noChangeArrowheads="1"/>
          </p:cNvSpPr>
          <p:nvPr/>
        </p:nvSpPr>
        <p:spPr bwMode="auto">
          <a:xfrm>
            <a:off x="2208214" y="3068638"/>
            <a:ext cx="287337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08" name="Rectangle 15"/>
          <p:cNvSpPr>
            <a:spLocks noChangeArrowheads="1"/>
          </p:cNvSpPr>
          <p:nvPr/>
        </p:nvSpPr>
        <p:spPr bwMode="auto">
          <a:xfrm>
            <a:off x="2135189" y="4797426"/>
            <a:ext cx="288925" cy="792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09" name="Rectangle 16"/>
          <p:cNvSpPr>
            <a:spLocks noChangeArrowheads="1"/>
          </p:cNvSpPr>
          <p:nvPr/>
        </p:nvSpPr>
        <p:spPr bwMode="auto">
          <a:xfrm>
            <a:off x="2927351" y="2133600"/>
            <a:ext cx="360363" cy="431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10" name="Rectangle 17"/>
          <p:cNvSpPr>
            <a:spLocks noChangeArrowheads="1"/>
          </p:cNvSpPr>
          <p:nvPr/>
        </p:nvSpPr>
        <p:spPr bwMode="auto">
          <a:xfrm rot="194382">
            <a:off x="3792539" y="2205039"/>
            <a:ext cx="790575" cy="504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11" name="Rectangle 18"/>
          <p:cNvSpPr>
            <a:spLocks noChangeArrowheads="1"/>
          </p:cNvSpPr>
          <p:nvPr/>
        </p:nvSpPr>
        <p:spPr bwMode="auto">
          <a:xfrm>
            <a:off x="5880101" y="2276476"/>
            <a:ext cx="144463" cy="576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12" name="Rectangle 19"/>
          <p:cNvSpPr>
            <a:spLocks noChangeArrowheads="1"/>
          </p:cNvSpPr>
          <p:nvPr/>
        </p:nvSpPr>
        <p:spPr bwMode="auto">
          <a:xfrm>
            <a:off x="6672263" y="2205038"/>
            <a:ext cx="360362" cy="3603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13" name="Rectangle 20"/>
          <p:cNvSpPr>
            <a:spLocks noChangeArrowheads="1"/>
          </p:cNvSpPr>
          <p:nvPr/>
        </p:nvSpPr>
        <p:spPr bwMode="auto">
          <a:xfrm>
            <a:off x="7319963" y="2276476"/>
            <a:ext cx="144462" cy="576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14" name="Rectangle 21"/>
          <p:cNvSpPr>
            <a:spLocks noChangeArrowheads="1"/>
          </p:cNvSpPr>
          <p:nvPr/>
        </p:nvSpPr>
        <p:spPr bwMode="auto">
          <a:xfrm>
            <a:off x="8112125" y="2276476"/>
            <a:ext cx="215900" cy="36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262" name="Text Box 22"/>
          <p:cNvSpPr txBox="1">
            <a:spLocks noChangeArrowheads="1"/>
          </p:cNvSpPr>
          <p:nvPr/>
        </p:nvSpPr>
        <p:spPr bwMode="auto">
          <a:xfrm>
            <a:off x="2196614" y="431880"/>
            <a:ext cx="6804025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altLang="cs-CZ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Spoje kostí pletence horní končetiny</a:t>
            </a:r>
            <a:r>
              <a:rPr lang="cs-CZ" altLang="cs-CZ" sz="24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defRPr/>
            </a:pP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altLang="cs-CZ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cs-CZ" altLang="cs-CZ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juncturae</a:t>
            </a:r>
            <a:r>
              <a:rPr lang="cs-CZ" altLang="cs-CZ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ossium</a:t>
            </a:r>
            <a:r>
              <a:rPr lang="cs-CZ" altLang="cs-CZ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cinguli</a:t>
            </a:r>
            <a:r>
              <a:rPr lang="cs-CZ" altLang="cs-CZ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extremitatis</a:t>
            </a:r>
            <a:r>
              <a:rPr lang="cs-CZ" altLang="cs-CZ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superioris</a:t>
            </a:r>
            <a:r>
              <a:rPr lang="cs-CZ" altLang="cs-CZ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116" name="Rectangle 24"/>
          <p:cNvSpPr>
            <a:spLocks noChangeArrowheads="1"/>
          </p:cNvSpPr>
          <p:nvPr/>
        </p:nvSpPr>
        <p:spPr bwMode="auto">
          <a:xfrm>
            <a:off x="3314891" y="1232694"/>
            <a:ext cx="4665060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 dirty="0" err="1">
                <a:solidFill>
                  <a:srgbClr val="412107"/>
                </a:solidFill>
                <a:cs typeface="Arial" panose="020B0604020202020204" pitchFamily="34" charset="0"/>
              </a:rPr>
              <a:t>Articulatio</a:t>
            </a:r>
            <a:r>
              <a:rPr lang="cs-CZ" altLang="cs-CZ" sz="2400" b="1" dirty="0">
                <a:solidFill>
                  <a:srgbClr val="412107"/>
                </a:solidFill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solidFill>
                  <a:srgbClr val="412107"/>
                </a:solidFill>
                <a:cs typeface="Arial" panose="020B0604020202020204" pitchFamily="34" charset="0"/>
              </a:rPr>
              <a:t>sternoclavicularis</a:t>
            </a:r>
            <a:endParaRPr lang="cs-CZ" altLang="cs-CZ" sz="2400" b="1" dirty="0">
              <a:solidFill>
                <a:srgbClr val="412107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400" b="1" dirty="0" err="1">
                <a:solidFill>
                  <a:srgbClr val="412107"/>
                </a:solidFill>
                <a:cs typeface="Arial" panose="020B0604020202020204" pitchFamily="34" charset="0"/>
              </a:rPr>
              <a:t>Articulatio</a:t>
            </a:r>
            <a:r>
              <a:rPr lang="cs-CZ" altLang="cs-CZ" sz="2400" b="1" dirty="0">
                <a:solidFill>
                  <a:srgbClr val="412107"/>
                </a:solidFill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solidFill>
                  <a:srgbClr val="412107"/>
                </a:solidFill>
                <a:cs typeface="Arial" panose="020B0604020202020204" pitchFamily="34" charset="0"/>
              </a:rPr>
              <a:t>acromioclavicularis</a:t>
            </a:r>
            <a:endParaRPr lang="cs-CZ" altLang="cs-CZ" sz="2400" b="1" dirty="0">
              <a:solidFill>
                <a:srgbClr val="412107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400" b="1" dirty="0">
                <a:solidFill>
                  <a:srgbClr val="412107"/>
                </a:solidFill>
                <a:cs typeface="Arial" panose="020B0604020202020204" pitchFamily="34" charset="0"/>
              </a:rPr>
              <a:t>Syndesmosis </a:t>
            </a:r>
            <a:r>
              <a:rPr lang="cs-CZ" altLang="cs-CZ" sz="2400" b="1" dirty="0" err="1">
                <a:solidFill>
                  <a:srgbClr val="412107"/>
                </a:solidFill>
                <a:cs typeface="Arial" panose="020B0604020202020204" pitchFamily="34" charset="0"/>
              </a:rPr>
              <a:t>scapulae</a:t>
            </a:r>
            <a:endParaRPr lang="cs-CZ" altLang="cs-CZ" sz="2400" b="1" dirty="0">
              <a:solidFill>
                <a:srgbClr val="412107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000" b="1" dirty="0">
                <a:solidFill>
                  <a:srgbClr val="412107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1" name="Picture 3" descr="apertura thoracis superi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7" t="70665" r="1490" b="10095"/>
          <a:stretch/>
        </p:blipFill>
        <p:spPr bwMode="auto">
          <a:xfrm>
            <a:off x="640111" y="2514858"/>
            <a:ext cx="4054161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sejmout00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8" b="35889"/>
          <a:stretch>
            <a:fillRect/>
          </a:stretch>
        </p:blipFill>
        <p:spPr bwMode="auto">
          <a:xfrm>
            <a:off x="4990952" y="3392488"/>
            <a:ext cx="6674145" cy="3106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26401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030603" y="869935"/>
            <a:ext cx="8569325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 dirty="0">
                <a:cs typeface="Arial" panose="020B0604020202020204" pitchFamily="34" charset="0"/>
              </a:rPr>
              <a:t>Funkční jednotka s</a:t>
            </a:r>
            <a:r>
              <a:rPr lang="cs-CZ" altLang="cs-CZ" sz="20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990033"/>
                </a:solidFill>
                <a:cs typeface="Arial" panose="020B0604020202020204" pitchFamily="34" charset="0"/>
              </a:rPr>
              <a:t>articulatio</a:t>
            </a: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990033"/>
                </a:solidFill>
                <a:cs typeface="Arial" panose="020B0604020202020204" pitchFamily="34" charset="0"/>
              </a:rPr>
              <a:t>radicarpalis</a:t>
            </a:r>
            <a:r>
              <a:rPr lang="cs-CZ" altLang="cs-CZ" sz="2000" b="1" dirty="0">
                <a:solidFill>
                  <a:srgbClr val="006600"/>
                </a:solidFill>
                <a:cs typeface="Arial" panose="020B0604020202020204" pitchFamily="34" charset="0"/>
              </a:rPr>
              <a:t> -</a:t>
            </a:r>
            <a:r>
              <a:rPr lang="cs-CZ" altLang="cs-CZ" sz="2000" b="1" dirty="0">
                <a:cs typeface="Arial" panose="020B0604020202020204" pitchFamily="34" charset="0"/>
              </a:rPr>
              <a:t> elipsoidní kloub</a:t>
            </a:r>
          </a:p>
          <a:p>
            <a:pPr eaLnBrk="1" hangingPunct="1"/>
            <a:endParaRPr lang="cs-CZ" altLang="cs-CZ" sz="2000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Pohyby: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endParaRPr lang="cs-CZ" altLang="cs-CZ" sz="2000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000" b="1" dirty="0">
                <a:cs typeface="Arial" panose="020B0604020202020204" pitchFamily="34" charset="0"/>
              </a:rPr>
              <a:t>palmární a dorzální flexe</a:t>
            </a:r>
          </a:p>
          <a:p>
            <a:pPr eaLnBrk="1" hangingPunct="1"/>
            <a:r>
              <a:rPr lang="cs-CZ" altLang="cs-CZ" sz="2000" b="1" dirty="0">
                <a:cs typeface="Arial" panose="020B0604020202020204" pitchFamily="34" charset="0"/>
              </a:rPr>
              <a:t>radiální a ulnární </a:t>
            </a:r>
            <a:r>
              <a:rPr lang="cs-CZ" altLang="cs-CZ" sz="2000" b="1" dirty="0" err="1">
                <a:cs typeface="Arial" panose="020B0604020202020204" pitchFamily="34" charset="0"/>
              </a:rPr>
              <a:t>dukce</a:t>
            </a:r>
            <a:endParaRPr lang="cs-CZ" altLang="cs-CZ" sz="2000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000" b="1" dirty="0">
                <a:cs typeface="Arial" panose="020B0604020202020204" pitchFamily="34" charset="0"/>
              </a:rPr>
              <a:t>cirkumdukce (krouživé pohyby)</a:t>
            </a:r>
          </a:p>
          <a:p>
            <a:pPr eaLnBrk="1" hangingPunct="1"/>
            <a:endParaRPr lang="cs-CZ" altLang="cs-CZ" sz="2000" b="1" dirty="0">
              <a:latin typeface="Times New Roman" panose="02020603050405020304" pitchFamily="18" charset="0"/>
            </a:endParaRPr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4224338" y="138113"/>
            <a:ext cx="45784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Articulatio</a:t>
            </a:r>
            <a:r>
              <a:rPr lang="cs-CZ" altLang="cs-CZ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mediocarpalis</a:t>
            </a:r>
            <a:r>
              <a:rPr lang="cs-CZ" altLang="cs-CZ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2253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9139705"/>
              </p:ext>
            </p:extLst>
          </p:nvPr>
        </p:nvGraphicFramePr>
        <p:xfrm>
          <a:off x="5076514" y="1286294"/>
          <a:ext cx="2649613" cy="17575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" name="Fotografie" r:id="rId3" imgW="17699921" imgH="18885714" progId="MSPhotoEd.3">
                  <p:embed/>
                </p:oleObj>
              </mc:Choice>
              <mc:Fallback>
                <p:oleObj name="Fotografie" r:id="rId3" imgW="17699921" imgH="1888571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6780" t="66908"/>
                      <a:stretch>
                        <a:fillRect/>
                      </a:stretch>
                    </p:blipFill>
                    <p:spPr bwMode="auto">
                      <a:xfrm>
                        <a:off x="5076514" y="1286294"/>
                        <a:ext cx="2649613" cy="17575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33" name="Picture 9" descr="pohyby ruky_NE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679" y="3014217"/>
            <a:ext cx="4156494" cy="3747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53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4392446"/>
              </p:ext>
            </p:extLst>
          </p:nvPr>
        </p:nvGraphicFramePr>
        <p:xfrm>
          <a:off x="7437054" y="1239953"/>
          <a:ext cx="2731562" cy="16623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1" name="Fotografie" r:id="rId6" imgW="17699921" imgH="18885714" progId="MSPhotoEd.3">
                  <p:embed/>
                </p:oleObj>
              </mc:Choice>
              <mc:Fallback>
                <p:oleObj name="Fotografie" r:id="rId6" imgW="17699921" imgH="1888571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6780" t="34883" b="34692"/>
                      <a:stretch>
                        <a:fillRect/>
                      </a:stretch>
                    </p:blipFill>
                    <p:spPr bwMode="auto">
                      <a:xfrm>
                        <a:off x="7437054" y="1239953"/>
                        <a:ext cx="2731562" cy="16623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7980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2063750" y="549276"/>
            <a:ext cx="817245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800" b="1" dirty="0">
                <a:solidFill>
                  <a:srgbClr val="990033"/>
                </a:solidFill>
              </a:rPr>
              <a:t>C. </a:t>
            </a:r>
            <a:r>
              <a:rPr lang="cs-CZ" altLang="cs-CZ" sz="2800" b="1" i="1" dirty="0" err="1">
                <a:solidFill>
                  <a:srgbClr val="990033"/>
                </a:solidFill>
              </a:rPr>
              <a:t>Articulatio</a:t>
            </a:r>
            <a:r>
              <a:rPr lang="cs-CZ" altLang="cs-CZ" sz="2800" b="1" i="1" dirty="0">
                <a:solidFill>
                  <a:srgbClr val="990033"/>
                </a:solidFill>
              </a:rPr>
              <a:t> </a:t>
            </a:r>
            <a:r>
              <a:rPr lang="cs-CZ" altLang="cs-CZ" sz="2800" b="1" i="1" dirty="0" err="1">
                <a:solidFill>
                  <a:srgbClr val="990033"/>
                </a:solidFill>
              </a:rPr>
              <a:t>ossis</a:t>
            </a:r>
            <a:r>
              <a:rPr lang="cs-CZ" altLang="cs-CZ" sz="2800" b="1" i="1" dirty="0">
                <a:solidFill>
                  <a:srgbClr val="990033"/>
                </a:solidFill>
              </a:rPr>
              <a:t> </a:t>
            </a:r>
            <a:r>
              <a:rPr lang="cs-CZ" altLang="cs-CZ" sz="2800" b="1" i="1" dirty="0" err="1">
                <a:solidFill>
                  <a:srgbClr val="990033"/>
                </a:solidFill>
              </a:rPr>
              <a:t>pisiformis</a:t>
            </a:r>
            <a:endParaRPr lang="cs-CZ" altLang="cs-CZ" sz="2800" b="1" dirty="0">
              <a:solidFill>
                <a:srgbClr val="990033"/>
              </a:solidFill>
            </a:endParaRPr>
          </a:p>
          <a:p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Kloubní plošky: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spojení mezi </a:t>
            </a:r>
            <a:r>
              <a:rPr lang="cs-CZ" altLang="cs-CZ" i="1" dirty="0"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cs-CZ" alt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pisiforme</a:t>
            </a:r>
            <a:r>
              <a:rPr lang="cs-CZ" altLang="cs-CZ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altLang="cs-CZ" i="1" dirty="0"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cs-CZ" alt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triquetrum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Kloubní pouzdro:</a:t>
            </a:r>
          </a:p>
          <a:p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Pomocná zařízení: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i="1" dirty="0">
                <a:latin typeface="Arial" panose="020B0604020202020204" pitchFamily="34" charset="0"/>
                <a:cs typeface="Arial" panose="020B0604020202020204" pitchFamily="34" charset="0"/>
              </a:rPr>
              <a:t>lig. </a:t>
            </a:r>
            <a:r>
              <a:rPr lang="cs-CZ" alt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pisohamatum</a:t>
            </a:r>
            <a:r>
              <a:rPr lang="cs-CZ" altLang="cs-CZ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altLang="cs-CZ" i="1" dirty="0">
                <a:latin typeface="Arial" panose="020B0604020202020204" pitchFamily="34" charset="0"/>
                <a:cs typeface="Arial" panose="020B0604020202020204" pitchFamily="34" charset="0"/>
              </a:rPr>
              <a:t>lig. </a:t>
            </a:r>
            <a:r>
              <a:rPr lang="cs-CZ" alt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pisometacarpeum</a:t>
            </a:r>
            <a:r>
              <a:rPr lang="cs-CZ" altLang="cs-CZ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i="1" dirty="0">
                <a:latin typeface="Arial" panose="020B0604020202020204" pitchFamily="34" charset="0"/>
                <a:cs typeface="Arial" panose="020B0604020202020204" pitchFamily="34" charset="0"/>
              </a:rPr>
              <a:t>(m. flexor </a:t>
            </a:r>
            <a:r>
              <a:rPr lang="cs-CZ" altLang="cs-CZ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carpi</a:t>
            </a:r>
            <a:r>
              <a:rPr lang="cs-CZ" altLang="cs-CZ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ulnaris</a:t>
            </a:r>
            <a:r>
              <a:rPr lang="cs-CZ" altLang="cs-CZ" sz="12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Typ kloubu: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amfiartróza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9" name="Picture 3" descr="sejmout00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2" t="49341"/>
          <a:stretch>
            <a:fillRect/>
          </a:stretch>
        </p:blipFill>
        <p:spPr bwMode="auto">
          <a:xfrm>
            <a:off x="3863976" y="2474912"/>
            <a:ext cx="3527425" cy="3906838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4295776" y="5734050"/>
            <a:ext cx="720725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0295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3771900" y="2843213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 sz="4400" b="1">
              <a:latin typeface="Times New Roman" panose="02020603050405020304" pitchFamily="18" charset="0"/>
            </a:endParaRPr>
          </a:p>
        </p:txBody>
      </p:sp>
      <p:sp>
        <p:nvSpPr>
          <p:cNvPr id="24579" name="Text Box 12"/>
          <p:cNvSpPr txBox="1">
            <a:spLocks noChangeArrowheads="1"/>
          </p:cNvSpPr>
          <p:nvPr/>
        </p:nvSpPr>
        <p:spPr bwMode="auto">
          <a:xfrm>
            <a:off x="2855913" y="309245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 sz="1600" b="1">
              <a:latin typeface="Times New Roman" panose="02020603050405020304" pitchFamily="18" charset="0"/>
            </a:endParaRPr>
          </a:p>
        </p:txBody>
      </p:sp>
      <p:pic>
        <p:nvPicPr>
          <p:cNvPr id="24580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0" t="15120" r="68625" b="64079"/>
          <a:stretch>
            <a:fillRect/>
          </a:stretch>
        </p:blipFill>
        <p:spPr bwMode="auto">
          <a:xfrm>
            <a:off x="6672264" y="476250"/>
            <a:ext cx="3779837" cy="249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1" name="Text Box 15"/>
          <p:cNvSpPr txBox="1">
            <a:spLocks noChangeArrowheads="1"/>
          </p:cNvSpPr>
          <p:nvPr/>
        </p:nvSpPr>
        <p:spPr bwMode="auto">
          <a:xfrm>
            <a:off x="430771" y="1177499"/>
            <a:ext cx="5840060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 dirty="0" err="1">
                <a:solidFill>
                  <a:srgbClr val="800000"/>
                </a:solidFill>
                <a:cs typeface="Arial" panose="020B0604020202020204" pitchFamily="34" charset="0"/>
              </a:rPr>
              <a:t>eminentia</a:t>
            </a:r>
            <a:r>
              <a:rPr lang="cs-CZ" altLang="cs-CZ" sz="20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800000"/>
                </a:solidFill>
                <a:cs typeface="Arial" panose="020B0604020202020204" pitchFamily="34" charset="0"/>
              </a:rPr>
              <a:t>carpi</a:t>
            </a:r>
            <a:r>
              <a:rPr lang="cs-CZ" altLang="cs-CZ" sz="20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800000"/>
                </a:solidFill>
                <a:cs typeface="Arial" panose="020B0604020202020204" pitchFamily="34" charset="0"/>
              </a:rPr>
              <a:t>radialis</a:t>
            </a:r>
            <a:r>
              <a:rPr lang="cs-CZ" altLang="cs-CZ" sz="20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cs-CZ" altLang="cs-CZ" sz="2000" b="1" dirty="0">
                <a:cs typeface="Arial" panose="020B0604020202020204" pitchFamily="34" charset="0"/>
              </a:rPr>
              <a:t>(</a:t>
            </a:r>
            <a:r>
              <a:rPr lang="cs-CZ" altLang="cs-CZ" sz="2000" b="1" dirty="0" err="1">
                <a:cs typeface="Arial" panose="020B0604020202020204" pitchFamily="34" charset="0"/>
              </a:rPr>
              <a:t>tuberculum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cs typeface="Arial" panose="020B0604020202020204" pitchFamily="34" charset="0"/>
              </a:rPr>
              <a:t>ossis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cs typeface="Arial" panose="020B0604020202020204" pitchFamily="34" charset="0"/>
              </a:rPr>
              <a:t>scaphoidei</a:t>
            </a:r>
            <a:r>
              <a:rPr lang="cs-CZ" altLang="cs-CZ" sz="2000" b="1" dirty="0">
                <a:cs typeface="Arial" panose="020B0604020202020204" pitchFamily="34" charset="0"/>
              </a:rPr>
              <a:t> et </a:t>
            </a:r>
            <a:r>
              <a:rPr lang="cs-CZ" altLang="cs-CZ" sz="2000" b="1" dirty="0" err="1">
                <a:cs typeface="Arial" panose="020B0604020202020204" pitchFamily="34" charset="0"/>
              </a:rPr>
              <a:t>trapezii</a:t>
            </a:r>
            <a:r>
              <a:rPr lang="cs-CZ" altLang="cs-CZ" sz="2000" b="1" dirty="0">
                <a:cs typeface="Arial" panose="020B0604020202020204" pitchFamily="34" charset="0"/>
              </a:rPr>
              <a:t>)</a:t>
            </a:r>
          </a:p>
          <a:p>
            <a:pPr eaLnBrk="1" hangingPunct="1"/>
            <a:r>
              <a:rPr lang="cs-CZ" altLang="cs-CZ" sz="2000" b="1" dirty="0" err="1">
                <a:solidFill>
                  <a:srgbClr val="800000"/>
                </a:solidFill>
                <a:cs typeface="Arial" panose="020B0604020202020204" pitchFamily="34" charset="0"/>
              </a:rPr>
              <a:t>eminentia</a:t>
            </a:r>
            <a:r>
              <a:rPr lang="cs-CZ" altLang="cs-CZ" sz="20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800000"/>
                </a:solidFill>
                <a:cs typeface="Arial" panose="020B0604020202020204" pitchFamily="34" charset="0"/>
              </a:rPr>
              <a:t>carpi</a:t>
            </a:r>
            <a:r>
              <a:rPr lang="cs-CZ" altLang="cs-CZ" sz="20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800000"/>
                </a:solidFill>
                <a:cs typeface="Arial" panose="020B0604020202020204" pitchFamily="34" charset="0"/>
              </a:rPr>
              <a:t>ulnaris</a:t>
            </a:r>
            <a:r>
              <a:rPr lang="cs-CZ" altLang="cs-CZ" sz="20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cs-CZ" altLang="cs-CZ" sz="2000" b="1" dirty="0">
                <a:cs typeface="Arial" panose="020B0604020202020204" pitchFamily="34" charset="0"/>
              </a:rPr>
              <a:t>(</a:t>
            </a:r>
            <a:r>
              <a:rPr lang="cs-CZ" altLang="cs-CZ" sz="2000" b="1" dirty="0" err="1">
                <a:cs typeface="Arial" panose="020B0604020202020204" pitchFamily="34" charset="0"/>
              </a:rPr>
              <a:t>hamulus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cs typeface="Arial" panose="020B0604020202020204" pitchFamily="34" charset="0"/>
              </a:rPr>
              <a:t>ossis</a:t>
            </a:r>
            <a:r>
              <a:rPr lang="cs-CZ" altLang="cs-CZ" sz="2000" b="1" dirty="0">
                <a:cs typeface="Arial" panose="020B0604020202020204" pitchFamily="34" charset="0"/>
              </a:rPr>
              <a:t> hamati et os </a:t>
            </a:r>
            <a:r>
              <a:rPr lang="cs-CZ" altLang="cs-CZ" sz="2000" b="1" dirty="0" err="1">
                <a:cs typeface="Arial" panose="020B0604020202020204" pitchFamily="34" charset="0"/>
              </a:rPr>
              <a:t>pisiforme</a:t>
            </a:r>
            <a:r>
              <a:rPr lang="cs-CZ" altLang="cs-CZ" sz="2000" b="1" dirty="0">
                <a:cs typeface="Arial" panose="020B0604020202020204" pitchFamily="34" charset="0"/>
              </a:rPr>
              <a:t>)</a:t>
            </a:r>
          </a:p>
          <a:p>
            <a:pPr eaLnBrk="1" hangingPunct="1"/>
            <a:endParaRPr lang="cs-CZ" altLang="cs-CZ" sz="2000" b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000" b="1" dirty="0" err="1">
                <a:solidFill>
                  <a:srgbClr val="800000"/>
                </a:solidFill>
                <a:cs typeface="Arial" panose="020B0604020202020204" pitchFamily="34" charset="0"/>
              </a:rPr>
              <a:t>sulcus</a:t>
            </a:r>
            <a:r>
              <a:rPr lang="cs-CZ" altLang="cs-CZ" sz="20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800000"/>
                </a:solidFill>
                <a:cs typeface="Arial" panose="020B0604020202020204" pitchFamily="34" charset="0"/>
              </a:rPr>
              <a:t>carpi</a:t>
            </a:r>
            <a:r>
              <a:rPr lang="cs-CZ" altLang="cs-CZ" sz="20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cs-CZ" altLang="cs-CZ" sz="2000" b="1" dirty="0">
                <a:cs typeface="Arial" panose="020B0604020202020204" pitchFamily="34" charset="0"/>
              </a:rPr>
              <a:t>(mezi </a:t>
            </a:r>
            <a:r>
              <a:rPr lang="cs-CZ" altLang="cs-CZ" sz="2000" b="1" dirty="0" err="1">
                <a:cs typeface="Arial" panose="020B0604020202020204" pitchFamily="34" charset="0"/>
              </a:rPr>
              <a:t>eminentia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cs typeface="Arial" panose="020B0604020202020204" pitchFamily="34" charset="0"/>
              </a:rPr>
              <a:t>carpi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cs typeface="Arial" panose="020B0604020202020204" pitchFamily="34" charset="0"/>
              </a:rPr>
              <a:t>radialis</a:t>
            </a:r>
            <a:r>
              <a:rPr lang="cs-CZ" altLang="cs-CZ" sz="2000" b="1" dirty="0">
                <a:cs typeface="Arial" panose="020B0604020202020204" pitchFamily="34" charset="0"/>
              </a:rPr>
              <a:t> et </a:t>
            </a:r>
            <a:r>
              <a:rPr lang="cs-CZ" altLang="cs-CZ" sz="2000" b="1" dirty="0" err="1">
                <a:cs typeface="Arial" panose="020B0604020202020204" pitchFamily="34" charset="0"/>
              </a:rPr>
              <a:t>medialis</a:t>
            </a:r>
            <a:r>
              <a:rPr lang="cs-CZ" altLang="cs-CZ" sz="2000" b="1" dirty="0">
                <a:cs typeface="Arial" panose="020B0604020202020204" pitchFamily="34" charset="0"/>
              </a:rPr>
              <a:t>)</a:t>
            </a:r>
          </a:p>
          <a:p>
            <a:pPr eaLnBrk="1" hangingPunct="1"/>
            <a:r>
              <a:rPr lang="cs-CZ" altLang="cs-CZ" sz="2000" b="1" dirty="0">
                <a:solidFill>
                  <a:srgbClr val="C00000"/>
                </a:solidFill>
                <a:cs typeface="Arial" panose="020B0604020202020204" pitchFamily="34" charset="0"/>
              </a:rPr>
              <a:t>+lig. </a:t>
            </a:r>
            <a:r>
              <a:rPr lang="cs-CZ" altLang="cs-CZ" sz="2000" b="1" dirty="0" err="1">
                <a:solidFill>
                  <a:srgbClr val="C00000"/>
                </a:solidFill>
                <a:cs typeface="Arial" panose="020B0604020202020204" pitchFamily="34" charset="0"/>
              </a:rPr>
              <a:t>carpi</a:t>
            </a:r>
            <a:r>
              <a:rPr lang="cs-CZ" altLang="cs-CZ" sz="20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C00000"/>
                </a:solidFill>
                <a:cs typeface="Arial" panose="020B0604020202020204" pitchFamily="34" charset="0"/>
              </a:rPr>
              <a:t>transversum</a:t>
            </a:r>
            <a:r>
              <a:rPr lang="cs-CZ" altLang="cs-CZ" sz="20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(</a:t>
            </a:r>
            <a:r>
              <a:rPr lang="cs-CZ" altLang="cs-CZ" sz="2000" b="1" dirty="0" err="1">
                <a:cs typeface="Arial" panose="020B0604020202020204" pitchFamily="34" charset="0"/>
              </a:rPr>
              <a:t>retinaculum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cs typeface="Arial" panose="020B0604020202020204" pitchFamily="34" charset="0"/>
              </a:rPr>
              <a:t>flexorum</a:t>
            </a:r>
            <a:r>
              <a:rPr lang="cs-CZ" altLang="cs-CZ" sz="2000" b="1" dirty="0">
                <a:cs typeface="Arial" panose="020B0604020202020204" pitchFamily="34" charset="0"/>
              </a:rPr>
              <a:t>)</a:t>
            </a:r>
          </a:p>
          <a:p>
            <a:pPr eaLnBrk="1" hangingPunct="1"/>
            <a:endParaRPr lang="cs-CZ" altLang="cs-CZ" sz="2000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000" b="1" dirty="0">
                <a:solidFill>
                  <a:srgbClr val="C00000"/>
                </a:solidFill>
                <a:cs typeface="Arial" panose="020B0604020202020204" pitchFamily="34" charset="0"/>
              </a:rPr>
              <a:t>=</a:t>
            </a:r>
            <a:r>
              <a:rPr lang="cs-CZ" altLang="cs-CZ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canalis</a:t>
            </a:r>
            <a:r>
              <a:rPr lang="cs-CZ" altLang="cs-CZ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carpi</a:t>
            </a:r>
            <a:r>
              <a:rPr lang="cs-CZ" altLang="cs-CZ" sz="2800" b="1" dirty="0">
                <a:solidFill>
                  <a:srgbClr val="C00000"/>
                </a:solidFill>
                <a:cs typeface="Arial" panose="020B0604020202020204" pitchFamily="34" charset="0"/>
              </a:rPr>
              <a:t>: </a:t>
            </a:r>
          </a:p>
          <a:p>
            <a:pPr eaLnBrk="1" hangingPunct="1"/>
            <a:r>
              <a:rPr lang="cs-CZ" altLang="cs-CZ" sz="2000" b="1" dirty="0">
                <a:cs typeface="Arial" panose="020B0604020202020204" pitchFamily="34" charset="0"/>
              </a:rPr>
              <a:t>(mezi </a:t>
            </a:r>
            <a:r>
              <a:rPr lang="cs-CZ" altLang="cs-CZ" sz="2000" b="1" dirty="0" err="1">
                <a:cs typeface="Arial" panose="020B0604020202020204" pitchFamily="34" charset="0"/>
              </a:rPr>
              <a:t>sulcus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cs typeface="Arial" panose="020B0604020202020204" pitchFamily="34" charset="0"/>
              </a:rPr>
              <a:t>carpi</a:t>
            </a:r>
            <a:r>
              <a:rPr lang="cs-CZ" altLang="cs-CZ" sz="2000" b="1" dirty="0">
                <a:cs typeface="Arial" panose="020B0604020202020204" pitchFamily="34" charset="0"/>
              </a:rPr>
              <a:t> a lig. </a:t>
            </a:r>
            <a:r>
              <a:rPr lang="cs-CZ" altLang="cs-CZ" sz="2000" b="1" dirty="0" err="1">
                <a:cs typeface="Arial" panose="020B0604020202020204" pitchFamily="34" charset="0"/>
              </a:rPr>
              <a:t>carpi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cs typeface="Arial" panose="020B0604020202020204" pitchFamily="34" charset="0"/>
              </a:rPr>
              <a:t>transversum</a:t>
            </a:r>
            <a:r>
              <a:rPr lang="cs-CZ" altLang="cs-CZ" sz="2000" b="1" dirty="0">
                <a:cs typeface="Arial" panose="020B0604020202020204" pitchFamily="34" charset="0"/>
              </a:rPr>
              <a:t>)</a:t>
            </a:r>
            <a:endParaRPr lang="cs-CZ" altLang="cs-CZ" sz="2000" b="1" dirty="0">
              <a:solidFill>
                <a:srgbClr val="800000"/>
              </a:solidFill>
              <a:cs typeface="Arial" panose="020B0604020202020204" pitchFamily="34" charset="0"/>
            </a:endParaRPr>
          </a:p>
        </p:txBody>
      </p:sp>
      <p:pic>
        <p:nvPicPr>
          <p:cNvPr id="24582" name="Picture 16" descr="canalis carpi_N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6" r="15112" b="56047"/>
          <a:stretch>
            <a:fillRect/>
          </a:stretch>
        </p:blipFill>
        <p:spPr bwMode="auto">
          <a:xfrm>
            <a:off x="6888164" y="3429001"/>
            <a:ext cx="3240087" cy="2720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33" name="Rectangle 17"/>
          <p:cNvSpPr>
            <a:spLocks noChangeArrowheads="1"/>
          </p:cNvSpPr>
          <p:nvPr/>
        </p:nvSpPr>
        <p:spPr bwMode="auto">
          <a:xfrm>
            <a:off x="542059" y="476250"/>
            <a:ext cx="56941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Sulcus</a:t>
            </a:r>
            <a:r>
              <a:rPr lang="cs-CZ" altLang="cs-CZ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carpi</a:t>
            </a:r>
            <a:r>
              <a:rPr lang="cs-CZ" altLang="cs-CZ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cs-CZ" altLang="cs-CZ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cs-CZ" altLang="cs-CZ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carpi</a:t>
            </a:r>
            <a:endParaRPr lang="cs-CZ" altLang="cs-CZ" sz="32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3756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arpalSyn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42" y="1925742"/>
            <a:ext cx="4400969" cy="402015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arwrasm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725" y="2566977"/>
            <a:ext cx="3318750" cy="2655472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3000376" y="787400"/>
            <a:ext cx="547297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600" b="1" dirty="0" err="1">
                <a:solidFill>
                  <a:srgbClr val="990033"/>
                </a:solidFill>
              </a:rPr>
              <a:t>Sulcus</a:t>
            </a:r>
            <a:r>
              <a:rPr lang="cs-CZ" altLang="cs-CZ" sz="3600" b="1" dirty="0">
                <a:solidFill>
                  <a:srgbClr val="990033"/>
                </a:solidFill>
              </a:rPr>
              <a:t> </a:t>
            </a:r>
            <a:r>
              <a:rPr lang="cs-CZ" altLang="cs-CZ" sz="3600" b="1" dirty="0" err="1">
                <a:solidFill>
                  <a:srgbClr val="990033"/>
                </a:solidFill>
              </a:rPr>
              <a:t>carpi</a:t>
            </a:r>
            <a:r>
              <a:rPr lang="cs-CZ" altLang="cs-CZ" sz="3600" b="1" dirty="0">
                <a:solidFill>
                  <a:srgbClr val="990033"/>
                </a:solidFill>
              </a:rPr>
              <a:t> et </a:t>
            </a:r>
            <a:r>
              <a:rPr lang="cs-CZ" altLang="cs-CZ" sz="3600" b="1" dirty="0" err="1">
                <a:solidFill>
                  <a:srgbClr val="990033"/>
                </a:solidFill>
              </a:rPr>
              <a:t>canalis</a:t>
            </a:r>
            <a:r>
              <a:rPr lang="cs-CZ" altLang="cs-CZ" sz="3600" b="1" dirty="0">
                <a:solidFill>
                  <a:srgbClr val="990033"/>
                </a:solidFill>
              </a:rPr>
              <a:t> </a:t>
            </a:r>
            <a:r>
              <a:rPr lang="cs-CZ" altLang="cs-CZ" sz="3600" b="1" dirty="0" err="1">
                <a:solidFill>
                  <a:srgbClr val="990033"/>
                </a:solidFill>
              </a:rPr>
              <a:t>carpi</a:t>
            </a:r>
            <a:endParaRPr lang="cs-CZ" altLang="cs-CZ" sz="3600" b="1" dirty="0">
              <a:solidFill>
                <a:srgbClr val="990033"/>
              </a:solidFill>
            </a:endParaRPr>
          </a:p>
          <a:p>
            <a:r>
              <a:rPr lang="cs-CZ" altLang="cs-CZ" b="1" dirty="0">
                <a:solidFill>
                  <a:schemeClr val="bg1"/>
                </a:solidFill>
              </a:rPr>
              <a:t> </a:t>
            </a:r>
            <a:r>
              <a:rPr lang="cs-CZ" altLang="cs-CZ" b="1" i="1" dirty="0" err="1"/>
              <a:t>Ligamentum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carpi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transversum</a:t>
            </a:r>
            <a:r>
              <a:rPr lang="cs-CZ" altLang="cs-CZ" b="1" i="1" dirty="0"/>
              <a:t> = </a:t>
            </a:r>
            <a:r>
              <a:rPr lang="cs-CZ" altLang="cs-CZ" b="1" i="1" dirty="0" err="1"/>
              <a:t>retinaculum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flexorum</a:t>
            </a:r>
            <a:endParaRPr lang="cs-CZ" altLang="cs-CZ" b="1" i="1" dirty="0"/>
          </a:p>
        </p:txBody>
      </p:sp>
      <p:pic>
        <p:nvPicPr>
          <p:cNvPr id="5" name="Picture 6" descr="Soubor:Carpal Tunnel Syndrome, Operation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521" y="2587002"/>
            <a:ext cx="3810000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1962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0" t="5400" r="69299" b="55800"/>
          <a:stretch>
            <a:fillRect/>
          </a:stretch>
        </p:blipFill>
        <p:spPr bwMode="auto">
          <a:xfrm>
            <a:off x="6743701" y="2133600"/>
            <a:ext cx="3559175" cy="41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2804508" y="57290"/>
            <a:ext cx="503054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Obsah </a:t>
            </a:r>
            <a:r>
              <a:rPr lang="cs-CZ" altLang="cs-CZ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carpi</a:t>
            </a:r>
            <a:endParaRPr lang="cs-CZ" altLang="cs-CZ" sz="4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1774826" y="765176"/>
            <a:ext cx="8208963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 dirty="0" err="1">
                <a:solidFill>
                  <a:srgbClr val="C00000"/>
                </a:solidFill>
                <a:cs typeface="Arial" panose="020B0604020202020204" pitchFamily="34" charset="0"/>
              </a:rPr>
              <a:t>Canalis</a:t>
            </a:r>
            <a:r>
              <a:rPr lang="cs-CZ" altLang="cs-CZ" sz="24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solidFill>
                  <a:srgbClr val="C00000"/>
                </a:solidFill>
                <a:cs typeface="Arial" panose="020B0604020202020204" pitchFamily="34" charset="0"/>
              </a:rPr>
              <a:t>carpi</a:t>
            </a:r>
            <a:r>
              <a:rPr lang="cs-CZ" altLang="cs-CZ" sz="2400" b="1" dirty="0">
                <a:solidFill>
                  <a:srgbClr val="C00000"/>
                </a:solidFill>
                <a:cs typeface="Arial" panose="020B0604020202020204" pitchFamily="34" charset="0"/>
              </a:rPr>
              <a:t>: </a:t>
            </a:r>
            <a:r>
              <a:rPr lang="cs-CZ" altLang="cs-CZ" sz="2400" b="1" dirty="0">
                <a:cs typeface="Arial" panose="020B0604020202020204" pitchFamily="34" charset="0"/>
              </a:rPr>
              <a:t>šlachy flexorů a </a:t>
            </a:r>
            <a:r>
              <a:rPr lang="cs-CZ" altLang="cs-CZ" sz="2400" b="1" dirty="0" err="1">
                <a:cs typeface="Arial" panose="020B0604020202020204" pitchFamily="34" charset="0"/>
              </a:rPr>
              <a:t>nervus</a:t>
            </a:r>
            <a:r>
              <a:rPr lang="cs-CZ" altLang="cs-CZ" sz="2400" b="1" dirty="0"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cs typeface="Arial" panose="020B0604020202020204" pitchFamily="34" charset="0"/>
              </a:rPr>
              <a:t>medianus</a:t>
            </a:r>
            <a:endParaRPr lang="cs-CZ" altLang="cs-CZ" sz="2400" b="1" dirty="0">
              <a:cs typeface="Arial" panose="020B0604020202020204" pitchFamily="34" charset="0"/>
            </a:endParaRPr>
          </a:p>
          <a:p>
            <a:pPr eaLnBrk="1" hangingPunct="1"/>
            <a:endParaRPr lang="cs-CZ" altLang="cs-CZ" sz="2000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1200" b="1" u="sng" dirty="0">
                <a:solidFill>
                  <a:srgbClr val="C00000"/>
                </a:solidFill>
                <a:cs typeface="Arial" panose="020B0604020202020204" pitchFamily="34" charset="0"/>
              </a:rPr>
              <a:t>Mimo</a:t>
            </a:r>
            <a:r>
              <a:rPr lang="cs-CZ" altLang="cs-CZ" sz="1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200" b="1" dirty="0" err="1">
                <a:solidFill>
                  <a:srgbClr val="C00000"/>
                </a:solidFill>
                <a:cs typeface="Arial" panose="020B0604020202020204" pitchFamily="34" charset="0"/>
              </a:rPr>
              <a:t>canalis</a:t>
            </a:r>
            <a:r>
              <a:rPr lang="cs-CZ" altLang="cs-CZ" sz="1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200" b="1" dirty="0" err="1">
                <a:solidFill>
                  <a:srgbClr val="C00000"/>
                </a:solidFill>
                <a:cs typeface="Arial" panose="020B0604020202020204" pitchFamily="34" charset="0"/>
              </a:rPr>
              <a:t>carpi</a:t>
            </a:r>
            <a:r>
              <a:rPr lang="cs-CZ" altLang="cs-CZ" sz="1200" b="1" dirty="0">
                <a:solidFill>
                  <a:srgbClr val="C00000"/>
                </a:solidFill>
                <a:cs typeface="Arial" panose="020B0604020202020204" pitchFamily="34" charset="0"/>
              </a:rPr>
              <a:t> - </a:t>
            </a:r>
            <a:r>
              <a:rPr lang="cs-CZ" altLang="cs-CZ" sz="1200" b="1" dirty="0" err="1">
                <a:solidFill>
                  <a:srgbClr val="C00000"/>
                </a:solidFill>
                <a:cs typeface="Arial" panose="020B0604020202020204" pitchFamily="34" charset="0"/>
              </a:rPr>
              <a:t>Guyonův</a:t>
            </a:r>
            <a:r>
              <a:rPr lang="cs-CZ" altLang="cs-CZ" sz="1200" b="1" dirty="0">
                <a:solidFill>
                  <a:srgbClr val="C00000"/>
                </a:solidFill>
                <a:cs typeface="Arial" panose="020B0604020202020204" pitchFamily="34" charset="0"/>
              </a:rPr>
              <a:t> kanál: </a:t>
            </a:r>
            <a:r>
              <a:rPr lang="cs-CZ" altLang="cs-CZ" sz="1200" b="1" dirty="0" err="1">
                <a:cs typeface="Arial" panose="020B0604020202020204" pitchFamily="34" charset="0"/>
              </a:rPr>
              <a:t>nervus</a:t>
            </a:r>
            <a:r>
              <a:rPr lang="cs-CZ" altLang="cs-CZ" sz="1200" b="1" dirty="0">
                <a:cs typeface="Arial" panose="020B0604020202020204" pitchFamily="34" charset="0"/>
              </a:rPr>
              <a:t> et </a:t>
            </a:r>
            <a:r>
              <a:rPr lang="cs-CZ" altLang="cs-CZ" sz="1200" b="1" dirty="0" err="1">
                <a:cs typeface="Arial" panose="020B0604020202020204" pitchFamily="34" charset="0"/>
              </a:rPr>
              <a:t>vasa</a:t>
            </a:r>
            <a:r>
              <a:rPr lang="cs-CZ" altLang="cs-CZ" sz="1200" b="1" dirty="0">
                <a:cs typeface="Arial" panose="020B0604020202020204" pitchFamily="34" charset="0"/>
              </a:rPr>
              <a:t> </a:t>
            </a:r>
            <a:r>
              <a:rPr lang="cs-CZ" altLang="cs-CZ" sz="1200" b="1" dirty="0" err="1">
                <a:cs typeface="Arial" panose="020B0604020202020204" pitchFamily="34" charset="0"/>
              </a:rPr>
              <a:t>ulnaria</a:t>
            </a:r>
            <a:endParaRPr lang="cs-CZ" altLang="cs-CZ" sz="1200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1200" b="1" dirty="0">
                <a:cs typeface="Arial" panose="020B0604020202020204" pitchFamily="34" charset="0"/>
              </a:rPr>
              <a:t>(mezi </a:t>
            </a:r>
            <a:r>
              <a:rPr lang="cs-CZ" altLang="cs-CZ" sz="1200" b="1" dirty="0" err="1">
                <a:cs typeface="Arial" panose="020B0604020202020204" pitchFamily="34" charset="0"/>
              </a:rPr>
              <a:t>hamulus</a:t>
            </a:r>
            <a:r>
              <a:rPr lang="cs-CZ" altLang="cs-CZ" sz="1200" b="1" dirty="0">
                <a:cs typeface="Arial" panose="020B0604020202020204" pitchFamily="34" charset="0"/>
              </a:rPr>
              <a:t> </a:t>
            </a:r>
            <a:r>
              <a:rPr lang="cs-CZ" altLang="cs-CZ" sz="1200" b="1" dirty="0" err="1">
                <a:cs typeface="Arial" panose="020B0604020202020204" pitchFamily="34" charset="0"/>
              </a:rPr>
              <a:t>osis</a:t>
            </a:r>
            <a:r>
              <a:rPr lang="cs-CZ" altLang="cs-CZ" sz="1200" b="1" dirty="0">
                <a:cs typeface="Arial" panose="020B0604020202020204" pitchFamily="34" charset="0"/>
              </a:rPr>
              <a:t> hamati a os </a:t>
            </a:r>
            <a:r>
              <a:rPr lang="cs-CZ" altLang="cs-CZ" sz="1200" b="1" dirty="0" err="1">
                <a:cs typeface="Arial" panose="020B0604020202020204" pitchFamily="34" charset="0"/>
              </a:rPr>
              <a:t>pisiforme</a:t>
            </a:r>
            <a:r>
              <a:rPr lang="cs-CZ" altLang="cs-CZ" sz="1200" b="1" dirty="0">
                <a:cs typeface="Arial" panose="020B0604020202020204" pitchFamily="34" charset="0"/>
              </a:rPr>
              <a:t>, </a:t>
            </a:r>
            <a:r>
              <a:rPr lang="cs-CZ" altLang="cs-CZ" sz="1200" b="1" u="sng" dirty="0">
                <a:cs typeface="Arial" panose="020B0604020202020204" pitchFamily="34" charset="0"/>
              </a:rPr>
              <a:t>nad</a:t>
            </a:r>
            <a:r>
              <a:rPr lang="cs-CZ" altLang="cs-CZ" sz="1200" b="1" dirty="0">
                <a:cs typeface="Arial" panose="020B0604020202020204" pitchFamily="34" charset="0"/>
              </a:rPr>
              <a:t> </a:t>
            </a:r>
            <a:r>
              <a:rPr lang="cs-CZ" altLang="cs-CZ" sz="1200" b="1" dirty="0" err="1">
                <a:cs typeface="Arial" panose="020B0604020202020204" pitchFamily="34" charset="0"/>
              </a:rPr>
              <a:t>retinaculum</a:t>
            </a:r>
            <a:r>
              <a:rPr lang="cs-CZ" altLang="cs-CZ" sz="1200" b="1" dirty="0">
                <a:cs typeface="Arial" panose="020B0604020202020204" pitchFamily="34" charset="0"/>
              </a:rPr>
              <a:t> </a:t>
            </a:r>
            <a:r>
              <a:rPr lang="cs-CZ" altLang="cs-CZ" sz="1200" b="1" dirty="0" err="1">
                <a:cs typeface="Arial" panose="020B0604020202020204" pitchFamily="34" charset="0"/>
              </a:rPr>
              <a:t>flexorum</a:t>
            </a:r>
            <a:endParaRPr lang="cs-CZ" altLang="cs-CZ" sz="1200" b="1" dirty="0">
              <a:cs typeface="Arial" panose="020B0604020202020204" pitchFamily="34" charset="0"/>
            </a:endParaRPr>
          </a:p>
          <a:p>
            <a:pPr lvl="1" eaLnBrk="1" hangingPunct="1"/>
            <a:endParaRPr lang="cs-CZ" altLang="cs-CZ" sz="2000" b="1" dirty="0">
              <a:cs typeface="Arial" panose="020B0604020202020204" pitchFamily="34" charset="0"/>
            </a:endParaRPr>
          </a:p>
        </p:txBody>
      </p:sp>
      <p:pic>
        <p:nvPicPr>
          <p:cNvPr id="25605" name="Picture 7" descr="carpalSynd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307" y="2291090"/>
            <a:ext cx="4826000" cy="44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8793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630364" y="424981"/>
            <a:ext cx="8642350" cy="270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32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cs-CZ" altLang="cs-CZ" sz="3200" b="1" i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Articulatio</a:t>
            </a:r>
            <a:r>
              <a:rPr lang="cs-CZ" altLang="cs-CZ" sz="3200" b="1" i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b="1" i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carpometacarpalis</a:t>
            </a:r>
            <a:r>
              <a:rPr lang="cs-CZ" altLang="cs-CZ" sz="3200" b="1" i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b="1" i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pollicis</a:t>
            </a:r>
            <a:endParaRPr lang="cs-CZ" altLang="cs-CZ" sz="3200" b="1" dirty="0">
              <a:solidFill>
                <a:srgbClr val="99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Kloubní plošky: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Kloubní pouzdro: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poměrně volné ….</a:t>
            </a: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Typ kloubu: sedlový </a:t>
            </a:r>
            <a:r>
              <a:rPr lang="cs-CZ" alt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sellaris</a:t>
            </a:r>
            <a:r>
              <a:rPr lang="cs-CZ" alt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Pohyby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– abdukce a addukce palce, opozice (postavení oproti tříčlánkovým prstům) a repozice, flexe, extenze</a:t>
            </a:r>
            <a:r>
              <a:rPr lang="cs-CZ" alt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dirty="0"/>
          </a:p>
        </p:txBody>
      </p:sp>
      <p:pic>
        <p:nvPicPr>
          <p:cNvPr id="21507" name="Picture 3" descr="sejmout00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2" t="49341"/>
          <a:stretch>
            <a:fillRect/>
          </a:stretch>
        </p:blipFill>
        <p:spPr bwMode="auto">
          <a:xfrm>
            <a:off x="3432891" y="3177382"/>
            <a:ext cx="2794000" cy="309562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5375276" y="6021389"/>
            <a:ext cx="576263" cy="503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2" y="3175795"/>
            <a:ext cx="1912937" cy="3097212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 descr="sejmout00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58" b="49341"/>
          <a:stretch>
            <a:fillRect/>
          </a:stretch>
        </p:blipFill>
        <p:spPr bwMode="auto">
          <a:xfrm>
            <a:off x="6502243" y="3175795"/>
            <a:ext cx="2546350" cy="3097212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 pohyby palce_N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14102" r="61110" b="7051"/>
          <a:stretch>
            <a:fillRect/>
          </a:stretch>
        </p:blipFill>
        <p:spPr bwMode="auto">
          <a:xfrm>
            <a:off x="9987689" y="1482486"/>
            <a:ext cx="1835711" cy="225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 pohyby palce_NE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14102" r="6667" b="10577"/>
          <a:stretch>
            <a:fillRect/>
          </a:stretch>
        </p:blipFill>
        <p:spPr bwMode="auto">
          <a:xfrm>
            <a:off x="9987689" y="3747102"/>
            <a:ext cx="1835711" cy="2525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85775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68"/>
          <a:stretch/>
        </p:blipFill>
        <p:spPr>
          <a:xfrm>
            <a:off x="-78700" y="829559"/>
            <a:ext cx="12082767" cy="490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05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37126" y="567297"/>
            <a:ext cx="1016143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32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</a:t>
            </a:r>
            <a:r>
              <a:rPr lang="cs-CZ" altLang="cs-CZ" sz="3200" b="1" i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Articulationes</a:t>
            </a:r>
            <a:r>
              <a:rPr lang="cs-CZ" altLang="cs-CZ" sz="3200" b="1" i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b="1" i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carpometacarpales</a:t>
            </a:r>
            <a:r>
              <a:rPr lang="cs-CZ" altLang="cs-CZ" sz="3200" b="1" i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II. – V.</a:t>
            </a:r>
            <a:endParaRPr lang="cs-CZ" altLang="cs-CZ" sz="3200" b="1" dirty="0">
              <a:solidFill>
                <a:srgbClr val="99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400" b="1" dirty="0"/>
              <a:t>Kloubní plošky: </a:t>
            </a:r>
          </a:p>
          <a:p>
            <a:r>
              <a:rPr lang="cs-CZ" altLang="cs-CZ" sz="2400" b="1" dirty="0"/>
              <a:t>Kloubní pouzdro: </a:t>
            </a:r>
          </a:p>
          <a:p>
            <a:r>
              <a:rPr lang="cs-CZ" altLang="cs-CZ" sz="2400" b="1" dirty="0"/>
              <a:t>Pomocná zařízení: </a:t>
            </a:r>
            <a:r>
              <a:rPr lang="cs-CZ" altLang="cs-CZ" sz="2400" i="1" dirty="0" err="1"/>
              <a:t>ligg</a:t>
            </a:r>
            <a:r>
              <a:rPr lang="cs-CZ" altLang="cs-CZ" sz="2400" i="1" dirty="0"/>
              <a:t>. </a:t>
            </a:r>
            <a:r>
              <a:rPr lang="cs-CZ" altLang="cs-CZ" sz="2400" i="1" dirty="0" err="1"/>
              <a:t>metacarpea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palmaria</a:t>
            </a:r>
            <a:r>
              <a:rPr lang="cs-CZ" altLang="cs-CZ" sz="2400" i="1" dirty="0"/>
              <a:t>,</a:t>
            </a:r>
            <a:r>
              <a:rPr lang="cs-CZ" altLang="cs-CZ" sz="2400" dirty="0"/>
              <a:t> </a:t>
            </a:r>
            <a:r>
              <a:rPr lang="cs-CZ" altLang="cs-CZ" sz="2400" i="1" dirty="0" err="1"/>
              <a:t>dorsalia</a:t>
            </a:r>
            <a:r>
              <a:rPr lang="cs-CZ" altLang="cs-CZ" sz="2400" i="1" dirty="0"/>
              <a:t> </a:t>
            </a:r>
            <a:r>
              <a:rPr lang="cs-CZ" altLang="cs-CZ" sz="2400" dirty="0"/>
              <a:t>et </a:t>
            </a:r>
            <a:r>
              <a:rPr lang="cs-CZ" altLang="cs-CZ" sz="2400" i="1" dirty="0" err="1"/>
              <a:t>interossea</a:t>
            </a:r>
            <a:r>
              <a:rPr lang="cs-CZ" altLang="cs-CZ" sz="2400" dirty="0"/>
              <a:t>, </a:t>
            </a:r>
          </a:p>
          <a:p>
            <a:r>
              <a:rPr lang="cs-CZ" altLang="cs-CZ" sz="2400" dirty="0"/>
              <a:t>                                </a:t>
            </a:r>
            <a:r>
              <a:rPr lang="cs-CZ" altLang="cs-CZ" sz="2400" i="1" dirty="0" err="1"/>
              <a:t>ligg</a:t>
            </a:r>
            <a:r>
              <a:rPr lang="cs-CZ" altLang="cs-CZ" sz="2400" i="1" dirty="0"/>
              <a:t>. </a:t>
            </a:r>
            <a:r>
              <a:rPr lang="cs-CZ" altLang="cs-CZ" sz="2400" i="1" dirty="0" err="1"/>
              <a:t>carpometacarpea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palmaria</a:t>
            </a:r>
            <a:r>
              <a:rPr lang="cs-CZ" altLang="cs-CZ" sz="2400" i="1" dirty="0"/>
              <a:t>, </a:t>
            </a:r>
            <a:r>
              <a:rPr lang="cs-CZ" altLang="cs-CZ" sz="2400" i="1" dirty="0" err="1"/>
              <a:t>dorsalia</a:t>
            </a:r>
            <a:r>
              <a:rPr lang="cs-CZ" altLang="cs-CZ" sz="2400" i="1" dirty="0"/>
              <a:t> </a:t>
            </a:r>
            <a:r>
              <a:rPr lang="cs-CZ" altLang="cs-CZ" sz="2400" dirty="0"/>
              <a:t>et </a:t>
            </a:r>
            <a:r>
              <a:rPr lang="cs-CZ" altLang="cs-CZ" sz="2400" i="1" dirty="0" err="1"/>
              <a:t>interossea</a:t>
            </a:r>
            <a:endParaRPr lang="cs-CZ" altLang="cs-CZ" sz="2400" b="1" dirty="0"/>
          </a:p>
          <a:p>
            <a:r>
              <a:rPr lang="cs-CZ" altLang="cs-CZ" sz="2400" b="1" dirty="0"/>
              <a:t>Typ kloubu: </a:t>
            </a:r>
            <a:r>
              <a:rPr lang="cs-CZ" altLang="cs-CZ" sz="2400" dirty="0" err="1"/>
              <a:t>amfiartróza</a:t>
            </a:r>
            <a:r>
              <a:rPr lang="cs-CZ" altLang="cs-CZ" sz="2400" dirty="0"/>
              <a:t>, </a:t>
            </a:r>
            <a:r>
              <a:rPr lang="cs-CZ" altLang="cs-CZ" sz="1600" dirty="0"/>
              <a:t>minimální pohyblivost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89" y="3316374"/>
            <a:ext cx="1912937" cy="3097212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0" t="15480" r="72450" b="60840"/>
          <a:stretch>
            <a:fillRect/>
          </a:stretch>
        </p:blipFill>
        <p:spPr bwMode="auto">
          <a:xfrm>
            <a:off x="3386958" y="3223968"/>
            <a:ext cx="3504913" cy="3275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0" t="11520" r="70425" b="56880"/>
          <a:stretch>
            <a:fillRect/>
          </a:stretch>
        </p:blipFill>
        <p:spPr bwMode="auto">
          <a:xfrm>
            <a:off x="7057321" y="3223968"/>
            <a:ext cx="3336783" cy="3275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76462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502276" y="445065"/>
            <a:ext cx="11269014" cy="338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800" b="1" dirty="0">
                <a:solidFill>
                  <a:srgbClr val="990033"/>
                </a:solidFill>
              </a:rPr>
              <a:t>F. </a:t>
            </a:r>
            <a:r>
              <a:rPr lang="cs-CZ" altLang="cs-CZ" sz="2800" b="1" i="1" dirty="0" err="1">
                <a:solidFill>
                  <a:srgbClr val="990033"/>
                </a:solidFill>
              </a:rPr>
              <a:t>Articulationes</a:t>
            </a:r>
            <a:r>
              <a:rPr lang="cs-CZ" altLang="cs-CZ" sz="2800" b="1" i="1" dirty="0">
                <a:solidFill>
                  <a:srgbClr val="990033"/>
                </a:solidFill>
              </a:rPr>
              <a:t> </a:t>
            </a:r>
            <a:r>
              <a:rPr lang="cs-CZ" altLang="cs-CZ" sz="2800" b="1" i="1" dirty="0" err="1">
                <a:solidFill>
                  <a:srgbClr val="990033"/>
                </a:solidFill>
              </a:rPr>
              <a:t>metacarpophalangeae</a:t>
            </a:r>
            <a:endParaRPr lang="cs-CZ" altLang="cs-CZ" sz="2800" b="1" dirty="0">
              <a:solidFill>
                <a:srgbClr val="990033"/>
              </a:solidFill>
            </a:endParaRPr>
          </a:p>
          <a:p>
            <a:r>
              <a:rPr lang="cs-CZ" altLang="cs-CZ" sz="2400" b="1" dirty="0"/>
              <a:t>Kloubní plošky: </a:t>
            </a:r>
          </a:p>
          <a:p>
            <a:r>
              <a:rPr lang="cs-CZ" altLang="cs-CZ" sz="2400" b="1" dirty="0"/>
              <a:t>Kloubní pouzdro:</a:t>
            </a:r>
          </a:p>
          <a:p>
            <a:r>
              <a:rPr lang="cs-CZ" altLang="cs-CZ" sz="2400" b="1" dirty="0"/>
              <a:t>Pomocná zařízení: </a:t>
            </a:r>
            <a:r>
              <a:rPr lang="cs-CZ" altLang="cs-CZ" sz="2400" i="1" dirty="0" err="1"/>
              <a:t>laminae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fibrocartilagineae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palmares</a:t>
            </a:r>
            <a:r>
              <a:rPr lang="cs-CZ" altLang="cs-CZ" sz="2400" i="1" dirty="0"/>
              <a:t> </a:t>
            </a:r>
            <a:r>
              <a:rPr lang="cs-CZ" altLang="cs-CZ" sz="2400" dirty="0"/>
              <a:t>a </a:t>
            </a:r>
            <a:r>
              <a:rPr lang="cs-CZ" altLang="cs-CZ" sz="2400" i="1" dirty="0" err="1"/>
              <a:t>ligg</a:t>
            </a:r>
            <a:r>
              <a:rPr lang="cs-CZ" altLang="cs-CZ" sz="2400" i="1" dirty="0"/>
              <a:t>. </a:t>
            </a:r>
            <a:r>
              <a:rPr lang="cs-CZ" altLang="cs-CZ" sz="2400" i="1" dirty="0" err="1"/>
              <a:t>collateralia</a:t>
            </a:r>
            <a:r>
              <a:rPr lang="cs-CZ" altLang="cs-CZ" sz="2400" i="1" dirty="0"/>
              <a:t> </a:t>
            </a:r>
            <a:r>
              <a:rPr lang="cs-CZ" altLang="cs-CZ" sz="1200" i="1" dirty="0"/>
              <a:t>(</a:t>
            </a:r>
            <a:r>
              <a:rPr lang="cs-CZ" altLang="cs-CZ" sz="1200" i="1" dirty="0" err="1"/>
              <a:t>radiale</a:t>
            </a:r>
            <a:r>
              <a:rPr lang="cs-CZ" altLang="cs-CZ" sz="1200" i="1" dirty="0"/>
              <a:t> a </a:t>
            </a:r>
            <a:r>
              <a:rPr lang="cs-CZ" altLang="cs-CZ" sz="1200" i="1" dirty="0" err="1"/>
              <a:t>ulnare</a:t>
            </a:r>
            <a:r>
              <a:rPr lang="cs-CZ" altLang="cs-CZ" sz="1200" i="1" dirty="0"/>
              <a:t>)</a:t>
            </a:r>
            <a:r>
              <a:rPr lang="cs-CZ" altLang="cs-CZ" sz="2400" dirty="0"/>
              <a:t>, kloub palce má v </a:t>
            </a:r>
            <a:r>
              <a:rPr lang="cs-CZ" altLang="cs-CZ" sz="2400" i="1" dirty="0"/>
              <a:t>lamina </a:t>
            </a:r>
            <a:r>
              <a:rPr lang="cs-CZ" altLang="cs-CZ" sz="2400" i="1" dirty="0" err="1"/>
              <a:t>fibrocartilaginea</a:t>
            </a:r>
            <a:r>
              <a:rPr lang="cs-CZ" altLang="cs-CZ" sz="2400" i="1" dirty="0"/>
              <a:t> </a:t>
            </a:r>
            <a:r>
              <a:rPr lang="cs-CZ" altLang="cs-CZ" sz="2400" dirty="0"/>
              <a:t>dvě </a:t>
            </a:r>
            <a:r>
              <a:rPr lang="cs-CZ" altLang="cs-CZ" sz="2400" dirty="0" err="1"/>
              <a:t>sesamoidní</a:t>
            </a:r>
            <a:r>
              <a:rPr lang="cs-CZ" altLang="cs-CZ" sz="2400" dirty="0"/>
              <a:t> kosti. </a:t>
            </a:r>
          </a:p>
          <a:p>
            <a:r>
              <a:rPr lang="cs-CZ" altLang="cs-CZ" sz="2400" dirty="0"/>
              <a:t>Palmární strana hlavic II. až V. metakarpu je spojena </a:t>
            </a:r>
            <a:r>
              <a:rPr lang="cs-CZ" altLang="cs-CZ" sz="2400" b="1" i="1" dirty="0"/>
              <a:t>lig. </a:t>
            </a:r>
            <a:r>
              <a:rPr lang="cs-CZ" altLang="cs-CZ" sz="2400" b="1" i="1" dirty="0" err="1"/>
              <a:t>metacarpeum</a:t>
            </a:r>
            <a:r>
              <a:rPr lang="cs-CZ" altLang="cs-CZ" sz="2400" b="1" i="1" dirty="0"/>
              <a:t> </a:t>
            </a:r>
            <a:r>
              <a:rPr lang="cs-CZ" altLang="cs-CZ" sz="2400" b="1" i="1" dirty="0" err="1"/>
              <a:t>transversum</a:t>
            </a:r>
            <a:r>
              <a:rPr lang="cs-CZ" altLang="cs-CZ" sz="2400" b="1" i="1" dirty="0"/>
              <a:t> </a:t>
            </a:r>
            <a:r>
              <a:rPr lang="cs-CZ" altLang="cs-CZ" sz="2400" b="1" i="1" dirty="0" err="1"/>
              <a:t>profundum</a:t>
            </a:r>
            <a:r>
              <a:rPr lang="cs-CZ" altLang="cs-CZ" sz="2400" b="1" i="1" dirty="0"/>
              <a:t>.</a:t>
            </a:r>
            <a:endParaRPr lang="cs-CZ" altLang="cs-CZ" sz="2400" b="1" dirty="0"/>
          </a:p>
          <a:p>
            <a:r>
              <a:rPr lang="cs-CZ" altLang="cs-CZ" sz="2400" b="1" dirty="0"/>
              <a:t>Typ kloubu: </a:t>
            </a:r>
            <a:r>
              <a:rPr lang="cs-CZ" altLang="cs-CZ" sz="2400" dirty="0"/>
              <a:t>elipsoidní </a:t>
            </a:r>
            <a:r>
              <a:rPr lang="cs-CZ" altLang="cs-CZ" sz="1200" dirty="0"/>
              <a:t>(kulovitý), </a:t>
            </a:r>
            <a:r>
              <a:rPr lang="cs-CZ" altLang="cs-CZ" sz="2400" dirty="0"/>
              <a:t>s možností flexe, extenze, abdukce a addukce.</a:t>
            </a:r>
          </a:p>
          <a:p>
            <a:endParaRPr lang="cs-CZ" altLang="cs-CZ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039" y="3461275"/>
            <a:ext cx="2434107" cy="3464417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3461275"/>
            <a:ext cx="2099296" cy="306335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431" y="3461275"/>
            <a:ext cx="1137472" cy="2907824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852" y="3461275"/>
            <a:ext cx="2783640" cy="2990324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08025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72375" y="759400"/>
            <a:ext cx="1022582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32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</a:t>
            </a:r>
            <a:r>
              <a:rPr lang="cs-CZ" altLang="cs-CZ" sz="3200" b="1" i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Articulationes</a:t>
            </a:r>
            <a:r>
              <a:rPr lang="cs-CZ" altLang="cs-CZ" sz="3200" b="1" i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b="1" i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interphalangeales</a:t>
            </a:r>
            <a:r>
              <a:rPr lang="cs-CZ" altLang="cs-CZ" sz="3200" b="1" i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b="1" i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manus</a:t>
            </a:r>
            <a:endParaRPr lang="cs-CZ" altLang="cs-CZ" sz="3200" b="1" dirty="0">
              <a:solidFill>
                <a:srgbClr val="99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Kloubní plošky: </a:t>
            </a:r>
          </a:p>
          <a:p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Kloubní pouzdro: </a:t>
            </a:r>
          </a:p>
          <a:p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Pomocná zařízení: </a:t>
            </a:r>
            <a:r>
              <a:rPr lang="cs-CZ" alt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lamina </a:t>
            </a:r>
            <a:r>
              <a:rPr lang="cs-CZ" altLang="cs-CZ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fibrocartilaginea</a:t>
            </a:r>
            <a:r>
              <a:rPr lang="cs-CZ" alt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palmaris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ligg</a:t>
            </a:r>
            <a:r>
              <a:rPr lang="cs-CZ" alt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collateralia</a:t>
            </a: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Typ kloubu: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kladkový</a:t>
            </a:r>
          </a:p>
          <a:p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Pohyby: flexe a extenze, u distálních článků i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hyperextenze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359" y="3190835"/>
            <a:ext cx="3251824" cy="3493272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801" y="-279400"/>
            <a:ext cx="3029727" cy="2269371"/>
          </a:xfrm>
          <a:prstGeom prst="rect">
            <a:avLst/>
          </a:prstGeom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0" t="8640" r="64125" b="59760"/>
          <a:stretch>
            <a:fillRect/>
          </a:stretch>
        </p:blipFill>
        <p:spPr bwMode="auto">
          <a:xfrm>
            <a:off x="6317856" y="3691277"/>
            <a:ext cx="4341808" cy="2860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8213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243840" y="333375"/>
            <a:ext cx="10412861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Spoje kostí pletence horní končetiny</a:t>
            </a:r>
          </a:p>
          <a:p>
            <a:r>
              <a:rPr lang="cs-CZ" altLang="cs-CZ" dirty="0"/>
              <a:t> </a:t>
            </a:r>
            <a:r>
              <a:rPr lang="cs-CZ" altLang="cs-CZ" dirty="0" smtClean="0"/>
              <a:t>            </a:t>
            </a:r>
            <a:r>
              <a:rPr lang="cs-CZ" altLang="cs-CZ" b="1" i="1" dirty="0" smtClean="0"/>
              <a:t>(</a:t>
            </a:r>
            <a:r>
              <a:rPr lang="cs-CZ" altLang="cs-CZ" b="1" i="1" dirty="0" err="1"/>
              <a:t>juncturae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ossium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cinguli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extremitatis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superioris</a:t>
            </a:r>
            <a:r>
              <a:rPr lang="cs-CZ" altLang="cs-CZ" b="1" i="1" dirty="0"/>
              <a:t>)</a:t>
            </a:r>
            <a:endParaRPr lang="cs-CZ" altLang="cs-CZ" b="1" dirty="0"/>
          </a:p>
          <a:p>
            <a:endParaRPr lang="cs-CZ" altLang="cs-CZ" b="1" dirty="0"/>
          </a:p>
          <a:p>
            <a:r>
              <a:rPr lang="cs-CZ" altLang="cs-CZ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cs-CZ" altLang="cs-CZ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Articulatio</a:t>
            </a:r>
            <a:r>
              <a:rPr lang="cs-CZ" altLang="cs-CZ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sternoclavicularis</a:t>
            </a:r>
            <a:r>
              <a:rPr lang="cs-CZ" altLang="cs-CZ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/>
              <a:t>(kloub složený)</a:t>
            </a:r>
          </a:p>
          <a:p>
            <a:r>
              <a:rPr lang="cs-CZ" alt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Kloubní plošky: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alt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Kloubní pouzdro: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tuhé….</a:t>
            </a:r>
          </a:p>
          <a:p>
            <a:r>
              <a:rPr lang="cs-CZ" alt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Pomocná zařízení: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discus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articularis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(pohlcuje drobné nárazy), 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lig. </a:t>
            </a:r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sternoclaviculare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ant.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post.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lig. </a:t>
            </a:r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interclaviculare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lig. </a:t>
            </a:r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costoclaviculare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Typ kloubu: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kloub kulový s omezeným rozsahem pohybů, součást pohybů lopatky a ramenního kloubu</a:t>
            </a:r>
          </a:p>
          <a:p>
            <a:endParaRPr lang="cs-CZ" altLang="cs-CZ" sz="1400" b="1" dirty="0"/>
          </a:p>
          <a:p>
            <a:r>
              <a:rPr lang="cs-CZ" altLang="cs-CZ" sz="1400" b="1" dirty="0"/>
              <a:t>Tah - nervová zakončení v kl. pouzdru zdroj signálů pro aktivaci m. </a:t>
            </a:r>
            <a:r>
              <a:rPr lang="cs-CZ" altLang="cs-CZ" sz="1400" b="1" dirty="0" err="1"/>
              <a:t>trapezius</a:t>
            </a:r>
            <a:endParaRPr lang="cs-CZ" altLang="cs-CZ" sz="1400" b="1" dirty="0"/>
          </a:p>
          <a:p>
            <a:r>
              <a:rPr lang="cs-CZ" altLang="cs-CZ" sz="1400" b="1" dirty="0"/>
              <a:t> a m. </a:t>
            </a:r>
            <a:r>
              <a:rPr lang="cs-CZ" altLang="cs-CZ" sz="1400" b="1" dirty="0" err="1"/>
              <a:t>pectoralis</a:t>
            </a:r>
            <a:r>
              <a:rPr lang="cs-CZ" altLang="cs-CZ" sz="1400" b="1" dirty="0"/>
              <a:t> minor (táhnou klavikulu ke sternu)</a:t>
            </a:r>
            <a:endParaRPr lang="cs-CZ" altLang="cs-CZ" sz="1400" dirty="0"/>
          </a:p>
          <a:p>
            <a:endParaRPr lang="cs-CZ" altLang="cs-CZ" b="1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038" y="3792739"/>
            <a:ext cx="3511614" cy="2765507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9609619" y="4191715"/>
            <a:ext cx="104708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100" b="1" i="1" dirty="0" err="1">
                <a:solidFill>
                  <a:srgbClr val="003300"/>
                </a:solidFill>
              </a:rPr>
              <a:t>Fossa</a:t>
            </a:r>
            <a:r>
              <a:rPr lang="cs-CZ" altLang="cs-CZ" sz="1100" b="1" i="1" dirty="0">
                <a:solidFill>
                  <a:srgbClr val="003300"/>
                </a:solidFill>
              </a:rPr>
              <a:t> </a:t>
            </a:r>
            <a:r>
              <a:rPr lang="cs-CZ" altLang="cs-CZ" sz="1100" b="1" i="1" dirty="0" err="1">
                <a:solidFill>
                  <a:srgbClr val="003300"/>
                </a:solidFill>
              </a:rPr>
              <a:t>jugularis</a:t>
            </a:r>
            <a:endParaRPr lang="cs-CZ" altLang="cs-CZ" sz="1100" b="1" i="1" dirty="0">
              <a:solidFill>
                <a:srgbClr val="00330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21404" y="5649362"/>
            <a:ext cx="4348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Primární mobilita HK </a:t>
            </a:r>
            <a:r>
              <a:rPr lang="cs-CZ" sz="1400" dirty="0"/>
              <a:t>– připojení HK v jednom bodě</a:t>
            </a:r>
          </a:p>
          <a:p>
            <a:r>
              <a:rPr lang="cs-CZ" dirty="0"/>
              <a:t>Sekundární mobilita HK </a:t>
            </a:r>
            <a:r>
              <a:rPr lang="cs-CZ" sz="1400" dirty="0"/>
              <a:t>(vlastnosti art. </a:t>
            </a:r>
            <a:r>
              <a:rPr lang="cs-CZ" sz="1400" dirty="0" err="1"/>
              <a:t>humeri</a:t>
            </a:r>
            <a:r>
              <a:rPr lang="cs-CZ" sz="1400" dirty="0"/>
              <a:t>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358" y="4191715"/>
            <a:ext cx="3597762" cy="2103978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ABDA9B19-F12E-40A8-A196-B6CD61DBA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701" y="535460"/>
            <a:ext cx="1198951" cy="2945112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84323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2801904" y="2349500"/>
            <a:ext cx="635641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cs-CZ" sz="36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Spoje kostí dolní končetiny</a:t>
            </a:r>
          </a:p>
          <a:p>
            <a:pPr algn="ctr" eaLnBrk="1" hangingPunct="1">
              <a:defRPr/>
            </a:pPr>
            <a:r>
              <a:rPr lang="cs-CZ" sz="2800" b="1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(</a:t>
            </a:r>
            <a:r>
              <a:rPr lang="cs-CZ" sz="28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juncturae</a:t>
            </a:r>
            <a:r>
              <a:rPr lang="cs-CZ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ossium</a:t>
            </a:r>
            <a:r>
              <a:rPr lang="cs-CZ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extremitatis</a:t>
            </a:r>
            <a:r>
              <a:rPr lang="cs-CZ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inferioris</a:t>
            </a:r>
            <a:r>
              <a:rPr lang="cs-CZ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)</a:t>
            </a:r>
            <a:endParaRPr lang="cs-CZ" sz="2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3177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198" y="1306599"/>
            <a:ext cx="5611298" cy="3608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4800601" y="549275"/>
            <a:ext cx="29322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Pánev </a:t>
            </a:r>
            <a:r>
              <a:rPr lang="cs-CZ" altLang="cs-CZ" sz="28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(pelvis)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522168" y="5026118"/>
            <a:ext cx="56010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Spolu s páteří tvoří funkční jednotku</a:t>
            </a:r>
          </a:p>
          <a:p>
            <a:r>
              <a:rPr lang="cs-CZ" b="1" dirty="0"/>
              <a:t>Pohyb hlavně v kyčli, aktivace i zádových svalů</a:t>
            </a:r>
          </a:p>
          <a:p>
            <a:r>
              <a:rPr lang="cs-CZ" b="1" dirty="0"/>
              <a:t>Pro vzpřímenou postavu má zásadní význam sklon pánve</a:t>
            </a:r>
          </a:p>
        </p:txBody>
      </p:sp>
    </p:spTree>
    <p:extLst>
      <p:ext uri="{BB962C8B-B14F-4D97-AF65-F5344CB8AC3E}">
        <p14:creationId xmlns:p14="http://schemas.microsoft.com/office/powerpoint/2010/main" val="41354459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2403475" y="400051"/>
            <a:ext cx="85867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defRPr/>
            </a:pPr>
            <a:r>
              <a:rPr lang="cs-CZ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Spoje kostí pletence dolní končetiny</a:t>
            </a:r>
          </a:p>
          <a:p>
            <a:pPr marL="457200" indent="-457200">
              <a:defRPr/>
            </a:pPr>
            <a:r>
              <a:rPr lang="cs-CZ" sz="2000" b="1" dirty="0">
                <a:cs typeface="Arial" panose="020B0604020202020204" pitchFamily="34" charset="0"/>
              </a:rPr>
              <a:t>(</a:t>
            </a:r>
            <a:r>
              <a:rPr lang="cs-CZ" sz="2000" b="1" dirty="0" err="1">
                <a:cs typeface="Arial" panose="020B0604020202020204" pitchFamily="34" charset="0"/>
              </a:rPr>
              <a:t>juncturae</a:t>
            </a:r>
            <a:r>
              <a:rPr lang="cs-CZ" sz="2000" b="1" dirty="0">
                <a:cs typeface="Arial" panose="020B0604020202020204" pitchFamily="34" charset="0"/>
              </a:rPr>
              <a:t> </a:t>
            </a:r>
            <a:r>
              <a:rPr lang="cs-CZ" sz="2000" b="1" dirty="0" err="1">
                <a:cs typeface="Arial" panose="020B0604020202020204" pitchFamily="34" charset="0"/>
              </a:rPr>
              <a:t>ossium</a:t>
            </a:r>
            <a:r>
              <a:rPr lang="cs-CZ" sz="2000" b="1" dirty="0">
                <a:cs typeface="Arial" panose="020B0604020202020204" pitchFamily="34" charset="0"/>
              </a:rPr>
              <a:t> </a:t>
            </a:r>
            <a:r>
              <a:rPr lang="cs-CZ" sz="2000" b="1" dirty="0" err="1">
                <a:cs typeface="Arial" panose="020B0604020202020204" pitchFamily="34" charset="0"/>
              </a:rPr>
              <a:t>cinguli</a:t>
            </a:r>
            <a:r>
              <a:rPr lang="cs-CZ" sz="2000" b="1" dirty="0">
                <a:cs typeface="Arial" panose="020B0604020202020204" pitchFamily="34" charset="0"/>
              </a:rPr>
              <a:t> </a:t>
            </a:r>
            <a:r>
              <a:rPr lang="cs-CZ" sz="2000" b="1" dirty="0" err="1">
                <a:cs typeface="Arial" panose="020B0604020202020204" pitchFamily="34" charset="0"/>
              </a:rPr>
              <a:t>extremitatis</a:t>
            </a:r>
            <a:r>
              <a:rPr lang="cs-CZ" sz="2000" b="1" dirty="0">
                <a:cs typeface="Arial" panose="020B0604020202020204" pitchFamily="34" charset="0"/>
              </a:rPr>
              <a:t> </a:t>
            </a:r>
            <a:r>
              <a:rPr lang="cs-CZ" sz="2000" b="1" dirty="0" err="1">
                <a:cs typeface="Arial" panose="020B0604020202020204" pitchFamily="34" charset="0"/>
              </a:rPr>
              <a:t>inferioris</a:t>
            </a:r>
            <a:r>
              <a:rPr lang="cs-CZ" sz="2000" b="1" dirty="0">
                <a:cs typeface="Arial" panose="020B0604020202020204" pitchFamily="34" charset="0"/>
              </a:rPr>
              <a:t>)</a:t>
            </a:r>
            <a:r>
              <a:rPr lang="cs-CZ" sz="2000" b="1" dirty="0">
                <a:solidFill>
                  <a:schemeClr val="bg1"/>
                </a:solidFill>
                <a:cs typeface="Arial" panose="020B0604020202020204" pitchFamily="34" charset="0"/>
              </a:rPr>
              <a:t>) </a:t>
            </a:r>
          </a:p>
          <a:p>
            <a:pPr marL="457200" indent="-457200">
              <a:defRPr/>
            </a:pPr>
            <a:endParaRPr lang="cs-CZ" sz="2000" b="1" dirty="0">
              <a:solidFill>
                <a:srgbClr val="FF6600"/>
              </a:solidFill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770" y="284163"/>
            <a:ext cx="1500187" cy="657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3040064"/>
            <a:ext cx="3670300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9" y="3027364"/>
            <a:ext cx="3311525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1676400" y="1493838"/>
            <a:ext cx="8427591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28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cs-CZ" sz="2800" b="1" i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Articulatio</a:t>
            </a:r>
            <a:r>
              <a:rPr lang="cs-CZ" sz="28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i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sacroiliaca</a:t>
            </a:r>
            <a:r>
              <a:rPr lang="cs-CZ" sz="28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(křížokyčelní kloub)</a:t>
            </a:r>
            <a:endParaRPr lang="cs-CZ" sz="2800" b="1" i="1" dirty="0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sz="28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cs-CZ" sz="2800" b="1" i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Symphysis</a:t>
            </a:r>
            <a:r>
              <a:rPr lang="cs-CZ" sz="28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i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pubica</a:t>
            </a:r>
            <a:r>
              <a:rPr lang="cs-CZ" sz="28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(spona stydká)</a:t>
            </a:r>
            <a:endParaRPr lang="cs-CZ" sz="2800" b="1" i="1" dirty="0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sz="28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cs-CZ" sz="2800" b="1" i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Ligamenta</a:t>
            </a:r>
            <a:r>
              <a:rPr lang="cs-CZ" sz="28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pánve</a:t>
            </a:r>
            <a:endParaRPr lang="cs-CZ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7402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464" y="708025"/>
            <a:ext cx="301942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1" y="3429000"/>
            <a:ext cx="293211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7"/>
          <p:cNvSpPr>
            <a:spLocks noChangeArrowheads="1"/>
          </p:cNvSpPr>
          <p:nvPr/>
        </p:nvSpPr>
        <p:spPr bwMode="auto">
          <a:xfrm>
            <a:off x="746126" y="1341438"/>
            <a:ext cx="6265863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Kloubní plošky: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endParaRPr lang="cs-CZ" altLang="cs-CZ" sz="2000" b="1" dirty="0">
              <a:solidFill>
                <a:srgbClr val="990033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Kloubní pouzdro:</a:t>
            </a:r>
            <a:r>
              <a:rPr lang="cs-CZ" altLang="cs-CZ" sz="2000" b="1" dirty="0">
                <a:cs typeface="Arial" panose="020B0604020202020204" pitchFamily="34" charset="0"/>
              </a:rPr>
              <a:t> tuhé, úpon po okraji styčných ploch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solidFill>
                <a:srgbClr val="990033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Pomocná zařízení: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  </a:t>
            </a:r>
            <a:r>
              <a:rPr lang="cs-CZ" altLang="cs-CZ" sz="2000" b="1" i="1" dirty="0" err="1">
                <a:cs typeface="Arial" panose="020B0604020202020204" pitchFamily="34" charset="0"/>
              </a:rPr>
              <a:t>ligg</a:t>
            </a:r>
            <a:r>
              <a:rPr lang="cs-CZ" altLang="cs-CZ" sz="2000" b="1" i="1" dirty="0">
                <a:cs typeface="Arial" panose="020B0604020202020204" pitchFamily="34" charset="0"/>
              </a:rPr>
              <a:t>. </a:t>
            </a:r>
            <a:r>
              <a:rPr lang="cs-CZ" altLang="cs-CZ" sz="2000" b="1" i="1" dirty="0" err="1">
                <a:cs typeface="Arial" panose="020B0604020202020204" pitchFamily="34" charset="0"/>
              </a:rPr>
              <a:t>sacroiliaca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ventralia</a:t>
            </a:r>
            <a:r>
              <a:rPr lang="cs-CZ" altLang="cs-CZ" sz="2000" b="1" i="1" dirty="0">
                <a:cs typeface="Arial" panose="020B0604020202020204" pitchFamily="34" charset="0"/>
              </a:rPr>
              <a:t>, </a:t>
            </a:r>
            <a:r>
              <a:rPr lang="cs-CZ" altLang="cs-CZ" sz="2000" b="1" i="1" dirty="0" err="1">
                <a:cs typeface="Arial" panose="020B0604020202020204" pitchFamily="34" charset="0"/>
              </a:rPr>
              <a:t>dorsalia</a:t>
            </a:r>
            <a:r>
              <a:rPr lang="cs-CZ" altLang="cs-CZ" sz="2000" b="1" i="1" dirty="0">
                <a:cs typeface="Arial" panose="020B0604020202020204" pitchFamily="34" charset="0"/>
              </a:rPr>
              <a:t>, </a:t>
            </a:r>
            <a:r>
              <a:rPr lang="cs-CZ" altLang="cs-CZ" sz="2000" b="1" i="1" dirty="0" err="1">
                <a:cs typeface="Arial" panose="020B0604020202020204" pitchFamily="34" charset="0"/>
              </a:rPr>
              <a:t>interossea</a:t>
            </a:r>
            <a:r>
              <a:rPr lang="cs-CZ" altLang="cs-CZ" sz="2000" b="1" i="1" dirty="0">
                <a:cs typeface="Arial" panose="020B0604020202020204" pitchFamily="34" charset="0"/>
              </a:rPr>
              <a:t>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>
                <a:cs typeface="Arial" panose="020B0604020202020204" pitchFamily="34" charset="0"/>
              </a:rPr>
              <a:t>  lig. </a:t>
            </a:r>
            <a:r>
              <a:rPr lang="cs-CZ" altLang="cs-CZ" sz="2000" b="1" i="1" dirty="0" err="1">
                <a:cs typeface="Arial" panose="020B0604020202020204" pitchFamily="34" charset="0"/>
              </a:rPr>
              <a:t>iliolumbale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solidFill>
                <a:srgbClr val="990033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Typ kloubu: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cs typeface="Arial" panose="020B0604020202020204" pitchFamily="34" charset="0"/>
              </a:rPr>
              <a:t>amfiartróza</a:t>
            </a:r>
            <a:r>
              <a:rPr lang="cs-CZ" altLang="cs-CZ" sz="2000" b="1" dirty="0">
                <a:cs typeface="Arial" panose="020B0604020202020204" pitchFamily="34" charset="0"/>
              </a:rPr>
              <a:t> (v dětství plochý)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Pohyby: </a:t>
            </a:r>
            <a:r>
              <a:rPr lang="cs-CZ" altLang="cs-CZ" sz="2000" b="1" dirty="0">
                <a:cs typeface="Arial" panose="020B0604020202020204" pitchFamily="34" charset="0"/>
              </a:rPr>
              <a:t>jen minimální, kývavé </a:t>
            </a:r>
          </a:p>
        </p:txBody>
      </p: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544514" y="563344"/>
            <a:ext cx="70929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36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Ad A. </a:t>
            </a:r>
            <a:r>
              <a:rPr lang="cs-CZ" sz="36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Articulatio</a:t>
            </a:r>
            <a:r>
              <a:rPr lang="cs-CZ" sz="36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36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sacroiliaca</a:t>
            </a:r>
            <a:endParaRPr lang="cs-CZ" sz="36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3395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446089" y="1039813"/>
            <a:ext cx="8512175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 err="1">
                <a:cs typeface="Arial" panose="020B0604020202020204" pitchFamily="34" charset="0"/>
              </a:rPr>
              <a:t>Synchondrosis</a:t>
            </a:r>
            <a:r>
              <a:rPr lang="cs-CZ" altLang="cs-CZ" sz="2000" b="1" dirty="0">
                <a:cs typeface="Arial" panose="020B0604020202020204" pitchFamily="34" charset="0"/>
              </a:rPr>
              <a:t> mezi </a:t>
            </a:r>
            <a:r>
              <a:rPr lang="cs-CZ" altLang="cs-CZ" sz="2000" b="1" i="1" dirty="0">
                <a:cs typeface="Arial" panose="020B0604020202020204" pitchFamily="34" charset="0"/>
              </a:rPr>
              <a:t>facies </a:t>
            </a:r>
            <a:r>
              <a:rPr lang="cs-CZ" altLang="cs-CZ" sz="2000" b="1" i="1" dirty="0" err="1">
                <a:cs typeface="Arial" panose="020B0604020202020204" pitchFamily="34" charset="0"/>
              </a:rPr>
              <a:t>symphysiales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pánevních kostí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i="1" dirty="0" err="1">
                <a:cs typeface="Arial" panose="020B0604020202020204" pitchFamily="34" charset="0"/>
              </a:rPr>
              <a:t>discus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interpubicus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(4,5 – 5 cm)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i="1" dirty="0" err="1">
                <a:cs typeface="Arial" panose="020B0604020202020204" pitchFamily="34" charset="0"/>
              </a:rPr>
              <a:t>eminentia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retropubica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i="1" dirty="0">
                <a:solidFill>
                  <a:srgbClr val="990033"/>
                </a:solidFill>
                <a:cs typeface="Arial" panose="020B0604020202020204" pitchFamily="34" charset="0"/>
              </a:rPr>
              <a:t>lig. </a:t>
            </a:r>
            <a:r>
              <a:rPr lang="cs-CZ" altLang="cs-CZ" sz="2000" b="1" i="1" dirty="0" err="1">
                <a:solidFill>
                  <a:srgbClr val="990033"/>
                </a:solidFill>
                <a:cs typeface="Arial" panose="020B0604020202020204" pitchFamily="34" charset="0"/>
              </a:rPr>
              <a:t>pubicum</a:t>
            </a:r>
            <a:r>
              <a:rPr lang="cs-CZ" altLang="cs-CZ" sz="2000" b="1" i="1" dirty="0">
                <a:solidFill>
                  <a:srgbClr val="990033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solidFill>
                  <a:srgbClr val="990033"/>
                </a:solidFill>
                <a:cs typeface="Arial" panose="020B0604020202020204" pitchFamily="34" charset="0"/>
              </a:rPr>
              <a:t>superius</a:t>
            </a:r>
            <a:endParaRPr lang="cs-CZ" altLang="cs-CZ" sz="2000" b="1" i="1" dirty="0">
              <a:solidFill>
                <a:srgbClr val="990033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i="1" dirty="0">
                <a:solidFill>
                  <a:srgbClr val="990033"/>
                </a:solidFill>
                <a:cs typeface="Arial" panose="020B0604020202020204" pitchFamily="34" charset="0"/>
              </a:rPr>
              <a:t>lig. </a:t>
            </a:r>
            <a:r>
              <a:rPr lang="cs-CZ" altLang="cs-CZ" sz="2000" b="1" i="1" dirty="0" err="1">
                <a:solidFill>
                  <a:srgbClr val="990033"/>
                </a:solidFill>
                <a:cs typeface="Arial" panose="020B0604020202020204" pitchFamily="34" charset="0"/>
              </a:rPr>
              <a:t>arcuatum</a:t>
            </a:r>
            <a:r>
              <a:rPr lang="cs-CZ" altLang="cs-CZ" sz="2000" b="1" i="1" dirty="0">
                <a:solidFill>
                  <a:srgbClr val="990033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solidFill>
                  <a:srgbClr val="990033"/>
                </a:solidFill>
                <a:cs typeface="Arial" panose="020B0604020202020204" pitchFamily="34" charset="0"/>
              </a:rPr>
              <a:t>pubis</a:t>
            </a:r>
            <a:endParaRPr lang="cs-CZ" altLang="cs-CZ" sz="2000" b="1" i="1" dirty="0">
              <a:solidFill>
                <a:srgbClr val="990033"/>
              </a:solidFill>
              <a:cs typeface="Arial" panose="020B060402020202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3409693"/>
            <a:ext cx="381635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3500439" y="188338"/>
            <a:ext cx="62374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Ad B) </a:t>
            </a:r>
            <a:r>
              <a:rPr lang="cs-CZ" sz="32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Symphysis</a:t>
            </a:r>
            <a:r>
              <a:rPr lang="cs-CZ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32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pubica</a:t>
            </a:r>
            <a:r>
              <a:rPr lang="cs-CZ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(spona stydká)</a:t>
            </a:r>
            <a:r>
              <a:rPr lang="cs-CZ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63" y="2224753"/>
            <a:ext cx="6493949" cy="3246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62324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4" y="3900562"/>
            <a:ext cx="3442653" cy="29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0"/>
          <a:stretch>
            <a:fillRect/>
          </a:stretch>
        </p:blipFill>
        <p:spPr bwMode="auto">
          <a:xfrm>
            <a:off x="8918592" y="980714"/>
            <a:ext cx="3054350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1515043" y="117039"/>
            <a:ext cx="988264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 C) Vazy pánve </a:t>
            </a:r>
            <a:r>
              <a:rPr lang="cs-CZ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(svazují pánevní kruh, omezují pohyby v </a:t>
            </a:r>
            <a:r>
              <a:rPr lang="cs-CZ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art. </a:t>
            </a:r>
            <a:r>
              <a:rPr lang="cs-CZ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sacroiliaca</a:t>
            </a:r>
            <a:r>
              <a:rPr lang="cs-CZ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149" name="Rectangle 2"/>
          <p:cNvSpPr>
            <a:spLocks noChangeArrowheads="1"/>
          </p:cNvSpPr>
          <p:nvPr/>
        </p:nvSpPr>
        <p:spPr bwMode="auto">
          <a:xfrm>
            <a:off x="1022885" y="846789"/>
            <a:ext cx="8022707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i="1" dirty="0" err="1">
                <a:solidFill>
                  <a:srgbClr val="990033"/>
                </a:solidFill>
                <a:cs typeface="Arial" panose="020B0604020202020204" pitchFamily="34" charset="0"/>
              </a:rPr>
              <a:t>Ligamentum</a:t>
            </a:r>
            <a:r>
              <a:rPr lang="cs-CZ" altLang="cs-CZ" sz="2000" b="1" i="1" dirty="0">
                <a:solidFill>
                  <a:srgbClr val="990033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solidFill>
                  <a:srgbClr val="990033"/>
                </a:solidFill>
                <a:cs typeface="Arial" panose="020B0604020202020204" pitchFamily="34" charset="0"/>
              </a:rPr>
              <a:t>sacrospinale</a:t>
            </a:r>
            <a:r>
              <a:rPr lang="cs-CZ" altLang="cs-CZ" sz="2000" b="1" i="1" dirty="0">
                <a:solidFill>
                  <a:srgbClr val="990033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i="1" dirty="0" err="1">
                <a:solidFill>
                  <a:srgbClr val="990033"/>
                </a:solidFill>
                <a:cs typeface="Arial" panose="020B0604020202020204" pitchFamily="34" charset="0"/>
              </a:rPr>
              <a:t>Ligamentum</a:t>
            </a:r>
            <a:r>
              <a:rPr lang="cs-CZ" altLang="cs-CZ" sz="2000" b="1" i="1" dirty="0">
                <a:solidFill>
                  <a:srgbClr val="990033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solidFill>
                  <a:srgbClr val="990033"/>
                </a:solidFill>
                <a:cs typeface="Arial" panose="020B0604020202020204" pitchFamily="34" charset="0"/>
              </a:rPr>
              <a:t>sacrotuberale</a:t>
            </a:r>
            <a:r>
              <a:rPr lang="cs-CZ" altLang="cs-CZ" sz="2000" b="1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i="1" dirty="0" err="1">
                <a:cs typeface="Arial" panose="020B0604020202020204" pitchFamily="34" charset="0"/>
              </a:rPr>
              <a:t>Foramen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ischiadicum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majus</a:t>
            </a:r>
            <a:r>
              <a:rPr lang="cs-CZ" altLang="cs-CZ" sz="2000" b="1" i="1" dirty="0">
                <a:cs typeface="Arial" panose="020B0604020202020204" pitchFamily="34" charset="0"/>
              </a:rPr>
              <a:t> et minus </a:t>
            </a:r>
            <a:r>
              <a:rPr lang="cs-CZ" altLang="cs-CZ" sz="1600" b="1" dirty="0">
                <a:cs typeface="Arial" panose="020B0604020202020204" pitchFamily="34" charset="0"/>
              </a:rPr>
              <a:t>(velký a malý sedací otvor)</a:t>
            </a:r>
            <a:endParaRPr lang="cs-CZ" altLang="cs-CZ" sz="16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i="1" dirty="0">
                <a:cs typeface="Arial" panose="020B0604020202020204" pitchFamily="34" charset="0"/>
              </a:rPr>
              <a:t>(</a:t>
            </a:r>
            <a:r>
              <a:rPr lang="cs-CZ" altLang="cs-CZ" sz="2000" b="1" i="1" dirty="0" err="1">
                <a:cs typeface="Arial" panose="020B0604020202020204" pitchFamily="34" charset="0"/>
              </a:rPr>
              <a:t>foramen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suprapiriforme</a:t>
            </a:r>
            <a:r>
              <a:rPr lang="cs-CZ" altLang="cs-CZ" sz="2000" b="1" i="1" dirty="0">
                <a:cs typeface="Arial" panose="020B0604020202020204" pitchFamily="34" charset="0"/>
              </a:rPr>
              <a:t> et </a:t>
            </a:r>
            <a:r>
              <a:rPr lang="cs-CZ" altLang="cs-CZ" sz="2000" b="1" i="1" dirty="0" err="1">
                <a:cs typeface="Arial" panose="020B0604020202020204" pitchFamily="34" charset="0"/>
              </a:rPr>
              <a:t>infrapiriforme</a:t>
            </a:r>
            <a:r>
              <a:rPr lang="cs-CZ" altLang="cs-CZ" sz="2000" b="1" i="1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i="1" dirty="0" err="1">
                <a:solidFill>
                  <a:srgbClr val="990033"/>
                </a:solidFill>
                <a:cs typeface="Arial" panose="020B0604020202020204" pitchFamily="34" charset="0"/>
              </a:rPr>
              <a:t>Membrana</a:t>
            </a:r>
            <a:r>
              <a:rPr lang="cs-CZ" altLang="cs-CZ" sz="2000" b="1" i="1" dirty="0">
                <a:solidFill>
                  <a:srgbClr val="990033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solidFill>
                  <a:srgbClr val="990033"/>
                </a:solidFill>
                <a:cs typeface="Arial" panose="020B0604020202020204" pitchFamily="34" charset="0"/>
              </a:rPr>
              <a:t>obturatoria</a:t>
            </a:r>
            <a:r>
              <a:rPr lang="cs-CZ" altLang="cs-CZ" sz="2000" b="1" i="1" dirty="0">
                <a:solidFill>
                  <a:srgbClr val="990033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i="1" dirty="0">
                <a:cs typeface="Arial" panose="020B0604020202020204" pitchFamily="34" charset="0"/>
              </a:rPr>
              <a:t>(+</a:t>
            </a:r>
            <a:r>
              <a:rPr lang="cs-CZ" altLang="cs-CZ" sz="2000" b="1" i="1" dirty="0" err="1">
                <a:cs typeface="Arial" panose="020B0604020202020204" pitchFamily="34" charset="0"/>
              </a:rPr>
              <a:t>canalis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obturatorius</a:t>
            </a:r>
            <a:r>
              <a:rPr lang="cs-CZ" altLang="cs-CZ" sz="2000" b="1" i="1" dirty="0">
                <a:cs typeface="Arial" panose="020B0604020202020204" pitchFamily="34" charset="0"/>
              </a:rPr>
              <a:t>)</a:t>
            </a:r>
            <a:r>
              <a:rPr lang="cs-CZ" altLang="cs-CZ" sz="2000" b="1" i="1" dirty="0">
                <a:solidFill>
                  <a:srgbClr val="990033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2000" b="1" i="1" dirty="0">
              <a:solidFill>
                <a:srgbClr val="990033"/>
              </a:solidFill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buNone/>
            </a:pPr>
            <a:r>
              <a:rPr lang="cs-CZ" altLang="cs-CZ" sz="2000" i="1" dirty="0" err="1">
                <a:solidFill>
                  <a:srgbClr val="990033"/>
                </a:solidFill>
                <a:cs typeface="Arial" panose="020B0604020202020204" pitchFamily="34" charset="0"/>
              </a:rPr>
              <a:t>Ligamentum</a:t>
            </a:r>
            <a:r>
              <a:rPr lang="cs-CZ" altLang="cs-CZ" sz="2000" i="1" dirty="0">
                <a:solidFill>
                  <a:srgbClr val="990033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solidFill>
                  <a:srgbClr val="990033"/>
                </a:solidFill>
                <a:cs typeface="Arial" panose="020B0604020202020204" pitchFamily="34" charset="0"/>
              </a:rPr>
              <a:t>inguinale</a:t>
            </a:r>
            <a:r>
              <a:rPr lang="cs-CZ" altLang="cs-CZ" sz="2000" i="1" dirty="0">
                <a:solidFill>
                  <a:srgbClr val="990033"/>
                </a:solidFill>
                <a:cs typeface="Arial" panose="020B0604020202020204" pitchFamily="34" charset="0"/>
              </a:rPr>
              <a:t> </a:t>
            </a:r>
            <a:r>
              <a:rPr lang="cs-CZ" altLang="cs-CZ" sz="1600" dirty="0">
                <a:cs typeface="Arial" panose="020B0604020202020204" pitchFamily="34" charset="0"/>
              </a:rPr>
              <a:t>(tříselný vaz)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2000" b="1" i="1" dirty="0">
              <a:solidFill>
                <a:srgbClr val="990033"/>
              </a:solidFill>
              <a:cs typeface="Arial" panose="020B0604020202020204" pitchFamily="34" charset="0"/>
            </a:endParaRPr>
          </a:p>
        </p:txBody>
      </p:sp>
      <p:pic>
        <p:nvPicPr>
          <p:cNvPr id="615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3" y="4000500"/>
            <a:ext cx="351080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58656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2492375"/>
            <a:ext cx="4248150" cy="36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7"/>
          <p:cNvSpPr txBox="1">
            <a:spLocks noChangeArrowheads="1"/>
          </p:cNvSpPr>
          <p:nvPr/>
        </p:nvSpPr>
        <p:spPr bwMode="auto">
          <a:xfrm rot="10863443" flipV="1">
            <a:off x="2942742" y="5799559"/>
            <a:ext cx="8229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60</a:t>
            </a:r>
            <a:r>
              <a:rPr lang="cs-CZ" altLang="cs-CZ" sz="2000" b="1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o</a:t>
            </a:r>
          </a:p>
        </p:txBody>
      </p:sp>
      <p:sp>
        <p:nvSpPr>
          <p:cNvPr id="7172" name="Rectangle 8"/>
          <p:cNvSpPr>
            <a:spLocks noChangeArrowheads="1"/>
          </p:cNvSpPr>
          <p:nvPr/>
        </p:nvSpPr>
        <p:spPr bwMode="auto">
          <a:xfrm>
            <a:off x="4583114" y="307975"/>
            <a:ext cx="34628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990033"/>
                </a:solidFill>
                <a:cs typeface="Arial" panose="020B0604020202020204" pitchFamily="34" charset="0"/>
              </a:rPr>
              <a:t>Pánev jako celek</a:t>
            </a:r>
          </a:p>
        </p:txBody>
      </p:sp>
      <p:pic>
        <p:nvPicPr>
          <p:cNvPr id="717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0"/>
          <a:stretch>
            <a:fillRect/>
          </a:stretch>
        </p:blipFill>
        <p:spPr bwMode="auto">
          <a:xfrm>
            <a:off x="2823743" y="2771816"/>
            <a:ext cx="3054350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Rectangle 2"/>
          <p:cNvSpPr>
            <a:spLocks noChangeArrowheads="1"/>
          </p:cNvSpPr>
          <p:nvPr/>
        </p:nvSpPr>
        <p:spPr bwMode="auto">
          <a:xfrm>
            <a:off x="90152" y="944564"/>
            <a:ext cx="12101847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Pelvis</a:t>
            </a:r>
            <a:r>
              <a:rPr lang="cs-CZ" altLang="cs-CZ" sz="2000" b="1" dirty="0">
                <a:cs typeface="Arial" panose="020B0604020202020204" pitchFamily="34" charset="0"/>
              </a:rPr>
              <a:t> - </a:t>
            </a:r>
            <a:r>
              <a:rPr lang="cs-CZ" altLang="cs-CZ" sz="1800" b="1" dirty="0">
                <a:cs typeface="Arial" panose="020B0604020202020204" pitchFamily="34" charset="0"/>
              </a:rPr>
              <a:t>spojení </a:t>
            </a:r>
            <a:r>
              <a:rPr lang="cs-CZ" altLang="cs-CZ" sz="1800" b="1" i="1" dirty="0">
                <a:cs typeface="Arial" panose="020B0604020202020204" pitchFamily="34" charset="0"/>
              </a:rPr>
              <a:t>os </a:t>
            </a:r>
            <a:r>
              <a:rPr lang="cs-CZ" altLang="cs-CZ" sz="1800" b="1" i="1" dirty="0" err="1">
                <a:cs typeface="Arial" panose="020B0604020202020204" pitchFamily="34" charset="0"/>
              </a:rPr>
              <a:t>sacrum</a:t>
            </a:r>
            <a:r>
              <a:rPr lang="cs-CZ" altLang="cs-CZ" sz="1800" b="1" i="1" dirty="0">
                <a:cs typeface="Arial" panose="020B0604020202020204" pitchFamily="34" charset="0"/>
              </a:rPr>
              <a:t>, </a:t>
            </a:r>
            <a:r>
              <a:rPr lang="cs-CZ" altLang="cs-CZ" sz="1800" b="1" i="1" dirty="0" err="1">
                <a:cs typeface="Arial" panose="020B0604020202020204" pitchFamily="34" charset="0"/>
              </a:rPr>
              <a:t>ossa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coxae</a:t>
            </a:r>
            <a:r>
              <a:rPr lang="cs-CZ" altLang="cs-CZ" sz="1800" b="1" i="1" dirty="0">
                <a:cs typeface="Arial" panose="020B0604020202020204" pitchFamily="34" charset="0"/>
              </a:rPr>
              <a:t>, </a:t>
            </a:r>
            <a:r>
              <a:rPr lang="cs-CZ" altLang="cs-CZ" sz="1800" b="1" i="1" dirty="0" err="1">
                <a:cs typeface="Arial" panose="020B0604020202020204" pitchFamily="34" charset="0"/>
              </a:rPr>
              <a:t>symphysis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pubica</a:t>
            </a:r>
            <a:r>
              <a:rPr lang="cs-CZ" altLang="cs-CZ" sz="1800" b="1" i="1" dirty="0">
                <a:cs typeface="Arial" panose="020B0604020202020204" pitchFamily="34" charset="0"/>
              </a:rPr>
              <a:t> (transmisní systém, protektivní a podpůrný, odstup svalů)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 err="1">
                <a:solidFill>
                  <a:srgbClr val="990033"/>
                </a:solidFill>
                <a:cs typeface="Arial" panose="020B0604020202020204" pitchFamily="34" charset="0"/>
              </a:rPr>
              <a:t>Inclinatio</a:t>
            </a: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 pelvis </a:t>
            </a:r>
            <a:r>
              <a:rPr lang="cs-CZ" altLang="cs-CZ" sz="1600" b="1" dirty="0">
                <a:cs typeface="Arial" panose="020B0604020202020204" pitchFamily="34" charset="0"/>
              </a:rPr>
              <a:t>(sklon pánve)</a:t>
            </a:r>
            <a:endParaRPr lang="cs-CZ" altLang="cs-CZ" sz="1800" b="1" i="1" dirty="0">
              <a:solidFill>
                <a:srgbClr val="990033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Linea </a:t>
            </a:r>
            <a:r>
              <a:rPr lang="cs-CZ" altLang="cs-CZ" sz="2000" b="1" dirty="0" err="1">
                <a:solidFill>
                  <a:srgbClr val="990033"/>
                </a:solidFill>
                <a:cs typeface="Arial" panose="020B0604020202020204" pitchFamily="34" charset="0"/>
              </a:rPr>
              <a:t>terminalis</a:t>
            </a: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i="1" dirty="0">
                <a:cs typeface="Arial" panose="020B0604020202020204" pitchFamily="34" charset="0"/>
              </a:rPr>
              <a:t>(</a:t>
            </a:r>
            <a:r>
              <a:rPr lang="cs-CZ" altLang="cs-CZ" sz="1800" b="1" i="1" dirty="0" err="1">
                <a:cs typeface="Arial" panose="020B0604020202020204" pitchFamily="34" charset="0"/>
              </a:rPr>
              <a:t>promontorium</a:t>
            </a:r>
            <a:r>
              <a:rPr lang="cs-CZ" altLang="cs-CZ" sz="1800" b="1" i="1" dirty="0">
                <a:cs typeface="Arial" panose="020B0604020202020204" pitchFamily="34" charset="0"/>
              </a:rPr>
              <a:t>, linea </a:t>
            </a:r>
            <a:r>
              <a:rPr lang="cs-CZ" altLang="cs-CZ" sz="1800" b="1" i="1" dirty="0" err="1">
                <a:cs typeface="Arial" panose="020B0604020202020204" pitchFamily="34" charset="0"/>
              </a:rPr>
              <a:t>arcuata</a:t>
            </a:r>
            <a:r>
              <a:rPr lang="cs-CZ" altLang="cs-CZ" sz="1800" b="1" dirty="0">
                <a:cs typeface="Arial" panose="020B0604020202020204" pitchFamily="34" charset="0"/>
              </a:rPr>
              <a:t>, horní okraj </a:t>
            </a:r>
            <a:r>
              <a:rPr lang="cs-CZ" altLang="cs-CZ" sz="1800" b="1" i="1" dirty="0">
                <a:cs typeface="Arial" panose="020B0604020202020204" pitchFamily="34" charset="0"/>
              </a:rPr>
              <a:t>os </a:t>
            </a:r>
            <a:r>
              <a:rPr lang="cs-CZ" altLang="cs-CZ" sz="1800" b="1" i="1" dirty="0" err="1">
                <a:cs typeface="Arial" panose="020B0604020202020204" pitchFamily="34" charset="0"/>
              </a:rPr>
              <a:t>pubis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a </a:t>
            </a:r>
            <a:r>
              <a:rPr lang="cs-CZ" altLang="cs-CZ" sz="1800" b="1" i="1" dirty="0" err="1">
                <a:cs typeface="Arial" panose="020B0604020202020204" pitchFamily="34" charset="0"/>
              </a:rPr>
              <a:t>symphysis</a:t>
            </a:r>
            <a:r>
              <a:rPr lang="cs-CZ" altLang="cs-CZ" sz="1800" b="1" dirty="0">
                <a:cs typeface="Arial" panose="020B0604020202020204" pitchFamily="34" charset="0"/>
              </a:rPr>
              <a:t>)</a:t>
            </a:r>
            <a:endParaRPr lang="cs-CZ" altLang="cs-CZ" sz="2000" b="1" dirty="0">
              <a:solidFill>
                <a:srgbClr val="990033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Pelvis major et minor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2000" b="1" dirty="0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5" name="Line 11"/>
          <p:cNvSpPr>
            <a:spLocks noChangeShapeType="1"/>
          </p:cNvSpPr>
          <p:nvPr/>
        </p:nvSpPr>
        <p:spPr bwMode="auto">
          <a:xfrm flipV="1">
            <a:off x="3218817" y="6097611"/>
            <a:ext cx="2659276" cy="835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7176" name="Line 12"/>
          <p:cNvSpPr>
            <a:spLocks noChangeShapeType="1"/>
          </p:cNvSpPr>
          <p:nvPr/>
        </p:nvSpPr>
        <p:spPr bwMode="auto">
          <a:xfrm flipV="1">
            <a:off x="3337428" y="3259385"/>
            <a:ext cx="1105253" cy="314241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77" name="Arc 13"/>
          <p:cNvSpPr>
            <a:spLocks/>
          </p:cNvSpPr>
          <p:nvPr/>
        </p:nvSpPr>
        <p:spPr bwMode="auto">
          <a:xfrm rot="895059">
            <a:off x="3208556" y="5491369"/>
            <a:ext cx="849312" cy="849312"/>
          </a:xfrm>
          <a:custGeom>
            <a:avLst/>
            <a:gdLst>
              <a:gd name="T0" fmla="*/ 2147483646 w 20097"/>
              <a:gd name="T1" fmla="*/ 0 h 20050"/>
              <a:gd name="T2" fmla="*/ 2147483646 w 20097"/>
              <a:gd name="T3" fmla="*/ 2147483646 h 20050"/>
              <a:gd name="T4" fmla="*/ 0 w 20097"/>
              <a:gd name="T5" fmla="*/ 2147483646 h 20050"/>
              <a:gd name="T6" fmla="*/ 0 60000 65536"/>
              <a:gd name="T7" fmla="*/ 0 60000 65536"/>
              <a:gd name="T8" fmla="*/ 0 60000 65536"/>
              <a:gd name="T9" fmla="*/ 0 w 20097"/>
              <a:gd name="T10" fmla="*/ 0 h 20050"/>
              <a:gd name="T11" fmla="*/ 20097 w 20097"/>
              <a:gd name="T12" fmla="*/ 20050 h 200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097" h="20050" fill="none" extrusionOk="0">
                <a:moveTo>
                  <a:pt x="8034" y="0"/>
                </a:moveTo>
                <a:cubicBezTo>
                  <a:pt x="13553" y="2211"/>
                  <a:pt x="17917" y="6600"/>
                  <a:pt x="20096" y="12132"/>
                </a:cubicBezTo>
              </a:path>
              <a:path w="20097" h="20050" stroke="0" extrusionOk="0">
                <a:moveTo>
                  <a:pt x="8034" y="0"/>
                </a:moveTo>
                <a:cubicBezTo>
                  <a:pt x="13553" y="2211"/>
                  <a:pt x="17917" y="6600"/>
                  <a:pt x="20096" y="12132"/>
                </a:cubicBezTo>
                <a:lnTo>
                  <a:pt x="0" y="20050"/>
                </a:lnTo>
                <a:lnTo>
                  <a:pt x="8034" y="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cxnSp>
        <p:nvCxnSpPr>
          <p:cNvPr id="3" name="Přímá spojnice 2"/>
          <p:cNvCxnSpPr/>
          <p:nvPr/>
        </p:nvCxnSpPr>
        <p:spPr>
          <a:xfrm flipH="1">
            <a:off x="3600885" y="3967706"/>
            <a:ext cx="656822" cy="15021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>
            <a:off x="4172755" y="4572000"/>
            <a:ext cx="770720" cy="1228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ál 10"/>
          <p:cNvSpPr/>
          <p:nvPr/>
        </p:nvSpPr>
        <p:spPr>
          <a:xfrm>
            <a:off x="3232597" y="3992451"/>
            <a:ext cx="463640" cy="373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 flipV="1">
            <a:off x="4236617" y="4969843"/>
            <a:ext cx="180306" cy="159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 flipH="1">
            <a:off x="3841688" y="5324861"/>
            <a:ext cx="222920" cy="60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4568797" y="5660760"/>
            <a:ext cx="102776" cy="1707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3449473" y="5781792"/>
            <a:ext cx="591568" cy="376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60</a:t>
            </a:r>
            <a:r>
              <a:rPr lang="cs-CZ" baseline="30000" dirty="0"/>
              <a:t>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70360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692150"/>
            <a:ext cx="2771775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49276"/>
            <a:ext cx="2843213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2" descr="pánev 1_0001_N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" t="6857" r="1183" b="3810"/>
          <a:stretch>
            <a:fillRect/>
          </a:stretch>
        </p:blipFill>
        <p:spPr bwMode="auto">
          <a:xfrm>
            <a:off x="1774825" y="3357564"/>
            <a:ext cx="2268538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3" descr="pánev 1_0001_NEW_0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1" y="3357564"/>
            <a:ext cx="1990725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4" descr="pánev 2_NE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6" y="4005264"/>
            <a:ext cx="3457575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Rectangle 8"/>
          <p:cNvSpPr>
            <a:spLocks noChangeArrowheads="1"/>
          </p:cNvSpPr>
          <p:nvPr/>
        </p:nvSpPr>
        <p:spPr bwMode="auto">
          <a:xfrm>
            <a:off x="4203700" y="200026"/>
            <a:ext cx="3873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990033"/>
                </a:solidFill>
                <a:cs typeface="Arial" panose="020B0604020202020204" pitchFamily="34" charset="0"/>
              </a:rPr>
              <a:t>Pohlavní rozdíly na pánvi</a:t>
            </a:r>
          </a:p>
        </p:txBody>
      </p:sp>
      <p:sp>
        <p:nvSpPr>
          <p:cNvPr id="8200" name="Text Box 15"/>
          <p:cNvSpPr txBox="1">
            <a:spLocks noChangeArrowheads="1"/>
          </p:cNvSpPr>
          <p:nvPr/>
        </p:nvSpPr>
        <p:spPr bwMode="auto">
          <a:xfrm>
            <a:off x="4463628" y="692150"/>
            <a:ext cx="3851275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výška </a:t>
            </a:r>
            <a:r>
              <a:rPr lang="cs-CZ" altLang="cs-CZ" sz="1800" b="1" i="1" dirty="0" err="1">
                <a:cs typeface="Arial" panose="020B0604020202020204" pitchFamily="34" charset="0"/>
              </a:rPr>
              <a:t>symphysis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pubica</a:t>
            </a:r>
            <a:endParaRPr lang="cs-CZ" altLang="cs-CZ" sz="18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tvar vchodu pánevního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tvar </a:t>
            </a:r>
            <a:r>
              <a:rPr lang="cs-CZ" altLang="cs-CZ" sz="1800" b="1" i="1" dirty="0">
                <a:cs typeface="Arial" panose="020B0604020202020204" pitchFamily="34" charset="0"/>
              </a:rPr>
              <a:t>os </a:t>
            </a:r>
            <a:r>
              <a:rPr lang="cs-CZ" altLang="cs-CZ" sz="1800" b="1" i="1" dirty="0" err="1">
                <a:cs typeface="Arial" panose="020B0604020202020204" pitchFamily="34" charset="0"/>
              </a:rPr>
              <a:t>sacrum</a:t>
            </a:r>
            <a:endParaRPr lang="cs-CZ" altLang="cs-CZ" sz="18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 err="1">
                <a:cs typeface="Arial" panose="020B0604020202020204" pitchFamily="34" charset="0"/>
              </a:rPr>
              <a:t>arcus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pubis</a:t>
            </a:r>
            <a:r>
              <a:rPr lang="cs-CZ" altLang="cs-CZ" sz="1800" b="1" i="1" dirty="0">
                <a:cs typeface="Arial" panose="020B0604020202020204" pitchFamily="34" charset="0"/>
              </a:rPr>
              <a:t> et </a:t>
            </a:r>
            <a:r>
              <a:rPr lang="cs-CZ" altLang="cs-CZ" sz="1800" b="1" i="1" dirty="0" err="1">
                <a:cs typeface="Arial" panose="020B0604020202020204" pitchFamily="34" charset="0"/>
              </a:rPr>
              <a:t>angulus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pubis</a:t>
            </a:r>
            <a:endParaRPr lang="cs-CZ" altLang="cs-CZ" sz="18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délka </a:t>
            </a:r>
            <a:r>
              <a:rPr lang="cs-CZ" altLang="cs-CZ" sz="1800" b="1" i="1" dirty="0" err="1">
                <a:cs typeface="Arial" panose="020B0604020202020204" pitchFamily="34" charset="0"/>
              </a:rPr>
              <a:t>ramus</a:t>
            </a:r>
            <a:r>
              <a:rPr lang="cs-CZ" altLang="cs-CZ" sz="1800" b="1" i="1" dirty="0">
                <a:cs typeface="Arial" panose="020B0604020202020204" pitchFamily="34" charset="0"/>
              </a:rPr>
              <a:t> superior </a:t>
            </a:r>
            <a:r>
              <a:rPr lang="cs-CZ" altLang="cs-CZ" sz="1800" b="1" i="1" dirty="0" err="1">
                <a:cs typeface="Arial" panose="020B0604020202020204" pitchFamily="34" charset="0"/>
              </a:rPr>
              <a:t>ossis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pubis</a:t>
            </a:r>
            <a:endParaRPr lang="cs-CZ" altLang="cs-CZ" sz="18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tvar </a:t>
            </a:r>
            <a:r>
              <a:rPr lang="cs-CZ" altLang="cs-CZ" sz="1800" b="1" i="1" dirty="0" err="1">
                <a:cs typeface="Arial" panose="020B0604020202020204" pitchFamily="34" charset="0"/>
              </a:rPr>
              <a:t>incisura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ischiadica</a:t>
            </a:r>
            <a:r>
              <a:rPr lang="cs-CZ" altLang="cs-CZ" sz="1800" b="1" i="1" dirty="0">
                <a:cs typeface="Arial" panose="020B0604020202020204" pitchFamily="34" charset="0"/>
              </a:rPr>
              <a:t> major</a:t>
            </a:r>
          </a:p>
        </p:txBody>
      </p:sp>
      <p:sp>
        <p:nvSpPr>
          <p:cNvPr id="72720" name="Text Box 16"/>
          <p:cNvSpPr txBox="1">
            <a:spLocks noChangeArrowheads="1"/>
          </p:cNvSpPr>
          <p:nvPr/>
        </p:nvSpPr>
        <p:spPr bwMode="auto">
          <a:xfrm>
            <a:off x="2855913" y="115888"/>
            <a:ext cx="355600" cy="3667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♂</a:t>
            </a:r>
          </a:p>
        </p:txBody>
      </p:sp>
      <p:sp>
        <p:nvSpPr>
          <p:cNvPr id="8202" name="Text Box 17"/>
          <p:cNvSpPr txBox="1">
            <a:spLocks noChangeArrowheads="1"/>
          </p:cNvSpPr>
          <p:nvPr/>
        </p:nvSpPr>
        <p:spPr bwMode="auto">
          <a:xfrm>
            <a:off x="9191625" y="188913"/>
            <a:ext cx="355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cs typeface="Arial" panose="020B0604020202020204" pitchFamily="34" charset="0"/>
              </a:rPr>
              <a:t>♀</a:t>
            </a:r>
          </a:p>
        </p:txBody>
      </p:sp>
    </p:spTree>
    <p:extLst>
      <p:ext uri="{BB962C8B-B14F-4D97-AF65-F5344CB8AC3E}">
        <p14:creationId xmlns:p14="http://schemas.microsoft.com/office/powerpoint/2010/main" val="30008315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4943475" y="0"/>
            <a:ext cx="219784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24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Roviny na pánvi</a:t>
            </a:r>
          </a:p>
          <a:p>
            <a:pPr eaLnBrk="1" hangingPunct="1">
              <a:spcBef>
                <a:spcPct val="50000"/>
              </a:spcBef>
              <a:defRPr/>
            </a:pPr>
            <a:endParaRPr lang="cs-CZ" sz="2400" b="1" dirty="0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cs-CZ" sz="2400" b="1" dirty="0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9219" name="Picture 7" descr="pánev 3_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" r="47610" b="74088"/>
          <a:stretch>
            <a:fillRect/>
          </a:stretch>
        </p:blipFill>
        <p:spPr bwMode="auto">
          <a:xfrm>
            <a:off x="6240463" y="1358901"/>
            <a:ext cx="3600450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9"/>
          <p:cNvSpPr txBox="1">
            <a:spLocks noChangeArrowheads="1"/>
          </p:cNvSpPr>
          <p:nvPr/>
        </p:nvSpPr>
        <p:spPr bwMode="auto">
          <a:xfrm>
            <a:off x="2530475" y="404814"/>
            <a:ext cx="73104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990033"/>
                </a:solidFill>
                <a:cs typeface="Arial" panose="020B0604020202020204" pitchFamily="34" charset="0"/>
              </a:rPr>
              <a:t>apertura pelvis superior (aditus pelvis) </a:t>
            </a:r>
            <a:r>
              <a:rPr lang="cs-CZ" altLang="cs-CZ" sz="2000" b="1">
                <a:cs typeface="Arial" panose="020B0604020202020204" pitchFamily="34" charset="0"/>
              </a:rPr>
              <a:t>-</a:t>
            </a:r>
            <a:r>
              <a:rPr lang="cs-CZ" altLang="cs-CZ" sz="2000" b="1">
                <a:solidFill>
                  <a:srgbClr val="990033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>
                <a:cs typeface="Arial" panose="020B0604020202020204" pitchFamily="34" charset="0"/>
              </a:rPr>
              <a:t>vchod pánevní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cs typeface="Arial" panose="020B0604020202020204" pitchFamily="34" charset="0"/>
              </a:rPr>
              <a:t>(promontorium, linea terminalis, horní okraj symfýzy</a:t>
            </a:r>
            <a:r>
              <a:rPr lang="cs-CZ" altLang="cs-CZ" sz="1800" b="1">
                <a:cs typeface="Arial" panose="020B0604020202020204" pitchFamily="34" charset="0"/>
              </a:rPr>
              <a:t>)</a:t>
            </a:r>
            <a:r>
              <a:rPr lang="cs-CZ" altLang="cs-CZ" sz="1800" b="1">
                <a:solidFill>
                  <a:srgbClr val="990033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9221" name="Text Box 10"/>
          <p:cNvSpPr txBox="1">
            <a:spLocks noChangeArrowheads="1"/>
          </p:cNvSpPr>
          <p:nvPr/>
        </p:nvSpPr>
        <p:spPr bwMode="auto">
          <a:xfrm>
            <a:off x="2566989" y="3429001"/>
            <a:ext cx="6624637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990033"/>
                </a:solidFill>
              </a:rPr>
              <a:t>amplitudo pelvis </a:t>
            </a:r>
            <a:r>
              <a:rPr lang="cs-CZ" altLang="cs-CZ" sz="1800" b="1" dirty="0"/>
              <a:t>-</a:t>
            </a:r>
            <a:r>
              <a:rPr lang="cs-CZ" altLang="cs-CZ" sz="1800" b="1" dirty="0">
                <a:solidFill>
                  <a:srgbClr val="990033"/>
                </a:solidFill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šíře pánevní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(obratle S</a:t>
            </a:r>
            <a:r>
              <a:rPr lang="cs-CZ" altLang="cs-CZ" sz="2000" b="1" baseline="-25000" dirty="0">
                <a:cs typeface="Arial" panose="020B0604020202020204" pitchFamily="34" charset="0"/>
              </a:rPr>
              <a:t>2</a:t>
            </a:r>
            <a:r>
              <a:rPr lang="cs-CZ" altLang="cs-CZ" sz="2000" b="1" dirty="0">
                <a:cs typeface="Arial" panose="020B0604020202020204" pitchFamily="34" charset="0"/>
              </a:rPr>
              <a:t> – S</a:t>
            </a:r>
            <a:r>
              <a:rPr lang="cs-CZ" altLang="cs-CZ" sz="2000" b="1" baseline="-25000" dirty="0">
                <a:cs typeface="Arial" panose="020B0604020202020204" pitchFamily="34" charset="0"/>
              </a:rPr>
              <a:t>3</a:t>
            </a:r>
            <a:r>
              <a:rPr lang="cs-CZ" altLang="cs-CZ" sz="2000" b="1" dirty="0">
                <a:cs typeface="Arial" panose="020B0604020202020204" pitchFamily="34" charset="0"/>
              </a:rPr>
              <a:t>, střed acetabula, střed symfýzy)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</p:txBody>
      </p:sp>
      <p:pic>
        <p:nvPicPr>
          <p:cNvPr id="9222" name="Picture 11" descr="pánev 3_N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03" r="48184" b="37283"/>
          <a:stretch>
            <a:fillRect/>
          </a:stretch>
        </p:blipFill>
        <p:spPr bwMode="auto">
          <a:xfrm>
            <a:off x="2495550" y="4221164"/>
            <a:ext cx="3024188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Oval 13"/>
          <p:cNvSpPr>
            <a:spLocks noChangeArrowheads="1"/>
          </p:cNvSpPr>
          <p:nvPr/>
        </p:nvSpPr>
        <p:spPr bwMode="auto">
          <a:xfrm>
            <a:off x="7608889" y="2060576"/>
            <a:ext cx="936625" cy="5762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9224" name="Picture 14" descr="pánev 3_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" r="47610" b="74088"/>
          <a:stretch>
            <a:fillRect/>
          </a:stretch>
        </p:blipFill>
        <p:spPr bwMode="auto">
          <a:xfrm>
            <a:off x="2225675" y="1398589"/>
            <a:ext cx="3600450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Oval 16"/>
          <p:cNvSpPr>
            <a:spLocks noChangeArrowheads="1"/>
          </p:cNvSpPr>
          <p:nvPr/>
        </p:nvSpPr>
        <p:spPr bwMode="auto">
          <a:xfrm rot="1597785">
            <a:off x="7824789" y="5445126"/>
            <a:ext cx="936625" cy="576263"/>
          </a:xfrm>
          <a:prstGeom prst="ellipse">
            <a:avLst/>
          </a:prstGeom>
          <a:solidFill>
            <a:srgbClr val="FFCC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9226" name="Picture 18" descr="pánev 3_N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03" r="48184" b="37283"/>
          <a:stretch>
            <a:fillRect/>
          </a:stretch>
        </p:blipFill>
        <p:spPr bwMode="auto">
          <a:xfrm>
            <a:off x="6816725" y="4437064"/>
            <a:ext cx="3024188" cy="2117725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7" name="Oval 19"/>
          <p:cNvSpPr>
            <a:spLocks noChangeArrowheads="1"/>
          </p:cNvSpPr>
          <p:nvPr/>
        </p:nvSpPr>
        <p:spPr bwMode="auto">
          <a:xfrm rot="1906332">
            <a:off x="7824789" y="5445126"/>
            <a:ext cx="936625" cy="5762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35274443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4886325" y="106661"/>
            <a:ext cx="21978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24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Roviny na pánvi</a:t>
            </a:r>
          </a:p>
        </p:txBody>
      </p:sp>
      <p:pic>
        <p:nvPicPr>
          <p:cNvPr id="10243" name="Picture 3" descr="pánev 3_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9" t="957" b="72653"/>
          <a:stretch>
            <a:fillRect/>
          </a:stretch>
        </p:blipFill>
        <p:spPr bwMode="auto">
          <a:xfrm>
            <a:off x="1631950" y="4149725"/>
            <a:ext cx="3024188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731964" y="3252788"/>
            <a:ext cx="9037637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990033"/>
                </a:solidFill>
                <a:cs typeface="Arial" panose="020B0604020202020204" pitchFamily="34" charset="0"/>
              </a:rPr>
              <a:t>apertura pelvis inferior (exitus pelvis) </a:t>
            </a:r>
            <a:r>
              <a:rPr lang="cs-CZ" altLang="cs-CZ" sz="2000" b="1">
                <a:cs typeface="Arial" panose="020B0604020202020204" pitchFamily="34" charset="0"/>
              </a:rPr>
              <a:t>východ pánevního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cs typeface="Arial" panose="020B0604020202020204" pitchFamily="34" charset="0"/>
              </a:rPr>
              <a:t>(dolní okraj symfýzy, tuber ischiadicum, dolní konec os coccygis)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cs typeface="Arial" panose="020B0604020202020204" pitchFamily="34" charset="0"/>
            </a:endParaRPr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1703389" y="568326"/>
            <a:ext cx="81375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990033"/>
                </a:solidFill>
                <a:cs typeface="Arial" panose="020B0604020202020204" pitchFamily="34" charset="0"/>
              </a:rPr>
              <a:t>angustia pelvis </a:t>
            </a:r>
            <a:r>
              <a:rPr lang="cs-CZ" altLang="cs-CZ" sz="2000" b="1">
                <a:cs typeface="Arial" panose="020B0604020202020204" pitchFamily="34" charset="0"/>
              </a:rPr>
              <a:t>- úžina pánevní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cs typeface="Arial" panose="020B0604020202020204" pitchFamily="34" charset="0"/>
              </a:rPr>
              <a:t>(dolní okraj symfýzy, spina ischiadica, apex ossis sacri)</a:t>
            </a:r>
          </a:p>
        </p:txBody>
      </p:sp>
      <p:pic>
        <p:nvPicPr>
          <p:cNvPr id="10246" name="Picture 11" descr="pánev 3_N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" t="69786" r="49332" b="4781"/>
          <a:stretch>
            <a:fillRect/>
          </a:stretch>
        </p:blipFill>
        <p:spPr bwMode="auto">
          <a:xfrm>
            <a:off x="5448301" y="1196976"/>
            <a:ext cx="3205163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9" descr="pánev 3_N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" t="69786" r="49332" b="4781"/>
          <a:stretch>
            <a:fillRect/>
          </a:stretch>
        </p:blipFill>
        <p:spPr bwMode="auto">
          <a:xfrm>
            <a:off x="1631951" y="1196976"/>
            <a:ext cx="3205163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Oval 10"/>
          <p:cNvSpPr>
            <a:spLocks noChangeArrowheads="1"/>
          </p:cNvSpPr>
          <p:nvPr/>
        </p:nvSpPr>
        <p:spPr bwMode="auto">
          <a:xfrm rot="5400000">
            <a:off x="6652370" y="2172494"/>
            <a:ext cx="863600" cy="5048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10249" name="Picture 12" descr="pánev 3_N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9" t="36327" b="19119"/>
          <a:stretch>
            <a:fillRect/>
          </a:stretch>
        </p:blipFill>
        <p:spPr bwMode="auto">
          <a:xfrm>
            <a:off x="8172450" y="3940176"/>
            <a:ext cx="2139950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5" descr="pánev 3_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9" t="957" b="72653"/>
          <a:stretch>
            <a:fillRect/>
          </a:stretch>
        </p:blipFill>
        <p:spPr bwMode="auto">
          <a:xfrm>
            <a:off x="4886325" y="4189413"/>
            <a:ext cx="3024188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Oval 16"/>
          <p:cNvSpPr>
            <a:spLocks noChangeArrowheads="1"/>
          </p:cNvSpPr>
          <p:nvPr/>
        </p:nvSpPr>
        <p:spPr bwMode="auto">
          <a:xfrm rot="5400000">
            <a:off x="6018212" y="5238751"/>
            <a:ext cx="792162" cy="5048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4190640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80247" y="691622"/>
            <a:ext cx="11497900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32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cs-CZ" altLang="cs-CZ" sz="3200" b="1" i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Articulatio</a:t>
            </a:r>
            <a:r>
              <a:rPr lang="cs-CZ" altLang="cs-CZ" sz="3200" b="1" i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b="1" i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acromioclavicularis</a:t>
            </a:r>
            <a:r>
              <a:rPr lang="cs-CZ" altLang="cs-CZ" b="1" i="1" dirty="0">
                <a:solidFill>
                  <a:schemeClr val="bg1"/>
                </a:solidFill>
              </a:rPr>
              <a:t> </a:t>
            </a:r>
            <a:r>
              <a:rPr lang="cs-CZ" altLang="cs-CZ" b="1" dirty="0"/>
              <a:t>(někdy složený kloub)</a:t>
            </a:r>
          </a:p>
          <a:p>
            <a:r>
              <a:rPr lang="cs-CZ" alt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Kloubní plošky: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Kloubní pouzdro: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Pomocná zařízení: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někdy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discus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articularis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lig. </a:t>
            </a:r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acromioclaviculare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lig. </a:t>
            </a:r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coracoclaviculare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(omezuje pohyb, dislokace při zlomeninách)</a:t>
            </a:r>
          </a:p>
          <a:p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Kloub s omezeným rozsahem pohybů, součást pohybů lopatky a ramenního kloubu.</a:t>
            </a:r>
          </a:p>
          <a:p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351" y="2921401"/>
            <a:ext cx="3101975" cy="3455988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197" y="2891239"/>
            <a:ext cx="3249613" cy="348615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46221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" descr="pánev 4_0002_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2852739"/>
            <a:ext cx="5700712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7" name="Rectangle 9"/>
          <p:cNvSpPr>
            <a:spLocks noChangeArrowheads="1"/>
          </p:cNvSpPr>
          <p:nvPr/>
        </p:nvSpPr>
        <p:spPr bwMode="auto">
          <a:xfrm>
            <a:off x="2432998" y="641133"/>
            <a:ext cx="41573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6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Zevní rozměry pánve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506664" y="1408114"/>
            <a:ext cx="48974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cs typeface="Arial" panose="020B0604020202020204" pitchFamily="34" charset="0"/>
              </a:rPr>
              <a:t>Distantia bispinalis (asi 26 cm)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cs typeface="Arial" panose="020B0604020202020204" pitchFamily="34" charset="0"/>
              </a:rPr>
              <a:t>Distantia bicristalis (asi 29 cm)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cs typeface="Arial" panose="020B0604020202020204" pitchFamily="34" charset="0"/>
              </a:rPr>
              <a:t>Distantia bitrochanterica (asi 31 cm)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cs typeface="Arial" panose="020B0604020202020204" pitchFamily="34" charset="0"/>
              </a:rPr>
              <a:t>Conjugata externa (min. 18 cm)</a:t>
            </a:r>
          </a:p>
        </p:txBody>
      </p:sp>
      <p:pic>
        <p:nvPicPr>
          <p:cNvPr id="11269" name="Picture 11" descr="pánev 5_N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4" y="692151"/>
            <a:ext cx="3068637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5453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969" y="753872"/>
            <a:ext cx="4895403" cy="469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311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919288" y="620713"/>
            <a:ext cx="7217360" cy="523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/>
              <a:t>Pro přednášku byly použity obrázky z publikací:</a:t>
            </a:r>
          </a:p>
          <a:p>
            <a:endParaRPr lang="cs-CZ" altLang="cs-CZ"/>
          </a:p>
          <a:p>
            <a:endParaRPr lang="cs-CZ" altLang="cs-CZ" b="1" u="sng"/>
          </a:p>
          <a:p>
            <a:r>
              <a:rPr lang="cs-CZ" altLang="cs-CZ" b="1" u="sng"/>
              <a:t>Moore, K. L. (1992):</a:t>
            </a:r>
            <a:r>
              <a:rPr lang="cs-CZ" altLang="cs-CZ"/>
              <a:t> Clinical oriented anatomy. Third edition. </a:t>
            </a:r>
          </a:p>
          <a:p>
            <a:r>
              <a:rPr lang="cs-CZ" altLang="cs-CZ"/>
              <a:t>Williams</a:t>
            </a:r>
            <a:r>
              <a:rPr lang="en-US" altLang="cs-CZ">
                <a:cs typeface="Arial" panose="020B0604020202020204" pitchFamily="34" charset="0"/>
              </a:rPr>
              <a:t>&amp;</a:t>
            </a:r>
            <a:r>
              <a:rPr lang="cs-CZ" altLang="cs-CZ">
                <a:cs typeface="Arial" panose="020B0604020202020204" pitchFamily="34" charset="0"/>
              </a:rPr>
              <a:t>Wilkins, A Waverly Company.</a:t>
            </a:r>
            <a:endParaRPr lang="en-US" altLang="cs-CZ">
              <a:cs typeface="Arial" panose="020B0604020202020204" pitchFamily="34" charset="0"/>
            </a:endParaRPr>
          </a:p>
          <a:p>
            <a:endParaRPr lang="cs-CZ" altLang="cs-CZ"/>
          </a:p>
          <a:p>
            <a:r>
              <a:rPr lang="cs-CZ" altLang="cs-CZ" b="1" u="sng"/>
              <a:t>Gilroy, A. M. et all. (2009):</a:t>
            </a:r>
            <a:r>
              <a:rPr lang="cs-CZ" altLang="cs-CZ"/>
              <a:t> Atlas of Anatomy. Thieme New York, Stuttgart.</a:t>
            </a:r>
          </a:p>
          <a:p>
            <a:endParaRPr lang="cs-CZ" altLang="cs-CZ"/>
          </a:p>
          <a:p>
            <a:r>
              <a:rPr lang="cs-CZ" altLang="cs-CZ" b="1" u="sng"/>
              <a:t>Putz, R. (2008):</a:t>
            </a:r>
          </a:p>
          <a:p>
            <a:r>
              <a:rPr lang="cs-CZ" altLang="cs-CZ" b="1"/>
              <a:t>Atlas of Human Anatomy Sobotta. Elsevier Books.</a:t>
            </a:r>
          </a:p>
          <a:p>
            <a:endParaRPr lang="cs-CZ" altLang="cs-CZ" b="1" u="sng"/>
          </a:p>
          <a:p>
            <a:r>
              <a:rPr lang="cs-CZ" altLang="cs-CZ" b="1" u="sng"/>
              <a:t>Platzer, W.,</a:t>
            </a:r>
            <a:r>
              <a:rPr lang="cs-CZ" altLang="cs-CZ" b="1"/>
              <a:t> Kahle, W., Leonhardt H. (1992): </a:t>
            </a:r>
          </a:p>
          <a:p>
            <a:r>
              <a:rPr lang="cs-CZ" altLang="cs-CZ" b="1"/>
              <a:t>Locomotor system. Georg Thieme Verlag, Stuttgart, </a:t>
            </a:r>
          </a:p>
          <a:p>
            <a:r>
              <a:rPr lang="cs-CZ" altLang="cs-CZ" b="1"/>
              <a:t>New York, 4th edition.</a:t>
            </a:r>
          </a:p>
          <a:p>
            <a:endParaRPr lang="cs-CZ" altLang="cs-CZ" b="1"/>
          </a:p>
          <a:p>
            <a:r>
              <a:rPr lang="cs-CZ" altLang="cs-CZ" b="1" u="sng"/>
              <a:t>Čihák, R.</a:t>
            </a:r>
            <a:r>
              <a:rPr lang="cs-CZ" altLang="cs-CZ" b="1"/>
              <a:t> (1987): Anatomie 1. Avicenum, Zdravotnické nakladatelství.</a:t>
            </a:r>
          </a:p>
          <a:p>
            <a:endParaRPr lang="cs-CZ" altLang="cs-CZ"/>
          </a:p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29723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774825" y="476251"/>
            <a:ext cx="8642350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32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Vazy na lopatce</a:t>
            </a:r>
            <a:endParaRPr lang="cs-CZ" altLang="cs-CZ" sz="3200" i="1" dirty="0">
              <a:solidFill>
                <a:srgbClr val="99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Lig. </a:t>
            </a:r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transversum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scapulae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superius</a:t>
            </a:r>
            <a:r>
              <a:rPr lang="cs-CZ" altLang="cs-CZ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cs-CZ" altLang="cs-CZ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inferius</a:t>
            </a:r>
            <a:endParaRPr lang="cs-CZ" altLang="cs-CZ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Lig. </a:t>
            </a:r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coracoacromiale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s oběma kostními výběžky vytváří </a:t>
            </a:r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fornix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humeri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</a:p>
          <a:p>
            <a:r>
              <a:rPr lang="cs-CZ" altLang="cs-CZ" sz="1600" dirty="0"/>
              <a:t>Mezi vazem a kloubním pouzdrem je asi 0.5 cm prostor pro šlachy svalů rotátorové manžety  </a:t>
            </a:r>
          </a:p>
          <a:p>
            <a:r>
              <a:rPr lang="cs-CZ" altLang="cs-CZ" dirty="0"/>
              <a:t>        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7" y="2098172"/>
            <a:ext cx="4194175" cy="4497388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9" name="Line 5"/>
          <p:cNvSpPr>
            <a:spLocks noChangeShapeType="1"/>
          </p:cNvSpPr>
          <p:nvPr/>
        </p:nvSpPr>
        <p:spPr bwMode="auto">
          <a:xfrm flipH="1">
            <a:off x="8759825" y="2349500"/>
            <a:ext cx="0" cy="0"/>
          </a:xfrm>
          <a:prstGeom prst="line">
            <a:avLst/>
          </a:prstGeom>
          <a:noFill/>
          <a:ln w="5715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1271" name="Picture 7" descr="sejmout004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6" y="2098172"/>
            <a:ext cx="3529012" cy="2084388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2" name="Line 8"/>
          <p:cNvSpPr>
            <a:spLocks noChangeShapeType="1"/>
          </p:cNvSpPr>
          <p:nvPr/>
        </p:nvSpPr>
        <p:spPr bwMode="auto">
          <a:xfrm flipH="1" flipV="1">
            <a:off x="7677338" y="3168712"/>
            <a:ext cx="208229" cy="9054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5730844" y="5804481"/>
            <a:ext cx="4281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Thorakoskapulární</a:t>
            </a:r>
            <a:r>
              <a:rPr lang="cs-CZ" b="1" dirty="0"/>
              <a:t> spojení </a:t>
            </a:r>
            <a:r>
              <a:rPr lang="cs-CZ" dirty="0"/>
              <a:t>= funkční spoj</a:t>
            </a:r>
          </a:p>
          <a:p>
            <a:r>
              <a:rPr lang="cs-CZ" dirty="0"/>
              <a:t>vmezeřené vazivo – klouzavý pohyb lopatky</a:t>
            </a:r>
          </a:p>
        </p:txBody>
      </p:sp>
      <p:pic>
        <p:nvPicPr>
          <p:cNvPr id="8" name="Picture 6" descr="ritátorová manžeta">
            <a:extLst>
              <a:ext uri="{FF2B5EF4-FFF2-40B4-BE49-F238E27FC236}">
                <a16:creationId xmlns:a16="http://schemas.microsoft.com/office/drawing/2014/main" xmlns="" id="{BF0849F8-C4E0-4A07-BBE6-66D0216C2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619" y="2003001"/>
            <a:ext cx="1829109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6056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ejmout00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8" b="35889"/>
          <a:stretch>
            <a:fillRect/>
          </a:stretch>
        </p:blipFill>
        <p:spPr bwMode="auto">
          <a:xfrm>
            <a:off x="2068951" y="2516116"/>
            <a:ext cx="8353425" cy="3887787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apertura thoracis superi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8" t="70665" r="464" b="10095"/>
          <a:stretch>
            <a:fillRect/>
          </a:stretch>
        </p:blipFill>
        <p:spPr bwMode="auto">
          <a:xfrm>
            <a:off x="4029075" y="188913"/>
            <a:ext cx="413385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8040688" y="188913"/>
            <a:ext cx="215900" cy="20875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4008439" y="115889"/>
            <a:ext cx="719137" cy="504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3863976" y="1700214"/>
            <a:ext cx="792163" cy="433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8474044" y="1700214"/>
            <a:ext cx="1848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Rotace klíční kosti</a:t>
            </a:r>
          </a:p>
          <a:p>
            <a:r>
              <a:rPr lang="cs-CZ" dirty="0"/>
              <a:t>Poloha lopatky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16048" y="1602463"/>
            <a:ext cx="4458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Lig. </a:t>
            </a:r>
            <a:r>
              <a:rPr lang="cs-CZ" b="1" dirty="0" err="1"/>
              <a:t>coracoacromiale</a:t>
            </a:r>
            <a:r>
              <a:rPr lang="cs-CZ" b="1" dirty="0"/>
              <a:t> </a:t>
            </a:r>
            <a:r>
              <a:rPr lang="cs-CZ" dirty="0"/>
              <a:t>stabilizuje </a:t>
            </a:r>
          </a:p>
          <a:p>
            <a:r>
              <a:rPr lang="cs-CZ" dirty="0"/>
              <a:t>oba výběžky a zastavuje abdukci v art. </a:t>
            </a:r>
            <a:r>
              <a:rPr lang="cs-CZ" dirty="0" err="1"/>
              <a:t>humeri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2721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5"/>
          <p:cNvSpPr>
            <a:spLocks noChangeArrowheads="1"/>
          </p:cNvSpPr>
          <p:nvPr/>
        </p:nvSpPr>
        <p:spPr bwMode="auto">
          <a:xfrm>
            <a:off x="7391401" y="1484314"/>
            <a:ext cx="2881313" cy="518477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3987231" y="192600"/>
            <a:ext cx="28424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Pohyby lopatky</a:t>
            </a:r>
          </a:p>
        </p:txBody>
      </p:sp>
      <p:grpSp>
        <p:nvGrpSpPr>
          <p:cNvPr id="8196" name="Group 22"/>
          <p:cNvGrpSpPr>
            <a:grpSpLocks/>
          </p:cNvGrpSpPr>
          <p:nvPr/>
        </p:nvGrpSpPr>
        <p:grpSpPr bwMode="auto">
          <a:xfrm>
            <a:off x="1847851" y="1916113"/>
            <a:ext cx="2879725" cy="3960812"/>
            <a:chOff x="249" y="709"/>
            <a:chExt cx="1587" cy="2268"/>
          </a:xfrm>
        </p:grpSpPr>
        <p:grpSp>
          <p:nvGrpSpPr>
            <p:cNvPr id="8205" name="Group 20"/>
            <p:cNvGrpSpPr>
              <a:grpSpLocks/>
            </p:cNvGrpSpPr>
            <p:nvPr/>
          </p:nvGrpSpPr>
          <p:grpSpPr bwMode="auto">
            <a:xfrm>
              <a:off x="249" y="709"/>
              <a:ext cx="1587" cy="2268"/>
              <a:chOff x="249" y="709"/>
              <a:chExt cx="1587" cy="2268"/>
            </a:xfrm>
          </p:grpSpPr>
          <p:grpSp>
            <p:nvGrpSpPr>
              <p:cNvPr id="8207" name="Group 18"/>
              <p:cNvGrpSpPr>
                <a:grpSpLocks/>
              </p:cNvGrpSpPr>
              <p:nvPr/>
            </p:nvGrpSpPr>
            <p:grpSpPr bwMode="auto">
              <a:xfrm>
                <a:off x="249" y="709"/>
                <a:ext cx="1587" cy="2268"/>
                <a:chOff x="703" y="1298"/>
                <a:chExt cx="1587" cy="2268"/>
              </a:xfrm>
            </p:grpSpPr>
            <p:grpSp>
              <p:nvGrpSpPr>
                <p:cNvPr id="8209" name="Group 17"/>
                <p:cNvGrpSpPr>
                  <a:grpSpLocks/>
                </p:cNvGrpSpPr>
                <p:nvPr/>
              </p:nvGrpSpPr>
              <p:grpSpPr bwMode="auto">
                <a:xfrm>
                  <a:off x="703" y="1298"/>
                  <a:ext cx="1587" cy="2268"/>
                  <a:chOff x="703" y="1298"/>
                  <a:chExt cx="1587" cy="2268"/>
                </a:xfrm>
              </p:grpSpPr>
              <p:grpSp>
                <p:nvGrpSpPr>
                  <p:cNvPr id="8211" name="Group 16"/>
                  <p:cNvGrpSpPr>
                    <a:grpSpLocks/>
                  </p:cNvGrpSpPr>
                  <p:nvPr/>
                </p:nvGrpSpPr>
                <p:grpSpPr bwMode="auto">
                  <a:xfrm>
                    <a:off x="703" y="1298"/>
                    <a:ext cx="1587" cy="2268"/>
                    <a:chOff x="295" y="1842"/>
                    <a:chExt cx="1587" cy="2268"/>
                  </a:xfrm>
                </p:grpSpPr>
                <p:sp>
                  <p:nvSpPr>
                    <p:cNvPr id="8213" name="Rectangle 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5" y="1842"/>
                      <a:ext cx="1587" cy="2268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cs-CZ" altLang="cs-CZ"/>
                    </a:p>
                  </p:txBody>
                </p:sp>
                <p:pic>
                  <p:nvPicPr>
                    <p:cNvPr id="8214" name="Picture 8" descr="pohyby kloubů_3 NEW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3201" t="5191" r="24007" b="9085"/>
                    <a:stretch>
                      <a:fillRect/>
                    </a:stretch>
                  </p:blipFill>
                  <p:spPr bwMode="auto">
                    <a:xfrm>
                      <a:off x="340" y="1933"/>
                      <a:ext cx="1473" cy="213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8212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748" y="1344"/>
                    <a:ext cx="318" cy="1270"/>
                  </a:xfrm>
                  <a:prstGeom prst="rect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cs-CZ" altLang="cs-CZ"/>
                  </a:p>
                </p:txBody>
              </p:sp>
            </p:grpSp>
            <p:sp>
              <p:nvSpPr>
                <p:cNvPr id="8210" name="Rectangle 14"/>
                <p:cNvSpPr>
                  <a:spLocks noChangeArrowheads="1"/>
                </p:cNvSpPr>
                <p:nvPr/>
              </p:nvSpPr>
              <p:spPr bwMode="auto">
                <a:xfrm>
                  <a:off x="1882" y="1344"/>
                  <a:ext cx="363" cy="544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sp>
            <p:nvSpPr>
              <p:cNvPr id="8208" name="Rectangle 19"/>
              <p:cNvSpPr>
                <a:spLocks noChangeArrowheads="1"/>
              </p:cNvSpPr>
              <p:nvPr/>
            </p:nvSpPr>
            <p:spPr bwMode="auto">
              <a:xfrm>
                <a:off x="249" y="2024"/>
                <a:ext cx="182" cy="317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</p:grpSp>
        <p:sp>
          <p:nvSpPr>
            <p:cNvPr id="8206" name="Rectangle 21"/>
            <p:cNvSpPr>
              <a:spLocks noChangeArrowheads="1"/>
            </p:cNvSpPr>
            <p:nvPr/>
          </p:nvSpPr>
          <p:spPr bwMode="auto">
            <a:xfrm>
              <a:off x="249" y="2659"/>
              <a:ext cx="227" cy="272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sp>
        <p:nvSpPr>
          <p:cNvPr id="8197" name="Text Box 23"/>
          <p:cNvSpPr txBox="1">
            <a:spLocks noChangeArrowheads="1"/>
          </p:cNvSpPr>
          <p:nvPr/>
        </p:nvSpPr>
        <p:spPr bwMode="auto">
          <a:xfrm>
            <a:off x="1654628" y="860283"/>
            <a:ext cx="532389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 dirty="0">
                <a:cs typeface="Arial" panose="020B0604020202020204" pitchFamily="34" charset="0"/>
              </a:rPr>
              <a:t>protrakce (</a:t>
            </a:r>
            <a:r>
              <a:rPr lang="cs-CZ" altLang="cs-CZ" sz="2000" b="1" dirty="0" err="1">
                <a:cs typeface="Arial" panose="020B0604020202020204" pitchFamily="34" charset="0"/>
              </a:rPr>
              <a:t>lateroventrálně</a:t>
            </a:r>
            <a:r>
              <a:rPr lang="cs-CZ" altLang="cs-CZ" sz="2000" b="1" dirty="0">
                <a:cs typeface="Arial" panose="020B0604020202020204" pitchFamily="34" charset="0"/>
              </a:rPr>
              <a:t>, při předpažení)</a:t>
            </a:r>
          </a:p>
          <a:p>
            <a:pPr eaLnBrk="1" hangingPunct="1"/>
            <a:r>
              <a:rPr lang="cs-CZ" altLang="cs-CZ" sz="2000" b="1" dirty="0" err="1">
                <a:cs typeface="Arial" panose="020B0604020202020204" pitchFamily="34" charset="0"/>
              </a:rPr>
              <a:t>retrakce</a:t>
            </a:r>
            <a:r>
              <a:rPr lang="cs-CZ" altLang="cs-CZ" sz="2000" b="1" dirty="0">
                <a:cs typeface="Arial" panose="020B0604020202020204" pitchFamily="34" charset="0"/>
              </a:rPr>
              <a:t> (</a:t>
            </a:r>
            <a:r>
              <a:rPr lang="cs-CZ" altLang="cs-CZ" sz="2000" b="1" dirty="0" err="1">
                <a:cs typeface="Arial" panose="020B0604020202020204" pitchFamily="34" charset="0"/>
              </a:rPr>
              <a:t>dorsomediálně</a:t>
            </a:r>
            <a:r>
              <a:rPr lang="cs-CZ" altLang="cs-CZ" sz="2000" b="1" dirty="0">
                <a:cs typeface="Arial" panose="020B0604020202020204" pitchFamily="34" charset="0"/>
              </a:rPr>
              <a:t>, při zapažení)</a:t>
            </a:r>
          </a:p>
          <a:p>
            <a:pPr eaLnBrk="1" hangingPunct="1"/>
            <a:endParaRPr lang="cs-CZ" altLang="cs-CZ" sz="2000" b="1" dirty="0">
              <a:latin typeface="Times New Roman" panose="02020603050405020304" pitchFamily="18" charset="0"/>
            </a:endParaRPr>
          </a:p>
        </p:txBody>
      </p:sp>
      <p:sp>
        <p:nvSpPr>
          <p:cNvPr id="8198" name="Rectangle 24"/>
          <p:cNvSpPr>
            <a:spLocks noChangeArrowheads="1"/>
          </p:cNvSpPr>
          <p:nvPr/>
        </p:nvSpPr>
        <p:spPr bwMode="auto">
          <a:xfrm>
            <a:off x="7597775" y="767229"/>
            <a:ext cx="23764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/>
              <a:t>elevace</a:t>
            </a:r>
          </a:p>
          <a:p>
            <a:pPr eaLnBrk="1" hangingPunct="1"/>
            <a:r>
              <a:rPr lang="cs-CZ" altLang="cs-CZ" b="1" dirty="0"/>
              <a:t>deprese</a:t>
            </a:r>
          </a:p>
        </p:txBody>
      </p:sp>
      <p:pic>
        <p:nvPicPr>
          <p:cNvPr id="8199" name="Picture 7" descr="pohyby lopatky_N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2205039"/>
            <a:ext cx="2509838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0" name="Group 26"/>
          <p:cNvGrpSpPr>
            <a:grpSpLocks/>
          </p:cNvGrpSpPr>
          <p:nvPr/>
        </p:nvGrpSpPr>
        <p:grpSpPr bwMode="auto">
          <a:xfrm>
            <a:off x="7459663" y="1484314"/>
            <a:ext cx="2741612" cy="5070475"/>
            <a:chOff x="3739" y="935"/>
            <a:chExt cx="1727" cy="3194"/>
          </a:xfrm>
        </p:grpSpPr>
        <p:pic>
          <p:nvPicPr>
            <p:cNvPr id="8202" name="Picture 5" descr="pohyby 12_NEW_000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83"/>
            <a:stretch>
              <a:fillRect/>
            </a:stretch>
          </p:blipFill>
          <p:spPr bwMode="auto">
            <a:xfrm>
              <a:off x="3739" y="935"/>
              <a:ext cx="1671" cy="3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3" name="Text Box 10"/>
            <p:cNvSpPr txBox="1">
              <a:spLocks noChangeArrowheads="1"/>
            </p:cNvSpPr>
            <p:nvPr/>
          </p:nvSpPr>
          <p:spPr bwMode="auto">
            <a:xfrm>
              <a:off x="4876" y="1207"/>
              <a:ext cx="590" cy="23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elevace</a:t>
              </a:r>
            </a:p>
          </p:txBody>
        </p:sp>
        <p:sp>
          <p:nvSpPr>
            <p:cNvPr id="8204" name="Text Box 11"/>
            <p:cNvSpPr txBox="1">
              <a:spLocks noChangeArrowheads="1"/>
            </p:cNvSpPr>
            <p:nvPr/>
          </p:nvSpPr>
          <p:spPr bwMode="auto">
            <a:xfrm>
              <a:off x="4876" y="2840"/>
              <a:ext cx="588" cy="23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deprese</a:t>
              </a:r>
            </a:p>
          </p:txBody>
        </p:sp>
      </p:grpSp>
      <p:sp>
        <p:nvSpPr>
          <p:cNvPr id="8201" name="Rectangle 27"/>
          <p:cNvSpPr>
            <a:spLocks noChangeArrowheads="1"/>
          </p:cNvSpPr>
          <p:nvPr/>
        </p:nvSpPr>
        <p:spPr bwMode="auto">
          <a:xfrm>
            <a:off x="7391401" y="3933825"/>
            <a:ext cx="2881313" cy="2159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41186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095500" y="2172613"/>
            <a:ext cx="72644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altLang="cs-CZ" sz="32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Spoje kostí volné horní končetiny </a:t>
            </a:r>
          </a:p>
          <a:p>
            <a:pPr algn="ctr"/>
            <a:r>
              <a:rPr lang="cs-CZ" altLang="cs-CZ" b="1" i="1" dirty="0"/>
              <a:t>(</a:t>
            </a:r>
            <a:r>
              <a:rPr lang="cs-CZ" altLang="cs-CZ" b="1" i="1" dirty="0" err="1"/>
              <a:t>juncturae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ossium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extremitatis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superioris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liberae</a:t>
            </a:r>
            <a:r>
              <a:rPr lang="cs-CZ" altLang="cs-CZ" b="1" i="1" dirty="0"/>
              <a:t>)</a:t>
            </a:r>
            <a:endParaRPr lang="cs-CZ" altLang="cs-CZ" b="1" dirty="0"/>
          </a:p>
        </p:txBody>
      </p:sp>
    </p:spTree>
    <p:extLst>
      <p:ext uri="{BB962C8B-B14F-4D97-AF65-F5344CB8AC3E}">
        <p14:creationId xmlns:p14="http://schemas.microsoft.com/office/powerpoint/2010/main" val="1579594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580887" y="240294"/>
            <a:ext cx="11280913" cy="301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cs-CZ" altLang="cs-CZ" b="1" dirty="0"/>
          </a:p>
          <a:p>
            <a:r>
              <a:rPr lang="cs-CZ" altLang="cs-CZ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Ramenní kloub</a:t>
            </a:r>
            <a:r>
              <a:rPr lang="cs-CZ" altLang="cs-CZ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articulatio</a:t>
            </a:r>
            <a:r>
              <a:rPr lang="cs-CZ" altLang="cs-CZ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humeri</a:t>
            </a:r>
            <a:r>
              <a:rPr lang="cs-CZ" altLang="cs-CZ" sz="2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cs-CZ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b="1" u="sng" dirty="0">
                <a:latin typeface="Arial" panose="020B0604020202020204" pitchFamily="34" charset="0"/>
                <a:cs typeface="Arial" panose="020B0604020202020204" pitchFamily="34" charset="0"/>
              </a:rPr>
              <a:t>Kloubní plošky: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b="1" u="sng" dirty="0">
                <a:latin typeface="Arial" panose="020B0604020202020204" pitchFamily="34" charset="0"/>
                <a:cs typeface="Arial" panose="020B0604020202020204" pitchFamily="34" charset="0"/>
              </a:rPr>
              <a:t>Kloubní pouzdro: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upíná se po okrajích …, mediálně sahá distálněji,</a:t>
            </a:r>
          </a:p>
          <a:p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vagina </a:t>
            </a:r>
            <a:r>
              <a:rPr lang="cs-CZ" alt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synovialis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intertubercularis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i="1" dirty="0"/>
              <a:t>– </a:t>
            </a:r>
            <a:r>
              <a:rPr lang="cs-CZ" altLang="cs-CZ" sz="1200" b="1" i="1" dirty="0"/>
              <a:t>možná</a:t>
            </a:r>
            <a:r>
              <a:rPr lang="cs-CZ" altLang="cs-CZ" b="1" i="1" dirty="0"/>
              <a:t> </a:t>
            </a:r>
            <a:r>
              <a:rPr lang="cs-CZ" altLang="cs-CZ" sz="1200" b="1" i="1" dirty="0"/>
              <a:t>luxace šlachy bicepsu</a:t>
            </a:r>
            <a:endParaRPr lang="cs-CZ" altLang="cs-CZ" b="1" dirty="0"/>
          </a:p>
          <a:p>
            <a:r>
              <a:rPr lang="cs-CZ" altLang="cs-CZ" b="1" u="sng" dirty="0">
                <a:latin typeface="Arial" panose="020B0604020202020204" pitchFamily="34" charset="0"/>
                <a:cs typeface="Arial" panose="020B0604020202020204" pitchFamily="34" charset="0"/>
              </a:rPr>
              <a:t>Pomocná zařízení: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labrum </a:t>
            </a:r>
            <a:r>
              <a:rPr lang="cs-CZ" alt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glenoidale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b="1" i="1" dirty="0"/>
              <a:t>(na přední straně až 5mm)</a:t>
            </a:r>
            <a:r>
              <a:rPr lang="cs-CZ" altLang="cs-CZ" b="1" i="1" dirty="0"/>
              <a:t>,</a:t>
            </a:r>
            <a:r>
              <a:rPr lang="cs-CZ" altLang="cs-CZ" b="1" dirty="0"/>
              <a:t> </a:t>
            </a:r>
            <a:r>
              <a:rPr lang="cs-CZ" alt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ligg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glenohumeralia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i="1" dirty="0"/>
              <a:t>- </a:t>
            </a:r>
            <a:r>
              <a:rPr lang="cs-CZ" altLang="cs-CZ" sz="1200" b="1" i="1" dirty="0"/>
              <a:t>uvnitř</a:t>
            </a:r>
            <a:r>
              <a:rPr lang="cs-CZ" altLang="cs-CZ" b="1" dirty="0"/>
              <a:t>, 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lig. </a:t>
            </a:r>
            <a:r>
              <a:rPr lang="cs-CZ" alt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coracohumerale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b="1" i="1" dirty="0"/>
              <a:t>(inzeruje mezi </a:t>
            </a:r>
            <a:r>
              <a:rPr lang="cs-CZ" altLang="cs-CZ" sz="1200" b="1" i="1" dirty="0" err="1"/>
              <a:t>tuberculum</a:t>
            </a:r>
            <a:r>
              <a:rPr lang="cs-CZ" altLang="cs-CZ" sz="1200" b="1" i="1" dirty="0"/>
              <a:t> </a:t>
            </a:r>
            <a:r>
              <a:rPr lang="cs-CZ" altLang="cs-CZ" sz="1200" b="1" i="1" dirty="0" err="1"/>
              <a:t>majus</a:t>
            </a:r>
            <a:r>
              <a:rPr lang="cs-CZ" altLang="cs-CZ" sz="1200" b="1" i="1" dirty="0"/>
              <a:t> a minus, 3 cm široký závěs hlavice)</a:t>
            </a:r>
            <a:r>
              <a:rPr lang="cs-CZ" altLang="cs-CZ" b="1" dirty="0"/>
              <a:t> </a:t>
            </a:r>
          </a:p>
          <a:p>
            <a:r>
              <a:rPr lang="cs-CZ" altLang="cs-CZ" b="1" dirty="0"/>
              <a:t>Zpevnění svalovými šlachami </a:t>
            </a:r>
            <a:r>
              <a:rPr lang="cs-CZ" altLang="cs-CZ" b="1" i="1" dirty="0"/>
              <a:t>(rotátorová manžeta),</a:t>
            </a:r>
            <a:r>
              <a:rPr lang="cs-CZ" altLang="cs-CZ" b="1" dirty="0"/>
              <a:t> synoviální </a:t>
            </a:r>
            <a:r>
              <a:rPr lang="cs-CZ" altLang="cs-CZ" b="1" dirty="0" err="1"/>
              <a:t>bursy</a:t>
            </a:r>
            <a:r>
              <a:rPr lang="cs-CZ" altLang="cs-CZ" b="1" dirty="0"/>
              <a:t> </a:t>
            </a:r>
            <a:r>
              <a:rPr lang="cs-CZ" altLang="cs-CZ" sz="1200" b="1" dirty="0"/>
              <a:t>(</a:t>
            </a:r>
            <a:r>
              <a:rPr lang="cs-CZ" altLang="cs-CZ" sz="1200" b="1" dirty="0" err="1"/>
              <a:t>subdeltoidní</a:t>
            </a:r>
            <a:r>
              <a:rPr lang="cs-CZ" altLang="cs-CZ" sz="1200" b="1" dirty="0"/>
              <a:t> a </a:t>
            </a:r>
            <a:r>
              <a:rPr lang="cs-CZ" altLang="cs-CZ" sz="1200" b="1" dirty="0" err="1"/>
              <a:t>subakromiální</a:t>
            </a:r>
            <a:r>
              <a:rPr lang="cs-CZ" altLang="cs-CZ" sz="1200" b="1" dirty="0"/>
              <a:t>)</a:t>
            </a:r>
          </a:p>
          <a:p>
            <a:r>
              <a:rPr lang="cs-CZ" altLang="cs-CZ" b="1" u="sng" dirty="0">
                <a:latin typeface="Arial" panose="020B0604020202020204" pitchFamily="34" charset="0"/>
                <a:cs typeface="Arial" panose="020B0604020202020204" pitchFamily="34" charset="0"/>
              </a:rPr>
              <a:t>Typ kloubu: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kloub kulovitý volný (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arthrodia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stř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. poloha kloubu - flexe a abdukce asi 40</a:t>
            </a:r>
            <a:r>
              <a:rPr lang="cs-CZ" altLang="cs-CZ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Pohyby: flexe, extenze, abdukce, addukce, pronace, supinace </a:t>
            </a:r>
            <a:r>
              <a:rPr lang="cs-CZ" altLang="cs-CZ" sz="1200" b="1" dirty="0"/>
              <a:t>(elevace nad horizontálu)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87" y="3696312"/>
            <a:ext cx="2676525" cy="28702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 descr="Scan00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985" y="3672477"/>
            <a:ext cx="3857239" cy="2864972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sejmout005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009" y="3696312"/>
            <a:ext cx="3566687" cy="28702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97166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926</TotalTime>
  <Words>1513</Words>
  <Application>Microsoft Office PowerPoint</Application>
  <PresentationFormat>Širokoúhlá obrazovka</PresentationFormat>
  <Paragraphs>287</Paragraphs>
  <Slides>42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42</vt:i4>
      </vt:variant>
    </vt:vector>
  </HeadingPairs>
  <TitlesOfParts>
    <vt:vector size="49" baseType="lpstr">
      <vt:lpstr>Arial</vt:lpstr>
      <vt:lpstr>Calibri</vt:lpstr>
      <vt:lpstr>Calibri Light</vt:lpstr>
      <vt:lpstr>Times New Roman</vt:lpstr>
      <vt:lpstr>Motiv Office</vt:lpstr>
      <vt:lpstr>rastrový obrázek</vt:lpstr>
      <vt:lpstr>Fotografie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Ladislava Horáčková</dc:creator>
  <cp:lastModifiedBy>Ladislava</cp:lastModifiedBy>
  <cp:revision>64</cp:revision>
  <dcterms:created xsi:type="dcterms:W3CDTF">2018-10-18T07:21:33Z</dcterms:created>
  <dcterms:modified xsi:type="dcterms:W3CDTF">2023-10-20T14:22:31Z</dcterms:modified>
</cp:coreProperties>
</file>