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54" r:id="rId2"/>
    <p:sldId id="258" r:id="rId3"/>
    <p:sldId id="259" r:id="rId4"/>
    <p:sldId id="260" r:id="rId5"/>
    <p:sldId id="263" r:id="rId6"/>
    <p:sldId id="261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343" r:id="rId15"/>
    <p:sldId id="270" r:id="rId16"/>
    <p:sldId id="344" r:id="rId17"/>
    <p:sldId id="273" r:id="rId18"/>
    <p:sldId id="275" r:id="rId19"/>
    <p:sldId id="278" r:id="rId20"/>
    <p:sldId id="276" r:id="rId21"/>
    <p:sldId id="279" r:id="rId22"/>
    <p:sldId id="316" r:id="rId23"/>
    <p:sldId id="317" r:id="rId24"/>
    <p:sldId id="318" r:id="rId25"/>
    <p:sldId id="284" r:id="rId26"/>
    <p:sldId id="315" r:id="rId27"/>
    <p:sldId id="280" r:id="rId28"/>
    <p:sldId id="319" r:id="rId29"/>
    <p:sldId id="336" r:id="rId30"/>
    <p:sldId id="285" r:id="rId31"/>
    <p:sldId id="286" r:id="rId32"/>
    <p:sldId id="287" r:id="rId33"/>
    <p:sldId id="345" r:id="rId34"/>
    <p:sldId id="341" r:id="rId35"/>
    <p:sldId id="332" r:id="rId36"/>
    <p:sldId id="327" r:id="rId37"/>
    <p:sldId id="329" r:id="rId38"/>
    <p:sldId id="331" r:id="rId39"/>
    <p:sldId id="320" r:id="rId40"/>
    <p:sldId id="338" r:id="rId41"/>
    <p:sldId id="339" r:id="rId42"/>
    <p:sldId id="340" r:id="rId43"/>
    <p:sldId id="288" r:id="rId44"/>
    <p:sldId id="289" r:id="rId45"/>
    <p:sldId id="353" r:id="rId46"/>
    <p:sldId id="346" r:id="rId47"/>
    <p:sldId id="347" r:id="rId48"/>
    <p:sldId id="348" r:id="rId49"/>
    <p:sldId id="349" r:id="rId50"/>
    <p:sldId id="350" r:id="rId51"/>
    <p:sldId id="351" r:id="rId52"/>
    <p:sldId id="314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7BE0"/>
    <a:srgbClr val="003FBC"/>
    <a:srgbClr val="8E410C"/>
    <a:srgbClr val="B65AA4"/>
    <a:srgbClr val="E14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764B8-610E-46FE-92D0-4B324E09FA55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3887F-6CB6-463E-8831-0FA02695C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1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F8774E-A9D3-454A-AB36-75E157838D11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096000" cy="4114800"/>
          </a:xfrm>
        </p:spPr>
        <p:txBody>
          <a:bodyPr/>
          <a:lstStyle/>
          <a:p>
            <a:r>
              <a:rPr lang="cs-CZ" altLang="cs-CZ" sz="1400"/>
              <a:t>Dlouhý</a:t>
            </a:r>
          </a:p>
          <a:p>
            <a:r>
              <a:rPr lang="cs-CZ" altLang="cs-CZ" sz="1400"/>
              <a:t>dvojhlavý</a:t>
            </a:r>
          </a:p>
          <a:p>
            <a:r>
              <a:rPr lang="cs-CZ" altLang="cs-CZ" sz="1400"/>
              <a:t>dvojbříškový</a:t>
            </a:r>
          </a:p>
          <a:p>
            <a:r>
              <a:rPr lang="cs-CZ" altLang="cs-CZ" sz="1400"/>
              <a:t>plochý sval (s mnohočetnými začátky)</a:t>
            </a:r>
          </a:p>
          <a:p>
            <a:r>
              <a:rPr lang="cs-CZ" altLang="cs-CZ" sz="1400"/>
              <a:t>plochý s vloženými šlachami</a:t>
            </a:r>
          </a:p>
          <a:p>
            <a:r>
              <a:rPr lang="cs-CZ" altLang="cs-CZ" sz="1400"/>
              <a:t>jednozpeřený</a:t>
            </a:r>
          </a:p>
          <a:p>
            <a:r>
              <a:rPr lang="cs-CZ" altLang="cs-CZ" sz="1400"/>
              <a:t>dvouzpeřený</a:t>
            </a:r>
          </a:p>
        </p:txBody>
      </p:sp>
    </p:spTree>
    <p:extLst>
      <p:ext uri="{BB962C8B-B14F-4D97-AF65-F5344CB8AC3E}">
        <p14:creationId xmlns:p14="http://schemas.microsoft.com/office/powerpoint/2010/main" val="337492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4714875"/>
            <a:ext cx="6408737" cy="507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6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2920BD-1283-44E1-80EB-87BD42939FAF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8" y="744538"/>
            <a:ext cx="6227762" cy="350361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" y="4319588"/>
            <a:ext cx="6429375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7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213" y="4714875"/>
            <a:ext cx="611981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6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B20F83-F2AD-4B57-8B73-92584B645951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8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597693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1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AA476-EF6D-4320-9F19-BCE079F25A72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343400"/>
            <a:ext cx="6324600" cy="4495800"/>
          </a:xfrm>
        </p:spPr>
        <p:txBody>
          <a:bodyPr/>
          <a:lstStyle/>
          <a:p>
            <a:r>
              <a:rPr lang="cs-CZ" altLang="cs-CZ" sz="1400" u="sng"/>
              <a:t>Hlava:</a:t>
            </a:r>
            <a:r>
              <a:rPr lang="cs-CZ" altLang="cs-CZ" sz="1400"/>
              <a:t>  I. – XII. (V – žvýkací svaly, VII – mimické svaly)</a:t>
            </a:r>
          </a:p>
          <a:p>
            <a:r>
              <a:rPr lang="cs-CZ" altLang="cs-CZ" sz="1400" u="sng"/>
              <a:t>Krk:</a:t>
            </a:r>
            <a:r>
              <a:rPr lang="cs-CZ" altLang="cs-CZ" sz="1400"/>
              <a:t> plx. cervicalis</a:t>
            </a:r>
          </a:p>
          <a:p>
            <a:r>
              <a:rPr lang="cs-CZ" altLang="cs-CZ" sz="1400"/>
              <a:t>        hlavové nervy: XI, V., VII., XII</a:t>
            </a:r>
          </a:p>
          <a:p>
            <a:r>
              <a:rPr lang="cs-CZ" altLang="cs-CZ" sz="1400" u="sng"/>
              <a:t>Hrudník: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  plx. brachialis</a:t>
            </a:r>
          </a:p>
          <a:p>
            <a:r>
              <a:rPr lang="cs-CZ" altLang="cs-CZ" sz="1400" u="sng"/>
              <a:t>Břicho: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plx. lumbalis</a:t>
            </a:r>
          </a:p>
          <a:p>
            <a:r>
              <a:rPr lang="cs-CZ" altLang="cs-CZ" sz="1400" u="sng"/>
              <a:t>Záda</a:t>
            </a:r>
            <a:r>
              <a:rPr lang="cs-CZ" altLang="cs-CZ" sz="1400"/>
              <a:t>: zadní větve míšních nervů</a:t>
            </a:r>
          </a:p>
          <a:p>
            <a:r>
              <a:rPr lang="cs-CZ" altLang="cs-CZ" sz="1400"/>
              <a:t>          hlavové nervy</a:t>
            </a:r>
          </a:p>
          <a:p>
            <a:r>
              <a:rPr lang="cs-CZ" altLang="cs-CZ" sz="1400"/>
              <a:t>          plx. brachialis</a:t>
            </a:r>
          </a:p>
          <a:p>
            <a:r>
              <a:rPr lang="cs-CZ" altLang="cs-CZ" sz="1400"/>
              <a:t>         nn. intercostales</a:t>
            </a:r>
          </a:p>
          <a:p>
            <a:r>
              <a:rPr lang="cs-CZ" altLang="cs-CZ" sz="1400" u="sng"/>
              <a:t>HK:</a:t>
            </a:r>
            <a:r>
              <a:rPr lang="cs-CZ" altLang="cs-CZ" sz="1400"/>
              <a:t> plx. brachialis</a:t>
            </a:r>
          </a:p>
          <a:p>
            <a:r>
              <a:rPr lang="cs-CZ" altLang="cs-CZ" sz="1400" u="sng"/>
              <a:t>DK:</a:t>
            </a:r>
            <a:r>
              <a:rPr lang="cs-CZ" altLang="cs-CZ" sz="1400"/>
              <a:t> plx. lumbalis  </a:t>
            </a:r>
          </a:p>
          <a:p>
            <a:r>
              <a:rPr lang="cs-CZ" altLang="cs-CZ" sz="1400"/>
              <a:t>       plx. sacralis</a:t>
            </a:r>
          </a:p>
          <a:p>
            <a:r>
              <a:rPr lang="cs-CZ" altLang="cs-CZ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544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4C806D-F101-40AE-8ECF-F495E7C689D0}" type="slidenum">
              <a:rPr lang="cs-CZ" altLang="cs-CZ"/>
              <a:pPr algn="r" eaLnBrk="1" hangingPunct="1"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155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63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33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0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6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64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06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42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33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17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9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0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715D-84D1-4F72-9218-CA208886CE94}" type="datetimeFigureOut">
              <a:rPr lang="cs-CZ" smtClean="0"/>
              <a:t>3.11.2023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97EA-E194-4E2D-8281-BFBC0C0FED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89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jpg"/><Relationship Id="rId5" Type="http://schemas.openxmlformats.org/officeDocument/2006/relationships/image" Target="../media/image11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f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139606" y="1995074"/>
            <a:ext cx="74882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</a:rPr>
              <a:t>OBECNÁ</a:t>
            </a:r>
            <a:r>
              <a:rPr lang="en-CA" altLang="cs-CZ" sz="4000" b="1" dirty="0">
                <a:solidFill>
                  <a:srgbClr val="C00000"/>
                </a:solidFill>
                <a:latin typeface="Arial" panose="020B0604020202020204" pitchFamily="34" charset="0"/>
              </a:rPr>
              <a:t> MYOLOG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</a:rPr>
              <a:t>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(Svaly – </a:t>
            </a:r>
            <a:r>
              <a:rPr lang="en-CA" altLang="cs-CZ" sz="2400" b="1" dirty="0">
                <a:latin typeface="Arial" panose="020B0604020202020204" pitchFamily="34" charset="0"/>
              </a:rPr>
              <a:t>a</a:t>
            </a:r>
            <a:r>
              <a:rPr lang="cs-CZ" altLang="cs-CZ" sz="2400" b="1" dirty="0">
                <a:latin typeface="Arial" panose="020B0604020202020204" pitchFamily="34" charset="0"/>
              </a:rPr>
              <a:t>k</a:t>
            </a:r>
            <a:r>
              <a:rPr lang="en-CA" altLang="cs-CZ" sz="2400" b="1" dirty="0">
                <a:latin typeface="Arial" panose="020B0604020202020204" pitchFamily="34" charset="0"/>
              </a:rPr>
              <a:t>t</a:t>
            </a:r>
            <a:r>
              <a:rPr lang="cs-CZ" altLang="cs-CZ" sz="2400" b="1" dirty="0">
                <a:latin typeface="Arial" panose="020B0604020202020204" pitchFamily="34" charset="0"/>
              </a:rPr>
              <a:t>i</a:t>
            </a:r>
            <a:r>
              <a:rPr lang="en-CA" altLang="cs-CZ" sz="2400" b="1" dirty="0">
                <a:latin typeface="Arial" panose="020B0604020202020204" pitchFamily="34" charset="0"/>
              </a:rPr>
              <a:t>v</a:t>
            </a:r>
            <a:r>
              <a:rPr lang="cs-CZ" altLang="cs-CZ" sz="2400" b="1" dirty="0">
                <a:latin typeface="Arial" panose="020B0604020202020204" pitchFamily="34" charset="0"/>
              </a:rPr>
              <a:t>ní část pohybového</a:t>
            </a:r>
            <a:r>
              <a:rPr lang="en-CA" altLang="cs-CZ" sz="2400" b="1" dirty="0">
                <a:latin typeface="Arial" panose="020B0604020202020204" pitchFamily="34" charset="0"/>
              </a:rPr>
              <a:t> </a:t>
            </a:r>
            <a:r>
              <a:rPr lang="en-CA" altLang="cs-CZ" sz="2400" b="1" dirty="0" err="1">
                <a:latin typeface="Arial" panose="020B0604020202020204" pitchFamily="34" charset="0"/>
              </a:rPr>
              <a:t>syst</a:t>
            </a:r>
            <a:r>
              <a:rPr lang="cs-CZ" altLang="cs-CZ" sz="2400" b="1" dirty="0">
                <a:latin typeface="Arial" panose="020B0604020202020204" pitchFamily="34" charset="0"/>
              </a:rPr>
              <a:t>é</a:t>
            </a:r>
            <a:r>
              <a:rPr lang="en-CA" altLang="cs-CZ" sz="2400" b="1" dirty="0">
                <a:latin typeface="Arial" panose="020B0604020202020204" pitchFamily="34" charset="0"/>
              </a:rPr>
              <a:t>m</a:t>
            </a:r>
            <a:r>
              <a:rPr lang="cs-CZ" altLang="cs-CZ" sz="2400" b="1" dirty="0">
                <a:latin typeface="Arial" panose="020B0604020202020204" pitchFamily="34" charset="0"/>
              </a:rPr>
              <a:t>u)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373298"/>
              </p:ext>
            </p:extLst>
          </p:nvPr>
        </p:nvGraphicFramePr>
        <p:xfrm>
          <a:off x="9422461" y="1197431"/>
          <a:ext cx="220186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rastrový obrázek" r:id="rId3" imgW="1241928" imgH="3223418" progId="Paint.Picture">
                  <p:embed/>
                </p:oleObj>
              </mc:Choice>
              <mc:Fallback>
                <p:oleObj name="rastrový obrázek" r:id="rId3" imgW="1241928" imgH="322341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2461" y="1197431"/>
                        <a:ext cx="2201863" cy="5715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8611455" y="3870265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venter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8733161" y="2146086"/>
            <a:ext cx="115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caput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8625212" y="5921250"/>
            <a:ext cx="1223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cauda</a:t>
            </a:r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2618905" y="717530"/>
            <a:ext cx="539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Obecná stavba svalu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422461" y="1197431"/>
            <a:ext cx="178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Origo</a:t>
            </a:r>
            <a:r>
              <a:rPr lang="cs-CZ" sz="2000" b="1" dirty="0"/>
              <a:t> (začátek)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051925" y="6290582"/>
            <a:ext cx="177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Insertio</a:t>
            </a:r>
            <a:r>
              <a:rPr lang="cs-CZ" sz="2000" b="1" dirty="0"/>
              <a:t> (úpon)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20886" r="8456" b="41917"/>
          <a:stretch/>
        </p:blipFill>
        <p:spPr>
          <a:xfrm>
            <a:off x="288235" y="2276196"/>
            <a:ext cx="7633920" cy="26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1027"/>
          <p:cNvSpPr txBox="1">
            <a:spLocks noChangeArrowheads="1"/>
          </p:cNvSpPr>
          <p:nvPr/>
        </p:nvSpPr>
        <p:spPr bwMode="auto">
          <a:xfrm>
            <a:off x="1939925" y="49530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>
                <a:latin typeface="Arial" panose="020B0604020202020204" pitchFamily="34" charset="0"/>
              </a:rPr>
              <a:t>INSERTIO</a:t>
            </a:r>
          </a:p>
        </p:txBody>
      </p:sp>
      <p:pic>
        <p:nvPicPr>
          <p:cNvPr id="31748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1"/>
            <a:ext cx="3119438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Text Box 1029"/>
          <p:cNvSpPr txBox="1">
            <a:spLocks noChangeArrowheads="1"/>
          </p:cNvSpPr>
          <p:nvPr/>
        </p:nvSpPr>
        <p:spPr bwMode="auto">
          <a:xfrm>
            <a:off x="3810000" y="1143001"/>
            <a:ext cx="15621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>
                <a:latin typeface="Arial" panose="020B0604020202020204" pitchFamily="34" charset="0"/>
              </a:rPr>
              <a:t>ORIGO </a:t>
            </a:r>
            <a:r>
              <a:rPr lang="cs-CZ" altLang="cs-CZ" b="1" i="1" dirty="0">
                <a:solidFill>
                  <a:srgbClr val="FF0000"/>
                </a:solidFill>
              </a:rPr>
              <a:t>zpravidla fixní</a:t>
            </a:r>
          </a:p>
        </p:txBody>
      </p:sp>
      <p:sp>
        <p:nvSpPr>
          <p:cNvPr id="31750" name="Line 1030"/>
          <p:cNvSpPr>
            <a:spLocks noChangeShapeType="1"/>
          </p:cNvSpPr>
          <p:nvPr/>
        </p:nvSpPr>
        <p:spPr bwMode="auto">
          <a:xfrm>
            <a:off x="3352800" y="5181600"/>
            <a:ext cx="1676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1" name="Line 1031"/>
          <p:cNvSpPr>
            <a:spLocks noChangeShapeType="1"/>
          </p:cNvSpPr>
          <p:nvPr/>
        </p:nvSpPr>
        <p:spPr bwMode="auto">
          <a:xfrm>
            <a:off x="5334000" y="1524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2" name="Text Box 1032"/>
          <p:cNvSpPr txBox="1">
            <a:spLocks noChangeArrowheads="1"/>
          </p:cNvSpPr>
          <p:nvPr/>
        </p:nvSpPr>
        <p:spPr bwMode="auto">
          <a:xfrm>
            <a:off x="2514600" y="4495801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</a:rPr>
              <a:t>tendo</a:t>
            </a:r>
          </a:p>
        </p:txBody>
      </p:sp>
      <p:sp>
        <p:nvSpPr>
          <p:cNvPr id="31755" name="Text Box 1035"/>
          <p:cNvSpPr txBox="1">
            <a:spLocks noChangeArrowheads="1"/>
          </p:cNvSpPr>
          <p:nvPr/>
        </p:nvSpPr>
        <p:spPr bwMode="auto">
          <a:xfrm>
            <a:off x="2362200" y="2141539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>
                <a:latin typeface="Arial" panose="020B0604020202020204" pitchFamily="34" charset="0"/>
              </a:rPr>
              <a:t>fascia</a:t>
            </a:r>
          </a:p>
        </p:txBody>
      </p:sp>
      <p:sp>
        <p:nvSpPr>
          <p:cNvPr id="31756" name="Line 1036"/>
          <p:cNvSpPr>
            <a:spLocks noChangeShapeType="1"/>
          </p:cNvSpPr>
          <p:nvPr/>
        </p:nvSpPr>
        <p:spPr bwMode="auto">
          <a:xfrm>
            <a:off x="3429000" y="2362200"/>
            <a:ext cx="2133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1" name="Text Box 1041"/>
          <p:cNvSpPr txBox="1">
            <a:spLocks noChangeArrowheads="1"/>
          </p:cNvSpPr>
          <p:nvPr/>
        </p:nvSpPr>
        <p:spPr bwMode="auto">
          <a:xfrm>
            <a:off x="1524000" y="53340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(zpravidla mobilní)</a:t>
            </a:r>
          </a:p>
        </p:txBody>
      </p:sp>
      <p:sp>
        <p:nvSpPr>
          <p:cNvPr id="31762" name="Line 1042"/>
          <p:cNvSpPr>
            <a:spLocks noChangeShapeType="1"/>
          </p:cNvSpPr>
          <p:nvPr/>
        </p:nvSpPr>
        <p:spPr bwMode="auto">
          <a:xfrm>
            <a:off x="3429000" y="4724400"/>
            <a:ext cx="16002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4" name="Text Box 1044"/>
          <p:cNvSpPr txBox="1">
            <a:spLocks noChangeArrowheads="1"/>
          </p:cNvSpPr>
          <p:nvPr/>
        </p:nvSpPr>
        <p:spPr bwMode="auto">
          <a:xfrm>
            <a:off x="3243264" y="404814"/>
            <a:ext cx="57038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Funkční uspořádání svalu</a:t>
            </a:r>
          </a:p>
        </p:txBody>
      </p:sp>
      <p:sp>
        <p:nvSpPr>
          <p:cNvPr id="31767" name="Text Box 1047"/>
          <p:cNvSpPr txBox="1">
            <a:spLocks noChangeArrowheads="1"/>
          </p:cNvSpPr>
          <p:nvPr/>
        </p:nvSpPr>
        <p:spPr bwMode="auto">
          <a:xfrm>
            <a:off x="7104064" y="1268414"/>
            <a:ext cx="3203575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Část: masitá, šlašitá </a:t>
            </a: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Krevní a mízní cévy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(skrze hilus) </a:t>
            </a: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Arial" panose="020B0604020202020204" pitchFamily="34" charset="0"/>
              </a:rPr>
              <a:t>Nervy: motorická a senzorická vlákna</a:t>
            </a:r>
          </a:p>
        </p:txBody>
      </p:sp>
      <p:pic>
        <p:nvPicPr>
          <p:cNvPr id="14" name="Picture 9" descr="výživa svalu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573" y="1919305"/>
            <a:ext cx="2066248" cy="190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492400"/>
              </p:ext>
            </p:extLst>
          </p:nvPr>
        </p:nvGraphicFramePr>
        <p:xfrm>
          <a:off x="9931573" y="4475610"/>
          <a:ext cx="1919831" cy="2253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Fotografie" r:id="rId5" imgW="4067743" imgH="4772691" progId="MSPhotoEd.3">
                  <p:embed/>
                </p:oleObj>
              </mc:Choice>
              <mc:Fallback>
                <p:oleObj name="Fotografie" r:id="rId5" imgW="4067743" imgH="47726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1573" y="4475610"/>
                        <a:ext cx="1919831" cy="2253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20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79400" y="620714"/>
            <a:ext cx="11043233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Šlacha (</a:t>
            </a:r>
            <a:r>
              <a:rPr lang="cs-CZ" altLang="cs-CZ" sz="3200" b="1" dirty="0" err="1">
                <a:solidFill>
                  <a:srgbClr val="800000"/>
                </a:solidFill>
                <a:latin typeface="Arial Unicode MS" pitchFamily="34" charset="-128"/>
              </a:rPr>
              <a:t>tendo</a:t>
            </a:r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)</a:t>
            </a:r>
          </a:p>
          <a:p>
            <a:endParaRPr lang="cs-CZ" altLang="cs-CZ" sz="28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r>
              <a:rPr lang="cs-CZ" altLang="cs-CZ" sz="2800" b="1" dirty="0">
                <a:latin typeface="Arial Unicode MS" pitchFamily="34" charset="-128"/>
              </a:rPr>
              <a:t>Snopce paralelních zvlněných kolagenních fibril </a:t>
            </a:r>
            <a:r>
              <a:rPr lang="cs-CZ" altLang="cs-CZ" sz="1400" b="1" dirty="0">
                <a:latin typeface="Arial Unicode MS" pitchFamily="34" charset="-128"/>
              </a:rPr>
              <a:t>(tahový záběr kontrahujícího svalu je pružný),</a:t>
            </a:r>
            <a:r>
              <a:rPr lang="cs-CZ" altLang="cs-CZ" sz="2800" b="1" dirty="0">
                <a:latin typeface="Arial Unicode MS" pitchFamily="34" charset="-128"/>
              </a:rPr>
              <a:t> připojení </a:t>
            </a:r>
            <a:r>
              <a:rPr lang="cs-CZ" altLang="cs-CZ" sz="2800" b="1" dirty="0" err="1">
                <a:latin typeface="Arial Unicode MS" pitchFamily="34" charset="-128"/>
              </a:rPr>
              <a:t>Sharpeyovými</a:t>
            </a:r>
            <a:r>
              <a:rPr lang="cs-CZ" altLang="cs-CZ" sz="2800" b="1" dirty="0">
                <a:latin typeface="Arial Unicode MS" pitchFamily="34" charset="-128"/>
              </a:rPr>
              <a:t> vlákny ke kosti </a:t>
            </a:r>
            <a:r>
              <a:rPr lang="cs-CZ" altLang="cs-CZ" sz="1200" b="1" dirty="0">
                <a:latin typeface="Arial Unicode MS" pitchFamily="34" charset="-128"/>
              </a:rPr>
              <a:t>(schodovitě, s věkem klesá elastičnost šlach)</a:t>
            </a:r>
          </a:p>
          <a:p>
            <a:endParaRPr lang="cs-CZ" altLang="cs-CZ" b="1" dirty="0">
              <a:solidFill>
                <a:schemeClr val="bg1"/>
              </a:solidFill>
              <a:latin typeface="Arial Unicode MS" pitchFamily="34" charset="-128"/>
            </a:endParaRPr>
          </a:p>
          <a:p>
            <a:r>
              <a:rPr lang="cs-CZ" altLang="cs-CZ" sz="2400" b="1" dirty="0" err="1">
                <a:solidFill>
                  <a:srgbClr val="800000"/>
                </a:solidFill>
                <a:latin typeface="Arial Unicode MS" pitchFamily="34" charset="-128"/>
              </a:rPr>
              <a:t>Peritendineum</a:t>
            </a:r>
            <a:r>
              <a:rPr lang="cs-CZ" altLang="cs-CZ" sz="2400" b="1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r>
              <a:rPr lang="cs-CZ" altLang="cs-CZ" b="1" dirty="0">
                <a:latin typeface="Arial Unicode MS" pitchFamily="34" charset="-128"/>
              </a:rPr>
              <a:t>– </a:t>
            </a:r>
            <a:r>
              <a:rPr lang="cs-CZ" altLang="cs-CZ" b="1" dirty="0" err="1">
                <a:latin typeface="Arial Unicode MS" pitchFamily="34" charset="-128"/>
              </a:rPr>
              <a:t>externum</a:t>
            </a:r>
            <a:r>
              <a:rPr lang="cs-CZ" altLang="cs-CZ" b="1" dirty="0">
                <a:latin typeface="Arial Unicode MS" pitchFamily="34" charset="-128"/>
              </a:rPr>
              <a:t> a </a:t>
            </a:r>
            <a:r>
              <a:rPr lang="cs-CZ" altLang="cs-CZ" b="1" dirty="0" err="1">
                <a:latin typeface="Arial Unicode MS" pitchFamily="34" charset="-128"/>
              </a:rPr>
              <a:t>internum</a:t>
            </a:r>
            <a:r>
              <a:rPr lang="cs-CZ" altLang="cs-CZ" b="1" dirty="0">
                <a:latin typeface="Arial Unicode MS" pitchFamily="34" charset="-128"/>
              </a:rPr>
              <a:t> </a:t>
            </a:r>
            <a:r>
              <a:rPr lang="cs-CZ" altLang="cs-CZ" sz="2800" b="1" dirty="0">
                <a:latin typeface="Arial Unicode MS" pitchFamily="34" charset="-128"/>
              </a:rPr>
              <a:t>- pokryv</a:t>
            </a:r>
          </a:p>
          <a:p>
            <a:endParaRPr lang="cs-CZ" altLang="cs-CZ" sz="2800" b="1" dirty="0">
              <a:latin typeface="Arial Unicode MS" pitchFamily="34" charset="-128"/>
            </a:endParaRPr>
          </a:p>
          <a:p>
            <a:r>
              <a:rPr lang="cs-CZ" altLang="cs-CZ" sz="2800" b="1" dirty="0">
                <a:latin typeface="Arial Unicode MS" pitchFamily="34" charset="-128"/>
              </a:rPr>
              <a:t>Pevnost šlachy – 6-12 kg na mm</a:t>
            </a:r>
            <a:r>
              <a:rPr lang="cs-CZ" altLang="cs-CZ" sz="2800" b="1" baseline="30000" dirty="0">
                <a:latin typeface="Arial Unicode MS" pitchFamily="34" charset="-128"/>
              </a:rPr>
              <a:t>2</a:t>
            </a:r>
          </a:p>
          <a:p>
            <a:endParaRPr lang="cs-CZ" altLang="cs-CZ" sz="2800" b="1" dirty="0">
              <a:latin typeface="Arial Unicode MS" pitchFamily="34" charset="-128"/>
            </a:endParaRPr>
          </a:p>
          <a:p>
            <a:r>
              <a:rPr lang="cs-CZ" altLang="cs-CZ" sz="2800" b="1" dirty="0" err="1">
                <a:solidFill>
                  <a:srgbClr val="FF0000"/>
                </a:solidFill>
                <a:latin typeface="Arial Unicode MS" pitchFamily="34" charset="-128"/>
              </a:rPr>
              <a:t>Aponeurosa</a:t>
            </a:r>
            <a:r>
              <a:rPr lang="cs-CZ" altLang="cs-CZ" sz="2800" b="1" dirty="0">
                <a:latin typeface="Arial Unicode MS" pitchFamily="34" charset="-128"/>
              </a:rPr>
              <a:t> </a:t>
            </a:r>
            <a:r>
              <a:rPr lang="cs-CZ" altLang="cs-CZ" b="1" dirty="0">
                <a:solidFill>
                  <a:srgbClr val="FF0000"/>
                </a:solidFill>
                <a:latin typeface="Arial Unicode MS" pitchFamily="34" charset="-128"/>
              </a:rPr>
              <a:t>=</a:t>
            </a:r>
            <a:r>
              <a:rPr lang="cs-CZ" altLang="cs-CZ" sz="2800" b="1" dirty="0">
                <a:latin typeface="Arial Unicode MS" pitchFamily="34" charset="-128"/>
              </a:rPr>
              <a:t> </a:t>
            </a:r>
            <a:r>
              <a:rPr lang="cs-CZ" altLang="cs-CZ" sz="3200" b="1" dirty="0">
                <a:solidFill>
                  <a:srgbClr val="FF0000"/>
                </a:solidFill>
                <a:latin typeface="Arial Unicode MS" pitchFamily="34" charset="-128"/>
              </a:rPr>
              <a:t>šlacha</a:t>
            </a:r>
            <a:r>
              <a:rPr lang="cs-CZ" altLang="cs-CZ" b="1" dirty="0">
                <a:latin typeface="Arial Unicode MS" pitchFamily="34" charset="-128"/>
              </a:rPr>
              <a:t> plochých svalů </a:t>
            </a:r>
            <a:r>
              <a:rPr lang="cs-CZ" altLang="cs-CZ" sz="2800" b="1" dirty="0">
                <a:latin typeface="Arial Unicode MS" pitchFamily="34" charset="-128"/>
              </a:rPr>
              <a:t>!!!</a:t>
            </a:r>
            <a:endParaRPr lang="cs-CZ" altLang="cs-CZ" b="1" dirty="0">
              <a:latin typeface="Arial Unicode MS" pitchFamily="34" charset="-128"/>
            </a:endParaRPr>
          </a:p>
          <a:p>
            <a:endParaRPr lang="cs-CZ" altLang="cs-CZ" sz="2800" b="1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0882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-200025" y="-171450"/>
            <a:ext cx="1229042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                </a:t>
            </a:r>
          </a:p>
          <a:p>
            <a:r>
              <a:rPr lang="cs-CZ" altLang="cs-CZ" sz="3200" b="1" dirty="0">
                <a:solidFill>
                  <a:srgbClr val="800000"/>
                </a:solidFill>
                <a:latin typeface="Arial Unicode MS" pitchFamily="34" charset="-128"/>
              </a:rPr>
              <a:t>                    </a:t>
            </a: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Pomocná svalová zařízení </a:t>
            </a:r>
          </a:p>
          <a:p>
            <a:endParaRPr lang="cs-CZ" altLang="cs-CZ" sz="32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pPr>
              <a:buAutoNum type="arabicParenR"/>
            </a:pPr>
            <a:r>
              <a:rPr lang="cs-CZ" altLang="cs-CZ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Fascie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obaluj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svaly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ztluštělá </a:t>
            </a:r>
            <a:r>
              <a:rPr lang="en-US" alt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tvoří</a:t>
            </a:r>
            <a:r>
              <a:rPr lang="en-US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mezisvalová </a:t>
            </a:r>
            <a:r>
              <a:rPr lang="en-US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septa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zajišťují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vzájemnou</a:t>
            </a:r>
          </a:p>
          <a:p>
            <a:pPr marL="0" indent="0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kluznost,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elasticitu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propojují funkční pohybové řetězce,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podléhají zkracování a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tuhnutí</a:t>
            </a:r>
          </a:p>
          <a:p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- pak omezují pohyb, </a:t>
            </a:r>
            <a:r>
              <a:rPr lang="en-US" altLang="cs-CZ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chybí</a:t>
            </a:r>
            <a:r>
              <a:rPr lang="en-US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mimických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svalů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zevního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svěrače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konečníku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ani </a:t>
            </a:r>
            <a:r>
              <a:rPr lang="cs-CZ" altLang="cs-CZ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r>
              <a:rPr lang="cs-CZ" altLang="cs-CZ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Trochleae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– vazivová poutka přidržující šlachu k podkladu, umožňují změnu směru tahu</a:t>
            </a:r>
          </a:p>
          <a:p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Sesamské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kosti</a:t>
            </a:r>
          </a:p>
          <a:p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Bursae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synoviales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– v místě mechanického zatížení (podkožní, šlachové, některé komunikují s kloubní </a:t>
            </a:r>
            <a:r>
              <a:rPr lang="cs-CZ" alt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štěrbinou)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tendinum</a:t>
            </a: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(šlachové pochvy) –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„trubicové burzy“ kolem některých šlach</a:t>
            </a: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77"/>
          <a:stretch/>
        </p:blipFill>
        <p:spPr>
          <a:xfrm>
            <a:off x="10780184" y="1"/>
            <a:ext cx="1411815" cy="30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5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5059" r="33518"/>
          <a:stretch/>
        </p:blipFill>
        <p:spPr>
          <a:xfrm>
            <a:off x="220003" y="1272210"/>
            <a:ext cx="4052993" cy="41337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64" y="417445"/>
            <a:ext cx="1685312" cy="27779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97" y="641880"/>
            <a:ext cx="4670978" cy="41388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6287" y="606287"/>
            <a:ext cx="2029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Ad 1 - Fascie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43" y="3294822"/>
            <a:ext cx="3509755" cy="350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1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1" y="1308100"/>
            <a:ext cx="2446229" cy="504377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9" y="1284711"/>
            <a:ext cx="2068361" cy="393438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87" y="1308100"/>
            <a:ext cx="1656373" cy="388760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7701" y="373339"/>
            <a:ext cx="270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Ad 1) Fascie a intermuskulární septa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829148" y="673019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Ad 4) </a:t>
            </a:r>
            <a:r>
              <a:rPr lang="cs-CZ" b="1" dirty="0" err="1">
                <a:solidFill>
                  <a:srgbClr val="C00000"/>
                </a:solidFill>
              </a:rPr>
              <a:t>Bursae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synoviales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36969" y="678203"/>
            <a:ext cx="212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Ad 3) </a:t>
            </a:r>
            <a:r>
              <a:rPr lang="cs-CZ" b="1" dirty="0" err="1">
                <a:solidFill>
                  <a:srgbClr val="C00000"/>
                </a:solidFill>
              </a:rPr>
              <a:t>Sesamská</a:t>
            </a:r>
            <a:r>
              <a:rPr lang="cs-CZ" b="1" dirty="0">
                <a:solidFill>
                  <a:srgbClr val="C00000"/>
                </a:solidFill>
              </a:rPr>
              <a:t> kost</a:t>
            </a:r>
          </a:p>
        </p:txBody>
      </p:sp>
      <p:pic>
        <p:nvPicPr>
          <p:cNvPr id="8" name="Picture 2" descr="sejmout0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2"/>
          <a:stretch>
            <a:fillRect/>
          </a:stretch>
        </p:blipFill>
        <p:spPr bwMode="auto">
          <a:xfrm>
            <a:off x="10313163" y="4959625"/>
            <a:ext cx="1827055" cy="166143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80" y="1308100"/>
            <a:ext cx="3871296" cy="27021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048292" y="650338"/>
            <a:ext cx="155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Ad 2) Trochlea</a:t>
            </a:r>
          </a:p>
        </p:txBody>
      </p:sp>
      <p:cxnSp>
        <p:nvCxnSpPr>
          <p:cNvPr id="10" name="Přímá spojnice se šipkou 9"/>
          <p:cNvCxnSpPr>
            <a:stCxn id="5" idx="3"/>
          </p:cNvCxnSpPr>
          <p:nvPr/>
        </p:nvCxnSpPr>
        <p:spPr>
          <a:xfrm>
            <a:off x="4600063" y="835004"/>
            <a:ext cx="558346" cy="10633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98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9125" y="407040"/>
            <a:ext cx="1087340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5)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Vaginae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tendinum</a:t>
            </a: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- šlachové pochvy = trubicovité burzy =prostory podél šlach se synovií - ochrana, výživa, skluz, přidržení k podkladu – šíření hnisavých zánětů! </a:t>
            </a: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Pouze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oblasti ruky, nohy a ramenního kloubu!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Složení: </a:t>
            </a:r>
          </a:p>
          <a:p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tratum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fibrosum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možnost </a:t>
            </a: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komprese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šlach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cév</a:t>
            </a:r>
            <a:r>
              <a:rPr lang="en-US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nervů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osteofibrózních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kanálcích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synoviale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dva listy spojeny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mesotendineem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mezi nimi synovie – klouzavé pohyby</a:t>
            </a:r>
            <a:endParaRPr lang="cs-CZ" altLang="cs-CZ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ejmout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94" y="3653926"/>
            <a:ext cx="2779050" cy="323352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43" y="3271977"/>
            <a:ext cx="3086583" cy="341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62" y="3495247"/>
            <a:ext cx="1866900" cy="29704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546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1139176"/>
            <a:ext cx="5672137" cy="568161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287713" y="404814"/>
            <a:ext cx="59039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Rozdělení svalů podle tvaru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48462" y="1698625"/>
            <a:ext cx="488632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>
                <a:latin typeface="Arial Unicode MS" pitchFamily="34" charset="-128"/>
              </a:rPr>
              <a:t>1) Svaly dlouhé </a:t>
            </a:r>
          </a:p>
          <a:p>
            <a:r>
              <a:rPr lang="cs-CZ" altLang="cs-CZ" b="1" dirty="0">
                <a:latin typeface="Arial Unicode MS" pitchFamily="34" charset="-128"/>
              </a:rPr>
              <a:t>2) Svaly ploché </a:t>
            </a:r>
          </a:p>
          <a:p>
            <a:r>
              <a:rPr lang="cs-CZ" altLang="cs-CZ" b="1" dirty="0">
                <a:latin typeface="Arial Unicode MS" pitchFamily="34" charset="-128"/>
              </a:rPr>
              <a:t>3) Svaly krátké </a:t>
            </a:r>
          </a:p>
          <a:p>
            <a:r>
              <a:rPr lang="cs-CZ" altLang="cs-CZ" b="1" dirty="0">
                <a:latin typeface="Arial Unicode MS" pitchFamily="34" charset="-128"/>
              </a:rPr>
              <a:t>4) Svaly </a:t>
            </a:r>
            <a:r>
              <a:rPr lang="cs-CZ" altLang="cs-CZ" b="1" dirty="0" smtClean="0">
                <a:latin typeface="Arial Unicode MS" pitchFamily="34" charset="-128"/>
              </a:rPr>
              <a:t>kruhovité (mm</a:t>
            </a:r>
            <a:r>
              <a:rPr lang="cs-CZ" altLang="cs-CZ" b="1" dirty="0">
                <a:latin typeface="Arial Unicode MS" pitchFamily="34" charset="-128"/>
              </a:rPr>
              <a:t>. </a:t>
            </a:r>
            <a:r>
              <a:rPr lang="cs-CZ" altLang="cs-CZ" b="1" dirty="0" err="1">
                <a:latin typeface="Arial Unicode MS" pitchFamily="34" charset="-128"/>
              </a:rPr>
              <a:t>orbiculares</a:t>
            </a:r>
            <a:r>
              <a:rPr lang="cs-CZ" altLang="cs-CZ" b="1" dirty="0">
                <a:latin typeface="Arial Unicode MS" pitchFamily="34" charset="-128"/>
              </a:rPr>
              <a:t>)</a:t>
            </a:r>
          </a:p>
          <a:p>
            <a:r>
              <a:rPr lang="cs-CZ" altLang="cs-CZ" b="1" dirty="0">
                <a:latin typeface="Arial Unicode MS" pitchFamily="34" charset="-128"/>
              </a:rPr>
              <a:t>5) Sfinktery (svěrače)</a:t>
            </a:r>
          </a:p>
          <a:p>
            <a:endParaRPr lang="cs-CZ" altLang="cs-CZ" b="1" dirty="0">
              <a:latin typeface="Arial Unicode MS" pitchFamily="34" charset="-128"/>
            </a:endParaRPr>
          </a:p>
          <a:p>
            <a:r>
              <a:rPr lang="cs-CZ" altLang="cs-CZ" b="1" dirty="0">
                <a:latin typeface="Arial Unicode MS" pitchFamily="34" charset="-128"/>
              </a:rPr>
              <a:t>Svaly jednoduché</a:t>
            </a:r>
          </a:p>
          <a:p>
            <a:r>
              <a:rPr lang="cs-CZ" altLang="cs-CZ" b="1" dirty="0">
                <a:latin typeface="Arial Unicode MS" pitchFamily="34" charset="-128"/>
              </a:rPr>
              <a:t>Svaly složené (dvojhlavé, dvojbříškové…)</a:t>
            </a:r>
          </a:p>
          <a:p>
            <a:r>
              <a:rPr lang="cs-CZ" altLang="cs-CZ" b="1" dirty="0">
                <a:latin typeface="Arial Unicode MS" pitchFamily="34" charset="-128"/>
              </a:rPr>
              <a:t>Typ zpeřený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2" y="4719639"/>
            <a:ext cx="2736850" cy="19208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15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774825" y="228601"/>
            <a:ext cx="945567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cs-CZ" altLang="cs-CZ" sz="3600" b="1" dirty="0">
                <a:solidFill>
                  <a:srgbClr val="FFFF00"/>
                </a:solidFill>
                <a:latin typeface="Arial" panose="020B0604020202020204" pitchFamily="34" charset="0"/>
              </a:rPr>
              <a:t>        </a:t>
            </a: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Rozdělení svalů podle funkce </a:t>
            </a:r>
            <a:r>
              <a:rPr lang="cs-CZ" altLang="cs-CZ" sz="1600" b="1" dirty="0">
                <a:solidFill>
                  <a:srgbClr val="800000"/>
                </a:solidFill>
                <a:latin typeface="Arial" panose="020B0604020202020204" pitchFamily="34" charset="0"/>
              </a:rPr>
              <a:t>(hlavní, vedlejší) </a:t>
            </a:r>
          </a:p>
          <a:p>
            <a:pPr>
              <a:spcBef>
                <a:spcPct val="10000"/>
              </a:spcBef>
            </a:pP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                                          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Antagonisté x synergisté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349376" y="1160761"/>
            <a:ext cx="5033963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flexory x extenzory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=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m. biceps </a:t>
            </a:r>
            <a:r>
              <a:rPr lang="cs-CZ" altLang="cs-CZ" b="1" dirty="0" err="1">
                <a:latin typeface="Arial" panose="020B0604020202020204" pitchFamily="34" charset="0"/>
              </a:rPr>
              <a:t>brachii</a:t>
            </a:r>
            <a:r>
              <a:rPr lang="cs-CZ" altLang="cs-CZ" b="1" dirty="0">
                <a:latin typeface="Arial" panose="020B0604020202020204" pitchFamily="34" charset="0"/>
              </a:rPr>
              <a:t> x m. triceps </a:t>
            </a:r>
            <a:r>
              <a:rPr lang="cs-CZ" altLang="cs-CZ" b="1" dirty="0" err="1">
                <a:latin typeface="Arial" panose="020B0604020202020204" pitchFamily="34" charset="0"/>
              </a:rPr>
              <a:t>brachii</a:t>
            </a:r>
            <a:endParaRPr lang="cs-CZ" altLang="cs-CZ" b="1" dirty="0">
              <a:latin typeface="Arial" panose="020B0604020202020204" pitchFamily="34" charset="0"/>
            </a:endParaRPr>
          </a:p>
          <a:p>
            <a:endParaRPr lang="cs-CZ" altLang="cs-CZ" b="1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abduktory x adduktory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= m. </a:t>
            </a:r>
            <a:r>
              <a:rPr lang="cs-CZ" altLang="cs-CZ" b="1" dirty="0" err="1">
                <a:latin typeface="Arial" panose="020B0604020202020204" pitchFamily="34" charset="0"/>
              </a:rPr>
              <a:t>abductor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pollicis</a:t>
            </a:r>
            <a:r>
              <a:rPr lang="cs-CZ" altLang="cs-CZ" b="1" dirty="0">
                <a:latin typeface="Arial" panose="020B0604020202020204" pitchFamily="34" charset="0"/>
              </a:rPr>
              <a:t> brevis x m. </a:t>
            </a:r>
            <a:r>
              <a:rPr lang="cs-CZ" altLang="cs-CZ" b="1" dirty="0" err="1">
                <a:latin typeface="Arial" panose="020B0604020202020204" pitchFamily="34" charset="0"/>
              </a:rPr>
              <a:t>adductor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pollicis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dilatátory x sfinktery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=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m. </a:t>
            </a:r>
            <a:r>
              <a:rPr lang="cs-CZ" altLang="cs-CZ" b="1" dirty="0" err="1">
                <a:latin typeface="Arial" panose="020B0604020202020204" pitchFamily="34" charset="0"/>
              </a:rPr>
              <a:t>dilatator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pupillae</a:t>
            </a:r>
            <a:r>
              <a:rPr lang="cs-CZ" altLang="cs-CZ" b="1" dirty="0">
                <a:latin typeface="Arial" panose="020B0604020202020204" pitchFamily="34" charset="0"/>
              </a:rPr>
              <a:t> x m.  </a:t>
            </a:r>
            <a:r>
              <a:rPr lang="cs-CZ" altLang="cs-CZ" b="1" dirty="0" err="1">
                <a:latin typeface="Arial" panose="020B0604020202020204" pitchFamily="34" charset="0"/>
              </a:rPr>
              <a:t>sphincter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pupillae</a:t>
            </a:r>
            <a:endParaRPr lang="cs-CZ" altLang="cs-CZ" b="1" dirty="0">
              <a:latin typeface="Arial" panose="020B0604020202020204" pitchFamily="34" charset="0"/>
            </a:endParaRPr>
          </a:p>
          <a:p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8E410C"/>
                </a:solidFill>
                <a:latin typeface="Arial" panose="020B0604020202020204" pitchFamily="34" charset="0"/>
              </a:rPr>
              <a:t>Stabilizátory- </a:t>
            </a:r>
            <a:r>
              <a:rPr lang="cs-CZ" altLang="cs-CZ" sz="1400" b="1" dirty="0">
                <a:solidFill>
                  <a:srgbClr val="8E410C"/>
                </a:solidFill>
                <a:latin typeface="Arial" panose="020B0604020202020204" pitchFamily="34" charset="0"/>
              </a:rPr>
              <a:t>fixační svaly př. extenze kolene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32" y="1268413"/>
            <a:ext cx="1846263" cy="5486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17" y="1268413"/>
            <a:ext cx="1709737" cy="5486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256" y="4915635"/>
            <a:ext cx="2620449" cy="183917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biceps_and_trice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65"/>
          <a:stretch/>
        </p:blipFill>
        <p:spPr bwMode="auto">
          <a:xfrm>
            <a:off x="72489" y="0"/>
            <a:ext cx="1183607" cy="245646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4915635"/>
            <a:ext cx="2752725" cy="183917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78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116138" y="7842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943225" y="1042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66725" y="1873985"/>
            <a:ext cx="11410949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cs-CZ" sz="2400" b="1" dirty="0">
                <a:latin typeface="Arial" panose="020B0604020202020204" pitchFamily="34" charset="0"/>
              </a:rPr>
              <a:t>Z </a:t>
            </a:r>
            <a:r>
              <a:rPr lang="de-DE" altLang="cs-CZ" sz="2400" b="1" dirty="0" err="1">
                <a:latin typeface="Arial" panose="020B0604020202020204" pitchFamily="34" charset="0"/>
              </a:rPr>
              <a:t>hlediska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u="sng" dirty="0" err="1">
                <a:latin typeface="Arial" panose="020B0604020202020204" pitchFamily="34" charset="0"/>
              </a:rPr>
              <a:t>tendence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svalů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ke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zkracování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r>
              <a:rPr lang="de-DE" altLang="cs-CZ" sz="2400" b="1" dirty="0">
                <a:latin typeface="Arial" panose="020B0604020202020204" pitchFamily="34" charset="0"/>
              </a:rPr>
              <a:t> a </a:t>
            </a:r>
            <a:r>
              <a:rPr lang="de-DE" altLang="cs-CZ" sz="2400" b="1" dirty="0" err="1">
                <a:latin typeface="Arial" panose="020B0604020202020204" pitchFamily="34" charset="0"/>
              </a:rPr>
              <a:t>ochabování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lze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svaly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latin typeface="Arial" panose="020B0604020202020204" pitchFamily="34" charset="0"/>
              </a:rPr>
              <a:t>rozdělit</a:t>
            </a:r>
            <a:r>
              <a:rPr lang="de-DE" altLang="cs-CZ" sz="2400" b="1" dirty="0">
                <a:latin typeface="Arial" panose="020B0604020202020204" pitchFamily="34" charset="0"/>
              </a:rPr>
              <a:t> na:</a:t>
            </a:r>
          </a:p>
          <a:p>
            <a:endParaRPr lang="cs-CZ" altLang="cs-CZ" sz="2400" b="1" dirty="0">
              <a:latin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tonické</a:t>
            </a:r>
            <a:r>
              <a:rPr lang="de-DE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svaly</a:t>
            </a:r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>
                <a:latin typeface="Arial" panose="020B0604020202020204" pitchFamily="34" charset="0"/>
              </a:rPr>
              <a:t>– </a:t>
            </a:r>
            <a:r>
              <a:rPr lang="de-DE" altLang="cs-CZ" sz="2400" b="1" dirty="0" err="1">
                <a:latin typeface="Arial" panose="020B0604020202020204" pitchFamily="34" charset="0"/>
              </a:rPr>
              <a:t>zkracování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r>
              <a:rPr lang="de-DE" altLang="cs-CZ" b="1" dirty="0">
                <a:latin typeface="Arial" panose="020B0604020202020204" pitchFamily="34" charset="0"/>
              </a:rPr>
              <a:t>(</a:t>
            </a:r>
            <a:r>
              <a:rPr lang="de-DE" altLang="cs-CZ" b="1" dirty="0" err="1">
                <a:latin typeface="Arial" panose="020B0604020202020204" pitchFamily="34" charset="0"/>
              </a:rPr>
              <a:t>svaly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zadní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strany</a:t>
            </a:r>
            <a:r>
              <a:rPr lang="de-DE" altLang="cs-CZ" b="1" dirty="0">
                <a:latin typeface="Arial" panose="020B0604020202020204" pitchFamily="34" charset="0"/>
              </a:rPr>
              <a:t> DK, </a:t>
            </a:r>
            <a:r>
              <a:rPr lang="de-DE" altLang="cs-CZ" b="1" dirty="0" err="1">
                <a:latin typeface="Arial" panose="020B0604020202020204" pitchFamily="34" charset="0"/>
              </a:rPr>
              <a:t>zádové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šíjové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prsní</a:t>
            </a:r>
            <a:r>
              <a:rPr lang="de-DE" altLang="cs-CZ" b="1" dirty="0">
                <a:latin typeface="Arial" panose="020B0604020202020204" pitchFamily="34" charset="0"/>
              </a:rPr>
              <a:t> a m. </a:t>
            </a:r>
            <a:r>
              <a:rPr lang="de-DE" altLang="cs-CZ" b="1" dirty="0" err="1">
                <a:latin typeface="Arial" panose="020B0604020202020204" pitchFamily="34" charset="0"/>
              </a:rPr>
              <a:t>iliopsoas</a:t>
            </a:r>
            <a:r>
              <a:rPr lang="de-DE" altLang="cs-CZ" b="1" dirty="0">
                <a:latin typeface="Arial" panose="020B0604020202020204" pitchFamily="34" charset="0"/>
              </a:rPr>
              <a:t>)</a:t>
            </a:r>
            <a:endParaRPr lang="cs-CZ" altLang="cs-CZ" b="1" dirty="0">
              <a:latin typeface="Arial" panose="020B0604020202020204" pitchFamily="34" charset="0"/>
            </a:endParaRPr>
          </a:p>
          <a:p>
            <a:endParaRPr lang="de-DE" altLang="cs-CZ" sz="2400" b="1" dirty="0">
              <a:latin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2)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fázické</a:t>
            </a:r>
            <a:r>
              <a:rPr lang="de-DE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svaly</a:t>
            </a:r>
            <a:r>
              <a:rPr lang="de-DE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>
                <a:latin typeface="Arial" panose="020B0604020202020204" pitchFamily="34" charset="0"/>
              </a:rPr>
              <a:t>– </a:t>
            </a:r>
            <a:r>
              <a:rPr lang="de-DE" altLang="cs-CZ" sz="2400" b="1" dirty="0" err="1">
                <a:latin typeface="Arial" panose="020B0604020202020204" pitchFamily="34" charset="0"/>
              </a:rPr>
              <a:t>ochabování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r>
              <a:rPr lang="de-DE" altLang="cs-CZ" b="1" dirty="0">
                <a:latin typeface="Arial" panose="020B0604020202020204" pitchFamily="34" charset="0"/>
              </a:rPr>
              <a:t>(</a:t>
            </a:r>
            <a:r>
              <a:rPr lang="de-DE" altLang="cs-CZ" b="1" dirty="0" err="1">
                <a:latin typeface="Arial" panose="020B0604020202020204" pitchFamily="34" charset="0"/>
              </a:rPr>
              <a:t>ohybače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krku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mezilopatkové</a:t>
            </a:r>
            <a:r>
              <a:rPr lang="de-DE" altLang="cs-CZ" b="1" dirty="0">
                <a:latin typeface="Arial" panose="020B0604020202020204" pitchFamily="34" charset="0"/>
              </a:rPr>
              <a:t> a </a:t>
            </a:r>
            <a:r>
              <a:rPr lang="de-DE" altLang="cs-CZ" b="1" dirty="0" err="1">
                <a:latin typeface="Arial" panose="020B0604020202020204" pitchFamily="34" charset="0"/>
              </a:rPr>
              <a:t>břišní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svaly</a:t>
            </a:r>
            <a:r>
              <a:rPr lang="de-DE" altLang="cs-CZ" b="1" dirty="0">
                <a:latin typeface="Arial" panose="020B0604020202020204" pitchFamily="34" charset="0"/>
              </a:rPr>
              <a:t>, </a:t>
            </a:r>
            <a:r>
              <a:rPr lang="de-DE" altLang="cs-CZ" b="1" dirty="0" err="1">
                <a:latin typeface="Arial" panose="020B0604020202020204" pitchFamily="34" charset="0"/>
              </a:rPr>
              <a:t>svaly</a:t>
            </a:r>
            <a:r>
              <a:rPr lang="de-DE" altLang="cs-CZ" b="1" dirty="0">
                <a:latin typeface="Arial" panose="020B0604020202020204" pitchFamily="34" charset="0"/>
              </a:rPr>
              <a:t> </a:t>
            </a:r>
            <a:r>
              <a:rPr lang="de-DE" altLang="cs-CZ" b="1" dirty="0" err="1">
                <a:latin typeface="Arial" panose="020B0604020202020204" pitchFamily="34" charset="0"/>
              </a:rPr>
              <a:t>hýžďové</a:t>
            </a:r>
            <a:r>
              <a:rPr lang="de-DE" altLang="cs-CZ" b="1" dirty="0">
                <a:latin typeface="Arial" panose="020B0604020202020204" pitchFamily="34" charset="0"/>
              </a:rPr>
              <a:t>)</a:t>
            </a:r>
            <a:endParaRPr lang="de-DE" altLang="cs-CZ" sz="2400" b="1" dirty="0">
              <a:latin typeface="Arial" panose="020B0604020202020204" pitchFamily="34" charset="0"/>
            </a:endParaRPr>
          </a:p>
          <a:p>
            <a:endParaRPr lang="cs-CZ" altLang="cs-CZ" sz="24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3)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smíšené</a:t>
            </a:r>
            <a:r>
              <a:rPr lang="de-DE" altLang="cs-CZ" sz="24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de-DE" altLang="cs-CZ" sz="24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svaly</a:t>
            </a:r>
            <a:r>
              <a:rPr lang="de-DE" altLang="cs-CZ" sz="2400" b="1" dirty="0">
                <a:latin typeface="Arial" panose="020B0604020202020204" pitchFamily="34" charset="0"/>
              </a:rPr>
              <a:t> 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endParaRPr lang="cs-CZ" altLang="cs-CZ" sz="2400" b="1" dirty="0">
              <a:latin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</a:endParaRPr>
          </a:p>
          <a:p>
            <a:endParaRPr lang="cs-CZ" altLang="cs-CZ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914400" y="578703"/>
            <a:ext cx="99742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>
                <a:latin typeface="Arial" panose="020B0604020202020204" pitchFamily="34" charset="0"/>
              </a:rPr>
              <a:t>Kontrakce </a:t>
            </a:r>
            <a:r>
              <a:rPr lang="cs-CZ" altLang="cs-CZ" sz="2400" b="1" dirty="0">
                <a:latin typeface="Arial" panose="020B0604020202020204" pitchFamily="34" charset="0"/>
              </a:rPr>
              <a:t>izometrické </a:t>
            </a:r>
            <a:r>
              <a:rPr lang="cs-CZ" altLang="cs-CZ" b="1" dirty="0">
                <a:latin typeface="Arial" panose="020B0604020202020204" pitchFamily="34" charset="0"/>
              </a:rPr>
              <a:t>(nemění se vzdálenost konce a začátku svalu, jen napětí)</a:t>
            </a:r>
            <a:r>
              <a:rPr lang="de-DE" altLang="cs-CZ" sz="2400" dirty="0">
                <a:latin typeface="Arial" panose="020B0604020202020204" pitchFamily="34" charset="0"/>
              </a:rPr>
              <a:t> </a:t>
            </a:r>
            <a:endParaRPr lang="cs-CZ" altLang="cs-CZ" sz="2400" dirty="0">
              <a:latin typeface="Arial" panose="020B0604020202020204" pitchFamily="34" charset="0"/>
            </a:endParaRPr>
          </a:p>
          <a:p>
            <a:r>
              <a:rPr lang="cs-CZ" altLang="cs-CZ" sz="2400" dirty="0">
                <a:latin typeface="Arial" panose="020B0604020202020204" pitchFamily="34" charset="0"/>
              </a:rPr>
              <a:t>Kontrakce </a:t>
            </a:r>
            <a:r>
              <a:rPr lang="cs-CZ" altLang="cs-CZ" sz="2400" b="1" dirty="0">
                <a:latin typeface="Arial" panose="020B0604020202020204" pitchFamily="34" charset="0"/>
              </a:rPr>
              <a:t>izotonická/kinetická </a:t>
            </a:r>
            <a:r>
              <a:rPr lang="cs-CZ" altLang="cs-CZ" b="1" dirty="0">
                <a:latin typeface="Arial" panose="020B0604020202020204" pitchFamily="34" charset="0"/>
              </a:rPr>
              <a:t>(je generován pohyb, vzdaluje se začátek a úpon)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511" y="1409699"/>
            <a:ext cx="1761205" cy="544829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9701" y="1409699"/>
            <a:ext cx="1934881" cy="5324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78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5936" y="549275"/>
            <a:ext cx="7692296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u="sng" dirty="0">
                <a:solidFill>
                  <a:srgbClr val="800000"/>
                </a:solidFill>
                <a:latin typeface="Arial Unicode MS" pitchFamily="34" charset="-128"/>
              </a:rPr>
              <a:t>Aktivní pohybový systém</a:t>
            </a: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Umožňuje pohyb v místě kloubů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Umožňuje lokomoci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Mění tvar tělních otvorů a dutin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Poskytuje informaci o poloze těla v prostoru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Udržuje základní svalové napětí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Účastní se termoregulace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Napomáhá cirkulaci krve a mízy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asi 600 svalů (♂ 35%, ♀ 32% hmotnosti těla) </a:t>
            </a: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56% svaly DK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28 % svaly HK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16 % svaly trupu a hlavy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32" y="-16598"/>
            <a:ext cx="2222268" cy="68745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9426" y="348880"/>
            <a:ext cx="2365374" cy="6509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99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90500" y="549276"/>
            <a:ext cx="1047750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latin typeface="Arial" panose="020B0604020202020204" pitchFamily="34" charset="0"/>
              </a:rPr>
              <a:t>Sval tvoří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se svým</a:t>
            </a:r>
            <a:r>
              <a:rPr lang="cs-CZ" altLang="cs-CZ" sz="2800" b="1" dirty="0"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nervem funkční jednotku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(motorická vlákna tzv. α </a:t>
            </a:r>
            <a:r>
              <a:rPr lang="cs-CZ" altLang="cs-CZ" sz="2000" b="1" dirty="0" err="1">
                <a:latin typeface="Arial" panose="020B0604020202020204" pitchFamily="34" charset="0"/>
              </a:rPr>
              <a:t>motoneuronů</a:t>
            </a:r>
            <a:r>
              <a:rPr lang="cs-CZ" altLang="cs-CZ" sz="2000" b="1" dirty="0">
                <a:latin typeface="Arial" panose="020B0604020202020204" pitchFamily="34" charset="0"/>
              </a:rPr>
              <a:t> - končí na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motorických ploténkách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ve svalu </a:t>
            </a:r>
          </a:p>
          <a:p>
            <a:endParaRPr lang="cs-CZ" altLang="cs-CZ" sz="2000" b="1" dirty="0">
              <a:latin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</a:rPr>
              <a:t>O protažení svalu podávají informace sensitivními drahami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svalová vřeténka a šlachová tělíska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3427" name="Picture 3" descr="sejmout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>
            <a:fillRect/>
          </a:stretch>
        </p:blipFill>
        <p:spPr bwMode="auto">
          <a:xfrm>
            <a:off x="5293993" y="2911476"/>
            <a:ext cx="2368362" cy="234878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7" y="2911476"/>
            <a:ext cx="5086350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20588" r="2767" b="7108"/>
          <a:stretch/>
        </p:blipFill>
        <p:spPr>
          <a:xfrm>
            <a:off x="5609352" y="5498798"/>
            <a:ext cx="1737644" cy="11536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91" y="3665913"/>
            <a:ext cx="4033343" cy="3055563"/>
          </a:xfrm>
          <a:prstGeom prst="rect">
            <a:avLst/>
          </a:prstGeom>
        </p:spPr>
      </p:pic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xmlns="" id="{2686BF22-9F8B-4C04-ADF2-51925CEB29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631796"/>
              </p:ext>
            </p:extLst>
          </p:nvPr>
        </p:nvGraphicFramePr>
        <p:xfrm>
          <a:off x="10476059" y="1545480"/>
          <a:ext cx="1603898" cy="1883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Fotografie" r:id="rId7" imgW="4067743" imgH="4772691" progId="MSPhotoEd.3">
                  <p:embed/>
                </p:oleObj>
              </mc:Choice>
              <mc:Fallback>
                <p:oleObj name="Fotografie" r:id="rId7" imgW="4067743" imgH="4772691" progId="MSPhotoEd.3">
                  <p:embed/>
                  <p:pic>
                    <p:nvPicPr>
                      <p:cNvPr id="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6059" y="1545480"/>
                        <a:ext cx="1603898" cy="1883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49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60375" y="564053"/>
            <a:ext cx="11455400" cy="728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                         </a:t>
            </a:r>
            <a:r>
              <a:rPr lang="cs-CZ" altLang="cs-CZ" sz="3600" dirty="0" err="1">
                <a:solidFill>
                  <a:srgbClr val="C00000"/>
                </a:solidFill>
              </a:rPr>
              <a:t>Neurohumorální</a:t>
            </a:r>
            <a:r>
              <a:rPr lang="cs-CZ" altLang="cs-CZ" sz="3600" dirty="0">
                <a:solidFill>
                  <a:srgbClr val="C00000"/>
                </a:solidFill>
              </a:rPr>
              <a:t> řízení organismu</a:t>
            </a:r>
          </a:p>
          <a:p>
            <a:pPr eaLnBrk="1" hangingPunct="1"/>
            <a:endParaRPr lang="cs-CZ" altLang="cs-CZ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Humorální řízení: </a:t>
            </a:r>
          </a:p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fylogeneticky staré, pomalé, generalizované</a:t>
            </a:r>
          </a:p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Nervové řízení: </a:t>
            </a:r>
          </a:p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fylogeneticky mladé, rychlé, </a:t>
            </a:r>
            <a:r>
              <a:rPr lang="cs-CZ" altLang="cs-CZ" u="sng" dirty="0">
                <a:solidFill>
                  <a:schemeClr val="tx1"/>
                </a:solidFill>
              </a:rPr>
              <a:t>cílené</a:t>
            </a:r>
          </a:p>
          <a:p>
            <a:pPr lvl="1"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cs-CZ" dirty="0">
                <a:solidFill>
                  <a:srgbClr val="C00000"/>
                </a:solidFill>
              </a:rPr>
              <a:t>             Nervová soustava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morfologicky a funkčně vysoce specializovaná tkáň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■ zprostředkuje vztahy mezi vnějším prostředím a organismem a mezi orgány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   uvnitř organismu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■ </a:t>
            </a:r>
            <a:r>
              <a:rPr lang="cs-CZ" altLang="cs-CZ" sz="2000" dirty="0">
                <a:solidFill>
                  <a:srgbClr val="C00000"/>
                </a:solidFill>
              </a:rPr>
              <a:t>přijímá, třídí a vytváří signály - vzrušivost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rgbClr val="C00000"/>
                </a:solidFill>
              </a:rPr>
              <a:t>                  ■ zabezpečuje jejich šíření - vodivost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rgbClr val="C00000"/>
                </a:solidFill>
              </a:rPr>
              <a:t>                  ■ informace zpracovává a zajišťuje jejich odpověď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2135188" y="5372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351088" y="5588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1542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5726" y="1474789"/>
            <a:ext cx="1193482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/>
              <a:t>■ </a:t>
            </a:r>
            <a:r>
              <a:rPr lang="cs-CZ" altLang="cs-CZ" sz="3200" b="1" dirty="0"/>
              <a:t>V organismu tvoří nervová soustava: </a:t>
            </a:r>
          </a:p>
          <a:p>
            <a:pPr eaLnBrk="1" hangingPunct="1"/>
            <a:endParaRPr lang="cs-CZ" altLang="cs-CZ" sz="3200" b="1" dirty="0"/>
          </a:p>
          <a:p>
            <a:pPr eaLnBrk="1" hangingPunct="1"/>
            <a:r>
              <a:rPr lang="cs-CZ" altLang="cs-CZ" sz="3200" b="1" dirty="0"/>
              <a:t>	</a:t>
            </a:r>
            <a:r>
              <a:rPr lang="cs-CZ" altLang="cs-CZ" sz="3200" b="1" dirty="0">
                <a:solidFill>
                  <a:srgbClr val="C00000"/>
                </a:solidFill>
              </a:rPr>
              <a:t>centrální nervový systém – CNS </a:t>
            </a:r>
            <a:r>
              <a:rPr lang="cs-CZ" altLang="cs-CZ" sz="1400" b="1" dirty="0">
                <a:solidFill>
                  <a:srgbClr val="C00000"/>
                </a:solidFill>
              </a:rPr>
              <a:t>(</a:t>
            </a:r>
            <a:r>
              <a:rPr lang="cs-CZ" altLang="cs-CZ" sz="1400" b="1" dirty="0" err="1">
                <a:solidFill>
                  <a:srgbClr val="C00000"/>
                </a:solidFill>
              </a:rPr>
              <a:t>telencephalon</a:t>
            </a:r>
            <a:r>
              <a:rPr lang="cs-CZ" altLang="cs-CZ" sz="1400" b="1" dirty="0">
                <a:solidFill>
                  <a:srgbClr val="C00000"/>
                </a:solidFill>
              </a:rPr>
              <a:t>, mozkový kmen, mícha)  </a:t>
            </a:r>
          </a:p>
          <a:p>
            <a:pPr eaLnBrk="1" hangingPunct="1"/>
            <a:r>
              <a:rPr lang="cs-CZ" altLang="cs-CZ" sz="3200" b="1" dirty="0">
                <a:solidFill>
                  <a:srgbClr val="C00000"/>
                </a:solidFill>
              </a:rPr>
              <a:t>        periferní nervový systém  - PNS </a:t>
            </a:r>
            <a:r>
              <a:rPr lang="cs-CZ" altLang="cs-CZ" sz="1400" b="1" dirty="0">
                <a:solidFill>
                  <a:srgbClr val="C00000"/>
                </a:solidFill>
              </a:rPr>
              <a:t>(hlavové, míšní a vegetativní / autonomní nervy)</a:t>
            </a:r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endParaRPr lang="cs-CZ" altLang="cs-CZ" sz="32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 dirty="0"/>
              <a:t>■ základní morfologická a funkční jednotka = </a:t>
            </a:r>
            <a:r>
              <a:rPr lang="cs-CZ" altLang="cs-CZ" sz="3200" b="1" dirty="0">
                <a:solidFill>
                  <a:srgbClr val="C00000"/>
                </a:solidFill>
              </a:rPr>
              <a:t>neuron</a:t>
            </a:r>
            <a:endParaRPr lang="cs-CZ" altLang="cs-CZ" sz="3200" b="1" dirty="0"/>
          </a:p>
          <a:p>
            <a:pPr eaLnBrk="1" hangingPunct="1"/>
            <a:r>
              <a:rPr lang="cs-CZ" altLang="cs-CZ" sz="3200" b="1" dirty="0"/>
              <a:t>■ buňky pomocné = </a:t>
            </a:r>
            <a:r>
              <a:rPr lang="cs-CZ" altLang="cs-CZ" sz="2800" b="1" dirty="0"/>
              <a:t>gliové buňky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324264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2"/>
          <p:cNvSpPr txBox="1">
            <a:spLocks noChangeArrowheads="1"/>
          </p:cNvSpPr>
          <p:nvPr/>
        </p:nvSpPr>
        <p:spPr bwMode="auto">
          <a:xfrm>
            <a:off x="7464426" y="404814"/>
            <a:ext cx="2016125" cy="7016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080808"/>
                </a:solidFill>
              </a:rPr>
              <a:t>Neuron</a:t>
            </a:r>
            <a:endParaRPr lang="cs-CZ" altLang="cs-CZ" sz="4000" b="1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grpSp>
        <p:nvGrpSpPr>
          <p:cNvPr id="9219" name="Group 12"/>
          <p:cNvGrpSpPr>
            <a:grpSpLocks/>
          </p:cNvGrpSpPr>
          <p:nvPr/>
        </p:nvGrpSpPr>
        <p:grpSpPr bwMode="auto">
          <a:xfrm>
            <a:off x="2351088" y="411164"/>
            <a:ext cx="4783138" cy="6034087"/>
            <a:chOff x="68" y="259"/>
            <a:chExt cx="3013" cy="3801"/>
          </a:xfrm>
        </p:grpSpPr>
        <p:graphicFrame>
          <p:nvGraphicFramePr>
            <p:cNvPr id="9220" name="Object 9"/>
            <p:cNvGraphicFramePr>
              <a:graphicFrameLocks noChangeAspect="1"/>
            </p:cNvGraphicFramePr>
            <p:nvPr/>
          </p:nvGraphicFramePr>
          <p:xfrm>
            <a:off x="158" y="259"/>
            <a:ext cx="2833" cy="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1" name="Rastrový obrázek" r:id="rId4" imgW="4571429" imgH="6133333" progId="Paint.Picture">
                    <p:embed/>
                  </p:oleObj>
                </mc:Choice>
                <mc:Fallback>
                  <p:oleObj name="Rastrový obrázek" r:id="rId4" imgW="4571429" imgH="613333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59"/>
                          <a:ext cx="2833" cy="3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33"/>
            <p:cNvSpPr txBox="1">
              <a:spLocks noChangeArrowheads="1"/>
            </p:cNvSpPr>
            <p:nvPr/>
          </p:nvSpPr>
          <p:spPr bwMode="auto">
            <a:xfrm>
              <a:off x="1474" y="981"/>
              <a:ext cx="122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perikaryon</a:t>
              </a:r>
            </a:p>
          </p:txBody>
        </p:sp>
        <p:sp>
          <p:nvSpPr>
            <p:cNvPr id="9222" name="Text Box 29"/>
            <p:cNvSpPr txBox="1">
              <a:spLocks noChangeArrowheads="1"/>
            </p:cNvSpPr>
            <p:nvPr/>
          </p:nvSpPr>
          <p:spPr bwMode="auto">
            <a:xfrm>
              <a:off x="68" y="436"/>
              <a:ext cx="95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dendrity</a:t>
              </a:r>
            </a:p>
          </p:txBody>
        </p:sp>
        <p:sp>
          <p:nvSpPr>
            <p:cNvPr id="9223" name="Text Box 28"/>
            <p:cNvSpPr txBox="1">
              <a:spLocks noChangeArrowheads="1"/>
            </p:cNvSpPr>
            <p:nvPr/>
          </p:nvSpPr>
          <p:spPr bwMode="auto">
            <a:xfrm>
              <a:off x="1836" y="1661"/>
              <a:ext cx="63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axon</a:t>
              </a:r>
            </a:p>
          </p:txBody>
        </p:sp>
        <p:sp>
          <p:nvSpPr>
            <p:cNvPr id="9224" name="Text Box 27"/>
            <p:cNvSpPr txBox="1">
              <a:spLocks noChangeArrowheads="1"/>
            </p:cNvSpPr>
            <p:nvPr/>
          </p:nvSpPr>
          <p:spPr bwMode="auto">
            <a:xfrm>
              <a:off x="2357" y="2588"/>
              <a:ext cx="724" cy="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/>
                <a:t>směr toku impulsů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7615238" y="3094039"/>
            <a:ext cx="42719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>
                <a:solidFill>
                  <a:schemeClr val="tx1"/>
                </a:solidFill>
              </a:rPr>
              <a:t>Schwannova</a:t>
            </a:r>
            <a:r>
              <a:rPr lang="cs-CZ" altLang="cs-CZ" b="1" dirty="0">
                <a:solidFill>
                  <a:schemeClr val="tx1"/>
                </a:solidFill>
              </a:rPr>
              <a:t> pochva  </a:t>
            </a:r>
            <a:r>
              <a:rPr lang="cs-CZ" altLang="cs-CZ" dirty="0">
                <a:solidFill>
                  <a:schemeClr val="tx1"/>
                </a:solidFill>
              </a:rPr>
              <a:t>(jednoduchý obal)</a:t>
            </a:r>
          </a:p>
          <a:p>
            <a:r>
              <a:rPr lang="cs-CZ" altLang="cs-CZ" b="1" dirty="0">
                <a:solidFill>
                  <a:schemeClr val="tx1"/>
                </a:solidFill>
              </a:rPr>
              <a:t>Myelinová pochva </a:t>
            </a:r>
            <a:r>
              <a:rPr lang="cs-CZ" altLang="cs-CZ" dirty="0">
                <a:solidFill>
                  <a:schemeClr val="tx1"/>
                </a:solidFill>
              </a:rPr>
              <a:t>spirálovité obtočené </a:t>
            </a:r>
            <a:r>
              <a:rPr lang="cs-CZ" altLang="cs-CZ" dirty="0" err="1">
                <a:solidFill>
                  <a:schemeClr val="tx1"/>
                </a:solidFill>
              </a:rPr>
              <a:t>Schwannovy</a:t>
            </a:r>
            <a:r>
              <a:rPr lang="cs-CZ" altLang="cs-CZ" dirty="0">
                <a:solidFill>
                  <a:schemeClr val="tx1"/>
                </a:solidFill>
              </a:rPr>
              <a:t> buňky s tukem - PNS</a:t>
            </a:r>
          </a:p>
          <a:p>
            <a:pPr lvl="1"/>
            <a:r>
              <a:rPr lang="cs-CZ" altLang="cs-CZ" dirty="0">
                <a:solidFill>
                  <a:schemeClr val="tx1"/>
                </a:solidFill>
              </a:rPr>
              <a:t>Oligodendroglie v CNS</a:t>
            </a:r>
          </a:p>
          <a:p>
            <a:pPr lvl="1"/>
            <a:r>
              <a:rPr lang="cs-CZ" altLang="cs-CZ" b="1" dirty="0">
                <a:solidFill>
                  <a:schemeClr val="tx1"/>
                </a:solidFill>
              </a:rPr>
              <a:t>Ranvierovy zářezy</a:t>
            </a:r>
          </a:p>
          <a:p>
            <a:pPr lvl="1"/>
            <a:r>
              <a:rPr lang="cs-CZ" altLang="cs-CZ" dirty="0" err="1">
                <a:solidFill>
                  <a:schemeClr val="tx1"/>
                </a:solidFill>
              </a:rPr>
              <a:t>internodální</a:t>
            </a:r>
            <a:r>
              <a:rPr lang="cs-CZ" altLang="cs-CZ" dirty="0">
                <a:solidFill>
                  <a:schemeClr val="tx1"/>
                </a:solidFill>
              </a:rPr>
              <a:t> segmenty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34857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774826" y="2912841"/>
            <a:ext cx="4865688" cy="1997075"/>
            <a:chOff x="1336" y="1598"/>
            <a:chExt cx="3065" cy="1258"/>
          </a:xfrm>
        </p:grpSpPr>
        <p:graphicFrame>
          <p:nvGraphicFramePr>
            <p:cNvPr id="11281" name="Object 3"/>
            <p:cNvGraphicFramePr>
              <a:graphicFrameLocks noChangeAspect="1"/>
            </p:cNvGraphicFramePr>
            <p:nvPr/>
          </p:nvGraphicFramePr>
          <p:xfrm>
            <a:off x="1336" y="1598"/>
            <a:ext cx="3065" cy="1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6" name="Rastrový obrázek" r:id="rId4" imgW="5057143" imgH="2076740" progId="Paint.Picture">
                    <p:embed/>
                  </p:oleObj>
                </mc:Choice>
                <mc:Fallback>
                  <p:oleObj name="Rastrový obrázek" r:id="rId4" imgW="5057143" imgH="207674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6" y="1598"/>
                          <a:ext cx="3065" cy="1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2" name="AutoShape 4"/>
            <p:cNvSpPr>
              <a:spLocks noChangeArrowheads="1"/>
            </p:cNvSpPr>
            <p:nvPr/>
          </p:nvSpPr>
          <p:spPr bwMode="auto">
            <a:xfrm>
              <a:off x="3243" y="2341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6888163" y="3620867"/>
            <a:ext cx="2447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dirty="0"/>
              <a:t>Bipolární 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6887369" y="1488285"/>
            <a:ext cx="354871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dirty="0"/>
              <a:t>Multipolární </a:t>
            </a:r>
            <a:r>
              <a:rPr lang="cs-CZ" altLang="cs-CZ" sz="2000" b="1" dirty="0">
                <a:solidFill>
                  <a:srgbClr val="FF0000"/>
                </a:solidFill>
              </a:rPr>
              <a:t>(motorické, eferentní)</a:t>
            </a:r>
          </a:p>
        </p:txBody>
      </p:sp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1812925" y="735811"/>
            <a:ext cx="4856163" cy="1903412"/>
            <a:chOff x="1350" y="255"/>
            <a:chExt cx="3059" cy="1199"/>
          </a:xfrm>
        </p:grpSpPr>
        <p:sp>
          <p:nvSpPr>
            <p:cNvPr id="11278" name="AutoShape 8"/>
            <p:cNvSpPr>
              <a:spLocks noChangeArrowheads="1"/>
            </p:cNvSpPr>
            <p:nvPr/>
          </p:nvSpPr>
          <p:spPr bwMode="auto">
            <a:xfrm>
              <a:off x="2971" y="1026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aphicFrame>
          <p:nvGraphicFramePr>
            <p:cNvPr id="11279" name="Object 9"/>
            <p:cNvGraphicFramePr>
              <a:graphicFrameLocks noChangeAspect="1"/>
            </p:cNvGraphicFramePr>
            <p:nvPr/>
          </p:nvGraphicFramePr>
          <p:xfrm>
            <a:off x="1350" y="255"/>
            <a:ext cx="3059" cy="1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7" name="Rastrový obrázek" r:id="rId6" imgW="5249008" imgH="2057143" progId="Paint.Picture">
                    <p:embed/>
                  </p:oleObj>
                </mc:Choice>
                <mc:Fallback>
                  <p:oleObj name="Rastrový obrázek" r:id="rId6" imgW="5249008" imgH="205714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0" y="255"/>
                          <a:ext cx="3059" cy="1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0" name="AutoShape 10"/>
            <p:cNvSpPr>
              <a:spLocks noChangeArrowheads="1"/>
            </p:cNvSpPr>
            <p:nvPr/>
          </p:nvSpPr>
          <p:spPr bwMode="auto">
            <a:xfrm>
              <a:off x="2880" y="981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6888163" y="5300664"/>
            <a:ext cx="48698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dirty="0" err="1"/>
              <a:t>Pseudounipolární</a:t>
            </a:r>
            <a:r>
              <a:rPr lang="cs-CZ" altLang="cs-CZ" sz="3200" b="1" dirty="0"/>
              <a:t> </a:t>
            </a:r>
            <a:r>
              <a:rPr lang="cs-CZ" altLang="cs-CZ" sz="2400" b="1" dirty="0">
                <a:solidFill>
                  <a:srgbClr val="167BE0"/>
                </a:solidFill>
              </a:rPr>
              <a:t>(senzitivní, aferentní) </a:t>
            </a:r>
          </a:p>
        </p:txBody>
      </p:sp>
      <p:grpSp>
        <p:nvGrpSpPr>
          <p:cNvPr id="11271" name="Group 12"/>
          <p:cNvGrpSpPr>
            <a:grpSpLocks/>
          </p:cNvGrpSpPr>
          <p:nvPr/>
        </p:nvGrpSpPr>
        <p:grpSpPr bwMode="auto">
          <a:xfrm>
            <a:off x="1774826" y="4797425"/>
            <a:ext cx="4932363" cy="1817688"/>
            <a:chOff x="1326" y="2976"/>
            <a:chExt cx="3107" cy="1145"/>
          </a:xfrm>
        </p:grpSpPr>
        <p:graphicFrame>
          <p:nvGraphicFramePr>
            <p:cNvPr id="11275" name="Object 13"/>
            <p:cNvGraphicFramePr>
              <a:graphicFrameLocks noChangeAspect="1"/>
            </p:cNvGraphicFramePr>
            <p:nvPr/>
          </p:nvGraphicFramePr>
          <p:xfrm>
            <a:off x="1326" y="2976"/>
            <a:ext cx="3107" cy="1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28" name="Rastrový obrázek" r:id="rId8" imgW="5401429" imgH="1991003" progId="Paint.Picture">
                    <p:embed/>
                  </p:oleObj>
                </mc:Choice>
                <mc:Fallback>
                  <p:oleObj name="Rastrový obrázek" r:id="rId8" imgW="5401429" imgH="199100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2976"/>
                          <a:ext cx="3107" cy="1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6" name="AutoShape 14"/>
            <p:cNvSpPr>
              <a:spLocks noChangeArrowheads="1"/>
            </p:cNvSpPr>
            <p:nvPr/>
          </p:nvSpPr>
          <p:spPr bwMode="auto">
            <a:xfrm>
              <a:off x="1837" y="3657"/>
              <a:ext cx="589" cy="136"/>
            </a:xfrm>
            <a:prstGeom prst="rightArrow">
              <a:avLst>
                <a:gd name="adj1" fmla="val 50000"/>
                <a:gd name="adj2" fmla="val 108272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277" name="AutoShape 15"/>
            <p:cNvSpPr>
              <a:spLocks noChangeArrowheads="1"/>
            </p:cNvSpPr>
            <p:nvPr/>
          </p:nvSpPr>
          <p:spPr bwMode="auto">
            <a:xfrm>
              <a:off x="3016" y="3657"/>
              <a:ext cx="907" cy="136"/>
            </a:xfrm>
            <a:prstGeom prst="rightArrow">
              <a:avLst>
                <a:gd name="adj1" fmla="val 50000"/>
                <a:gd name="adj2" fmla="val 166728"/>
              </a:avLst>
            </a:pr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95551" y="6021388"/>
            <a:ext cx="1211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periferní raménko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4440239" y="6021388"/>
            <a:ext cx="1209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centrální raménko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46466" y="291529"/>
            <a:ext cx="662867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Ů</a:t>
            </a: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(morfologické dělení)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39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14908" y="764278"/>
            <a:ext cx="634186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Ů</a:t>
            </a: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 (funkční dělení)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08869" y="1871663"/>
            <a:ext cx="9232014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dirty="0">
                <a:solidFill>
                  <a:srgbClr val="167BE0"/>
                </a:solidFill>
              </a:rPr>
              <a:t>SENZITIVNÍ/SENZORICKÉ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sz="1800" dirty="0">
                <a:solidFill>
                  <a:schemeClr val="tx1"/>
                </a:solidFill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</a:rPr>
              <a:t>cítivé</a:t>
            </a:r>
            <a:r>
              <a:rPr lang="cs-CZ" altLang="cs-CZ" sz="1800" dirty="0">
                <a:solidFill>
                  <a:schemeClr val="tx1"/>
                </a:solidFill>
              </a:rPr>
              <a:t>, ascendentní, aferentní, centripetální)</a:t>
            </a:r>
          </a:p>
          <a:p>
            <a:pPr lvl="1" eaLnBrk="1" hangingPunct="1"/>
            <a:r>
              <a:rPr lang="cs-CZ" altLang="cs-CZ" sz="1800" dirty="0" err="1">
                <a:solidFill>
                  <a:srgbClr val="0070C0"/>
                </a:solidFill>
              </a:rPr>
              <a:t>Somatosenzitivní</a:t>
            </a:r>
            <a:r>
              <a:rPr lang="cs-CZ" altLang="cs-CZ" sz="1800" dirty="0">
                <a:solidFill>
                  <a:schemeClr val="tx1"/>
                </a:solidFill>
              </a:rPr>
              <a:t> (</a:t>
            </a:r>
            <a:r>
              <a:rPr lang="cs-CZ" altLang="cs-CZ" sz="1800" dirty="0" err="1">
                <a:solidFill>
                  <a:schemeClr val="tx1"/>
                </a:solidFill>
              </a:rPr>
              <a:t>propriocepce</a:t>
            </a:r>
            <a:r>
              <a:rPr lang="cs-CZ" altLang="cs-CZ" sz="1800" dirty="0">
                <a:solidFill>
                  <a:schemeClr val="tx1"/>
                </a:solidFill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</a:rPr>
              <a:t>exterocepce</a:t>
            </a:r>
            <a:r>
              <a:rPr lang="cs-CZ" altLang="cs-CZ" sz="1800" dirty="0">
                <a:solidFill>
                  <a:schemeClr val="tx1"/>
                </a:solidFill>
              </a:rPr>
              <a:t>)</a:t>
            </a:r>
          </a:p>
          <a:p>
            <a:pPr lvl="1" eaLnBrk="1" hangingPunct="1"/>
            <a:r>
              <a:rPr lang="cs-CZ" altLang="cs-CZ" sz="1800" dirty="0" err="1">
                <a:solidFill>
                  <a:srgbClr val="0070C0"/>
                </a:solidFill>
              </a:rPr>
              <a:t>Viscerosenzitivní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>
                <a:solidFill>
                  <a:schemeClr val="tx1"/>
                </a:solidFill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</a:rPr>
              <a:t>interocepce</a:t>
            </a:r>
            <a:r>
              <a:rPr lang="cs-CZ" altLang="cs-CZ" sz="1800" dirty="0">
                <a:solidFill>
                  <a:schemeClr val="tx1"/>
                </a:solidFill>
              </a:rPr>
              <a:t>)</a:t>
            </a:r>
          </a:p>
          <a:p>
            <a:pPr lvl="1" eaLnBrk="1" hangingPunct="1"/>
            <a:endParaRPr lang="cs-CZ" altLang="cs-CZ" sz="1400" dirty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altLang="cs-CZ" dirty="0">
                <a:solidFill>
                  <a:srgbClr val="C00000"/>
                </a:solidFill>
              </a:rPr>
              <a:t>MOTORICKÉ </a:t>
            </a:r>
            <a:r>
              <a:rPr lang="cs-CZ" altLang="cs-CZ" sz="1800" dirty="0">
                <a:solidFill>
                  <a:schemeClr val="tx1"/>
                </a:solidFill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</a:rPr>
              <a:t>odstředivé-centrifugální</a:t>
            </a:r>
            <a:r>
              <a:rPr lang="cs-CZ" altLang="cs-CZ" sz="1800" dirty="0">
                <a:solidFill>
                  <a:schemeClr val="tx1"/>
                </a:solidFill>
              </a:rPr>
              <a:t>, eferentní, descendentní)</a:t>
            </a: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800" dirty="0" err="1">
                <a:solidFill>
                  <a:srgbClr val="C00000"/>
                </a:solidFill>
              </a:rPr>
              <a:t>Somatomotorické</a:t>
            </a:r>
            <a:r>
              <a:rPr lang="cs-CZ" altLang="cs-CZ" sz="1800" dirty="0">
                <a:solidFill>
                  <a:srgbClr val="C00000"/>
                </a:solidFill>
              </a:rPr>
              <a:t> a </a:t>
            </a:r>
            <a:r>
              <a:rPr lang="cs-CZ" altLang="cs-CZ" sz="1800" dirty="0" err="1">
                <a:solidFill>
                  <a:srgbClr val="C00000"/>
                </a:solidFill>
              </a:rPr>
              <a:t>branchiomotorické</a:t>
            </a:r>
            <a:r>
              <a:rPr lang="cs-CZ" altLang="cs-CZ" sz="1800" dirty="0">
                <a:solidFill>
                  <a:schemeClr val="tx1"/>
                </a:solidFill>
              </a:rPr>
              <a:t> (k příčně pruhované svalovině)</a:t>
            </a:r>
          </a:p>
          <a:p>
            <a:pPr lvl="1"/>
            <a:r>
              <a:rPr lang="cs-CZ" altLang="cs-CZ" sz="1800" dirty="0" err="1">
                <a:solidFill>
                  <a:srgbClr val="00B050"/>
                </a:solidFill>
              </a:rPr>
              <a:t>Visceromotorické</a:t>
            </a:r>
            <a:r>
              <a:rPr lang="cs-CZ" altLang="cs-CZ" sz="1800" dirty="0">
                <a:solidFill>
                  <a:srgbClr val="00B050"/>
                </a:solidFill>
              </a:rPr>
              <a:t> = autonomní NS </a:t>
            </a:r>
            <a:r>
              <a:rPr lang="cs-CZ" altLang="cs-CZ" sz="1800" dirty="0">
                <a:solidFill>
                  <a:schemeClr val="tx1"/>
                </a:solidFill>
              </a:rPr>
              <a:t>(k hladké a srdeční svalovině, ke žlázám)</a:t>
            </a:r>
          </a:p>
          <a:p>
            <a:pPr lvl="1"/>
            <a:r>
              <a:rPr lang="cs-CZ" altLang="cs-CZ" sz="1800" dirty="0">
                <a:solidFill>
                  <a:srgbClr val="00B050"/>
                </a:solidFill>
              </a:rPr>
              <a:t>(</a:t>
            </a:r>
            <a:r>
              <a:rPr lang="cs-CZ" altLang="cs-CZ" sz="1800" dirty="0" err="1">
                <a:solidFill>
                  <a:srgbClr val="00B050"/>
                </a:solidFill>
              </a:rPr>
              <a:t>sympaticus</a:t>
            </a:r>
            <a:r>
              <a:rPr lang="cs-CZ" altLang="cs-CZ" sz="1800" dirty="0">
                <a:solidFill>
                  <a:srgbClr val="00B050"/>
                </a:solidFill>
              </a:rPr>
              <a:t>, </a:t>
            </a:r>
            <a:r>
              <a:rPr lang="cs-CZ" altLang="cs-CZ" sz="1800" dirty="0" err="1">
                <a:solidFill>
                  <a:srgbClr val="00B050"/>
                </a:solidFill>
              </a:rPr>
              <a:t>parasympaticus</a:t>
            </a:r>
            <a:r>
              <a:rPr lang="cs-CZ" altLang="cs-CZ" sz="1800" dirty="0">
                <a:solidFill>
                  <a:srgbClr val="00B050"/>
                </a:solidFill>
              </a:rPr>
              <a:t>)</a:t>
            </a:r>
          </a:p>
          <a:p>
            <a:pPr lvl="1" eaLnBrk="1" hangingPunct="1"/>
            <a:r>
              <a:rPr lang="cs-CZ" altLang="cs-CZ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buFontTx/>
              <a:buAutoNum type="arabicPeriod"/>
            </a:pPr>
            <a:r>
              <a:rPr lang="cs-CZ" altLang="cs-CZ" dirty="0">
                <a:solidFill>
                  <a:schemeClr val="tx1"/>
                </a:solidFill>
              </a:rPr>
              <a:t>INTERNEURONY</a:t>
            </a:r>
          </a:p>
          <a:p>
            <a:pPr eaLnBrk="1" hangingPunct="1">
              <a:buFontTx/>
              <a:buAutoNum type="arabicPeriod"/>
            </a:pPr>
            <a:endParaRPr lang="cs-CZ" altLang="cs-CZ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30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63581" y="935672"/>
            <a:ext cx="1127759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</a:rPr>
              <a:t>                             </a:t>
            </a:r>
            <a:r>
              <a:rPr lang="cs-CZ" altLang="cs-CZ" sz="4800" b="1" dirty="0">
                <a:solidFill>
                  <a:srgbClr val="C00000"/>
                </a:solidFill>
              </a:rPr>
              <a:t>Princip nervového řízení</a:t>
            </a:r>
          </a:p>
          <a:p>
            <a:r>
              <a:rPr lang="cs-CZ" altLang="cs-CZ" sz="2000" b="1" dirty="0">
                <a:solidFill>
                  <a:srgbClr val="C00000"/>
                </a:solidFill>
              </a:rPr>
              <a:t>                                                                </a:t>
            </a:r>
            <a:r>
              <a:rPr lang="cs-CZ" altLang="cs-CZ" sz="2800" b="1" dirty="0">
                <a:solidFill>
                  <a:srgbClr val="C00000"/>
                </a:solidFill>
              </a:rPr>
              <a:t>Základní funkční prvek </a:t>
            </a:r>
            <a:r>
              <a:rPr lang="cs-CZ" altLang="cs-CZ" sz="2800" b="1" u="sng" dirty="0">
                <a:solidFill>
                  <a:srgbClr val="C00000"/>
                </a:solidFill>
              </a:rPr>
              <a:t>NS je reflex</a:t>
            </a:r>
          </a:p>
          <a:p>
            <a:r>
              <a:rPr lang="cs-CZ" altLang="cs-CZ" sz="4000" b="1" dirty="0">
                <a:solidFill>
                  <a:srgbClr val="C00000"/>
                </a:solidFill>
              </a:rPr>
              <a:t> </a:t>
            </a:r>
            <a:endParaRPr lang="cs-CZ" altLang="cs-CZ" sz="4000" b="1" dirty="0">
              <a:solidFill>
                <a:srgbClr val="167BE0"/>
              </a:solidFill>
            </a:endParaRPr>
          </a:p>
          <a:p>
            <a:pPr marL="914400" lvl="1" indent="-457200">
              <a:buAutoNum type="arabicPeriod"/>
            </a:pPr>
            <a:r>
              <a:rPr lang="cs-CZ" altLang="cs-CZ" sz="2800" b="1" dirty="0">
                <a:solidFill>
                  <a:srgbClr val="167BE0"/>
                </a:solidFill>
              </a:rPr>
              <a:t>příjem informací</a:t>
            </a:r>
            <a:r>
              <a:rPr lang="cs-CZ" altLang="cs-CZ" sz="2000" b="1" dirty="0">
                <a:solidFill>
                  <a:srgbClr val="167BE0"/>
                </a:solidFill>
              </a:rPr>
              <a:t> </a:t>
            </a:r>
            <a:r>
              <a:rPr lang="cs-CZ" altLang="cs-CZ" sz="1600" dirty="0"/>
              <a:t>(pomocí smyslových orgánů - </a:t>
            </a:r>
            <a:r>
              <a:rPr lang="cs-CZ" altLang="cs-CZ" sz="1200" dirty="0"/>
              <a:t>nervových zakončení, smyslových orgánů </a:t>
            </a:r>
            <a:r>
              <a:rPr lang="cs-CZ" altLang="cs-CZ" sz="1600" dirty="0"/>
              <a:t>- zachycování a zaznamenávání podnětů z okolí – teplo, tlak, hluk)</a:t>
            </a:r>
          </a:p>
          <a:p>
            <a:pPr lvl="1"/>
            <a:r>
              <a:rPr lang="cs-CZ" altLang="cs-CZ" sz="2400" dirty="0"/>
              <a:t>2. </a:t>
            </a:r>
            <a:r>
              <a:rPr lang="cs-CZ" altLang="cs-CZ" sz="2400" b="1" dirty="0">
                <a:solidFill>
                  <a:srgbClr val="167BE0"/>
                </a:solidFill>
              </a:rPr>
              <a:t>zajištění přenosu podnětů do CNS </a:t>
            </a:r>
            <a:r>
              <a:rPr lang="cs-CZ" altLang="cs-CZ" sz="2000" dirty="0"/>
              <a:t>– </a:t>
            </a:r>
            <a:r>
              <a:rPr lang="cs-CZ" altLang="cs-CZ" sz="1600" u="sng" dirty="0"/>
              <a:t>dostředivými (senzitivními nervy)</a:t>
            </a:r>
          </a:p>
          <a:p>
            <a:pPr lvl="1"/>
            <a:r>
              <a:rPr lang="cs-CZ" altLang="cs-CZ" sz="2400" dirty="0"/>
              <a:t>3. </a:t>
            </a:r>
            <a:r>
              <a:rPr lang="cs-CZ" altLang="cs-CZ" sz="2400" b="1" dirty="0"/>
              <a:t>vyhodnocení a vytvoření výstupní informace </a:t>
            </a:r>
            <a:r>
              <a:rPr lang="cs-CZ" altLang="cs-CZ" sz="1600" dirty="0"/>
              <a:t>(v CNS)</a:t>
            </a:r>
          </a:p>
          <a:p>
            <a:pPr lvl="1"/>
            <a:r>
              <a:rPr lang="cs-CZ" altLang="cs-CZ" sz="2400" dirty="0"/>
              <a:t>4. </a:t>
            </a:r>
            <a:r>
              <a:rPr lang="cs-CZ" altLang="cs-CZ" sz="2400" b="1" dirty="0">
                <a:solidFill>
                  <a:srgbClr val="FF0000"/>
                </a:solidFill>
              </a:rPr>
              <a:t>přenos informace k výkonným orgánům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(pro svalové buňky hladké, příčně pruhované a srdeční svaloviny a žlázy) </a:t>
            </a:r>
            <a:r>
              <a:rPr lang="cs-CZ" altLang="cs-CZ" sz="1600" u="sng" dirty="0"/>
              <a:t>odstředivými (motorickými nervy)</a:t>
            </a:r>
          </a:p>
          <a:p>
            <a:pPr lvl="1"/>
            <a:r>
              <a:rPr lang="cs-CZ" altLang="cs-CZ" sz="20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289889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13671" y="430145"/>
            <a:ext cx="883684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ZÁKLADNÍ SCHÉMA ČINNOSTI NERVOVÉ SOUSTAVY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631951" y="1412876"/>
            <a:ext cx="2238375" cy="955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167BE0"/>
                </a:solidFill>
              </a:rPr>
              <a:t>Receptor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nervová zakončení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smyslové orgány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4511676" y="1412875"/>
            <a:ext cx="2633663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Centrum reflexu</a:t>
            </a:r>
          </a:p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CNS (mozek, mícha)</a:t>
            </a:r>
          </a:p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824789" y="1341438"/>
            <a:ext cx="3783011" cy="1504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FF0000"/>
                </a:solidFill>
              </a:rPr>
              <a:t>Efektor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příčně pruhovaná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hladká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srdeční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žlázy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4779963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3" name="AutoShape 8"/>
          <p:cNvSpPr>
            <a:spLocks noChangeArrowheads="1"/>
          </p:cNvSpPr>
          <p:nvPr/>
        </p:nvSpPr>
        <p:spPr bwMode="auto">
          <a:xfrm>
            <a:off x="3935413" y="170021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6651625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5" name="AutoShape 10"/>
          <p:cNvSpPr>
            <a:spLocks noChangeArrowheads="1"/>
          </p:cNvSpPr>
          <p:nvPr/>
        </p:nvSpPr>
        <p:spPr bwMode="auto">
          <a:xfrm>
            <a:off x="7175501" y="1700213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1919289" y="4005264"/>
            <a:ext cx="3967753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 err="1">
                <a:solidFill>
                  <a:srgbClr val="167BE0"/>
                </a:solidFill>
              </a:rPr>
              <a:t>Sensorické</a:t>
            </a:r>
            <a:r>
              <a:rPr lang="cs-CZ" altLang="cs-CZ" sz="1800" dirty="0">
                <a:solidFill>
                  <a:srgbClr val="167BE0"/>
                </a:solidFill>
              </a:rPr>
              <a:t>/senzitivní (dostředivé, </a:t>
            </a:r>
          </a:p>
          <a:p>
            <a:pPr eaLnBrk="1" hangingPunct="1"/>
            <a:r>
              <a:rPr lang="cs-CZ" altLang="cs-CZ" sz="1800" dirty="0">
                <a:solidFill>
                  <a:srgbClr val="167BE0"/>
                </a:solidFill>
              </a:rPr>
              <a:t>centripetální neurony)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6816725" y="44370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>
            <a:off x="4151313" y="2060576"/>
            <a:ext cx="0" cy="1584325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7535863" y="2205039"/>
            <a:ext cx="0" cy="15843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6383339" y="3933826"/>
            <a:ext cx="4350922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rgbClr val="FF0000"/>
                </a:solidFill>
              </a:rPr>
              <a:t>Motorické (odstředivé, centrifugální</a:t>
            </a:r>
          </a:p>
          <a:p>
            <a:pPr eaLnBrk="1" hangingPunct="1"/>
            <a:r>
              <a:rPr lang="cs-CZ" altLang="cs-CZ" sz="1800" dirty="0">
                <a:solidFill>
                  <a:srgbClr val="FF0000"/>
                </a:solidFill>
              </a:rPr>
              <a:t>neurony)</a:t>
            </a:r>
          </a:p>
        </p:txBody>
      </p:sp>
      <p:sp>
        <p:nvSpPr>
          <p:cNvPr id="4111" name="Text Box 16"/>
          <p:cNvSpPr txBox="1">
            <a:spLocks noChangeArrowheads="1"/>
          </p:cNvSpPr>
          <p:nvPr/>
        </p:nvSpPr>
        <p:spPr bwMode="auto">
          <a:xfrm>
            <a:off x="1613671" y="5129969"/>
            <a:ext cx="9688510" cy="6771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FFFF00"/>
                </a:solidFill>
              </a:rPr>
              <a:t>                                        </a:t>
            </a:r>
            <a:r>
              <a:rPr lang="cs-CZ" altLang="cs-CZ" sz="2000" dirty="0">
                <a:solidFill>
                  <a:schemeClr val="tx1"/>
                </a:solidFill>
              </a:rPr>
              <a:t>Periferní nervová soustava (PNS)</a:t>
            </a:r>
          </a:p>
          <a:p>
            <a:pPr eaLnBrk="1" hangingPunct="1"/>
            <a:r>
              <a:rPr lang="cs-CZ" altLang="cs-CZ" sz="1800" b="0" dirty="0">
                <a:solidFill>
                  <a:schemeClr val="tx1"/>
                </a:solidFill>
              </a:rPr>
              <a:t>      = míšní (31 párů), hlavové (1-12) a autonomní nervy (</a:t>
            </a:r>
            <a:r>
              <a:rPr lang="cs-CZ" altLang="cs-CZ" sz="1800" b="0" dirty="0" err="1">
                <a:solidFill>
                  <a:schemeClr val="tx1"/>
                </a:solidFill>
              </a:rPr>
              <a:t>sympathicus</a:t>
            </a:r>
            <a:r>
              <a:rPr lang="cs-CZ" altLang="cs-CZ" sz="1800" b="0" dirty="0">
                <a:solidFill>
                  <a:schemeClr val="tx1"/>
                </a:solidFill>
              </a:rPr>
              <a:t> a </a:t>
            </a:r>
            <a:r>
              <a:rPr lang="cs-CZ" altLang="cs-CZ" sz="1800" b="0" dirty="0" err="1">
                <a:solidFill>
                  <a:schemeClr val="tx1"/>
                </a:solidFill>
              </a:rPr>
              <a:t>parasympathicus</a:t>
            </a:r>
            <a:r>
              <a:rPr lang="cs-CZ" altLang="cs-CZ" sz="18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112" name="Line 18"/>
          <p:cNvSpPr>
            <a:spLocks noChangeShapeType="1"/>
          </p:cNvSpPr>
          <p:nvPr/>
        </p:nvSpPr>
        <p:spPr bwMode="auto">
          <a:xfrm>
            <a:off x="5087939" y="4652963"/>
            <a:ext cx="504825" cy="360362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" name="Line 19"/>
          <p:cNvSpPr>
            <a:spLocks noChangeShapeType="1"/>
          </p:cNvSpPr>
          <p:nvPr/>
        </p:nvSpPr>
        <p:spPr bwMode="auto">
          <a:xfrm flipH="1">
            <a:off x="6600825" y="4652963"/>
            <a:ext cx="503238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008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719899"/>
              </p:ext>
            </p:extLst>
          </p:nvPr>
        </p:nvGraphicFramePr>
        <p:xfrm>
          <a:off x="1390650" y="488952"/>
          <a:ext cx="8807451" cy="630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Rastrový obrázek" r:id="rId4" imgW="6180952" imgH="4428571" progId="Paint.Picture">
                  <p:embed/>
                </p:oleObj>
              </mc:Choice>
              <mc:Fallback>
                <p:oleObj name="Rastrový obrázek" r:id="rId4" imgW="6180952" imgH="4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50" y="488952"/>
                        <a:ext cx="8807451" cy="630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25383" y="2492628"/>
            <a:ext cx="2303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>
                <a:solidFill>
                  <a:srgbClr val="990033"/>
                </a:solidFill>
              </a:rPr>
              <a:t>Interneuron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576889" y="5344211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/>
              <a:t>Motorický neuron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08664" y="1052513"/>
            <a:ext cx="2447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/>
              <a:t>Aferentní neuron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25099" y="3281705"/>
            <a:ext cx="2590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inhibiční x excitační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/>
              <a:t>Pouze v CNS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57700" y="314325"/>
            <a:ext cx="1937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C00000"/>
                </a:solidFill>
              </a:rPr>
              <a:t>Míšní reflex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37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reflexní oblouk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6"/>
          <a:stretch/>
        </p:blipFill>
        <p:spPr bwMode="auto">
          <a:xfrm>
            <a:off x="1047750" y="1015697"/>
            <a:ext cx="9239250" cy="492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0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362076" y="554039"/>
            <a:ext cx="8640763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                Svalová soustava</a:t>
            </a:r>
            <a:endParaRPr lang="cs-CZ" altLang="cs-CZ" sz="3600" b="1" dirty="0">
              <a:latin typeface="Arial" panose="020B0604020202020204" pitchFamily="34" charset="0"/>
            </a:endParaRPr>
          </a:p>
          <a:p>
            <a:endParaRPr lang="cs-CZ" altLang="cs-CZ" sz="3600" b="1" dirty="0">
              <a:latin typeface="Arial" panose="020B0604020202020204" pitchFamily="34" charset="0"/>
            </a:endParaRPr>
          </a:p>
          <a:p>
            <a:pPr>
              <a:buFontTx/>
              <a:buAutoNum type="alphaLcParenR"/>
            </a:pP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posturální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(zajišťuje nastavení a udržování 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      polohy tělních segmentů v gravitačním poli, </a:t>
            </a:r>
            <a:r>
              <a:rPr lang="cs-CZ" altLang="cs-CZ" sz="1400" b="1" dirty="0">
                <a:latin typeface="Arial" panose="020B0604020202020204" pitchFamily="34" charset="0"/>
              </a:rPr>
              <a:t>těžiště</a:t>
            </a:r>
            <a:r>
              <a:rPr lang="cs-CZ" altLang="cs-CZ" b="1" dirty="0">
                <a:latin typeface="Arial" panose="020B0604020202020204" pitchFamily="34" charset="0"/>
              </a:rPr>
              <a:t>)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b) lokomoční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(hrubá motorika např. chůze)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c) manipulační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(jemná motorika např. psaní)</a:t>
            </a:r>
          </a:p>
          <a:p>
            <a:endParaRPr lang="cs-CZ" altLang="cs-CZ" sz="2800" b="1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d) komunikační systém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pohyb zaměřený na přenos</a:t>
            </a:r>
          </a:p>
          <a:p>
            <a:r>
              <a:rPr lang="cs-CZ" altLang="cs-CZ" b="1" dirty="0">
                <a:latin typeface="Arial" panose="020B0604020202020204" pitchFamily="34" charset="0"/>
              </a:rPr>
              <a:t>     informací (např. řeč, mimika)</a:t>
            </a:r>
          </a:p>
          <a:p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e) logistické systémy</a:t>
            </a: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b="1" dirty="0">
                <a:latin typeface="Arial" panose="020B0604020202020204" pitchFamily="34" charset="0"/>
              </a:rPr>
              <a:t>(respirace a výživa)</a:t>
            </a:r>
          </a:p>
          <a:p>
            <a:endParaRPr lang="cs-CZ" altLang="cs-CZ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749550" y="382588"/>
            <a:ext cx="607044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ROZDĚLENÍ NERVOVÉHO SYSTÉMU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17500" y="1513950"/>
            <a:ext cx="118745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u="sng" dirty="0">
                <a:solidFill>
                  <a:srgbClr val="C00000"/>
                </a:solidFill>
              </a:rPr>
              <a:t>Centrální</a:t>
            </a:r>
            <a:r>
              <a:rPr lang="cs-CZ" altLang="cs-CZ" dirty="0">
                <a:solidFill>
                  <a:srgbClr val="C00000"/>
                </a:solidFill>
              </a:rPr>
              <a:t>  (CNS) </a:t>
            </a:r>
            <a:r>
              <a:rPr lang="cs-CZ" altLang="cs-CZ" dirty="0">
                <a:solidFill>
                  <a:schemeClr val="tx1"/>
                </a:solidFill>
              </a:rPr>
              <a:t>– mícha, mozek</a:t>
            </a:r>
          </a:p>
          <a:p>
            <a:pPr lvl="4"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2" eaLnBrk="1" hangingPunct="1"/>
            <a:r>
              <a:rPr lang="cs-CZ" altLang="cs-CZ" i="1" dirty="0" err="1">
                <a:solidFill>
                  <a:schemeClr val="tx1"/>
                </a:solidFill>
              </a:rPr>
              <a:t>Substantia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tx1"/>
                </a:solidFill>
              </a:rPr>
              <a:t>grisea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(šedá hmota) </a:t>
            </a:r>
            <a:r>
              <a:rPr lang="cs-CZ" altLang="cs-CZ" sz="1400" dirty="0">
                <a:solidFill>
                  <a:schemeClr val="tx1"/>
                </a:solidFill>
              </a:rPr>
              <a:t>- perikaryony a </a:t>
            </a:r>
            <a:r>
              <a:rPr lang="cs-CZ" altLang="cs-CZ" sz="1400" dirty="0" err="1">
                <a:solidFill>
                  <a:schemeClr val="tx1"/>
                </a:solidFill>
              </a:rPr>
              <a:t>neuropil</a:t>
            </a:r>
            <a:r>
              <a:rPr lang="cs-CZ" altLang="cs-CZ" sz="1400" dirty="0">
                <a:solidFill>
                  <a:schemeClr val="tx1"/>
                </a:solidFill>
              </a:rPr>
              <a:t> (</a:t>
            </a:r>
            <a:r>
              <a:rPr lang="cs-CZ" altLang="cs-CZ" sz="1400" dirty="0" err="1">
                <a:solidFill>
                  <a:schemeClr val="tx1"/>
                </a:solidFill>
              </a:rPr>
              <a:t>cortex</a:t>
            </a:r>
            <a:r>
              <a:rPr lang="cs-CZ" altLang="cs-CZ" sz="1400" dirty="0">
                <a:solidFill>
                  <a:schemeClr val="tx1"/>
                </a:solidFill>
              </a:rPr>
              <a:t>, </a:t>
            </a:r>
            <a:r>
              <a:rPr lang="cs-CZ" altLang="cs-CZ" sz="1400" dirty="0" err="1">
                <a:solidFill>
                  <a:schemeClr val="tx1"/>
                </a:solidFill>
              </a:rPr>
              <a:t>nuclei</a:t>
            </a:r>
            <a:r>
              <a:rPr lang="cs-CZ" altLang="cs-CZ" sz="1400" dirty="0">
                <a:solidFill>
                  <a:schemeClr val="tx1"/>
                </a:solidFill>
              </a:rPr>
              <a:t>)</a:t>
            </a:r>
          </a:p>
          <a:p>
            <a:pPr lvl="2" eaLnBrk="1" hangingPunct="1"/>
            <a:r>
              <a:rPr lang="cs-CZ" altLang="cs-CZ" i="1" dirty="0" err="1">
                <a:solidFill>
                  <a:schemeClr val="tx1"/>
                </a:solidFill>
              </a:rPr>
              <a:t>Substantia</a:t>
            </a:r>
            <a:r>
              <a:rPr lang="cs-CZ" altLang="cs-CZ" i="1" dirty="0">
                <a:solidFill>
                  <a:schemeClr val="tx1"/>
                </a:solidFill>
              </a:rPr>
              <a:t> alba </a:t>
            </a:r>
            <a:r>
              <a:rPr lang="cs-CZ" altLang="cs-CZ" dirty="0">
                <a:solidFill>
                  <a:schemeClr val="tx1"/>
                </a:solidFill>
              </a:rPr>
              <a:t>(bílá hmota) </a:t>
            </a:r>
            <a:r>
              <a:rPr lang="cs-CZ" altLang="cs-CZ" sz="1400" dirty="0">
                <a:solidFill>
                  <a:schemeClr val="tx1"/>
                </a:solidFill>
              </a:rPr>
              <a:t>– </a:t>
            </a:r>
            <a:r>
              <a:rPr lang="cs-CZ" altLang="cs-CZ" sz="1400" dirty="0" err="1">
                <a:solidFill>
                  <a:schemeClr val="tx1"/>
                </a:solidFill>
              </a:rPr>
              <a:t>myelinizovaná</a:t>
            </a:r>
            <a:r>
              <a:rPr lang="cs-CZ" altLang="cs-CZ" sz="1400" dirty="0">
                <a:solidFill>
                  <a:schemeClr val="tx1"/>
                </a:solidFill>
              </a:rPr>
              <a:t> nervová vlákna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2. </a:t>
            </a:r>
            <a:r>
              <a:rPr lang="cs-CZ" altLang="cs-CZ" u="sng" dirty="0">
                <a:solidFill>
                  <a:srgbClr val="C00000"/>
                </a:solidFill>
              </a:rPr>
              <a:t>Periferní NS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– míšní, hlavové a autonomní nervy (senzitivní, motorické, smíšené)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          svazky nervových vláken </a:t>
            </a:r>
          </a:p>
          <a:p>
            <a:pPr lvl="1" eaLnBrk="1" hangingPunct="1"/>
            <a:r>
              <a:rPr lang="cs-CZ" altLang="cs-CZ" dirty="0"/>
              <a:t>                                              </a:t>
            </a:r>
          </a:p>
          <a:p>
            <a:pPr lvl="1" eaLnBrk="1" hangingPunct="1"/>
            <a:r>
              <a:rPr lang="cs-CZ" altLang="cs-CZ" dirty="0"/>
              <a:t>                                                   </a:t>
            </a:r>
          </a:p>
        </p:txBody>
      </p:sp>
      <p:pic>
        <p:nvPicPr>
          <p:cNvPr id="15364" name="Picture 6" descr="ne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71" y="3881964"/>
            <a:ext cx="43275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433" y="695652"/>
            <a:ext cx="177793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42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759075" y="195046"/>
            <a:ext cx="57477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PERIFERNÍ NERVOVÝ SYSTÉM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1" name="Picture 7" descr="kmenC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43075"/>
            <a:ext cx="40322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746125" y="1063626"/>
            <a:ext cx="402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hlavové nervy - 12 párů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6383337" y="1035052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míšní nervy - 31 párů</a:t>
            </a:r>
          </a:p>
        </p:txBody>
      </p:sp>
      <p:pic>
        <p:nvPicPr>
          <p:cNvPr id="174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743075"/>
            <a:ext cx="381952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086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558800" y="2133600"/>
            <a:ext cx="52451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B050"/>
                </a:solidFill>
              </a:rPr>
              <a:t>Vegetativní </a:t>
            </a:r>
            <a:r>
              <a:rPr lang="cs-CZ" altLang="cs-CZ" sz="2000" dirty="0">
                <a:solidFill>
                  <a:srgbClr val="00B050"/>
                </a:solidFill>
              </a:rPr>
              <a:t>(autonomní) </a:t>
            </a:r>
            <a:r>
              <a:rPr lang="cs-CZ" altLang="cs-CZ" dirty="0">
                <a:solidFill>
                  <a:srgbClr val="00B050"/>
                </a:solidFill>
              </a:rPr>
              <a:t>nervy</a:t>
            </a:r>
          </a:p>
          <a:p>
            <a:pPr eaLnBrk="1" hangingPunct="1"/>
            <a:r>
              <a:rPr lang="cs-CZ" altLang="cs-CZ" sz="2000" dirty="0">
                <a:solidFill>
                  <a:srgbClr val="00B050"/>
                </a:solidFill>
              </a:rPr>
              <a:t>(</a:t>
            </a:r>
            <a:r>
              <a:rPr lang="cs-CZ" altLang="cs-CZ" sz="2000" dirty="0" err="1">
                <a:solidFill>
                  <a:srgbClr val="00B050"/>
                </a:solidFill>
              </a:rPr>
              <a:t>sympaticus</a:t>
            </a:r>
            <a:r>
              <a:rPr lang="cs-CZ" altLang="cs-CZ" sz="2000" dirty="0">
                <a:solidFill>
                  <a:srgbClr val="00B050"/>
                </a:solidFill>
              </a:rPr>
              <a:t> a </a:t>
            </a:r>
            <a:r>
              <a:rPr lang="cs-CZ" altLang="cs-CZ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parasympaticus</a:t>
            </a:r>
            <a:r>
              <a:rPr lang="cs-CZ" altLang="cs-CZ" sz="2000" dirty="0">
                <a:solidFill>
                  <a:srgbClr val="00B050"/>
                </a:solidFill>
              </a:rPr>
              <a:t>)</a:t>
            </a:r>
          </a:p>
          <a:p>
            <a:pPr eaLnBrk="1" hangingPunct="1"/>
            <a:endParaRPr lang="cs-CZ" altLang="cs-CZ" sz="2000" dirty="0">
              <a:solidFill>
                <a:srgbClr val="00B050"/>
              </a:solidFill>
            </a:endParaRPr>
          </a:p>
          <a:p>
            <a:pPr eaLnBrk="1" hangingPunct="1"/>
            <a:endParaRPr lang="cs-CZ" altLang="cs-CZ" sz="20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Aby mohl autonomní nerv ovlivnit cílový orgán </a:t>
            </a:r>
            <a:r>
              <a:rPr lang="cs-CZ" altLang="cs-CZ" sz="1400" dirty="0">
                <a:solidFill>
                  <a:schemeClr val="tx1"/>
                </a:solidFill>
              </a:rPr>
              <a:t>(žlázu, hladkou nebo srdeční svalovinu) </a:t>
            </a:r>
            <a:r>
              <a:rPr lang="cs-CZ" altLang="cs-CZ" sz="2000" dirty="0">
                <a:solidFill>
                  <a:schemeClr val="tx1"/>
                </a:solidFill>
              </a:rPr>
              <a:t>, musí se na periferii </a:t>
            </a:r>
            <a:r>
              <a:rPr lang="cs-CZ" altLang="cs-CZ" sz="2000" dirty="0">
                <a:solidFill>
                  <a:srgbClr val="C00000"/>
                </a:solidFill>
              </a:rPr>
              <a:t>přepojit</a:t>
            </a:r>
            <a:r>
              <a:rPr lang="cs-CZ" altLang="cs-CZ" sz="2000" dirty="0">
                <a:solidFill>
                  <a:schemeClr val="tx1"/>
                </a:solidFill>
              </a:rPr>
              <a:t> v příslušném </a:t>
            </a:r>
            <a:r>
              <a:rPr lang="cs-CZ" altLang="cs-CZ" sz="2000" u="sng" dirty="0">
                <a:solidFill>
                  <a:srgbClr val="C00000"/>
                </a:solidFill>
              </a:rPr>
              <a:t>autonomním gangliu!</a:t>
            </a:r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988322"/>
              </p:ext>
            </p:extLst>
          </p:nvPr>
        </p:nvGraphicFramePr>
        <p:xfrm>
          <a:off x="6631057" y="117475"/>
          <a:ext cx="2830513" cy="674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Fotografie" r:id="rId3" imgW="2857899" imgH="8819048" progId="MSPhotoEd.3">
                  <p:embed/>
                </p:oleObj>
              </mc:Choice>
              <mc:Fallback>
                <p:oleObj name="Fotografie" r:id="rId3" imgW="2857899" imgH="88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057" y="117475"/>
                        <a:ext cx="2830513" cy="674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8617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163204" y="602783"/>
            <a:ext cx="1194107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cs-CZ" altLang="cs-CZ" sz="3600" b="1" dirty="0">
                <a:solidFill>
                  <a:srgbClr val="C00000"/>
                </a:solidFill>
              </a:rPr>
              <a:t>Míšní nerv (</a:t>
            </a:r>
            <a:r>
              <a:rPr lang="cs-CZ" altLang="cs-CZ" sz="3600" b="1" dirty="0" err="1">
                <a:solidFill>
                  <a:srgbClr val="C00000"/>
                </a:solidFill>
              </a:rPr>
              <a:t>nervus</a:t>
            </a:r>
            <a:r>
              <a:rPr lang="cs-CZ" altLang="cs-CZ" sz="3600" b="1" dirty="0">
                <a:solidFill>
                  <a:srgbClr val="C00000"/>
                </a:solidFill>
              </a:rPr>
              <a:t> </a:t>
            </a:r>
            <a:r>
              <a:rPr lang="cs-CZ" altLang="cs-CZ" sz="3600" b="1" dirty="0" err="1">
                <a:solidFill>
                  <a:srgbClr val="C00000"/>
                </a:solidFill>
              </a:rPr>
              <a:t>spinalis</a:t>
            </a:r>
            <a:r>
              <a:rPr lang="cs-CZ" altLang="cs-CZ" sz="3600" b="1" dirty="0">
                <a:solidFill>
                  <a:srgbClr val="C00000"/>
                </a:solidFill>
              </a:rPr>
              <a:t>)</a:t>
            </a:r>
          </a:p>
          <a:p>
            <a:pPr lvl="2"/>
            <a:r>
              <a:rPr lang="cs-CZ" altLang="cs-CZ" sz="2400" b="1" dirty="0">
                <a:solidFill>
                  <a:srgbClr val="C00000"/>
                </a:solidFill>
              </a:rPr>
              <a:t>Mícha na řezu:</a:t>
            </a:r>
          </a:p>
          <a:p>
            <a:pPr lvl="2"/>
            <a:r>
              <a:rPr lang="cs-CZ" altLang="cs-CZ" b="1" i="1" dirty="0" err="1"/>
              <a:t>Substantia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grisea</a:t>
            </a:r>
            <a:r>
              <a:rPr lang="cs-CZ" altLang="cs-CZ" b="1" i="1" dirty="0"/>
              <a:t> </a:t>
            </a:r>
            <a:r>
              <a:rPr lang="cs-CZ" altLang="cs-CZ" dirty="0"/>
              <a:t>(šedá hmota - uvnitř) </a:t>
            </a:r>
            <a:r>
              <a:rPr lang="cs-CZ" altLang="cs-CZ" sz="1400" dirty="0"/>
              <a:t>- perikaryony a </a:t>
            </a:r>
            <a:r>
              <a:rPr lang="cs-CZ" altLang="cs-CZ" sz="1400" dirty="0" err="1"/>
              <a:t>neuropil</a:t>
            </a:r>
            <a:r>
              <a:rPr lang="cs-CZ" altLang="cs-CZ" sz="1400" dirty="0"/>
              <a:t> (jádra) - přední roh (</a:t>
            </a:r>
            <a:r>
              <a:rPr lang="cs-CZ" altLang="cs-CZ" sz="1400" dirty="0" err="1"/>
              <a:t>cornu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anterius</a:t>
            </a:r>
            <a:r>
              <a:rPr lang="cs-CZ" altLang="cs-CZ" sz="1400" dirty="0"/>
              <a:t>), </a:t>
            </a:r>
            <a:r>
              <a:rPr lang="cs-CZ" altLang="cs-CZ" sz="1400" dirty="0" err="1"/>
              <a:t>pars</a:t>
            </a:r>
            <a:r>
              <a:rPr lang="cs-CZ" altLang="cs-CZ" sz="1400" dirty="0"/>
              <a:t> intermedia a zadní roh (</a:t>
            </a:r>
            <a:r>
              <a:rPr lang="cs-CZ" altLang="cs-CZ" sz="1400" dirty="0" err="1"/>
              <a:t>cornu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posterius</a:t>
            </a:r>
            <a:r>
              <a:rPr lang="cs-CZ" altLang="cs-CZ" sz="1400" dirty="0"/>
              <a:t>)</a:t>
            </a:r>
          </a:p>
          <a:p>
            <a:pPr lvl="2"/>
            <a:r>
              <a:rPr lang="cs-CZ" altLang="cs-CZ" b="1" i="1" dirty="0" err="1"/>
              <a:t>Substantia</a:t>
            </a:r>
            <a:r>
              <a:rPr lang="cs-CZ" altLang="cs-CZ" b="1" i="1" dirty="0"/>
              <a:t> alba </a:t>
            </a:r>
            <a:r>
              <a:rPr lang="cs-CZ" altLang="cs-CZ" dirty="0"/>
              <a:t>(bílá hmota – po obvodu) </a:t>
            </a:r>
            <a:r>
              <a:rPr lang="cs-CZ" altLang="cs-CZ" sz="1400" dirty="0"/>
              <a:t>– </a:t>
            </a:r>
            <a:r>
              <a:rPr lang="cs-CZ" altLang="cs-CZ" sz="1400" dirty="0" err="1"/>
              <a:t>myelinizovaná</a:t>
            </a:r>
            <a:r>
              <a:rPr lang="cs-CZ" altLang="cs-CZ" sz="1400" dirty="0"/>
              <a:t> nervová vlákna </a:t>
            </a:r>
          </a:p>
        </p:txBody>
      </p:sp>
      <p:pic>
        <p:nvPicPr>
          <p:cNvPr id="6" name="Picture 4" descr="sejmout0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2858043" y="2547245"/>
            <a:ext cx="5446372" cy="42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97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ovéPole 1"/>
          <p:cNvSpPr txBox="1">
            <a:spLocks noChangeArrowheads="1"/>
          </p:cNvSpPr>
          <p:nvPr/>
        </p:nvSpPr>
        <p:spPr bwMode="auto">
          <a:xfrm>
            <a:off x="381000" y="1700142"/>
            <a:ext cx="788869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B0F0"/>
                </a:solidFill>
                <a:latin typeface="Arial" panose="020B0604020202020204" pitchFamily="34" charset="0"/>
              </a:rPr>
              <a:t>Do zadního rohu vstupují senzitivní vlákna a tvoří </a:t>
            </a:r>
            <a:r>
              <a:rPr lang="cs-CZ" altLang="cs-CZ" sz="2400" b="1" dirty="0">
                <a:solidFill>
                  <a:srgbClr val="00B0F0"/>
                </a:solidFill>
                <a:latin typeface="Arial" panose="020B0604020202020204" pitchFamily="34" charset="0"/>
              </a:rPr>
              <a:t>radix dorsalis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Z předního rohu vystupují motorická vlákna a tvoří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radix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ventralis</a:t>
            </a: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vně </a:t>
            </a:r>
            <a:r>
              <a:rPr lang="cs-CZ" altLang="cs-CZ" sz="1800" b="1" dirty="0" err="1">
                <a:latin typeface="Arial" panose="020B0604020202020204" pitchFamily="34" charset="0"/>
              </a:rPr>
              <a:t>foramen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intervertebrale</a:t>
            </a:r>
            <a:r>
              <a:rPr lang="cs-CZ" altLang="cs-CZ" sz="1800" b="1" dirty="0">
                <a:latin typeface="Arial" panose="020B0604020202020204" pitchFamily="34" charset="0"/>
              </a:rPr>
              <a:t> jsou vlákna smíšena a tvoří: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Ramus</a:t>
            </a:r>
            <a:r>
              <a:rPr lang="cs-CZ" altLang="cs-CZ" sz="2400" b="1" dirty="0">
                <a:latin typeface="Arial" panose="020B0604020202020204" pitchFamily="34" charset="0"/>
              </a:rPr>
              <a:t> dorsalis </a:t>
            </a:r>
            <a:r>
              <a:rPr lang="cs-CZ" altLang="cs-CZ" sz="1800" b="1" dirty="0">
                <a:latin typeface="Arial" panose="020B0604020202020204" pitchFamily="34" charset="0"/>
              </a:rPr>
              <a:t>(smíšený)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Ramus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ventralis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(smíšený)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Obou </a:t>
            </a:r>
            <a:r>
              <a:rPr lang="cs-CZ" altLang="cs-CZ" sz="1800" b="1" dirty="0" err="1">
                <a:latin typeface="Arial" panose="020B0604020202020204" pitchFamily="34" charset="0"/>
              </a:rPr>
              <a:t>rami</a:t>
            </a:r>
            <a:r>
              <a:rPr lang="cs-CZ" altLang="cs-CZ" sz="1800" b="1" dirty="0">
                <a:latin typeface="Arial" panose="020B0604020202020204" pitchFamily="34" charset="0"/>
              </a:rPr>
              <a:t> se účastní </a:t>
            </a: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griseus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albus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griseus</a:t>
            </a:r>
            <a:endParaRPr lang="cs-CZ" altLang="cs-CZ" sz="1800" b="1" dirty="0">
              <a:latin typeface="Arial" panose="020B0604020202020204" pitchFamily="34" charset="0"/>
            </a:endParaRPr>
          </a:p>
        </p:txBody>
      </p:sp>
      <p:sp>
        <p:nvSpPr>
          <p:cNvPr id="16388" name="TextovéPole 2"/>
          <p:cNvSpPr txBox="1">
            <a:spLocks noChangeArrowheads="1"/>
          </p:cNvSpPr>
          <p:nvPr/>
        </p:nvSpPr>
        <p:spPr bwMode="auto">
          <a:xfrm>
            <a:off x="381000" y="706467"/>
            <a:ext cx="98475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  <a:latin typeface="Arial" panose="020B0604020202020204" pitchFamily="34" charset="0"/>
              </a:rPr>
              <a:t>Přední roh míšní </a:t>
            </a:r>
            <a:r>
              <a:rPr lang="cs-CZ" altLang="cs-CZ" sz="1800" b="1" dirty="0">
                <a:latin typeface="Arial" panose="020B0604020202020204" pitchFamily="34" charset="0"/>
              </a:rPr>
              <a:t>(</a:t>
            </a:r>
            <a:r>
              <a:rPr lang="cs-CZ" altLang="cs-CZ" sz="1800" b="1" dirty="0" err="1">
                <a:latin typeface="Arial" panose="020B0604020202020204" pitchFamily="34" charset="0"/>
              </a:rPr>
              <a:t>cornu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anterius</a:t>
            </a:r>
            <a:r>
              <a:rPr lang="cs-CZ" altLang="cs-CZ" sz="1800" b="1" dirty="0">
                <a:latin typeface="Arial" panose="020B0604020202020204" pitchFamily="34" charset="0"/>
              </a:rPr>
              <a:t>)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 motorickými jádry</a:t>
            </a:r>
            <a:r>
              <a:rPr lang="cs-CZ" altLang="cs-CZ" sz="1800" b="1" dirty="0">
                <a:latin typeface="Arial" panose="020B0604020202020204" pitchFamily="34" charset="0"/>
              </a:rPr>
              <a:t> (nakupení těl nervových buněk)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  <a:latin typeface="Arial" panose="020B0604020202020204" pitchFamily="34" charset="0"/>
              </a:rPr>
              <a:t>Zadní roh míšní </a:t>
            </a:r>
            <a:r>
              <a:rPr lang="cs-CZ" altLang="cs-CZ" sz="1800" b="1" dirty="0">
                <a:latin typeface="Arial" panose="020B0604020202020204" pitchFamily="34" charset="0"/>
              </a:rPr>
              <a:t>(</a:t>
            </a:r>
            <a:r>
              <a:rPr lang="cs-CZ" altLang="cs-CZ" sz="1800" b="1" dirty="0" err="1">
                <a:latin typeface="Arial" panose="020B0604020202020204" pitchFamily="34" charset="0"/>
              </a:rPr>
              <a:t>cornu</a:t>
            </a: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</a:rPr>
              <a:t>posterius</a:t>
            </a:r>
            <a:r>
              <a:rPr lang="cs-CZ" altLang="cs-CZ" sz="1800" b="1" dirty="0">
                <a:latin typeface="Arial" panose="020B0604020202020204" pitchFamily="34" charset="0"/>
              </a:rPr>
              <a:t>) </a:t>
            </a:r>
            <a:r>
              <a:rPr lang="cs-CZ" altLang="cs-CZ" sz="1800" b="1" dirty="0">
                <a:solidFill>
                  <a:srgbClr val="00B0F0"/>
                </a:solidFill>
                <a:latin typeface="Arial" panose="020B0604020202020204" pitchFamily="34" charset="0"/>
              </a:rPr>
              <a:t>senzitivní jádra k přepojení do vyšších etáží CNS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3678237" y="5006369"/>
            <a:ext cx="215900" cy="47942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0" name="TextovéPole 4"/>
          <p:cNvSpPr txBox="1">
            <a:spLocks noChangeArrowheads="1"/>
          </p:cNvSpPr>
          <p:nvPr/>
        </p:nvSpPr>
        <p:spPr bwMode="auto">
          <a:xfrm>
            <a:off x="3966521" y="4932570"/>
            <a:ext cx="1338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sympatikus</a:t>
            </a:r>
          </a:p>
        </p:txBody>
      </p:sp>
      <p:pic>
        <p:nvPicPr>
          <p:cNvPr id="16391" name="Picture 4" descr="sejmout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29" y="724299"/>
            <a:ext cx="2207980" cy="145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765800" y="696913"/>
            <a:ext cx="1751013" cy="301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7" name="TextovéPole 12"/>
          <p:cNvSpPr txBox="1">
            <a:spLocks noChangeArrowheads="1"/>
          </p:cNvSpPr>
          <p:nvPr/>
        </p:nvSpPr>
        <p:spPr bwMode="auto">
          <a:xfrm>
            <a:off x="381000" y="82549"/>
            <a:ext cx="4275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</a:rPr>
              <a:t>Míšní nerv </a:t>
            </a:r>
            <a:r>
              <a:rPr lang="cs-CZ" altLang="cs-CZ" sz="1800" dirty="0">
                <a:latin typeface="Arial" panose="020B0604020202020204" pitchFamily="34" charset="0"/>
              </a:rPr>
              <a:t>(</a:t>
            </a:r>
            <a:r>
              <a:rPr lang="cs-CZ" altLang="cs-CZ" sz="1800" dirty="0" err="1">
                <a:latin typeface="Arial" panose="020B0604020202020204" pitchFamily="34" charset="0"/>
              </a:rPr>
              <a:t>nervus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spinalis</a:t>
            </a:r>
            <a:r>
              <a:rPr lang="cs-CZ" altLang="cs-CZ" sz="1800" dirty="0">
                <a:latin typeface="Arial" panose="020B0604020202020204" pitchFamily="34" charset="0"/>
              </a:rPr>
              <a:t>)</a:t>
            </a:r>
            <a:endParaRPr lang="cs-CZ" altLang="cs-CZ" sz="3600" dirty="0">
              <a:latin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55" y="2525279"/>
            <a:ext cx="5308492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51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1500" y="549276"/>
            <a:ext cx="9197975" cy="65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Rozdíl </a:t>
            </a:r>
            <a:r>
              <a:rPr lang="cs-CZ" altLang="cs-CZ" b="1" dirty="0">
                <a:solidFill>
                  <a:srgbClr val="FF0000"/>
                </a:solidFill>
              </a:rPr>
              <a:t>radix </a:t>
            </a:r>
            <a:r>
              <a:rPr lang="cs-CZ" altLang="cs-CZ" b="1" dirty="0" err="1">
                <a:solidFill>
                  <a:srgbClr val="FF0000"/>
                </a:solidFill>
              </a:rPr>
              <a:t>anterior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>x </a:t>
            </a:r>
            <a:r>
              <a:rPr lang="cs-CZ" altLang="cs-CZ" b="1" dirty="0" err="1">
                <a:solidFill>
                  <a:srgbClr val="00B0F0"/>
                </a:solidFill>
              </a:rPr>
              <a:t>r</a:t>
            </a:r>
            <a:r>
              <a:rPr lang="cs-CZ" altLang="cs-CZ" b="1" dirty="0" err="1"/>
              <a:t>amus</a:t>
            </a: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v</a:t>
            </a:r>
            <a:r>
              <a:rPr lang="cs-CZ" altLang="cs-CZ" b="1" dirty="0" err="1"/>
              <a:t>entralis</a:t>
            </a:r>
            <a:r>
              <a:rPr lang="cs-CZ" altLang="cs-CZ" b="1" dirty="0"/>
              <a:t> !!!</a:t>
            </a:r>
          </a:p>
          <a:p>
            <a:r>
              <a:rPr lang="cs-CZ" altLang="cs-CZ" b="1" dirty="0"/>
              <a:t>            </a:t>
            </a:r>
            <a:r>
              <a:rPr lang="cs-CZ" altLang="cs-CZ" b="1" dirty="0">
                <a:solidFill>
                  <a:srgbClr val="00B0F0"/>
                </a:solidFill>
              </a:rPr>
              <a:t>radix </a:t>
            </a:r>
            <a:r>
              <a:rPr lang="cs-CZ" altLang="cs-CZ" b="1" dirty="0" err="1">
                <a:solidFill>
                  <a:srgbClr val="00B0F0"/>
                </a:solidFill>
              </a:rPr>
              <a:t>posterior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/>
              <a:t>x </a:t>
            </a:r>
            <a:r>
              <a:rPr lang="cs-CZ" altLang="cs-CZ" b="1" dirty="0" err="1">
                <a:solidFill>
                  <a:srgbClr val="00B0F0"/>
                </a:solidFill>
              </a:rPr>
              <a:t>r</a:t>
            </a:r>
            <a:r>
              <a:rPr lang="cs-CZ" altLang="cs-CZ" b="1" dirty="0" err="1"/>
              <a:t>amus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d</a:t>
            </a:r>
            <a:r>
              <a:rPr lang="cs-CZ" altLang="cs-CZ" b="1" dirty="0"/>
              <a:t>orsalis !!!</a:t>
            </a:r>
          </a:p>
          <a:p>
            <a:endParaRPr lang="cs-CZ" altLang="cs-CZ" b="1" dirty="0"/>
          </a:p>
          <a:p>
            <a:r>
              <a:rPr lang="cs-CZ" altLang="cs-CZ" sz="3200" b="1" dirty="0"/>
              <a:t>31 párů </a:t>
            </a:r>
            <a:r>
              <a:rPr lang="cs-CZ" altLang="cs-CZ" b="1" dirty="0"/>
              <a:t>míšních nervů:</a:t>
            </a:r>
          </a:p>
          <a:p>
            <a:endParaRPr lang="cs-CZ" altLang="cs-CZ" b="1" dirty="0"/>
          </a:p>
          <a:p>
            <a:r>
              <a:rPr lang="cs-CZ" altLang="cs-CZ" sz="3200" b="1" dirty="0"/>
              <a:t>krční spinální nervy C1-8 </a:t>
            </a:r>
            <a:r>
              <a:rPr lang="cs-CZ" altLang="cs-CZ" b="1" dirty="0"/>
              <a:t>(první vystupuje mezi atlasem a týlní kostí, poslední  mezi C7 a Th1)</a:t>
            </a:r>
          </a:p>
          <a:p>
            <a:r>
              <a:rPr lang="cs-CZ" altLang="cs-CZ" sz="3200" b="1" dirty="0"/>
              <a:t>hrudní </a:t>
            </a:r>
            <a:r>
              <a:rPr lang="cs-CZ" altLang="cs-CZ" sz="3200" b="1" dirty="0" err="1"/>
              <a:t>Th</a:t>
            </a:r>
            <a:r>
              <a:rPr lang="cs-CZ" altLang="cs-CZ" sz="3200" b="1" dirty="0"/>
              <a:t> – 12</a:t>
            </a:r>
          </a:p>
          <a:p>
            <a:r>
              <a:rPr lang="cs-CZ" altLang="cs-CZ" sz="3200" b="1" dirty="0"/>
              <a:t>bederní L  –  5</a:t>
            </a:r>
          </a:p>
          <a:p>
            <a:r>
              <a:rPr lang="cs-CZ" altLang="cs-CZ" sz="3200" b="1" dirty="0"/>
              <a:t>křížové S  –  5</a:t>
            </a:r>
          </a:p>
          <a:p>
            <a:r>
              <a:rPr lang="cs-CZ" altLang="cs-CZ" sz="3200" b="1" dirty="0"/>
              <a:t>kostrční Co  –  1</a:t>
            </a:r>
          </a:p>
          <a:p>
            <a:endParaRPr lang="cs-CZ" altLang="cs-CZ" b="1" dirty="0"/>
          </a:p>
          <a:p>
            <a:endParaRPr lang="cs-CZ" altLang="cs-CZ" b="1" dirty="0"/>
          </a:p>
          <a:p>
            <a:endParaRPr lang="cs-CZ" altLang="cs-CZ" b="1" dirty="0"/>
          </a:p>
          <a:p>
            <a:endParaRPr lang="cs-CZ" altLang="cs-CZ" b="1" dirty="0"/>
          </a:p>
          <a:p>
            <a:endParaRPr lang="cs-CZ" altLang="cs-CZ" b="1" dirty="0"/>
          </a:p>
          <a:p>
            <a:endParaRPr lang="cs-CZ" altLang="cs-CZ" b="1" dirty="0"/>
          </a:p>
          <a:p>
            <a:endParaRPr lang="cs-CZ" altLang="cs-CZ" b="1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57200" y="5404875"/>
            <a:ext cx="1204622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600" b="1" dirty="0">
                <a:solidFill>
                  <a:srgbClr val="C00000"/>
                </a:solidFill>
              </a:rPr>
              <a:t>Nervosvalová ploténka</a:t>
            </a:r>
            <a:r>
              <a:rPr lang="cs-CZ" altLang="cs-CZ" sz="2400" b="1" dirty="0"/>
              <a:t>(</a:t>
            </a:r>
            <a:r>
              <a:rPr lang="cs-CZ" altLang="cs-CZ" b="1" dirty="0"/>
              <a:t>motorická ploténka</a:t>
            </a:r>
            <a:r>
              <a:rPr lang="cs-CZ" altLang="cs-CZ" dirty="0"/>
              <a:t> </a:t>
            </a:r>
            <a:r>
              <a:rPr lang="cs-CZ" altLang="cs-CZ" b="1" dirty="0"/>
              <a:t>- mediátorem je acetylcholin) </a:t>
            </a:r>
          </a:p>
          <a:p>
            <a:r>
              <a:rPr lang="cs-CZ" altLang="cs-CZ" b="1" dirty="0"/>
              <a:t>– impulzy z nervového vlákna se přenášejí na svalové vlákno, které reaguje stahem.</a:t>
            </a:r>
          </a:p>
        </p:txBody>
      </p:sp>
      <p:pic>
        <p:nvPicPr>
          <p:cNvPr id="4102" name="Picture 6" descr="sejmout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5"/>
          <a:stretch>
            <a:fillRect/>
          </a:stretch>
        </p:blipFill>
        <p:spPr bwMode="auto">
          <a:xfrm>
            <a:off x="9239940" y="37506"/>
            <a:ext cx="3005595" cy="1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798"/>
          <a:stretch/>
        </p:blipFill>
        <p:spPr>
          <a:xfrm>
            <a:off x="9769475" y="3061252"/>
            <a:ext cx="2533670" cy="33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81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49275" y="277200"/>
            <a:ext cx="94297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 dirty="0">
                <a:solidFill>
                  <a:srgbClr val="C00000"/>
                </a:solidFill>
              </a:rPr>
              <a:t>Míšní nerv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/>
              <a:t>31 párů – po spojení zadních (sensitivních) a předních (motorických) </a:t>
            </a:r>
            <a:r>
              <a:rPr lang="cs-CZ" altLang="cs-CZ" sz="2000" b="1" u="sng" dirty="0"/>
              <a:t>kořenů</a:t>
            </a:r>
            <a:r>
              <a:rPr lang="cs-CZ" altLang="cs-CZ" sz="2000" b="1" dirty="0"/>
              <a:t> vystupují z páteřního kanálu ve </a:t>
            </a:r>
            <a:r>
              <a:rPr lang="cs-CZ" altLang="cs-CZ" sz="2000" b="1" dirty="0" err="1"/>
              <a:t>foramina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intervertebralia</a:t>
            </a:r>
            <a:r>
              <a:rPr lang="cs-CZ" altLang="cs-CZ" sz="2000" b="1" dirty="0"/>
              <a:t> </a:t>
            </a:r>
            <a:r>
              <a:rPr lang="cs-CZ" altLang="cs-CZ" sz="2000" b="1" dirty="0" smtClean="0"/>
              <a:t>míšní </a:t>
            </a:r>
            <a:r>
              <a:rPr lang="cs-CZ" altLang="cs-CZ" sz="2000" b="1" dirty="0"/>
              <a:t>nervy (smíšené)</a:t>
            </a:r>
          </a:p>
          <a:p>
            <a:pPr>
              <a:spcBef>
                <a:spcPct val="50000"/>
              </a:spcBef>
            </a:pPr>
            <a:endParaRPr lang="cs-CZ" altLang="cs-CZ" sz="20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C00000"/>
                </a:solidFill>
              </a:rPr>
              <a:t>Míšní nervy obsahují</a:t>
            </a:r>
            <a:r>
              <a:rPr lang="cs-CZ" altLang="cs-CZ" sz="2000" b="1" dirty="0"/>
              <a:t> tato nervová vlákna (axony, neurity):</a:t>
            </a:r>
          </a:p>
          <a:p>
            <a:pPr>
              <a:spcBef>
                <a:spcPct val="50000"/>
              </a:spcBef>
            </a:pPr>
            <a:endParaRPr lang="cs-CZ" altLang="cs-CZ" sz="2000" b="1" dirty="0"/>
          </a:p>
          <a:p>
            <a:pPr>
              <a:spcBef>
                <a:spcPct val="50000"/>
              </a:spcBef>
            </a:pPr>
            <a:endParaRPr lang="cs-CZ" altLang="cs-CZ" sz="2000" b="1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49275" y="2439030"/>
            <a:ext cx="1064895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solidFill>
                  <a:srgbClr val="0070C0"/>
                </a:solidFill>
              </a:rPr>
              <a:t>1) Dostředivá (aferentní, sensitivní) </a:t>
            </a:r>
            <a:r>
              <a:rPr lang="cs-CZ" altLang="cs-CZ" b="1" dirty="0"/>
              <a:t>nervová vlákna začínají na periferii organismu svými zakončeními = receptory- </a:t>
            </a:r>
            <a:r>
              <a:rPr lang="cs-CZ" altLang="cs-CZ" b="1" dirty="0">
                <a:solidFill>
                  <a:srgbClr val="0070C0"/>
                </a:solidFill>
              </a:rPr>
              <a:t>exteroreceptory, </a:t>
            </a:r>
            <a:r>
              <a:rPr lang="cs-CZ" altLang="cs-CZ" b="1" dirty="0" err="1">
                <a:solidFill>
                  <a:srgbClr val="0070C0"/>
                </a:solidFill>
              </a:rPr>
              <a:t>interoreceptory</a:t>
            </a:r>
            <a:r>
              <a:rPr lang="cs-CZ" altLang="cs-CZ" b="1" dirty="0">
                <a:solidFill>
                  <a:srgbClr val="0070C0"/>
                </a:solidFill>
              </a:rPr>
              <a:t>, proprioreceptory </a:t>
            </a:r>
            <a:r>
              <a:rPr lang="cs-CZ" altLang="cs-CZ" sz="1400" b="1" dirty="0"/>
              <a:t>/sbírají informace z pohybového aparátu/.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V receptorech </a:t>
            </a:r>
            <a:r>
              <a:rPr lang="cs-CZ" altLang="cs-CZ" b="1" dirty="0"/>
              <a:t>se  podněty z vnějšího i vnitřního prostředí mění na nervové vzruchy, které jsou periferním nervem vedeny do buněk spinálního ganglia a z nich zadním kořenem do míchy. Jádra v míše převádí impulsy do vyšších ústředí.</a:t>
            </a:r>
          </a:p>
        </p:txBody>
      </p:sp>
      <p:pic>
        <p:nvPicPr>
          <p:cNvPr id="17412" name="Picture 4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5873750" y="4147190"/>
            <a:ext cx="4051300" cy="26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ejmout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96" y="4363790"/>
            <a:ext cx="3562617" cy="24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27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19126" y="826275"/>
            <a:ext cx="1083945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2) Odstředivá</a:t>
            </a:r>
            <a:r>
              <a:rPr lang="cs-CZ" altLang="cs-CZ" b="1" dirty="0">
                <a:solidFill>
                  <a:srgbClr val="FF0000"/>
                </a:solidFill>
              </a:rPr>
              <a:t> (eferentní, motorická) </a:t>
            </a:r>
            <a:r>
              <a:rPr lang="cs-CZ" altLang="cs-CZ" b="1" dirty="0"/>
              <a:t>začínají v</a:t>
            </a:r>
            <a:r>
              <a:rPr lang="cs-CZ" altLang="cs-CZ" b="1" dirty="0">
                <a:solidFill>
                  <a:srgbClr val="FF0000"/>
                </a:solidFill>
              </a:rPr>
              <a:t> </a:t>
            </a:r>
            <a:r>
              <a:rPr lang="cs-CZ" altLang="cs-CZ" b="1" dirty="0" err="1"/>
              <a:t>motoneuronech</a:t>
            </a:r>
            <a:r>
              <a:rPr lang="cs-CZ" altLang="cs-CZ" b="1" dirty="0"/>
              <a:t> předních rohů míšních, jako jejich axony vystupují předními míšními kořeny </a:t>
            </a:r>
            <a:r>
              <a:rPr lang="cs-CZ" altLang="cs-CZ" b="1" dirty="0">
                <a:solidFill>
                  <a:srgbClr val="FF0000"/>
                </a:solidFill>
              </a:rPr>
              <a:t>– </a:t>
            </a:r>
            <a:r>
              <a:rPr lang="cs-CZ" altLang="cs-CZ" b="1" dirty="0" err="1">
                <a:solidFill>
                  <a:srgbClr val="FF0000"/>
                </a:solidFill>
              </a:rPr>
              <a:t>somatomotorické</a:t>
            </a:r>
            <a:r>
              <a:rPr lang="cs-CZ" altLang="cs-CZ" b="1" dirty="0">
                <a:solidFill>
                  <a:srgbClr val="FF0000"/>
                </a:solidFill>
              </a:rPr>
              <a:t> nervy. </a:t>
            </a:r>
          </a:p>
          <a:p>
            <a:endParaRPr lang="cs-CZ" altLang="cs-CZ" b="1" dirty="0">
              <a:solidFill>
                <a:srgbClr val="FFFF00"/>
              </a:solidFill>
            </a:endParaRPr>
          </a:p>
          <a:p>
            <a:r>
              <a:rPr lang="cs-CZ" altLang="cs-CZ" sz="2000" b="1" dirty="0" err="1">
                <a:solidFill>
                  <a:srgbClr val="00B050"/>
                </a:solidFill>
              </a:rPr>
              <a:t>Visceromotorická</a:t>
            </a:r>
            <a:r>
              <a:rPr lang="cs-CZ" altLang="cs-CZ" sz="2000" b="1" dirty="0">
                <a:solidFill>
                  <a:srgbClr val="7030A0"/>
                </a:solidFill>
              </a:rPr>
              <a:t> </a:t>
            </a:r>
            <a:r>
              <a:rPr lang="cs-CZ" altLang="cs-CZ" b="1" dirty="0"/>
              <a:t>vlákna jdou z</a:t>
            </a:r>
            <a:r>
              <a:rPr lang="cs-CZ" altLang="cs-CZ" b="1" dirty="0">
                <a:solidFill>
                  <a:srgbClr val="7030A0"/>
                </a:solidFill>
              </a:rPr>
              <a:t> </a:t>
            </a:r>
            <a:r>
              <a:rPr lang="cs-CZ" altLang="cs-CZ" b="1" dirty="0">
                <a:solidFill>
                  <a:srgbClr val="00B050"/>
                </a:solidFill>
              </a:rPr>
              <a:t>viscerálních </a:t>
            </a:r>
            <a:r>
              <a:rPr lang="cs-CZ" altLang="cs-CZ" b="1" dirty="0" err="1">
                <a:solidFill>
                  <a:srgbClr val="00B050"/>
                </a:solidFill>
              </a:rPr>
              <a:t>motoneuronů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postranních rohů míšních a vystupují  jako </a:t>
            </a:r>
            <a:r>
              <a:rPr lang="cs-CZ" altLang="cs-CZ" sz="2000" b="1" dirty="0" err="1">
                <a:solidFill>
                  <a:srgbClr val="00B050"/>
                </a:solidFill>
              </a:rPr>
              <a:t>rami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00B050"/>
                </a:solidFill>
              </a:rPr>
              <a:t>communicantes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albi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také předními kořeny, </a:t>
            </a:r>
            <a:r>
              <a:rPr lang="cs-CZ" altLang="cs-CZ" b="1" u="sng" dirty="0"/>
              <a:t>po přepojení </a:t>
            </a:r>
            <a:r>
              <a:rPr lang="cs-CZ" altLang="cs-CZ" b="1" dirty="0"/>
              <a:t>v příslušných </a:t>
            </a:r>
            <a:r>
              <a:rPr lang="cs-CZ" altLang="cs-CZ" b="1" dirty="0">
                <a:solidFill>
                  <a:srgbClr val="00B050"/>
                </a:solidFill>
              </a:rPr>
              <a:t>vegetativních gangliích </a:t>
            </a:r>
            <a:r>
              <a:rPr lang="cs-CZ" altLang="cs-CZ" b="1" dirty="0"/>
              <a:t>se vrací do míšního nervu jako </a:t>
            </a:r>
            <a:r>
              <a:rPr lang="cs-CZ" altLang="cs-CZ" sz="2000" b="1" dirty="0" err="1">
                <a:solidFill>
                  <a:srgbClr val="00B050"/>
                </a:solidFill>
              </a:rPr>
              <a:t>rr</a:t>
            </a:r>
            <a:r>
              <a:rPr lang="cs-CZ" altLang="cs-CZ" sz="2000" b="1" dirty="0">
                <a:solidFill>
                  <a:srgbClr val="00B050"/>
                </a:solidFill>
              </a:rPr>
              <a:t>. </a:t>
            </a:r>
            <a:r>
              <a:rPr lang="cs-CZ" altLang="cs-CZ" sz="2000" b="1" dirty="0" err="1">
                <a:solidFill>
                  <a:srgbClr val="00B050"/>
                </a:solidFill>
              </a:rPr>
              <a:t>communicantes</a:t>
            </a:r>
            <a:r>
              <a:rPr lang="cs-CZ" altLang="cs-CZ" sz="2000" b="1" dirty="0">
                <a:solidFill>
                  <a:srgbClr val="00B05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grisei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(slouží k inervaci cév, hladkého a srdečního svalstva a žláz).</a:t>
            </a:r>
          </a:p>
          <a:p>
            <a:endParaRPr lang="cs-CZ" altLang="cs-CZ" b="1" dirty="0">
              <a:solidFill>
                <a:srgbClr val="FFFF00"/>
              </a:solidFill>
            </a:endParaRPr>
          </a:p>
        </p:txBody>
      </p:sp>
      <p:pic>
        <p:nvPicPr>
          <p:cNvPr id="3078" name="Picture 6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1753488" y="3415229"/>
            <a:ext cx="3802063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40175" y="3230563"/>
            <a:ext cx="36735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Radix </a:t>
            </a:r>
            <a:r>
              <a:rPr lang="cs-CZ" altLang="cs-CZ" dirty="0" err="1">
                <a:solidFill>
                  <a:schemeClr val="bg1"/>
                </a:solidFill>
              </a:rPr>
              <a:t>anterior</a:t>
            </a:r>
            <a:r>
              <a:rPr lang="cs-CZ" altLang="cs-CZ" dirty="0">
                <a:solidFill>
                  <a:schemeClr val="bg1"/>
                </a:solidFill>
              </a:rPr>
              <a:t>  x  </a:t>
            </a:r>
            <a:r>
              <a:rPr lang="cs-CZ" altLang="cs-CZ" dirty="0" err="1">
                <a:solidFill>
                  <a:schemeClr val="bg1"/>
                </a:solidFill>
              </a:rPr>
              <a:t>ramus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err="1">
                <a:solidFill>
                  <a:schemeClr val="bg1"/>
                </a:solidFill>
              </a:rPr>
              <a:t>ventralis</a:t>
            </a:r>
            <a:r>
              <a:rPr lang="cs-CZ" altLang="cs-CZ" dirty="0">
                <a:solidFill>
                  <a:schemeClr val="bg1"/>
                </a:solidFill>
              </a:rPr>
              <a:t> !!!!!</a:t>
            </a:r>
          </a:p>
        </p:txBody>
      </p:sp>
      <p:pic>
        <p:nvPicPr>
          <p:cNvPr id="6" name="Picture 4" descr="sejmout0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883877" y="2981921"/>
            <a:ext cx="4699024" cy="36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94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1450" y="549275"/>
            <a:ext cx="1155382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Po výstupu z</a:t>
            </a:r>
            <a:r>
              <a:rPr lang="cs-CZ" altLang="cs-CZ" sz="3600" b="1" dirty="0"/>
              <a:t> </a:t>
            </a:r>
            <a:r>
              <a:rPr lang="cs-CZ" altLang="cs-CZ" sz="3600" b="1" dirty="0" err="1"/>
              <a:t>foramen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intervertebrale</a:t>
            </a:r>
            <a:r>
              <a:rPr lang="cs-CZ" altLang="cs-CZ" sz="3600" b="1" dirty="0"/>
              <a:t> </a:t>
            </a:r>
            <a:r>
              <a:rPr lang="cs-CZ" altLang="cs-CZ" b="1" dirty="0"/>
              <a:t>se spinální nerv dělí: </a:t>
            </a:r>
          </a:p>
          <a:p>
            <a:endParaRPr lang="cs-CZ" altLang="cs-CZ" b="1" dirty="0"/>
          </a:p>
          <a:p>
            <a:pPr marL="342900" indent="-342900">
              <a:buAutoNum type="arabicPeriod"/>
            </a:pPr>
            <a:r>
              <a:rPr lang="cs-CZ" altLang="cs-CZ" b="1" dirty="0">
                <a:solidFill>
                  <a:srgbClr val="C00000"/>
                </a:solidFill>
              </a:rPr>
              <a:t>r. </a:t>
            </a:r>
            <a:r>
              <a:rPr lang="cs-CZ" altLang="cs-CZ" b="1" dirty="0" err="1">
                <a:solidFill>
                  <a:srgbClr val="C00000"/>
                </a:solidFill>
              </a:rPr>
              <a:t>ventralis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– smí</a:t>
            </a:r>
            <a:r>
              <a:rPr lang="cs-CZ" altLang="cs-CZ" b="1" dirty="0">
                <a:solidFill>
                  <a:srgbClr val="0070C0"/>
                </a:solidFill>
              </a:rPr>
              <a:t>šený, </a:t>
            </a:r>
            <a:r>
              <a:rPr lang="cs-CZ" altLang="cs-CZ" b="1" dirty="0">
                <a:solidFill>
                  <a:schemeClr val="bg1"/>
                </a:solidFill>
              </a:rPr>
              <a:t>,</a:t>
            </a:r>
            <a:r>
              <a:rPr lang="cs-CZ" altLang="cs-CZ" b="1" dirty="0"/>
              <a:t>vytváří pleteně </a:t>
            </a:r>
            <a:r>
              <a:rPr lang="cs-CZ" altLang="cs-CZ" b="1" i="1" dirty="0">
                <a:solidFill>
                  <a:srgbClr val="FF0000"/>
                </a:solidFill>
              </a:rPr>
              <a:t>(plexus </a:t>
            </a:r>
            <a:r>
              <a:rPr lang="cs-CZ" altLang="cs-CZ" b="1" i="1" dirty="0" err="1">
                <a:solidFill>
                  <a:srgbClr val="FF0000"/>
                </a:solidFill>
              </a:rPr>
              <a:t>cervicalis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>
                <a:solidFill>
                  <a:srgbClr val="FF0000"/>
                </a:solidFill>
              </a:rPr>
              <a:t>brachialis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>
                <a:solidFill>
                  <a:srgbClr val="FF0000"/>
                </a:solidFill>
              </a:rPr>
              <a:t>lumbalis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sacralis</a:t>
            </a:r>
            <a:r>
              <a:rPr lang="cs-CZ" altLang="cs-CZ" b="1" i="1" dirty="0" smtClean="0">
                <a:solidFill>
                  <a:srgbClr val="FF0000"/>
                </a:solidFill>
              </a:rPr>
              <a:t> + mezižeberní nervy)</a:t>
            </a:r>
            <a:endParaRPr lang="cs-CZ" altLang="cs-CZ" b="1" i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dirty="0"/>
              <a:t>2. </a:t>
            </a:r>
            <a:r>
              <a:rPr lang="cs-CZ" altLang="cs-CZ" b="1" dirty="0">
                <a:solidFill>
                  <a:srgbClr val="C00000"/>
                </a:solidFill>
              </a:rPr>
              <a:t>r. dorsalis </a:t>
            </a:r>
            <a:r>
              <a:rPr lang="cs-CZ" altLang="cs-CZ" b="1" dirty="0"/>
              <a:t>je slabší než </a:t>
            </a:r>
            <a:r>
              <a:rPr lang="cs-CZ" altLang="cs-CZ" b="1" dirty="0" err="1"/>
              <a:t>ventralis</a:t>
            </a:r>
            <a:r>
              <a:rPr lang="cs-CZ" altLang="cs-CZ" b="1" dirty="0"/>
              <a:t>, </a:t>
            </a:r>
            <a:r>
              <a:rPr lang="cs-CZ" altLang="cs-CZ" b="1" dirty="0">
                <a:solidFill>
                  <a:srgbClr val="FF0000"/>
                </a:solidFill>
              </a:rPr>
              <a:t>smí</a:t>
            </a:r>
            <a:r>
              <a:rPr lang="cs-CZ" altLang="cs-CZ" b="1" dirty="0">
                <a:solidFill>
                  <a:srgbClr val="0070C0"/>
                </a:solidFill>
              </a:rPr>
              <a:t>šený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/>
              <a:t>proráží na zadní stranu těla a inervuje </a:t>
            </a:r>
            <a:r>
              <a:rPr lang="cs-CZ" altLang="cs-CZ" b="1" u="sng" dirty="0"/>
              <a:t>hluboké zádové </a:t>
            </a:r>
            <a:r>
              <a:rPr lang="cs-CZ" altLang="cs-CZ" b="1" dirty="0"/>
              <a:t>svaly a kůži zad</a:t>
            </a:r>
          </a:p>
          <a:p>
            <a:endParaRPr lang="cs-CZ" altLang="cs-CZ" b="1" dirty="0"/>
          </a:p>
          <a:p>
            <a:endParaRPr lang="cs-CZ" altLang="cs-CZ" b="1" dirty="0"/>
          </a:p>
          <a:p>
            <a:r>
              <a:rPr lang="cs-CZ" altLang="cs-CZ" b="1" dirty="0"/>
              <a:t>3. </a:t>
            </a:r>
            <a:r>
              <a:rPr lang="cs-CZ" altLang="cs-CZ" b="1" dirty="0">
                <a:solidFill>
                  <a:srgbClr val="0070C0"/>
                </a:solidFill>
              </a:rPr>
              <a:t>r. </a:t>
            </a:r>
            <a:r>
              <a:rPr lang="cs-CZ" altLang="cs-CZ" b="1" dirty="0" err="1">
                <a:solidFill>
                  <a:srgbClr val="0070C0"/>
                </a:solidFill>
              </a:rPr>
              <a:t>meningeus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se </a:t>
            </a:r>
            <a:r>
              <a:rPr lang="cs-CZ" altLang="cs-CZ" b="1" u="sng" dirty="0"/>
              <a:t>vrací </a:t>
            </a:r>
            <a:r>
              <a:rPr lang="cs-CZ" altLang="cs-CZ" b="1" dirty="0"/>
              <a:t>do páteřního kanálu a inervuje tvrdou plenu míšní, periost, </a:t>
            </a:r>
            <a:r>
              <a:rPr lang="cs-CZ" altLang="cs-CZ" b="1" i="1" dirty="0" err="1"/>
              <a:t>disci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intervertebrales</a:t>
            </a:r>
            <a:r>
              <a:rPr lang="cs-CZ" altLang="cs-CZ" b="1" i="1" dirty="0"/>
              <a:t> </a:t>
            </a:r>
            <a:r>
              <a:rPr lang="cs-CZ" altLang="cs-CZ" b="1" dirty="0"/>
              <a:t>a vazy páteře</a:t>
            </a:r>
          </a:p>
          <a:p>
            <a:endParaRPr lang="cs-CZ" altLang="cs-CZ" b="1" dirty="0">
              <a:solidFill>
                <a:srgbClr val="FF0000"/>
              </a:solidFill>
            </a:endParaRPr>
          </a:p>
          <a:p>
            <a:r>
              <a:rPr lang="cs-CZ" altLang="cs-CZ" b="1" dirty="0"/>
              <a:t>4. </a:t>
            </a:r>
            <a:r>
              <a:rPr lang="cs-CZ" altLang="cs-CZ" b="1" dirty="0" err="1">
                <a:solidFill>
                  <a:srgbClr val="00B050"/>
                </a:solidFill>
              </a:rPr>
              <a:t>ramus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communicans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 err="1">
                <a:solidFill>
                  <a:srgbClr val="00B050"/>
                </a:solidFill>
              </a:rPr>
              <a:t>griseus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(</a:t>
            </a:r>
            <a:r>
              <a:rPr lang="cs-CZ" altLang="cs-CZ" b="1" u="sng" dirty="0" err="1"/>
              <a:t>nemyelinizovaná</a:t>
            </a:r>
            <a:r>
              <a:rPr lang="cs-CZ" altLang="cs-CZ" b="1" u="sng" dirty="0"/>
              <a:t> vlákna jsou součástí míšního nervu</a:t>
            </a:r>
            <a:r>
              <a:rPr lang="cs-CZ" altLang="cs-CZ" b="1" dirty="0"/>
              <a:t>) pro žlázy, cévy a hladkou a srdeční </a:t>
            </a:r>
            <a:r>
              <a:rPr lang="cs-CZ" altLang="cs-CZ" b="1" dirty="0" smtClean="0"/>
              <a:t>svalovinu (v míšním nervu)</a:t>
            </a:r>
            <a:endParaRPr lang="cs-CZ" altLang="cs-CZ" b="1" dirty="0"/>
          </a:p>
        </p:txBody>
      </p:sp>
      <p:pic>
        <p:nvPicPr>
          <p:cNvPr id="5125" name="Picture 5" descr="sejmout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0"/>
          <a:stretch>
            <a:fillRect/>
          </a:stretch>
        </p:blipFill>
        <p:spPr bwMode="auto">
          <a:xfrm>
            <a:off x="539682" y="3916410"/>
            <a:ext cx="3932927" cy="282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jmout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494269" y="3825976"/>
            <a:ext cx="3916364" cy="30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15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919288" y="1125539"/>
          <a:ext cx="3294062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rastrový obrázek" r:id="rId4" imgW="1943404" imgH="3215669" progId="Paint.Picture">
                  <p:embed/>
                </p:oleObj>
              </mc:Choice>
              <mc:Fallback>
                <p:oleObj name="rastrový obrázek" r:id="rId4" imgW="1943404" imgH="32156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125539"/>
                        <a:ext cx="3294062" cy="5451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48300" y="1052513"/>
            <a:ext cx="358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u="sng">
                <a:solidFill>
                  <a:srgbClr val="800000"/>
                </a:solidFill>
                <a:latin typeface="Arial" panose="020B0604020202020204" pitchFamily="34" charset="0"/>
              </a:rPr>
              <a:t>Hlavové nervy</a:t>
            </a:r>
            <a:r>
              <a:rPr lang="cs-CZ" altLang="cs-CZ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( III. – XII.)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519738" y="1773238"/>
            <a:ext cx="243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u="sng">
                <a:solidFill>
                  <a:srgbClr val="800000"/>
                </a:solidFill>
                <a:latin typeface="Arial" panose="020B0604020202020204" pitchFamily="34" charset="0"/>
              </a:rPr>
              <a:t>Míšní nervy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(31)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382000" y="1557338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latin typeface="Arial" panose="020B0604020202020204" pitchFamily="34" charset="0"/>
              </a:rPr>
              <a:t>zadní větve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epaxiální svalstvo</a:t>
            </a:r>
          </a:p>
        </p:txBody>
      </p:sp>
      <p:grpSp>
        <p:nvGrpSpPr>
          <p:cNvPr id="23621" name="Group 69"/>
          <p:cNvGrpSpPr>
            <a:grpSpLocks/>
          </p:cNvGrpSpPr>
          <p:nvPr/>
        </p:nvGrpSpPr>
        <p:grpSpPr bwMode="auto">
          <a:xfrm>
            <a:off x="3276600" y="2057400"/>
            <a:ext cx="1066800" cy="2019300"/>
            <a:chOff x="1056" y="1008"/>
            <a:chExt cx="672" cy="1272"/>
          </a:xfrm>
        </p:grpSpPr>
        <p:grpSp>
          <p:nvGrpSpPr>
            <p:cNvPr id="23571" name="Group 19"/>
            <p:cNvGrpSpPr>
              <a:grpSpLocks/>
            </p:cNvGrpSpPr>
            <p:nvPr/>
          </p:nvGrpSpPr>
          <p:grpSpPr bwMode="auto">
            <a:xfrm>
              <a:off x="1200" y="1008"/>
              <a:ext cx="240" cy="288"/>
              <a:chOff x="3456" y="2736"/>
              <a:chExt cx="336" cy="384"/>
            </a:xfrm>
          </p:grpSpPr>
          <p:sp>
            <p:nvSpPr>
              <p:cNvPr id="23561" name="Line 9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6" name="Line 1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8" name="Line 16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9" name="Line 17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0" name="Line 18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72" name="Group 20"/>
            <p:cNvGrpSpPr>
              <a:grpSpLocks/>
            </p:cNvGrpSpPr>
            <p:nvPr/>
          </p:nvGrpSpPr>
          <p:grpSpPr bwMode="auto">
            <a:xfrm>
              <a:off x="1488" y="1248"/>
              <a:ext cx="240" cy="240"/>
              <a:chOff x="3456" y="2736"/>
              <a:chExt cx="336" cy="384"/>
            </a:xfrm>
          </p:grpSpPr>
          <p:sp>
            <p:nvSpPr>
              <p:cNvPr id="23573" name="Line 21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4" name="Line 22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5" name="Line 23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6" name="Line 2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7" name="Line 25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8" name="Line 26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7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96" name="Group 44"/>
            <p:cNvGrpSpPr>
              <a:grpSpLocks/>
            </p:cNvGrpSpPr>
            <p:nvPr/>
          </p:nvGrpSpPr>
          <p:grpSpPr bwMode="auto">
            <a:xfrm>
              <a:off x="1200" y="1776"/>
              <a:ext cx="240" cy="240"/>
              <a:chOff x="3456" y="2736"/>
              <a:chExt cx="336" cy="384"/>
            </a:xfrm>
          </p:grpSpPr>
          <p:sp>
            <p:nvSpPr>
              <p:cNvPr id="23597" name="Line 45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8" name="Line 46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9" name="Line 47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0" name="Line 48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1" name="Line 49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2" name="Line 50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3" name="Line 51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604" name="Group 52"/>
            <p:cNvGrpSpPr>
              <a:grpSpLocks/>
            </p:cNvGrpSpPr>
            <p:nvPr/>
          </p:nvGrpSpPr>
          <p:grpSpPr bwMode="auto">
            <a:xfrm>
              <a:off x="1200" y="2040"/>
              <a:ext cx="240" cy="240"/>
              <a:chOff x="3456" y="2736"/>
              <a:chExt cx="336" cy="384"/>
            </a:xfrm>
          </p:grpSpPr>
          <p:sp>
            <p:nvSpPr>
              <p:cNvPr id="23605" name="Line 53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6" name="Line 54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8" name="Line 56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9" name="Line 57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0" name="Line 58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1" name="Line 59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612" name="Line 60"/>
            <p:cNvSpPr>
              <a:spLocks noChangeShapeType="1"/>
            </p:cNvSpPr>
            <p:nvPr/>
          </p:nvSpPr>
          <p:spPr bwMode="auto">
            <a:xfrm>
              <a:off x="1056" y="129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3" name="Line 61"/>
            <p:cNvSpPr>
              <a:spLocks noChangeShapeType="1"/>
            </p:cNvSpPr>
            <p:nvPr/>
          </p:nvSpPr>
          <p:spPr bwMode="auto">
            <a:xfrm>
              <a:off x="1056" y="139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4" name="Line 62"/>
            <p:cNvSpPr>
              <a:spLocks noChangeShapeType="1"/>
            </p:cNvSpPr>
            <p:nvPr/>
          </p:nvSpPr>
          <p:spPr bwMode="auto">
            <a:xfrm>
              <a:off x="1104" y="153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5" name="Line 63"/>
            <p:cNvSpPr>
              <a:spLocks noChangeShapeType="1"/>
            </p:cNvSpPr>
            <p:nvPr/>
          </p:nvSpPr>
          <p:spPr bwMode="auto">
            <a:xfrm>
              <a:off x="1104" y="163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6" name="Line 64"/>
            <p:cNvSpPr>
              <a:spLocks noChangeShapeType="1"/>
            </p:cNvSpPr>
            <p:nvPr/>
          </p:nvSpPr>
          <p:spPr bwMode="auto">
            <a:xfrm flipV="1">
              <a:off x="1296" y="134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7" name="Line 65"/>
            <p:cNvSpPr>
              <a:spLocks noChangeShapeType="1"/>
            </p:cNvSpPr>
            <p:nvPr/>
          </p:nvSpPr>
          <p:spPr bwMode="auto">
            <a:xfrm flipV="1">
              <a:off x="1296" y="144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8" name="Line 66"/>
            <p:cNvSpPr>
              <a:spLocks noChangeShapeType="1"/>
            </p:cNvSpPr>
            <p:nvPr/>
          </p:nvSpPr>
          <p:spPr bwMode="auto">
            <a:xfrm flipV="1">
              <a:off x="1344" y="158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9" name="Line 67"/>
            <p:cNvSpPr>
              <a:spLocks noChangeShapeType="1"/>
            </p:cNvSpPr>
            <p:nvPr/>
          </p:nvSpPr>
          <p:spPr bwMode="auto">
            <a:xfrm flipV="1">
              <a:off x="1344" y="168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627" name="Line 75"/>
          <p:cNvSpPr>
            <a:spLocks noChangeShapeType="1"/>
          </p:cNvSpPr>
          <p:nvPr/>
        </p:nvSpPr>
        <p:spPr bwMode="auto">
          <a:xfrm flipV="1">
            <a:off x="7896225" y="1773238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8" name="Line 76"/>
          <p:cNvSpPr>
            <a:spLocks noChangeShapeType="1"/>
          </p:cNvSpPr>
          <p:nvPr/>
        </p:nvSpPr>
        <p:spPr bwMode="auto">
          <a:xfrm>
            <a:off x="7896225" y="23495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9" name="Text Box 77"/>
          <p:cNvSpPr txBox="1">
            <a:spLocks noChangeArrowheads="1"/>
          </p:cNvSpPr>
          <p:nvPr/>
        </p:nvSpPr>
        <p:spPr bwMode="auto">
          <a:xfrm>
            <a:off x="8401050" y="2420938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latin typeface="Arial" panose="020B0604020202020204" pitchFamily="34" charset="0"/>
              </a:rPr>
              <a:t>přední větve</a:t>
            </a:r>
          </a:p>
          <a:p>
            <a:r>
              <a:rPr lang="cs-CZ" altLang="cs-CZ" sz="1600">
                <a:latin typeface="Arial" panose="020B0604020202020204" pitchFamily="34" charset="0"/>
              </a:rPr>
              <a:t>hypaxiální svalstvo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3863976" y="115889"/>
            <a:ext cx="54721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Inervace kosterních svalů</a:t>
            </a:r>
          </a:p>
          <a:p>
            <a:r>
              <a:rPr lang="cs-CZ" altLang="cs-CZ" sz="2000" b="1">
                <a:solidFill>
                  <a:srgbClr val="800000"/>
                </a:solidFill>
                <a:latin typeface="Arial" panose="020B0604020202020204" pitchFamily="34" charset="0"/>
              </a:rPr>
              <a:t>     Epaxiální, hypaxiální svalstvo</a:t>
            </a:r>
          </a:p>
        </p:txBody>
      </p:sp>
      <p:sp>
        <p:nvSpPr>
          <p:cNvPr id="23633" name="Text Box 81"/>
          <p:cNvSpPr txBox="1">
            <a:spLocks noChangeArrowheads="1"/>
          </p:cNvSpPr>
          <p:nvPr/>
        </p:nvSpPr>
        <p:spPr bwMode="auto">
          <a:xfrm>
            <a:off x="7175501" y="3284538"/>
            <a:ext cx="2987675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cervicalis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brachialis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 err="1">
                <a:latin typeface="Arial Unicode MS" pitchFamily="34" charset="-128"/>
              </a:rPr>
              <a:t>nn</a:t>
            </a:r>
            <a:r>
              <a:rPr lang="cs-CZ" altLang="cs-CZ" sz="2400" b="1" dirty="0">
                <a:latin typeface="Arial Unicode MS" pitchFamily="34" charset="-128"/>
              </a:rPr>
              <a:t>. </a:t>
            </a:r>
            <a:r>
              <a:rPr lang="cs-CZ" altLang="cs-CZ" sz="2400" b="1" dirty="0" err="1">
                <a:latin typeface="Arial Unicode MS" pitchFamily="34" charset="-128"/>
              </a:rPr>
              <a:t>intercostales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lumbalis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sacralis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latin typeface="Arial Unicode MS" pitchFamily="34" charset="-12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" y="26987"/>
            <a:ext cx="2741385" cy="26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0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778001" y="115888"/>
            <a:ext cx="864235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Svalová tkáň</a:t>
            </a:r>
          </a:p>
          <a:p>
            <a:pPr algn="ctr"/>
            <a:r>
              <a:rPr lang="cs-CZ" altLang="cs-CZ" b="1" dirty="0">
                <a:solidFill>
                  <a:srgbClr val="800000"/>
                </a:solidFill>
                <a:latin typeface="Arial Unicode MS" pitchFamily="34" charset="-128"/>
              </a:rPr>
              <a:t>(základem je svalové vlákno, kontraktilita)</a:t>
            </a:r>
          </a:p>
          <a:p>
            <a:pPr algn="ctr"/>
            <a:endParaRPr lang="cs-CZ" altLang="cs-CZ" sz="32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pPr algn="ctr"/>
            <a:endParaRPr lang="cs-CZ" altLang="cs-CZ" sz="32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endParaRPr lang="cs-CZ" altLang="cs-CZ" dirty="0">
              <a:solidFill>
                <a:srgbClr val="FFFF00"/>
              </a:solidFill>
              <a:latin typeface="Arial Unicode MS" pitchFamily="34" charset="-128"/>
            </a:endParaRPr>
          </a:p>
          <a:p>
            <a:endParaRPr lang="cs-CZ" altLang="cs-CZ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sz="32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b="1" dirty="0">
              <a:solidFill>
                <a:schemeClr val="bg1"/>
              </a:solidFill>
              <a:latin typeface="Arial Unicode MS" pitchFamily="34" charset="-128"/>
            </a:endParaRPr>
          </a:p>
          <a:p>
            <a:endParaRPr lang="cs-CZ" altLang="cs-CZ" sz="32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77832" name="Picture 8" descr="sejmout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>
            <a:fillRect/>
          </a:stretch>
        </p:blipFill>
        <p:spPr bwMode="auto">
          <a:xfrm>
            <a:off x="4361592" y="2452689"/>
            <a:ext cx="2563813" cy="33147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sejmou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b="26378"/>
          <a:stretch>
            <a:fillRect/>
          </a:stretch>
        </p:blipFill>
        <p:spPr bwMode="auto">
          <a:xfrm>
            <a:off x="847297" y="2865438"/>
            <a:ext cx="2784475" cy="2009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sejmout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7"/>
          <a:stretch>
            <a:fillRect/>
          </a:stretch>
        </p:blipFill>
        <p:spPr bwMode="auto">
          <a:xfrm>
            <a:off x="7751764" y="2420939"/>
            <a:ext cx="2668587" cy="28987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71053" r="47626"/>
          <a:stretch>
            <a:fillRect/>
          </a:stretch>
        </p:blipFill>
        <p:spPr bwMode="auto">
          <a:xfrm>
            <a:off x="1560444" y="553573"/>
            <a:ext cx="928908" cy="244332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4510815" y="5737227"/>
            <a:ext cx="22653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Hladká svalovina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528143" y="5065714"/>
            <a:ext cx="338931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Příčně pruhovaná/kosterní</a:t>
            </a:r>
          </a:p>
          <a:p>
            <a:r>
              <a:rPr lang="cs-CZ" altLang="cs-CZ" sz="2000" b="1" dirty="0">
                <a:latin typeface="Arial" panose="020B0604020202020204" pitchFamily="34" charset="0"/>
              </a:rPr>
              <a:t>             svalovina</a:t>
            </a:r>
          </a:p>
          <a:p>
            <a:endParaRPr lang="cs-CZ" altLang="cs-CZ" sz="1200" b="1" dirty="0">
              <a:latin typeface="Arial" panose="020B0604020202020204" pitchFamily="34" charset="0"/>
            </a:endParaRPr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8112126" y="5441951"/>
            <a:ext cx="23647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Srdeční svalovina</a:t>
            </a: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41" y="1103856"/>
            <a:ext cx="1334232" cy="141055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53" y="1190736"/>
            <a:ext cx="1233489" cy="1365863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2429" y="1188987"/>
            <a:ext cx="5470280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C00000"/>
                </a:solidFill>
              </a:rPr>
              <a:t>Hlavové nervy</a:t>
            </a:r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sz="2400" b="1" dirty="0">
                <a:solidFill>
                  <a:srgbClr val="C00000"/>
                </a:solidFill>
              </a:rPr>
              <a:t>      (</a:t>
            </a:r>
            <a:r>
              <a:rPr lang="cs-CZ" sz="2400" b="1" dirty="0" err="1">
                <a:solidFill>
                  <a:srgbClr val="C00000"/>
                </a:solidFill>
              </a:rPr>
              <a:t>nn</a:t>
            </a:r>
            <a:r>
              <a:rPr lang="cs-CZ" sz="2400" b="1" dirty="0">
                <a:solidFill>
                  <a:srgbClr val="C00000"/>
                </a:solidFill>
              </a:rPr>
              <a:t>. </a:t>
            </a:r>
            <a:r>
              <a:rPr lang="cs-CZ" sz="2400" b="1" dirty="0" err="1">
                <a:solidFill>
                  <a:srgbClr val="C00000"/>
                </a:solidFill>
              </a:rPr>
              <a:t>craniales</a:t>
            </a:r>
            <a:r>
              <a:rPr lang="cs-CZ" sz="2400" b="1" dirty="0">
                <a:solidFill>
                  <a:srgbClr val="C00000"/>
                </a:solidFill>
              </a:rPr>
              <a:t>)</a:t>
            </a:r>
          </a:p>
          <a:p>
            <a:endParaRPr lang="cs-CZ" sz="4000" b="1" dirty="0">
              <a:solidFill>
                <a:srgbClr val="C00000"/>
              </a:solidFill>
            </a:endParaRPr>
          </a:p>
          <a:p>
            <a:r>
              <a:rPr lang="cs-CZ" sz="2000" b="1" dirty="0"/>
              <a:t>I.     N. </a:t>
            </a:r>
            <a:r>
              <a:rPr lang="cs-CZ" sz="2000" b="1" dirty="0" err="1"/>
              <a:t>olfactorius</a:t>
            </a:r>
            <a:r>
              <a:rPr lang="cs-CZ" sz="2000" b="1" dirty="0"/>
              <a:t> (čichový)</a:t>
            </a:r>
          </a:p>
          <a:p>
            <a:r>
              <a:rPr lang="cs-CZ" sz="2000" b="1" dirty="0"/>
              <a:t>II.    N. </a:t>
            </a:r>
            <a:r>
              <a:rPr lang="cs-CZ" sz="2000" b="1" dirty="0" err="1"/>
              <a:t>opticus</a:t>
            </a:r>
            <a:r>
              <a:rPr lang="cs-CZ" sz="2000" b="1" dirty="0"/>
              <a:t> (zrakový)</a:t>
            </a:r>
          </a:p>
          <a:p>
            <a:r>
              <a:rPr lang="cs-CZ" sz="2000" b="1" dirty="0"/>
              <a:t>III.   N. </a:t>
            </a:r>
            <a:r>
              <a:rPr lang="cs-CZ" sz="2000" b="1" dirty="0" err="1"/>
              <a:t>oculomotorius</a:t>
            </a:r>
            <a:r>
              <a:rPr lang="cs-CZ" sz="2000" b="1" dirty="0"/>
              <a:t> (okohybný)</a:t>
            </a:r>
          </a:p>
          <a:p>
            <a:r>
              <a:rPr lang="cs-CZ" sz="2000" b="1" dirty="0"/>
              <a:t>IV.   N. </a:t>
            </a:r>
            <a:r>
              <a:rPr lang="cs-CZ" sz="2000" b="1" dirty="0" err="1"/>
              <a:t>trochlearis</a:t>
            </a:r>
            <a:r>
              <a:rPr lang="cs-CZ" sz="2000" b="1" dirty="0"/>
              <a:t> (kladkový)</a:t>
            </a:r>
          </a:p>
          <a:p>
            <a:r>
              <a:rPr lang="cs-CZ" sz="2000" b="1" dirty="0"/>
              <a:t>V.    N. trigeminus (trojklanný)</a:t>
            </a:r>
          </a:p>
          <a:p>
            <a:r>
              <a:rPr lang="cs-CZ" sz="2000" b="1" dirty="0"/>
              <a:t>VI.   N. </a:t>
            </a:r>
            <a:r>
              <a:rPr lang="cs-CZ" sz="2000" b="1" dirty="0" err="1"/>
              <a:t>abducens</a:t>
            </a:r>
            <a:r>
              <a:rPr lang="cs-CZ" sz="2000" b="1" dirty="0"/>
              <a:t> (odtažitý)</a:t>
            </a:r>
          </a:p>
          <a:p>
            <a:r>
              <a:rPr lang="cs-CZ" sz="2000" b="1" dirty="0"/>
              <a:t>VII.  N. </a:t>
            </a:r>
            <a:r>
              <a:rPr lang="cs-CZ" sz="2000" b="1" dirty="0" err="1"/>
              <a:t>facialis</a:t>
            </a:r>
            <a:r>
              <a:rPr lang="cs-CZ" sz="2000" b="1" dirty="0"/>
              <a:t> (lícní)</a:t>
            </a:r>
          </a:p>
          <a:p>
            <a:r>
              <a:rPr lang="cs-CZ" sz="2000" b="1" dirty="0"/>
              <a:t>VIII. N. </a:t>
            </a:r>
            <a:r>
              <a:rPr lang="cs-CZ" sz="2000" b="1" dirty="0" err="1"/>
              <a:t>vestibulocochlearis</a:t>
            </a:r>
            <a:r>
              <a:rPr lang="cs-CZ" sz="2000" b="1" dirty="0"/>
              <a:t> (rovnovážně-sluchový)</a:t>
            </a:r>
          </a:p>
          <a:p>
            <a:r>
              <a:rPr lang="cs-CZ" sz="2000" b="1" dirty="0"/>
              <a:t>IX.   N. </a:t>
            </a:r>
            <a:r>
              <a:rPr lang="cs-CZ" sz="2000" b="1" dirty="0" err="1"/>
              <a:t>glossopharyngeus</a:t>
            </a:r>
            <a:r>
              <a:rPr lang="cs-CZ" sz="2000" b="1" dirty="0"/>
              <a:t> (jazykohltanový)</a:t>
            </a:r>
          </a:p>
          <a:p>
            <a:r>
              <a:rPr lang="cs-CZ" sz="2000" b="1" dirty="0"/>
              <a:t>X.    N. vagus (bloudivý)</a:t>
            </a:r>
          </a:p>
          <a:p>
            <a:r>
              <a:rPr lang="cs-CZ" sz="2000" b="1" dirty="0"/>
              <a:t>XI.   N. </a:t>
            </a:r>
            <a:r>
              <a:rPr lang="cs-CZ" sz="2000" b="1" dirty="0" err="1"/>
              <a:t>accessorius</a:t>
            </a:r>
            <a:r>
              <a:rPr lang="cs-CZ" sz="2000" b="1" dirty="0"/>
              <a:t> (přídatný)</a:t>
            </a:r>
          </a:p>
          <a:p>
            <a:r>
              <a:rPr lang="cs-CZ" sz="2000" b="1" dirty="0"/>
              <a:t>XII.  N. </a:t>
            </a:r>
            <a:r>
              <a:rPr lang="cs-CZ" sz="2000" b="1" dirty="0" err="1"/>
              <a:t>hypoglossus</a:t>
            </a:r>
            <a:r>
              <a:rPr lang="cs-CZ" sz="2000" b="1" dirty="0"/>
              <a:t> (podjazykový)</a:t>
            </a:r>
          </a:p>
        </p:txBody>
      </p:sp>
      <p:pic>
        <p:nvPicPr>
          <p:cNvPr id="3" name="Picture 9" descr="kmenC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75" y="64582"/>
            <a:ext cx="2758494" cy="303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ejmout0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657" y="3031435"/>
            <a:ext cx="3152043" cy="34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Vmand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85" y="117207"/>
            <a:ext cx="3425915" cy="29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V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54" y="3206531"/>
            <a:ext cx="2426385" cy="316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64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2072" y="1189637"/>
            <a:ext cx="614751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cs-CZ" altLang="cs-CZ" b="1" dirty="0"/>
          </a:p>
          <a:p>
            <a:pPr>
              <a:defRPr/>
            </a:pPr>
            <a:r>
              <a:rPr lang="cs-CZ" altLang="cs-CZ" sz="2400" b="1" dirty="0" err="1">
                <a:solidFill>
                  <a:srgbClr val="C00000"/>
                </a:solidFill>
              </a:rPr>
              <a:t>Pars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supraclavicularis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>
              <a:defRPr/>
            </a:pPr>
            <a:endParaRPr lang="cs-CZ" altLang="cs-CZ" b="1" dirty="0"/>
          </a:p>
          <a:p>
            <a:pPr>
              <a:defRPr/>
            </a:pPr>
            <a:r>
              <a:rPr lang="cs-CZ" altLang="cs-CZ" b="1" dirty="0"/>
              <a:t>1. </a:t>
            </a:r>
            <a:r>
              <a:rPr lang="cs-CZ" altLang="cs-CZ" b="1" dirty="0" err="1"/>
              <a:t>Nervus</a:t>
            </a:r>
            <a:r>
              <a:rPr lang="cs-CZ" altLang="cs-CZ" b="1" dirty="0"/>
              <a:t> dorsalis </a:t>
            </a:r>
            <a:r>
              <a:rPr lang="cs-CZ" altLang="cs-CZ" b="1" dirty="0" err="1"/>
              <a:t>scapulae</a:t>
            </a:r>
            <a:r>
              <a:rPr lang="cs-CZ" altLang="cs-CZ" b="1" dirty="0"/>
              <a:t> </a:t>
            </a:r>
            <a:r>
              <a:rPr lang="cs-CZ" altLang="cs-CZ" sz="1200" b="1" dirty="0"/>
              <a:t>(C5-C6)</a:t>
            </a:r>
          </a:p>
          <a:p>
            <a:pPr>
              <a:defRPr/>
            </a:pPr>
            <a:r>
              <a:rPr lang="cs-CZ" altLang="cs-CZ" dirty="0"/>
              <a:t>(m. levator </a:t>
            </a:r>
            <a:r>
              <a:rPr lang="cs-CZ" altLang="cs-CZ" dirty="0" err="1"/>
              <a:t>scapulae</a:t>
            </a:r>
            <a:r>
              <a:rPr lang="cs-CZ" altLang="cs-CZ" dirty="0"/>
              <a:t>, mm. </a:t>
            </a:r>
            <a:r>
              <a:rPr lang="cs-CZ" altLang="cs-CZ" dirty="0" err="1"/>
              <a:t>rhomboidei</a:t>
            </a:r>
            <a:r>
              <a:rPr lang="cs-CZ" altLang="cs-CZ" dirty="0"/>
              <a:t>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2. </a:t>
            </a: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thoracicus</a:t>
            </a:r>
            <a:r>
              <a:rPr lang="cs-CZ" altLang="cs-CZ" b="1" dirty="0"/>
              <a:t> </a:t>
            </a:r>
            <a:r>
              <a:rPr lang="cs-CZ" altLang="cs-CZ" b="1" dirty="0" err="1"/>
              <a:t>longus</a:t>
            </a:r>
            <a:r>
              <a:rPr lang="cs-CZ" altLang="cs-CZ" b="1" dirty="0"/>
              <a:t> </a:t>
            </a:r>
            <a:r>
              <a:rPr lang="cs-CZ" altLang="cs-CZ" sz="1200" b="1" dirty="0"/>
              <a:t> C5-C6</a:t>
            </a:r>
            <a:r>
              <a:rPr lang="cs-CZ" altLang="cs-CZ" b="1" dirty="0"/>
              <a:t> </a:t>
            </a:r>
            <a:r>
              <a:rPr lang="cs-CZ" altLang="cs-CZ" dirty="0"/>
              <a:t>(m. </a:t>
            </a:r>
            <a:r>
              <a:rPr lang="cs-CZ" altLang="cs-CZ" dirty="0" err="1"/>
              <a:t>serratus</a:t>
            </a:r>
            <a:r>
              <a:rPr lang="cs-CZ" altLang="cs-CZ" dirty="0"/>
              <a:t> </a:t>
            </a:r>
            <a:r>
              <a:rPr lang="cs-CZ" altLang="cs-CZ" dirty="0" err="1"/>
              <a:t>anterior</a:t>
            </a:r>
            <a:r>
              <a:rPr lang="cs-CZ" altLang="cs-CZ" dirty="0"/>
              <a:t>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3. </a:t>
            </a: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subclavius</a:t>
            </a:r>
            <a:r>
              <a:rPr lang="cs-CZ" altLang="cs-CZ" b="1" dirty="0"/>
              <a:t> </a:t>
            </a:r>
            <a:r>
              <a:rPr lang="cs-CZ" altLang="cs-CZ" sz="1200" b="1" dirty="0"/>
              <a:t>  C5-C6 </a:t>
            </a:r>
            <a:r>
              <a:rPr lang="cs-CZ" altLang="cs-CZ" dirty="0"/>
              <a:t>(m. </a:t>
            </a:r>
            <a:r>
              <a:rPr lang="cs-CZ" altLang="cs-CZ" dirty="0" err="1"/>
              <a:t>subclavius</a:t>
            </a:r>
            <a:r>
              <a:rPr lang="cs-CZ" altLang="cs-CZ" dirty="0"/>
              <a:t>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4. </a:t>
            </a: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suprascapularis</a:t>
            </a:r>
            <a:r>
              <a:rPr lang="cs-CZ" altLang="cs-CZ" b="1" dirty="0"/>
              <a:t> </a:t>
            </a:r>
            <a:r>
              <a:rPr lang="cs-CZ" altLang="cs-CZ" sz="1200" b="1" dirty="0"/>
              <a:t>C4-C6</a:t>
            </a:r>
            <a:endParaRPr lang="cs-CZ" altLang="cs-CZ" b="1" dirty="0"/>
          </a:p>
          <a:p>
            <a:pPr>
              <a:defRPr/>
            </a:pPr>
            <a:r>
              <a:rPr lang="cs-CZ" altLang="cs-CZ" dirty="0"/>
              <a:t>(m. </a:t>
            </a:r>
            <a:r>
              <a:rPr lang="cs-CZ" altLang="cs-CZ" dirty="0" err="1"/>
              <a:t>supraspinatus</a:t>
            </a:r>
            <a:r>
              <a:rPr lang="cs-CZ" altLang="cs-CZ" dirty="0"/>
              <a:t>, m. </a:t>
            </a:r>
            <a:r>
              <a:rPr lang="cs-CZ" altLang="cs-CZ" dirty="0" err="1"/>
              <a:t>infraspinatus</a:t>
            </a:r>
            <a:r>
              <a:rPr lang="cs-CZ" altLang="cs-CZ" dirty="0"/>
              <a:t>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5. Nervi </a:t>
            </a:r>
            <a:r>
              <a:rPr lang="cs-CZ" altLang="cs-CZ" b="1" dirty="0" err="1"/>
              <a:t>pectorales</a:t>
            </a:r>
            <a:r>
              <a:rPr lang="cs-CZ" altLang="cs-CZ" b="1" dirty="0"/>
              <a:t> </a:t>
            </a:r>
            <a:r>
              <a:rPr lang="cs-CZ" altLang="cs-CZ" sz="1200" b="1" dirty="0"/>
              <a:t>C5-C6</a:t>
            </a:r>
            <a:r>
              <a:rPr lang="cs-CZ" altLang="cs-CZ" b="1" dirty="0"/>
              <a:t> </a:t>
            </a:r>
            <a:r>
              <a:rPr lang="cs-CZ" altLang="cs-CZ" dirty="0"/>
              <a:t>(mm. </a:t>
            </a:r>
            <a:r>
              <a:rPr lang="cs-CZ" altLang="cs-CZ" dirty="0" err="1"/>
              <a:t>pectorales</a:t>
            </a:r>
            <a:r>
              <a:rPr lang="cs-CZ" altLang="cs-CZ" dirty="0"/>
              <a:t>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>
                <a:cs typeface="Arial" panose="020B0604020202020204" pitchFamily="34" charset="0"/>
              </a:rPr>
              <a:t>6. </a:t>
            </a:r>
            <a:r>
              <a:rPr lang="cs-CZ" altLang="cs-CZ" b="1" dirty="0" err="1">
                <a:cs typeface="Arial" panose="020B0604020202020204" pitchFamily="34" charset="0"/>
              </a:rPr>
              <a:t>Nervus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subscapularis</a:t>
            </a:r>
            <a:r>
              <a:rPr lang="cs-CZ" altLang="cs-CZ" b="1" dirty="0">
                <a:cs typeface="Arial" panose="020B0604020202020204" pitchFamily="34" charset="0"/>
              </a:rPr>
              <a:t> 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C5-C7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/>
              <a:t>(m. </a:t>
            </a:r>
            <a:r>
              <a:rPr lang="cs-CZ" altLang="cs-CZ" dirty="0" err="1"/>
              <a:t>subscapularis</a:t>
            </a:r>
            <a:r>
              <a:rPr lang="cs-CZ" altLang="cs-CZ" dirty="0"/>
              <a:t>, m. </a:t>
            </a:r>
            <a:r>
              <a:rPr lang="cs-CZ" altLang="cs-CZ" dirty="0" err="1"/>
              <a:t>teres</a:t>
            </a:r>
            <a:r>
              <a:rPr lang="cs-CZ" altLang="cs-CZ" dirty="0"/>
              <a:t> major)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7. </a:t>
            </a: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thoracodorsalis</a:t>
            </a:r>
            <a:r>
              <a:rPr lang="cs-CZ" altLang="cs-CZ" b="1" dirty="0"/>
              <a:t> </a:t>
            </a:r>
            <a:r>
              <a:rPr lang="cs-CZ" altLang="cs-CZ" sz="1100" b="1" dirty="0"/>
              <a:t>C5-C6</a:t>
            </a:r>
            <a:r>
              <a:rPr lang="cs-CZ" altLang="cs-CZ" b="1" dirty="0"/>
              <a:t> </a:t>
            </a:r>
            <a:r>
              <a:rPr lang="cs-CZ" altLang="cs-CZ" sz="1400" dirty="0"/>
              <a:t>(m. </a:t>
            </a:r>
            <a:r>
              <a:rPr lang="cs-CZ" altLang="cs-CZ" sz="1400" dirty="0" err="1"/>
              <a:t>latissimus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dorsi</a:t>
            </a:r>
            <a:r>
              <a:rPr lang="cs-CZ" altLang="cs-CZ" sz="1400" dirty="0"/>
              <a:t>)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9434" y="768937"/>
            <a:ext cx="55127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Plexus </a:t>
            </a:r>
            <a:r>
              <a:rPr lang="cs-CZ" sz="3200" b="1" dirty="0" err="1">
                <a:solidFill>
                  <a:srgbClr val="C00000"/>
                </a:solidFill>
              </a:rPr>
              <a:t>brachialis</a:t>
            </a:r>
            <a:r>
              <a:rPr lang="cs-CZ" sz="3200" b="1" dirty="0">
                <a:solidFill>
                  <a:srgbClr val="C00000"/>
                </a:solidFill>
              </a:rPr>
              <a:t> C4/5 – C8/Th1</a:t>
            </a:r>
          </a:p>
          <a:p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51561" y="1662446"/>
            <a:ext cx="468051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cs-CZ" altLang="cs-CZ" sz="2400" b="1" dirty="0" err="1">
                <a:solidFill>
                  <a:srgbClr val="C00000"/>
                </a:solidFill>
              </a:rPr>
              <a:t>Pars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infraclavicularis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endParaRPr lang="cs-CZ" altLang="cs-CZ" dirty="0">
              <a:solidFill>
                <a:srgbClr val="C00000"/>
              </a:solidFill>
            </a:endParaRP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>
                <a:solidFill>
                  <a:srgbClr val="FF0000"/>
                </a:solidFill>
              </a:rPr>
              <a:t>Fasciculus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lateralis</a:t>
            </a:r>
            <a:endParaRPr lang="cs-CZ" altLang="cs-CZ" b="1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musculocutaneus</a:t>
            </a:r>
            <a:r>
              <a:rPr lang="cs-CZ" altLang="cs-CZ" b="1" dirty="0"/>
              <a:t> </a:t>
            </a:r>
            <a:r>
              <a:rPr lang="cs-CZ" altLang="cs-CZ" sz="1400" dirty="0"/>
              <a:t>C5-C7</a:t>
            </a:r>
            <a:endParaRPr lang="cs-CZ" altLang="cs-CZ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/>
              <a:t>Radix </a:t>
            </a:r>
            <a:r>
              <a:rPr lang="cs-CZ" altLang="cs-CZ" b="1" dirty="0" err="1"/>
              <a:t>lateralis</a:t>
            </a:r>
            <a:r>
              <a:rPr lang="cs-CZ" altLang="cs-CZ" b="1" dirty="0"/>
              <a:t> nervi </a:t>
            </a:r>
            <a:r>
              <a:rPr lang="cs-CZ" altLang="cs-CZ" b="1" dirty="0" err="1"/>
              <a:t>mediani</a:t>
            </a:r>
            <a:r>
              <a:rPr lang="cs-CZ" altLang="cs-CZ" b="1" dirty="0"/>
              <a:t> </a:t>
            </a:r>
            <a:r>
              <a:rPr lang="cs-CZ" altLang="cs-CZ" sz="1400" dirty="0"/>
              <a:t>C5-Th1</a:t>
            </a:r>
            <a:endParaRPr lang="cs-CZ" altLang="cs-CZ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endParaRPr lang="cs-CZ" altLang="cs-CZ" dirty="0"/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B) </a:t>
            </a:r>
            <a:r>
              <a:rPr lang="cs-CZ" altLang="cs-CZ" b="1" dirty="0" err="1">
                <a:solidFill>
                  <a:srgbClr val="FF0000"/>
                </a:solidFill>
              </a:rPr>
              <a:t>Fasciculus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medialis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endParaRPr lang="cs-CZ" altLang="cs-CZ" b="1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cutaneus</a:t>
            </a:r>
            <a:r>
              <a:rPr lang="cs-CZ" altLang="cs-CZ" b="1" dirty="0"/>
              <a:t> </a:t>
            </a:r>
            <a:r>
              <a:rPr lang="cs-CZ" altLang="cs-CZ" b="1" dirty="0" err="1"/>
              <a:t>brachii</a:t>
            </a:r>
            <a:r>
              <a:rPr lang="cs-CZ" altLang="cs-CZ" b="1" dirty="0"/>
              <a:t> </a:t>
            </a:r>
            <a:r>
              <a:rPr lang="cs-CZ" altLang="cs-CZ" b="1" dirty="0" err="1"/>
              <a:t>medialis</a:t>
            </a:r>
            <a:endParaRPr lang="cs-CZ" altLang="cs-CZ" b="1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cutaneus</a:t>
            </a:r>
            <a:r>
              <a:rPr lang="cs-CZ" altLang="cs-CZ" b="1" dirty="0"/>
              <a:t> </a:t>
            </a:r>
            <a:r>
              <a:rPr lang="cs-CZ" altLang="cs-CZ" b="1" dirty="0" err="1"/>
              <a:t>antebrachii</a:t>
            </a:r>
            <a:r>
              <a:rPr lang="cs-CZ" altLang="cs-CZ" b="1" dirty="0"/>
              <a:t> </a:t>
            </a:r>
            <a:r>
              <a:rPr lang="cs-CZ" altLang="cs-CZ" b="1" dirty="0" err="1"/>
              <a:t>medialis</a:t>
            </a:r>
            <a:endParaRPr lang="cs-CZ" altLang="cs-CZ" b="1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ulnaris</a:t>
            </a:r>
            <a:r>
              <a:rPr lang="cs-CZ" altLang="cs-CZ" b="1" dirty="0"/>
              <a:t> </a:t>
            </a:r>
            <a:r>
              <a:rPr lang="cs-CZ" altLang="cs-CZ" sz="1400" dirty="0"/>
              <a:t>C8-Th1</a:t>
            </a:r>
            <a:endParaRPr lang="cs-CZ" altLang="cs-CZ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/>
              <a:t>Radix </a:t>
            </a:r>
            <a:r>
              <a:rPr lang="cs-CZ" altLang="cs-CZ" b="1" dirty="0" err="1"/>
              <a:t>lateralis</a:t>
            </a:r>
            <a:r>
              <a:rPr lang="cs-CZ" altLang="cs-CZ" b="1" dirty="0"/>
              <a:t> nervi </a:t>
            </a:r>
            <a:r>
              <a:rPr lang="cs-CZ" altLang="cs-CZ" b="1" dirty="0" err="1"/>
              <a:t>mediani</a:t>
            </a:r>
            <a:r>
              <a:rPr lang="cs-CZ" altLang="cs-CZ" b="1" dirty="0"/>
              <a:t> </a:t>
            </a:r>
            <a:r>
              <a:rPr lang="cs-CZ" altLang="cs-CZ" sz="1400" dirty="0"/>
              <a:t>C5-Th1</a:t>
            </a: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endParaRPr lang="cs-CZ" altLang="cs-CZ" dirty="0"/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C) </a:t>
            </a:r>
            <a:r>
              <a:rPr lang="cs-CZ" altLang="cs-CZ" b="1" dirty="0" err="1">
                <a:solidFill>
                  <a:srgbClr val="FF0000"/>
                </a:solidFill>
              </a:rPr>
              <a:t>Fasciculus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posterior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axillaris</a:t>
            </a:r>
            <a:r>
              <a:rPr lang="cs-CZ" altLang="cs-CZ" b="1" dirty="0"/>
              <a:t> </a:t>
            </a:r>
            <a:r>
              <a:rPr lang="cs-CZ" altLang="cs-CZ" sz="1400" dirty="0"/>
              <a:t>C5-C6</a:t>
            </a:r>
            <a:endParaRPr lang="cs-CZ" altLang="cs-CZ" dirty="0"/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cs-CZ" altLang="cs-CZ" b="1" dirty="0" err="1"/>
              <a:t>Nervus</a:t>
            </a:r>
            <a:r>
              <a:rPr lang="cs-CZ" altLang="cs-CZ" b="1" dirty="0"/>
              <a:t> </a:t>
            </a:r>
            <a:r>
              <a:rPr lang="cs-CZ" altLang="cs-CZ" b="1" dirty="0" err="1"/>
              <a:t>radialis</a:t>
            </a:r>
            <a:r>
              <a:rPr lang="cs-CZ" altLang="cs-CZ" b="1" dirty="0"/>
              <a:t> </a:t>
            </a:r>
            <a:r>
              <a:rPr lang="cs-CZ" altLang="cs-CZ" sz="1400" dirty="0"/>
              <a:t>C5-C8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69701" y="201701"/>
            <a:ext cx="9557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>
                <a:solidFill>
                  <a:srgbClr val="C00000"/>
                </a:solidFill>
              </a:rPr>
              <a:t>Příklad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míšních nervů  (ventrální větve) – podrobně se </a:t>
            </a:r>
            <a:r>
              <a:rPr lang="cs-CZ" b="1" u="sng" dirty="0" smtClean="0">
                <a:solidFill>
                  <a:srgbClr val="C00000"/>
                </a:solidFill>
              </a:rPr>
              <a:t>budete </a:t>
            </a:r>
            <a:r>
              <a:rPr lang="cs-CZ" b="1" dirty="0">
                <a:solidFill>
                  <a:srgbClr val="C00000"/>
                </a:solidFill>
              </a:rPr>
              <a:t>učit ve druhém semestru!</a:t>
            </a:r>
          </a:p>
        </p:txBody>
      </p:sp>
    </p:spTree>
    <p:extLst>
      <p:ext uri="{BB962C8B-B14F-4D97-AF65-F5344CB8AC3E}">
        <p14:creationId xmlns:p14="http://schemas.microsoft.com/office/powerpoint/2010/main" val="2386636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1590" r="7555" b="2415"/>
          <a:stretch>
            <a:fillRect/>
          </a:stretch>
        </p:blipFill>
        <p:spPr bwMode="auto">
          <a:xfrm>
            <a:off x="623095" y="900560"/>
            <a:ext cx="216058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39482" r="28168"/>
          <a:stretch>
            <a:fillRect/>
          </a:stretch>
        </p:blipFill>
        <p:spPr bwMode="auto">
          <a:xfrm>
            <a:off x="3499835" y="361788"/>
            <a:ext cx="2219716" cy="67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887" r="9520" b="887"/>
          <a:stretch>
            <a:fillRect/>
          </a:stretch>
        </p:blipFill>
        <p:spPr bwMode="auto">
          <a:xfrm>
            <a:off x="6243466" y="1020304"/>
            <a:ext cx="25923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Antebrach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b="2113"/>
          <a:stretch>
            <a:fillRect/>
          </a:stretch>
        </p:blipFill>
        <p:spPr bwMode="auto">
          <a:xfrm>
            <a:off x="9426105" y="1180753"/>
            <a:ext cx="2160588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519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27"/>
          <p:cNvSpPr txBox="1">
            <a:spLocks noChangeArrowheads="1"/>
          </p:cNvSpPr>
          <p:nvPr/>
        </p:nvSpPr>
        <p:spPr bwMode="auto">
          <a:xfrm>
            <a:off x="3863976" y="404814"/>
            <a:ext cx="5040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latin typeface="Arial" panose="020B0604020202020204" pitchFamily="34" charset="0"/>
              </a:rPr>
              <a:t>SPECIÁLNÍ   MYOLOGIE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279650" y="1268414"/>
            <a:ext cx="3671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Popis svalu</a:t>
            </a:r>
            <a:r>
              <a:rPr lang="cs-CZ" altLang="cs-CZ" sz="2000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Jméno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</a:rPr>
              <a:t>Skupina svalů</a:t>
            </a:r>
            <a:endParaRPr lang="cs-CZ" altLang="cs-CZ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Origo</a:t>
            </a:r>
            <a:r>
              <a:rPr lang="cs-CZ" altLang="cs-CZ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(začátek)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Insertio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(úpon)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Functio</a:t>
            </a:r>
            <a:endParaRPr lang="cs-CZ" altLang="cs-CZ" sz="20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 smtClean="0">
                <a:solidFill>
                  <a:schemeClr val="accent2"/>
                </a:solidFill>
                <a:latin typeface="Arial" panose="020B0604020202020204" pitchFamily="34" charset="0"/>
              </a:rPr>
              <a:t>Innervatio</a:t>
            </a:r>
            <a:r>
              <a:rPr lang="cs-CZ" altLang="cs-CZ" sz="2000" b="1" dirty="0" smtClean="0">
                <a:latin typeface="Arial" panose="020B0604020202020204" pitchFamily="34" charset="0"/>
              </a:rPr>
              <a:t> </a:t>
            </a:r>
            <a:endParaRPr lang="cs-CZ" altLang="cs-CZ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2575"/>
            <a:ext cx="2827859" cy="484981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03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692150"/>
            <a:ext cx="19224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847851" y="1052514"/>
            <a:ext cx="396081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hlavy 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krku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hrudníku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břicha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pánevního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zad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horní končetiny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Svaly dolní končetiny</a:t>
            </a:r>
            <a:endParaRPr lang="cs-CZ" altLang="cs-CZ" sz="2000" b="1" dirty="0">
              <a:solidFill>
                <a:srgbClr val="800000"/>
              </a:solidFill>
            </a:endParaRPr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6" y="692150"/>
            <a:ext cx="2162175" cy="5949950"/>
          </a:xfrm>
          <a:noFill/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163764" y="260350"/>
            <a:ext cx="4934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Rozdělení svalů podle krajin těla</a:t>
            </a:r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61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287713" y="228601"/>
            <a:ext cx="71294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800000"/>
                </a:solidFill>
                <a:latin typeface="Arial" panose="020B0604020202020204" pitchFamily="34" charset="0"/>
              </a:rPr>
              <a:t>Přehled svalů hlavy 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(mm. </a:t>
            </a: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capitis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015146" y="1240855"/>
            <a:ext cx="42481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1) Svaly žvýkací </a:t>
            </a:r>
            <a:r>
              <a:rPr lang="cs-CZ" altLang="cs-CZ" b="1" i="1" dirty="0">
                <a:solidFill>
                  <a:srgbClr val="800000"/>
                </a:solidFill>
                <a:latin typeface="Arial" panose="020B0604020202020204" pitchFamily="34" charset="0"/>
              </a:rPr>
              <a:t>(mm. </a:t>
            </a:r>
            <a:r>
              <a:rPr lang="cs-CZ" altLang="cs-CZ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masticatorii</a:t>
            </a:r>
            <a:r>
              <a:rPr lang="cs-CZ" altLang="cs-CZ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2) Svaly mimické </a:t>
            </a:r>
            <a:r>
              <a:rPr lang="cs-CZ" altLang="cs-CZ" b="1" i="1" dirty="0">
                <a:solidFill>
                  <a:srgbClr val="800000"/>
                </a:solidFill>
                <a:latin typeface="Arial" panose="020B0604020202020204" pitchFamily="34" charset="0"/>
              </a:rPr>
              <a:t>(mm. </a:t>
            </a:r>
            <a:r>
              <a:rPr lang="cs-CZ" altLang="cs-CZ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faciales</a:t>
            </a:r>
            <a:r>
              <a:rPr lang="cs-CZ" altLang="cs-CZ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spcBef>
                <a:spcPct val="50000"/>
              </a:spcBef>
            </a:pPr>
            <a:endParaRPr lang="cs-CZ" altLang="cs-CZ" b="1" dirty="0">
              <a:latin typeface="Arial" panose="020B0604020202020204" pitchFamily="34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2" y="1240855"/>
            <a:ext cx="3631619" cy="501002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58" y="1299339"/>
            <a:ext cx="4097381" cy="49515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12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Ad 1) Svaly hlavy – žvýkací 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(mm. </a:t>
            </a: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masticatorii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400" i="1" dirty="0">
                <a:solidFill>
                  <a:srgbClr val="800000"/>
                </a:solidFill>
              </a:rPr>
              <a:t> </a:t>
            </a:r>
            <a:br>
              <a:rPr lang="cs-CZ" altLang="cs-CZ" sz="2400" i="1" dirty="0">
                <a:solidFill>
                  <a:srgbClr val="800000"/>
                </a:solidFill>
              </a:rPr>
            </a:br>
            <a:r>
              <a:rPr lang="cs-CZ" altLang="cs-CZ" sz="2400" i="1" dirty="0">
                <a:solidFill>
                  <a:srgbClr val="800000"/>
                </a:solidFill>
              </a:rPr>
              <a:t/>
            </a:r>
            <a:br>
              <a:rPr lang="cs-CZ" altLang="cs-CZ" sz="2400" i="1" dirty="0">
                <a:solidFill>
                  <a:srgbClr val="800000"/>
                </a:solidFill>
              </a:rPr>
            </a:br>
            <a:r>
              <a:rPr lang="cs-CZ" altLang="cs-CZ" sz="2000" b="1" dirty="0">
                <a:latin typeface="Arial" panose="020B0604020202020204" pitchFamily="34" charset="0"/>
              </a:rPr>
              <a:t>vznik z 1. žaberního oblouku – inervace větvemi V. hlavového nervu -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</a:rPr>
              <a:t>n. 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trigeminus!</a:t>
            </a:r>
            <a:endParaRPr lang="cs-CZ" altLang="cs-CZ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453" y="1807282"/>
            <a:ext cx="3646487" cy="4114800"/>
          </a:xfr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791743" y="4798697"/>
            <a:ext cx="460851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temporalis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masseter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pterygoideus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medialis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pterygoideus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lateralis</a:t>
            </a:r>
            <a:endParaRPr lang="cs-CZ" altLang="cs-CZ" sz="28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endParaRPr lang="cs-CZ" altLang="cs-CZ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46" y="1807282"/>
            <a:ext cx="3281362" cy="36861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07" y="1690688"/>
            <a:ext cx="2553884" cy="321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"/>
          <a:stretch>
            <a:fillRect/>
          </a:stretch>
        </p:blipFill>
        <p:spPr bwMode="auto">
          <a:xfrm rot="20314827">
            <a:off x="6659455" y="2204231"/>
            <a:ext cx="1497338" cy="203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280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70" y="2041632"/>
            <a:ext cx="3038475" cy="36718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685316" y="5950837"/>
            <a:ext cx="64352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>
                <a:solidFill>
                  <a:srgbClr val="800000"/>
                </a:solidFill>
                <a:latin typeface="Arial" panose="020B0604020202020204" pitchFamily="34" charset="0"/>
              </a:rPr>
              <a:t>Funkce: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Elevace a </a:t>
            </a:r>
            <a:r>
              <a:rPr lang="cs-CZ" altLang="cs-CZ" sz="2000" b="1" dirty="0" err="1">
                <a:latin typeface="Arial" panose="020B0604020202020204" pitchFamily="34" charset="0"/>
              </a:rPr>
              <a:t>retrakce</a:t>
            </a:r>
            <a:r>
              <a:rPr lang="cs-CZ" altLang="cs-CZ" sz="2000" b="1" dirty="0">
                <a:latin typeface="Arial" panose="020B0604020202020204" pitchFamily="34" charset="0"/>
              </a:rPr>
              <a:t> mandibuly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111054" y="616744"/>
            <a:ext cx="3960812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3600" b="1" dirty="0" err="1">
                <a:solidFill>
                  <a:srgbClr val="800000"/>
                </a:solidFill>
                <a:latin typeface="Arial" panose="020B0604020202020204" pitchFamily="34" charset="0"/>
              </a:rPr>
              <a:t>temporalis</a:t>
            </a:r>
            <a:endParaRPr lang="cs-CZ" altLang="cs-CZ" sz="36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1400" b="1" dirty="0">
                <a:solidFill>
                  <a:srgbClr val="800000"/>
                </a:solidFill>
                <a:latin typeface="Arial" panose="020B0604020202020204" pitchFamily="34" charset="0"/>
              </a:rPr>
              <a:t>trvale aktivován v bdělém stavu, udržuje mandibulu v klidové poloze, posturální sval</a:t>
            </a:r>
          </a:p>
          <a:p>
            <a:pPr>
              <a:spcBef>
                <a:spcPct val="50000"/>
              </a:spcBef>
            </a:pPr>
            <a:endParaRPr lang="cs-CZ" altLang="cs-CZ" sz="36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64517" name="Picture 5" descr="žvýkací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3" r="6549" b="70303"/>
          <a:stretch>
            <a:fillRect/>
          </a:stretch>
        </p:blipFill>
        <p:spPr bwMode="auto">
          <a:xfrm>
            <a:off x="6884549" y="2144085"/>
            <a:ext cx="3002065" cy="3688094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9209" y="132937"/>
            <a:ext cx="35151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1. Název svalu (zařazení do skupiny)</a:t>
            </a:r>
          </a:p>
          <a:p>
            <a:r>
              <a:rPr lang="cs-CZ" dirty="0" smtClean="0"/>
              <a:t>2. Začátek (</a:t>
            </a:r>
            <a:r>
              <a:rPr lang="cs-CZ" dirty="0" err="1" smtClean="0"/>
              <a:t>origo</a:t>
            </a:r>
            <a:r>
              <a:rPr lang="cs-CZ" dirty="0" smtClean="0"/>
              <a:t>)</a:t>
            </a:r>
          </a:p>
          <a:p>
            <a:r>
              <a:rPr lang="cs-CZ" dirty="0" smtClean="0"/>
              <a:t>3. Úpon (</a:t>
            </a:r>
            <a:r>
              <a:rPr lang="cs-CZ" dirty="0" err="1" smtClean="0"/>
              <a:t>insertio</a:t>
            </a:r>
            <a:r>
              <a:rPr lang="cs-CZ" dirty="0" smtClean="0"/>
              <a:t>)</a:t>
            </a:r>
          </a:p>
          <a:p>
            <a:r>
              <a:rPr lang="cs-CZ" dirty="0" smtClean="0"/>
              <a:t>4. Funkce (</a:t>
            </a:r>
            <a:r>
              <a:rPr lang="cs-CZ" dirty="0" err="1" smtClean="0"/>
              <a:t>functio</a:t>
            </a:r>
            <a:r>
              <a:rPr lang="cs-CZ" dirty="0" smtClean="0"/>
              <a:t>)</a:t>
            </a:r>
          </a:p>
          <a:p>
            <a:r>
              <a:rPr lang="cs-CZ" dirty="0" smtClean="0"/>
              <a:t>5. Nervové zásobení (</a:t>
            </a:r>
            <a:r>
              <a:rPr lang="cs-CZ" dirty="0" err="1" smtClean="0"/>
              <a:t>innervatio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66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90" y="1544182"/>
            <a:ext cx="3972379" cy="448370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4574263" y="343853"/>
            <a:ext cx="2852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M. </a:t>
            </a:r>
            <a:r>
              <a:rPr lang="cs-CZ" altLang="cs-CZ" sz="3600" b="1" dirty="0" err="1">
                <a:solidFill>
                  <a:srgbClr val="800000"/>
                </a:solidFill>
                <a:latin typeface="Arial" panose="020B0604020202020204" pitchFamily="34" charset="0"/>
              </a:rPr>
              <a:t>masseter</a:t>
            </a:r>
            <a:endParaRPr lang="cs-CZ" altLang="cs-CZ" sz="36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1994026" y="6181771"/>
            <a:ext cx="70205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smtClean="0">
                <a:latin typeface="Arial" panose="020B0604020202020204" pitchFamily="34" charset="0"/>
              </a:rPr>
              <a:t>elevace; povrchová </a:t>
            </a:r>
            <a:r>
              <a:rPr lang="cs-CZ" altLang="cs-CZ" sz="2000" b="1" dirty="0">
                <a:latin typeface="Arial" panose="020B0604020202020204" pitchFamily="34" charset="0"/>
              </a:rPr>
              <a:t>část - protrakce mandibuly</a:t>
            </a:r>
          </a:p>
        </p:txBody>
      </p:sp>
      <p:pic>
        <p:nvPicPr>
          <p:cNvPr id="12299" name="Picture 11" descr="žvýkací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r="43663" b="11717"/>
          <a:stretch>
            <a:fillRect/>
          </a:stretch>
        </p:blipFill>
        <p:spPr bwMode="auto">
          <a:xfrm>
            <a:off x="6335585" y="1544182"/>
            <a:ext cx="4694817" cy="457939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80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1. Název svalu (zařazení do skupiny)</a:t>
            </a:r>
          </a:p>
          <a:p>
            <a:r>
              <a:rPr lang="cs-CZ" dirty="0"/>
              <a:t>2. Začátek (</a:t>
            </a:r>
            <a:r>
              <a:rPr lang="cs-CZ" dirty="0" err="1"/>
              <a:t>origo</a:t>
            </a:r>
            <a:r>
              <a:rPr lang="cs-CZ" dirty="0"/>
              <a:t>)</a:t>
            </a:r>
          </a:p>
          <a:p>
            <a:r>
              <a:rPr lang="cs-CZ" dirty="0"/>
              <a:t>3. Úpon (</a:t>
            </a:r>
            <a:r>
              <a:rPr lang="cs-CZ" dirty="0" err="1"/>
              <a:t>insertio</a:t>
            </a:r>
            <a:r>
              <a:rPr lang="cs-CZ" dirty="0"/>
              <a:t>)</a:t>
            </a:r>
          </a:p>
          <a:p>
            <a:r>
              <a:rPr lang="cs-CZ" dirty="0"/>
              <a:t>4. Funkce (</a:t>
            </a:r>
            <a:r>
              <a:rPr lang="cs-CZ" dirty="0" err="1"/>
              <a:t>functio</a:t>
            </a:r>
            <a:r>
              <a:rPr lang="cs-CZ" dirty="0" smtClean="0"/>
              <a:t>)</a:t>
            </a:r>
          </a:p>
          <a:p>
            <a:r>
              <a:rPr lang="cs-CZ" dirty="0"/>
              <a:t>5. Nervové zásobení (</a:t>
            </a:r>
            <a:r>
              <a:rPr lang="cs-CZ" dirty="0" err="1"/>
              <a:t>innervatio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7719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2" y="3221361"/>
            <a:ext cx="1948071" cy="218762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 descr="žvýkací 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7" b="4802"/>
          <a:stretch>
            <a:fillRect/>
          </a:stretch>
        </p:blipFill>
        <p:spPr>
          <a:xfrm>
            <a:off x="5258510" y="1084983"/>
            <a:ext cx="5962768" cy="5802046"/>
          </a:xfr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063751" y="5876926"/>
            <a:ext cx="1223963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4800600" y="5732463"/>
            <a:ext cx="50323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2779154" y="463899"/>
            <a:ext cx="5271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M.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pterygoideus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medialis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7752" y="6092825"/>
            <a:ext cx="4506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elevace mandibuly a posuny do stran</a:t>
            </a:r>
          </a:p>
          <a:p>
            <a:endParaRPr lang="cs-CZ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32" y="3081785"/>
            <a:ext cx="1775291" cy="246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15377" y="122682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1. Název svalu (zařazení do skupiny)</a:t>
            </a:r>
          </a:p>
          <a:p>
            <a:r>
              <a:rPr lang="cs-CZ" dirty="0"/>
              <a:t>2. Začátek (</a:t>
            </a:r>
            <a:r>
              <a:rPr lang="cs-CZ" dirty="0" err="1"/>
              <a:t>origo</a:t>
            </a:r>
            <a:r>
              <a:rPr lang="cs-CZ" dirty="0"/>
              <a:t>)</a:t>
            </a:r>
          </a:p>
          <a:p>
            <a:r>
              <a:rPr lang="cs-CZ" dirty="0"/>
              <a:t>3. Úpon (</a:t>
            </a:r>
            <a:r>
              <a:rPr lang="cs-CZ" dirty="0" err="1"/>
              <a:t>insertio</a:t>
            </a:r>
            <a:r>
              <a:rPr lang="cs-CZ" dirty="0"/>
              <a:t>)</a:t>
            </a:r>
          </a:p>
          <a:p>
            <a:r>
              <a:rPr lang="cs-CZ" dirty="0"/>
              <a:t>4. Funkce (</a:t>
            </a:r>
            <a:r>
              <a:rPr lang="cs-CZ" dirty="0" err="1"/>
              <a:t>functio</a:t>
            </a:r>
            <a:r>
              <a:rPr lang="cs-CZ" dirty="0" smtClean="0"/>
              <a:t>)</a:t>
            </a:r>
          </a:p>
          <a:p>
            <a:r>
              <a:rPr lang="cs-CZ" dirty="0"/>
              <a:t>5. Nervové zásobení (</a:t>
            </a:r>
            <a:r>
              <a:rPr lang="cs-CZ" dirty="0" err="1"/>
              <a:t>innervatio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743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59285" y="80386"/>
            <a:ext cx="9701214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Příčně pruhovaná svalová tkáň</a:t>
            </a:r>
          </a:p>
          <a:p>
            <a:endParaRPr lang="cs-CZ" altLang="cs-CZ" b="1" dirty="0">
              <a:latin typeface="Arial Unicode MS" pitchFamily="34" charset="-128"/>
            </a:endParaRPr>
          </a:p>
          <a:p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kosterní svalstvo, pracuje v závislosti na naší vůli, snadno se unaví, spotřebuje hodně energie, při práci tvoří teplo, inervace z míšních a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některých hlavových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nervů </a:t>
            </a: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Mnohojaderná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svalová vlákna  s jedno- a dvojlomnými úseky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(kontraktilní bílkoviny aktin a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myosin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vlákna červená, bílá a přechodná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inervace - míšní a hlavové nervy</a:t>
            </a:r>
          </a:p>
        </p:txBody>
      </p:sp>
      <p:pic>
        <p:nvPicPr>
          <p:cNvPr id="106502" name="Picture 6" descr="sejmo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b="26378"/>
          <a:stretch>
            <a:fillRect/>
          </a:stretch>
        </p:blipFill>
        <p:spPr bwMode="auto">
          <a:xfrm>
            <a:off x="5206208" y="3154399"/>
            <a:ext cx="4254352" cy="307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7" descr="aktin a myos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28" y="-20546"/>
            <a:ext cx="1878421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18" y="1695542"/>
            <a:ext cx="1608042" cy="4772506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65" y="2734340"/>
            <a:ext cx="2277678" cy="13474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721451"/>
            <a:ext cx="2844869" cy="24404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66682" r="6742" b="14952"/>
          <a:stretch/>
        </p:blipFill>
        <p:spPr>
          <a:xfrm>
            <a:off x="5259763" y="2786099"/>
            <a:ext cx="4785895" cy="736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3700" y="6161903"/>
            <a:ext cx="488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Acetylcholin mění v nervosvalové ploténce (synapsi) prostupnost sarkolemy</a:t>
            </a:r>
          </a:p>
          <a:p>
            <a:r>
              <a:rPr lang="cs-CZ" sz="1200" dirty="0"/>
              <a:t> svalového vlákna pro Ca (ten aktivuje aktinová vlákna)</a:t>
            </a:r>
          </a:p>
        </p:txBody>
      </p:sp>
    </p:spTree>
    <p:extLst>
      <p:ext uri="{BB962C8B-B14F-4D97-AF65-F5344CB8AC3E}">
        <p14:creationId xmlns:p14="http://schemas.microsoft.com/office/powerpoint/2010/main" val="41900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4" y="3001617"/>
            <a:ext cx="2039536" cy="229114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828866" y="659726"/>
            <a:ext cx="74005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M.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pterygoideus</a:t>
            </a:r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lateralis</a:t>
            </a:r>
            <a:endParaRPr lang="cs-CZ" alt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4346" name="Picture 10" descr="žvýkací 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16"/>
          <a:stretch>
            <a:fillRect/>
          </a:stretch>
        </p:blipFill>
        <p:spPr>
          <a:xfrm>
            <a:off x="4114169" y="2122940"/>
            <a:ext cx="7391903" cy="3686175"/>
          </a:xfr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6101204" y="5112584"/>
            <a:ext cx="1150937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085751" y="5955141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f: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</a:rPr>
              <a:t>protrakce mandibuly a posuny do stran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t="10119" r="8868" b="22244"/>
          <a:stretch/>
        </p:blipFill>
        <p:spPr>
          <a:xfrm>
            <a:off x="9709708" y="15504"/>
            <a:ext cx="2513501" cy="210743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49032" y="124450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1. Název svalu (zařazení do skupiny)</a:t>
            </a:r>
          </a:p>
          <a:p>
            <a:r>
              <a:rPr lang="cs-CZ" dirty="0"/>
              <a:t>2. Začátek (</a:t>
            </a:r>
            <a:r>
              <a:rPr lang="cs-CZ" dirty="0" err="1"/>
              <a:t>origo</a:t>
            </a:r>
            <a:r>
              <a:rPr lang="cs-CZ" dirty="0"/>
              <a:t>)</a:t>
            </a:r>
          </a:p>
          <a:p>
            <a:r>
              <a:rPr lang="cs-CZ" dirty="0"/>
              <a:t>3. Úpon (</a:t>
            </a:r>
            <a:r>
              <a:rPr lang="cs-CZ" dirty="0" err="1"/>
              <a:t>insertio</a:t>
            </a:r>
            <a:r>
              <a:rPr lang="cs-CZ" dirty="0"/>
              <a:t>)</a:t>
            </a:r>
          </a:p>
          <a:p>
            <a:r>
              <a:rPr lang="cs-CZ" dirty="0"/>
              <a:t>4. Funkce (</a:t>
            </a:r>
            <a:r>
              <a:rPr lang="cs-CZ" dirty="0" err="1"/>
              <a:t>functio</a:t>
            </a:r>
            <a:r>
              <a:rPr lang="cs-CZ" dirty="0" smtClean="0"/>
              <a:t>)</a:t>
            </a:r>
          </a:p>
          <a:p>
            <a:r>
              <a:rPr lang="cs-CZ" dirty="0"/>
              <a:t>5. Nervové zásobení (</a:t>
            </a:r>
            <a:r>
              <a:rPr lang="cs-CZ" dirty="0" err="1"/>
              <a:t>innervatio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630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386997" y="550725"/>
            <a:ext cx="5015426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M. </a:t>
            </a:r>
            <a:r>
              <a:rPr lang="cs-CZ" altLang="cs-CZ" b="1" dirty="0" err="1">
                <a:latin typeface="Arial" panose="020B0604020202020204" pitchFamily="34" charset="0"/>
              </a:rPr>
              <a:t>masseter</a:t>
            </a:r>
            <a:r>
              <a:rPr lang="cs-CZ" altLang="cs-CZ" b="1" dirty="0">
                <a:latin typeface="Arial" panose="020B0604020202020204" pitchFamily="34" charset="0"/>
              </a:rPr>
              <a:t> a  m. </a:t>
            </a:r>
            <a:r>
              <a:rPr lang="cs-CZ" altLang="cs-CZ" b="1" dirty="0" err="1">
                <a:latin typeface="Arial" panose="020B0604020202020204" pitchFamily="34" charset="0"/>
              </a:rPr>
              <a:t>pterygoideus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medialis</a:t>
            </a:r>
            <a:r>
              <a:rPr lang="cs-CZ" altLang="cs-CZ" b="1" dirty="0">
                <a:latin typeface="Arial" panose="020B0604020202020204" pitchFamily="34" charset="0"/>
              </a:rPr>
              <a:t> tvoří „smyčku“ kolem mandibuly</a:t>
            </a:r>
          </a:p>
          <a:p>
            <a:pPr>
              <a:spcBef>
                <a:spcPct val="50000"/>
              </a:spcBef>
            </a:pPr>
            <a:endParaRPr lang="cs-CZ" altLang="cs-CZ" sz="2000" dirty="0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91548" y="380311"/>
            <a:ext cx="616989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dirty="0">
                <a:latin typeface="Arial" panose="020B0604020202020204" pitchFamily="34" charset="0"/>
              </a:rPr>
              <a:t>   </a:t>
            </a:r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</a:rPr>
              <a:t>Žvýkací svaly </a:t>
            </a:r>
            <a:r>
              <a:rPr lang="cs-CZ" altLang="cs-CZ" sz="1400" dirty="0">
                <a:solidFill>
                  <a:srgbClr val="8000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100" b="1" dirty="0">
                <a:solidFill>
                  <a:srgbClr val="800000"/>
                </a:solidFill>
                <a:latin typeface="Arial" panose="020B0604020202020204" pitchFamily="34" charset="0"/>
              </a:rPr>
              <a:t>inervace </a:t>
            </a:r>
            <a:r>
              <a:rPr lang="cs-CZ" altLang="cs-CZ" sz="1100" b="1" dirty="0" smtClean="0">
                <a:solidFill>
                  <a:srgbClr val="800000"/>
                </a:solidFill>
                <a:latin typeface="Arial" panose="020B0604020202020204" pitchFamily="34" charset="0"/>
              </a:rPr>
              <a:t>CN </a:t>
            </a:r>
            <a:r>
              <a:rPr lang="cs-CZ" altLang="cs-CZ" sz="1100" b="1" dirty="0">
                <a:solidFill>
                  <a:srgbClr val="800000"/>
                </a:solidFill>
                <a:latin typeface="Arial" panose="020B0604020202020204" pitchFamily="34" charset="0"/>
              </a:rPr>
              <a:t>V. – n. trigeminus)</a:t>
            </a:r>
            <a:endParaRPr lang="cs-CZ" altLang="cs-CZ" sz="36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800000"/>
                </a:solidFill>
                <a:latin typeface="Arial" panose="020B0604020202020204" pitchFamily="34" charset="0"/>
              </a:rPr>
              <a:t>     </a:t>
            </a:r>
            <a:r>
              <a:rPr lang="cs-CZ" altLang="cs-CZ" b="1" i="1" dirty="0">
                <a:solidFill>
                  <a:srgbClr val="800000"/>
                </a:solidFill>
                <a:latin typeface="Arial" panose="020B0604020202020204" pitchFamily="34" charset="0"/>
              </a:rPr>
              <a:t>(mm. </a:t>
            </a:r>
            <a:r>
              <a:rPr lang="cs-CZ" altLang="cs-CZ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masticatorii</a:t>
            </a:r>
            <a:r>
              <a:rPr lang="cs-CZ" altLang="cs-CZ" b="1" i="1" dirty="0">
                <a:solidFill>
                  <a:srgbClr val="800000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37896" name="Picture 8" descr="žvýkací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67216" b="4802"/>
          <a:stretch>
            <a:fillRect/>
          </a:stretch>
        </p:blipFill>
        <p:spPr bwMode="auto">
          <a:xfrm>
            <a:off x="291548" y="1918253"/>
            <a:ext cx="9835109" cy="4512364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6096001" y="5445126"/>
            <a:ext cx="1584325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9767889" y="5300664"/>
            <a:ext cx="504825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555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6700" y="936840"/>
            <a:ext cx="11480800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CC0000"/>
                </a:solidFill>
              </a:rPr>
              <a:t>Použité obrázky:</a:t>
            </a:r>
            <a:endParaRPr lang="cs-CZ" altLang="cs-CZ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cs-CZ" altLang="cs-CZ" b="1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Čihák, R. (1987): </a:t>
            </a:r>
            <a:r>
              <a:rPr lang="cs-CZ" altLang="cs-CZ" sz="2400" dirty="0"/>
              <a:t>Anatomie 1. Avicenum, Zdravotnické nakladatelství.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b="1" dirty="0" err="1"/>
              <a:t>Gilroy</a:t>
            </a:r>
            <a:r>
              <a:rPr lang="cs-CZ" altLang="cs-CZ" sz="2400" b="1" dirty="0"/>
              <a:t>, A. M. et al. (2009):</a:t>
            </a:r>
            <a:r>
              <a:rPr lang="cs-CZ" altLang="cs-CZ" sz="2400" dirty="0"/>
              <a:t> Atlas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Anatomy. </a:t>
            </a:r>
            <a:r>
              <a:rPr lang="cs-CZ" altLang="cs-CZ" sz="2400" dirty="0" err="1"/>
              <a:t>Thieme</a:t>
            </a:r>
            <a:r>
              <a:rPr lang="cs-CZ" altLang="cs-CZ" sz="2400" dirty="0"/>
              <a:t> New York, Stuttgart.</a:t>
            </a:r>
          </a:p>
          <a:p>
            <a:pPr>
              <a:lnSpc>
                <a:spcPct val="80000"/>
              </a:lnSpc>
            </a:pPr>
            <a:endParaRPr lang="cs-CZ" altLang="cs-CZ" sz="2400" b="1" dirty="0"/>
          </a:p>
          <a:p>
            <a:pPr>
              <a:lnSpc>
                <a:spcPct val="80000"/>
              </a:lnSpc>
            </a:pPr>
            <a:r>
              <a:rPr lang="cs-CZ" altLang="cs-CZ" sz="2400" b="1" dirty="0" err="1"/>
              <a:t>Moore</a:t>
            </a:r>
            <a:r>
              <a:rPr lang="cs-CZ" altLang="cs-CZ" sz="2400" b="1" dirty="0"/>
              <a:t>, K. L. (1992):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Clinical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oriented</a:t>
            </a:r>
            <a:r>
              <a:rPr lang="cs-CZ" altLang="cs-CZ" sz="2400" dirty="0"/>
              <a:t> anatomy. </a:t>
            </a:r>
            <a:r>
              <a:rPr lang="cs-CZ" altLang="cs-CZ" sz="2400" dirty="0" err="1"/>
              <a:t>Third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edition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Williams</a:t>
            </a:r>
            <a:r>
              <a:rPr lang="en-US" altLang="cs-CZ" sz="2400" dirty="0"/>
              <a:t>&amp;</a:t>
            </a:r>
            <a:r>
              <a:rPr lang="cs-CZ" altLang="cs-CZ" sz="2400" dirty="0"/>
              <a:t>Wilkins, A </a:t>
            </a:r>
            <a:r>
              <a:rPr lang="cs-CZ" altLang="cs-CZ" sz="2400" dirty="0" err="1"/>
              <a:t>Waverly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Company</a:t>
            </a:r>
            <a:r>
              <a:rPr lang="cs-CZ" altLang="cs-CZ" sz="2400" dirty="0"/>
              <a:t>.</a:t>
            </a:r>
          </a:p>
          <a:p>
            <a:pPr>
              <a:spcBef>
                <a:spcPct val="0"/>
              </a:spcBef>
            </a:pP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b="1" dirty="0" err="1"/>
              <a:t>Putz</a:t>
            </a:r>
            <a:r>
              <a:rPr lang="cs-CZ" altLang="cs-CZ" sz="2400" b="1" dirty="0"/>
              <a:t>, R. (2008): </a:t>
            </a:r>
            <a:r>
              <a:rPr lang="cs-CZ" altLang="cs-CZ" sz="2400" dirty="0"/>
              <a:t>Atlas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Human</a:t>
            </a:r>
            <a:r>
              <a:rPr lang="cs-CZ" altLang="cs-CZ" sz="2400" dirty="0"/>
              <a:t> Anatomy </a:t>
            </a:r>
            <a:r>
              <a:rPr lang="cs-CZ" altLang="cs-CZ" sz="2400" dirty="0" err="1"/>
              <a:t>Sobotta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Elsevier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Books</a:t>
            </a:r>
            <a:r>
              <a:rPr lang="cs-CZ" altLang="cs-CZ" sz="2400" dirty="0"/>
              <a:t>.</a:t>
            </a:r>
          </a:p>
          <a:p>
            <a:pPr>
              <a:lnSpc>
                <a:spcPct val="80000"/>
              </a:lnSpc>
            </a:pPr>
            <a:endParaRPr lang="cs-CZ" altLang="cs-CZ" sz="2400" b="1" dirty="0"/>
          </a:p>
          <a:p>
            <a:pPr>
              <a:lnSpc>
                <a:spcPct val="80000"/>
              </a:lnSpc>
            </a:pPr>
            <a:r>
              <a:rPr lang="cs-CZ" altLang="cs-CZ" sz="2400" b="1" dirty="0" err="1"/>
              <a:t>Rohen</a:t>
            </a:r>
            <a:r>
              <a:rPr lang="cs-CZ" altLang="cs-CZ" sz="2400" b="1" dirty="0"/>
              <a:t>, J.W., </a:t>
            </a:r>
            <a:r>
              <a:rPr lang="cs-CZ" altLang="cs-CZ" sz="2400" b="1" dirty="0" err="1"/>
              <a:t>Yokochi</a:t>
            </a:r>
            <a:r>
              <a:rPr lang="cs-CZ" altLang="cs-CZ" sz="2400" b="1" dirty="0"/>
              <a:t>, Ch. (1988): </a:t>
            </a:r>
            <a:r>
              <a:rPr lang="cs-CZ" altLang="cs-CZ" sz="2400" dirty="0" err="1"/>
              <a:t>Anatómia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človeka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Schattauer</a:t>
            </a:r>
            <a:r>
              <a:rPr lang="cs-CZ" altLang="cs-CZ" sz="2400" dirty="0"/>
              <a:t> Stuttgart- New York.</a:t>
            </a:r>
          </a:p>
        </p:txBody>
      </p:sp>
    </p:spTree>
    <p:extLst>
      <p:ext uri="{BB962C8B-B14F-4D97-AF65-F5344CB8AC3E}">
        <p14:creationId xmlns:p14="http://schemas.microsoft.com/office/powerpoint/2010/main" val="124627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1333500" y="935672"/>
            <a:ext cx="1039421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             Hladká svalová tkáň</a:t>
            </a:r>
            <a:r>
              <a:rPr lang="cs-CZ" altLang="cs-CZ" sz="3200" b="1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(stěny cév a dutých orgánů, pracuje nezávisle na naší vůli, bez únavy)</a:t>
            </a:r>
          </a:p>
          <a:p>
            <a:r>
              <a:rPr lang="cs-CZ" sz="1400" dirty="0"/>
              <a:t>Kontrakce hladké svaloviny je založená na reakci aktinu a myozinu, ale </a:t>
            </a:r>
            <a:r>
              <a:rPr lang="cs-CZ" sz="1400" dirty="0" err="1"/>
              <a:t>myofilamenta</a:t>
            </a:r>
            <a:r>
              <a:rPr lang="cs-CZ" sz="1400" dirty="0"/>
              <a:t> se navzájem kříží a vytvářejí tak mřížovitou strukturu</a:t>
            </a:r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525" name="Picture 5" descr="sejmout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>
            <a:fillRect/>
          </a:stretch>
        </p:blipFill>
        <p:spPr bwMode="auto">
          <a:xfrm>
            <a:off x="464288" y="2643411"/>
            <a:ext cx="2452687" cy="31702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76" y="3001328"/>
            <a:ext cx="3378236" cy="319485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13" y="2489200"/>
            <a:ext cx="5086350" cy="3810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469063" y="5283200"/>
            <a:ext cx="1443037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581400" y="3810000"/>
            <a:ext cx="3609181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190581" y="3568700"/>
            <a:ext cx="5691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581400" y="4228529"/>
            <a:ext cx="4178300" cy="18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3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sejmo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7"/>
          <a:stretch>
            <a:fillRect/>
          </a:stretch>
        </p:blipFill>
        <p:spPr bwMode="auto">
          <a:xfrm>
            <a:off x="2490568" y="2897189"/>
            <a:ext cx="2998787" cy="32575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444500" y="631670"/>
            <a:ext cx="11201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800000"/>
                </a:solidFill>
                <a:latin typeface="Arial Unicode MS" pitchFamily="34" charset="-128"/>
              </a:rPr>
              <a:t>            Srdeční svalovina</a:t>
            </a:r>
            <a:r>
              <a:rPr lang="cs-CZ" altLang="cs-CZ" sz="3200" b="1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pracuje nezávisle na naší vůli, po celý život, bez únavy, inervace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vlastní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+ inervace X. hlavový nerv 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sympathicus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>
                <a:latin typeface="Arial Unicode MS" pitchFamily="34" charset="-128"/>
              </a:rPr>
              <a:t>              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Svalové buňky jsou 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těsně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spojeny můstky </a:t>
            </a:r>
            <a:r>
              <a:rPr lang="cs-CZ" alt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(interkalární disky, soubuní)</a:t>
            </a:r>
          </a:p>
          <a:p>
            <a:pPr>
              <a:spcBef>
                <a:spcPct val="50000"/>
              </a:spcBef>
            </a:pPr>
            <a:endParaRPr lang="cs-CZ" altLang="cs-CZ" sz="2000" b="1" dirty="0">
              <a:latin typeface="Arial Unicode MS" pitchFamily="34" charset="-128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78" y="2755328"/>
            <a:ext cx="2400594" cy="339941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57200" y="549275"/>
            <a:ext cx="11442700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Stavba</a:t>
            </a:r>
            <a:r>
              <a:rPr lang="cs-CZ" altLang="cs-CZ" sz="3200" b="1" u="sng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kosterního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svalu</a:t>
            </a:r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Příčně pruhovaná vlákna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= základní aktivní složka svalu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2.  Vazivo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(obal = fascie, šlacha)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3.  Pomocná svalová zařízení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4.  Cévy a nervy svalové</a:t>
            </a:r>
          </a:p>
          <a:p>
            <a:endParaRPr lang="cs-CZ" altLang="cs-CZ" sz="2800" b="1" dirty="0">
              <a:latin typeface="Arial Unicode MS" pitchFamily="34" charset="-128"/>
            </a:endParaRP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Svalová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vlákna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jsou pokryta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vazivem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endomysiem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 povrchu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svalových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snopců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vazivové </a:t>
            </a:r>
            <a:r>
              <a:rPr lang="cs-CZ" altLang="cs-CZ" sz="1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perimysium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 povrchu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celého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svalu je</a:t>
            </a:r>
            <a:r>
              <a:rPr lang="cs-CZ" altLang="cs-C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vazivové </a:t>
            </a:r>
            <a:r>
              <a:rPr lang="cs-CZ" altLang="cs-CZ" sz="1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epimysium</a:t>
            </a:r>
            <a:endParaRPr lang="cs-CZ" altLang="cs-CZ" sz="1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 vazivová membrána - 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altLang="cs-CZ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(„trubice“, 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ve které se sval pohybuje)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800" b="1" dirty="0">
              <a:solidFill>
                <a:srgbClr val="800000"/>
              </a:solidFill>
              <a:latin typeface="Arial Unicode MS" pitchFamily="34" charset="-128"/>
            </a:endParaRPr>
          </a:p>
          <a:p>
            <a:endParaRPr lang="cs-CZ" altLang="cs-CZ" sz="2800" b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0901" name="Picture 5" descr="sejmout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5"/>
          <a:stretch>
            <a:fillRect/>
          </a:stretch>
        </p:blipFill>
        <p:spPr bwMode="auto">
          <a:xfrm>
            <a:off x="9314327" y="609476"/>
            <a:ext cx="1972798" cy="311685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4083" r="7066"/>
          <a:stretch/>
        </p:blipFill>
        <p:spPr>
          <a:xfrm>
            <a:off x="8517834" y="4431748"/>
            <a:ext cx="3761478" cy="16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2"/>
          <a:stretch/>
        </p:blipFill>
        <p:spPr>
          <a:xfrm>
            <a:off x="2590197" y="0"/>
            <a:ext cx="540918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2456</Words>
  <Application>Microsoft Office PowerPoint</Application>
  <PresentationFormat>Širokoúhlá obrazovka</PresentationFormat>
  <Paragraphs>492</Paragraphs>
  <Slides>52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52</vt:i4>
      </vt:variant>
    </vt:vector>
  </HeadingPairs>
  <TitlesOfParts>
    <vt:vector size="61" baseType="lpstr">
      <vt:lpstr>Arial Unicode MS</vt:lpstr>
      <vt:lpstr>Arial</vt:lpstr>
      <vt:lpstr>Calibri</vt:lpstr>
      <vt:lpstr>Calibri Light</vt:lpstr>
      <vt:lpstr>Times New Roman</vt:lpstr>
      <vt:lpstr>Motiv Office</vt:lpstr>
      <vt:lpstr>rastrový obrázek</vt:lpstr>
      <vt:lpstr>Fotografie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 1) Svaly hlavy – žvýkací (mm. masticatorii)   vznik z 1. žaberního oblouku – inervace větvemi V. hlavového nervu - n. trigeminus!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122</cp:revision>
  <dcterms:created xsi:type="dcterms:W3CDTF">2018-11-05T14:04:46Z</dcterms:created>
  <dcterms:modified xsi:type="dcterms:W3CDTF">2023-11-03T13:41:54Z</dcterms:modified>
</cp:coreProperties>
</file>