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6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jpw2dm4KL2NOniDbrzEo+rUKcB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4381C6-8514-41DD-85C8-39806D41E10F}" v="3" dt="2023-04-03T10:50:54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customschemas.google.com/relationships/presentationmetadata" Target="metadata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jtěch Grün" userId="03b6c2b2-2532-4f1c-baa8-c71d40bcceef" providerId="ADAL" clId="{0C4381C6-8514-41DD-85C8-39806D41E10F}"/>
    <pc:docChg chg="undo custSel addSld delSld modSld">
      <pc:chgData name="Vojtěch Grün" userId="03b6c2b2-2532-4f1c-baa8-c71d40bcceef" providerId="ADAL" clId="{0C4381C6-8514-41DD-85C8-39806D41E10F}" dt="2023-04-03T11:01:25.993" v="826" actId="20577"/>
      <pc:docMkLst>
        <pc:docMk/>
      </pc:docMkLst>
      <pc:sldChg chg="modSp mod">
        <pc:chgData name="Vojtěch Grün" userId="03b6c2b2-2532-4f1c-baa8-c71d40bcceef" providerId="ADAL" clId="{0C4381C6-8514-41DD-85C8-39806D41E10F}" dt="2023-04-03T10:47:29.144" v="309" actId="20577"/>
        <pc:sldMkLst>
          <pc:docMk/>
          <pc:sldMk cId="0" sldId="263"/>
        </pc:sldMkLst>
        <pc:spChg chg="mod">
          <ac:chgData name="Vojtěch Grün" userId="03b6c2b2-2532-4f1c-baa8-c71d40bcceef" providerId="ADAL" clId="{0C4381C6-8514-41DD-85C8-39806D41E10F}" dt="2023-04-03T10:47:29.144" v="309" actId="20577"/>
          <ac:spMkLst>
            <pc:docMk/>
            <pc:sldMk cId="0" sldId="263"/>
            <ac:spMk id="177" creationId="{00000000-0000-0000-0000-000000000000}"/>
          </ac:spMkLst>
        </pc:spChg>
        <pc:spChg chg="mod">
          <ac:chgData name="Vojtěch Grün" userId="03b6c2b2-2532-4f1c-baa8-c71d40bcceef" providerId="ADAL" clId="{0C4381C6-8514-41DD-85C8-39806D41E10F}" dt="2023-04-03T10:47:08.478" v="296" actId="20577"/>
          <ac:spMkLst>
            <pc:docMk/>
            <pc:sldMk cId="0" sldId="263"/>
            <ac:spMk id="178" creationId="{00000000-0000-0000-0000-000000000000}"/>
          </ac:spMkLst>
        </pc:spChg>
      </pc:sldChg>
      <pc:sldChg chg="modNotes">
        <pc:chgData name="Vojtěch Grün" userId="03b6c2b2-2532-4f1c-baa8-c71d40bcceef" providerId="ADAL" clId="{0C4381C6-8514-41DD-85C8-39806D41E10F}" dt="2023-04-03T09:09:11.503" v="0"/>
        <pc:sldMkLst>
          <pc:docMk/>
          <pc:sldMk cId="0" sldId="268"/>
        </pc:sldMkLst>
      </pc:sldChg>
      <pc:sldChg chg="modSp new mod">
        <pc:chgData name="Vojtěch Grün" userId="03b6c2b2-2532-4f1c-baa8-c71d40bcceef" providerId="ADAL" clId="{0C4381C6-8514-41DD-85C8-39806D41E10F}" dt="2023-04-03T11:01:25.993" v="826" actId="20577"/>
        <pc:sldMkLst>
          <pc:docMk/>
          <pc:sldMk cId="2304534578" sldId="273"/>
        </pc:sldMkLst>
        <pc:spChg chg="mod">
          <ac:chgData name="Vojtěch Grün" userId="03b6c2b2-2532-4f1c-baa8-c71d40bcceef" providerId="ADAL" clId="{0C4381C6-8514-41DD-85C8-39806D41E10F}" dt="2023-04-03T09:36:38.308" v="19" actId="20577"/>
          <ac:spMkLst>
            <pc:docMk/>
            <pc:sldMk cId="2304534578" sldId="273"/>
            <ac:spMk id="2" creationId="{9C2E5054-E44E-7E62-C7D2-D6C6D00D8F10}"/>
          </ac:spMkLst>
        </pc:spChg>
        <pc:spChg chg="mod">
          <ac:chgData name="Vojtěch Grün" userId="03b6c2b2-2532-4f1c-baa8-c71d40bcceef" providerId="ADAL" clId="{0C4381C6-8514-41DD-85C8-39806D41E10F}" dt="2023-04-03T11:01:25.993" v="826" actId="20577"/>
          <ac:spMkLst>
            <pc:docMk/>
            <pc:sldMk cId="2304534578" sldId="273"/>
            <ac:spMk id="3" creationId="{98EFE4A4-58CA-DBAE-03B0-FF05A537C163}"/>
          </ac:spMkLst>
        </pc:spChg>
      </pc:sldChg>
      <pc:sldChg chg="modSp new del mod">
        <pc:chgData name="Vojtěch Grün" userId="03b6c2b2-2532-4f1c-baa8-c71d40bcceef" providerId="ADAL" clId="{0C4381C6-8514-41DD-85C8-39806D41E10F}" dt="2023-04-03T10:48:24.737" v="327" actId="47"/>
        <pc:sldMkLst>
          <pc:docMk/>
          <pc:sldMk cId="700436427" sldId="274"/>
        </pc:sldMkLst>
        <pc:spChg chg="mod">
          <ac:chgData name="Vojtěch Grün" userId="03b6c2b2-2532-4f1c-baa8-c71d40bcceef" providerId="ADAL" clId="{0C4381C6-8514-41DD-85C8-39806D41E10F}" dt="2023-04-03T10:48:01.439" v="325"/>
          <ac:spMkLst>
            <pc:docMk/>
            <pc:sldMk cId="700436427" sldId="274"/>
            <ac:spMk id="2" creationId="{F0F15987-2652-2541-AB6E-B4F8C180F843}"/>
          </ac:spMkLst>
        </pc:spChg>
      </pc:sldChg>
      <pc:sldChg chg="modSp add mod setBg">
        <pc:chgData name="Vojtěch Grün" userId="03b6c2b2-2532-4f1c-baa8-c71d40bcceef" providerId="ADAL" clId="{0C4381C6-8514-41DD-85C8-39806D41E10F}" dt="2023-04-03T10:56:43.679" v="635" actId="20577"/>
        <pc:sldMkLst>
          <pc:docMk/>
          <pc:sldMk cId="3001270513" sldId="275"/>
        </pc:sldMkLst>
        <pc:spChg chg="mod">
          <ac:chgData name="Vojtěch Grün" userId="03b6c2b2-2532-4f1c-baa8-c71d40bcceef" providerId="ADAL" clId="{0C4381C6-8514-41DD-85C8-39806D41E10F}" dt="2023-04-03T10:48:35.715" v="331" actId="20577"/>
          <ac:spMkLst>
            <pc:docMk/>
            <pc:sldMk cId="3001270513" sldId="275"/>
            <ac:spMk id="177" creationId="{00000000-0000-0000-0000-000000000000}"/>
          </ac:spMkLst>
        </pc:spChg>
        <pc:spChg chg="mod">
          <ac:chgData name="Vojtěch Grün" userId="03b6c2b2-2532-4f1c-baa8-c71d40bcceef" providerId="ADAL" clId="{0C4381C6-8514-41DD-85C8-39806D41E10F}" dt="2023-04-03T10:56:43.679" v="635" actId="20577"/>
          <ac:spMkLst>
            <pc:docMk/>
            <pc:sldMk cId="3001270513" sldId="275"/>
            <ac:spMk id="178" creationId="{00000000-0000-0000-0000-000000000000}"/>
          </ac:spMkLst>
        </pc:spChg>
      </pc:sldChg>
      <pc:sldChg chg="add del setBg">
        <pc:chgData name="Vojtěch Grün" userId="03b6c2b2-2532-4f1c-baa8-c71d40bcceef" providerId="ADAL" clId="{0C4381C6-8514-41DD-85C8-39806D41E10F}" dt="2023-04-03T10:51:03.086" v="451" actId="47"/>
        <pc:sldMkLst>
          <pc:docMk/>
          <pc:sldMk cId="2929072398" sldId="27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jta\OneDrive%20-%20MUNI\Plocha\moje%20z&#225;t&#283;&#382;&#225;ky\CPET__Grun_Vojt&#283;ch_2018.11.12_11.17.38_.xm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3600" b="1" dirty="0"/>
              <a:t>Spotřeba O2 a CO2 během zátěže (L/min)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MetasoftStudio!$D$151</c:f>
              <c:strCache>
                <c:ptCount val="1"/>
                <c:pt idx="0">
                  <c:v>V'O2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MetasoftStudio!$D$153:$D$243</c:f>
              <c:numCache>
                <c:formatCode>0.000</c:formatCode>
                <c:ptCount val="91"/>
                <c:pt idx="0">
                  <c:v>0.28831166978349598</c:v>
                </c:pt>
                <c:pt idx="1">
                  <c:v>0.33767090582709902</c:v>
                </c:pt>
                <c:pt idx="2">
                  <c:v>0.33374887934184599</c:v>
                </c:pt>
                <c:pt idx="3">
                  <c:v>0.41756175901536902</c:v>
                </c:pt>
                <c:pt idx="4">
                  <c:v>0.64714311496349797</c:v>
                </c:pt>
                <c:pt idx="5">
                  <c:v>0.97561779494961598</c:v>
                </c:pt>
                <c:pt idx="6">
                  <c:v>0.901250873733345</c:v>
                </c:pt>
                <c:pt idx="7">
                  <c:v>1.45597999228949</c:v>
                </c:pt>
                <c:pt idx="8">
                  <c:v>1.79815139120728</c:v>
                </c:pt>
                <c:pt idx="9">
                  <c:v>2.0999993264641401</c:v>
                </c:pt>
                <c:pt idx="10">
                  <c:v>2.3212716860304501</c:v>
                </c:pt>
                <c:pt idx="11">
                  <c:v>2.36325382552356</c:v>
                </c:pt>
                <c:pt idx="12">
                  <c:v>2.4517913251152299</c:v>
                </c:pt>
                <c:pt idx="13">
                  <c:v>2.3576946747484602</c:v>
                </c:pt>
                <c:pt idx="14">
                  <c:v>2.29221093490776</c:v>
                </c:pt>
                <c:pt idx="15">
                  <c:v>2.4664919937189298</c:v>
                </c:pt>
                <c:pt idx="16">
                  <c:v>2.4407722384729298</c:v>
                </c:pt>
                <c:pt idx="17">
                  <c:v>2.3793524896840599</c:v>
                </c:pt>
                <c:pt idx="18">
                  <c:v>2.5716549979018399</c:v>
                </c:pt>
                <c:pt idx="19">
                  <c:v>2.3095548186303598</c:v>
                </c:pt>
                <c:pt idx="20">
                  <c:v>2.3286328861949701</c:v>
                </c:pt>
                <c:pt idx="21">
                  <c:v>2.4058824422463498</c:v>
                </c:pt>
                <c:pt idx="22">
                  <c:v>2.4189835075280302</c:v>
                </c:pt>
                <c:pt idx="23">
                  <c:v>2.38020249959881</c:v>
                </c:pt>
                <c:pt idx="24">
                  <c:v>2.4403146932647699</c:v>
                </c:pt>
                <c:pt idx="25">
                  <c:v>2.26255918733413</c:v>
                </c:pt>
                <c:pt idx="26">
                  <c:v>2.1926745534344199</c:v>
                </c:pt>
                <c:pt idx="27">
                  <c:v>2.1428596976084</c:v>
                </c:pt>
                <c:pt idx="28">
                  <c:v>2.47294155034287</c:v>
                </c:pt>
                <c:pt idx="29">
                  <c:v>2.5760285738678799</c:v>
                </c:pt>
                <c:pt idx="30">
                  <c:v>2.1327060201706498</c:v>
                </c:pt>
                <c:pt idx="31">
                  <c:v>2.5049794949739801</c:v>
                </c:pt>
                <c:pt idx="32">
                  <c:v>2.3623320611408398</c:v>
                </c:pt>
                <c:pt idx="33">
                  <c:v>2.4183015240359298</c:v>
                </c:pt>
                <c:pt idx="34">
                  <c:v>2.2522178180599899</c:v>
                </c:pt>
                <c:pt idx="35">
                  <c:v>2.2782857671679202</c:v>
                </c:pt>
                <c:pt idx="36">
                  <c:v>2.2634786379743299</c:v>
                </c:pt>
                <c:pt idx="37">
                  <c:v>2.3741186735905799</c:v>
                </c:pt>
                <c:pt idx="38">
                  <c:v>2.3132858596716002</c:v>
                </c:pt>
                <c:pt idx="39">
                  <c:v>2.56595479582298</c:v>
                </c:pt>
                <c:pt idx="40">
                  <c:v>2.5535332329185598</c:v>
                </c:pt>
                <c:pt idx="41">
                  <c:v>2.56260475963989</c:v>
                </c:pt>
                <c:pt idx="42">
                  <c:v>2.5226718872048401</c:v>
                </c:pt>
                <c:pt idx="43">
                  <c:v>2.49462351142469</c:v>
                </c:pt>
                <c:pt idx="44">
                  <c:v>2.64671892270652</c:v>
                </c:pt>
                <c:pt idx="45">
                  <c:v>2.6177947760838198</c:v>
                </c:pt>
                <c:pt idx="46">
                  <c:v>2.6254451443773501</c:v>
                </c:pt>
                <c:pt idx="47">
                  <c:v>2.8475764130601</c:v>
                </c:pt>
                <c:pt idx="48">
                  <c:v>2.7847574344098098</c:v>
                </c:pt>
                <c:pt idx="49">
                  <c:v>2.7578901255703099</c:v>
                </c:pt>
                <c:pt idx="50">
                  <c:v>3.0045620550819101</c:v>
                </c:pt>
                <c:pt idx="51">
                  <c:v>2.8859761779462998</c:v>
                </c:pt>
                <c:pt idx="52">
                  <c:v>2.8489314295073598</c:v>
                </c:pt>
                <c:pt idx="53">
                  <c:v>3.0590093415295398</c:v>
                </c:pt>
                <c:pt idx="54">
                  <c:v>2.8538082243597001</c:v>
                </c:pt>
                <c:pt idx="55">
                  <c:v>3.19043127648643</c:v>
                </c:pt>
                <c:pt idx="56">
                  <c:v>3.0144728862049801</c:v>
                </c:pt>
                <c:pt idx="57">
                  <c:v>3.25735322003715</c:v>
                </c:pt>
                <c:pt idx="58">
                  <c:v>3.3332659240475899</c:v>
                </c:pt>
                <c:pt idx="59">
                  <c:v>3.35201196932185</c:v>
                </c:pt>
                <c:pt idx="60">
                  <c:v>3.1963361287175802</c:v>
                </c:pt>
                <c:pt idx="61">
                  <c:v>3.3798500707800301</c:v>
                </c:pt>
                <c:pt idx="62">
                  <c:v>3.50984798201746</c:v>
                </c:pt>
                <c:pt idx="63">
                  <c:v>3.3812148662442101</c:v>
                </c:pt>
                <c:pt idx="64">
                  <c:v>3.5150321040900101</c:v>
                </c:pt>
                <c:pt idx="65">
                  <c:v>3.5532199118235299</c:v>
                </c:pt>
                <c:pt idx="66">
                  <c:v>3.7172900775756501</c:v>
                </c:pt>
                <c:pt idx="67">
                  <c:v>3.6454065808046798</c:v>
                </c:pt>
                <c:pt idx="68">
                  <c:v>3.7117814817113901</c:v>
                </c:pt>
                <c:pt idx="69">
                  <c:v>3.6692485846045999</c:v>
                </c:pt>
                <c:pt idx="70">
                  <c:v>3.6612536717980402</c:v>
                </c:pt>
                <c:pt idx="71">
                  <c:v>3.8068419377420999</c:v>
                </c:pt>
                <c:pt idx="72">
                  <c:v>3.81591853006528</c:v>
                </c:pt>
                <c:pt idx="73">
                  <c:v>3.8361742392835501</c:v>
                </c:pt>
                <c:pt idx="74">
                  <c:v>3.8297721462046499</c:v>
                </c:pt>
                <c:pt idx="75">
                  <c:v>3.9959138067306701</c:v>
                </c:pt>
                <c:pt idx="76">
                  <c:v>3.9654148698918901</c:v>
                </c:pt>
                <c:pt idx="77">
                  <c:v>4.03493290162075</c:v>
                </c:pt>
                <c:pt idx="78">
                  <c:v>4.0161160609895399</c:v>
                </c:pt>
                <c:pt idx="79">
                  <c:v>3.9985411909941</c:v>
                </c:pt>
                <c:pt idx="80">
                  <c:v>4.0215425095198096</c:v>
                </c:pt>
                <c:pt idx="81">
                  <c:v>3.9984183071753301</c:v>
                </c:pt>
                <c:pt idx="82">
                  <c:v>4.1316690828703901</c:v>
                </c:pt>
                <c:pt idx="83">
                  <c:v>4.1107314663701997</c:v>
                </c:pt>
                <c:pt idx="84">
                  <c:v>4.1852134174658699</c:v>
                </c:pt>
                <c:pt idx="85">
                  <c:v>4.14326797280048</c:v>
                </c:pt>
                <c:pt idx="86">
                  <c:v>4.2149738633706502</c:v>
                </c:pt>
                <c:pt idx="87">
                  <c:v>4.0278865789932796</c:v>
                </c:pt>
                <c:pt idx="88">
                  <c:v>4.0934233206333701</c:v>
                </c:pt>
                <c:pt idx="89">
                  <c:v>3.7298779119616601</c:v>
                </c:pt>
                <c:pt idx="90">
                  <c:v>3.2530476668160802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B3-46ED-A9B4-3BA4B409EB84}"/>
            </c:ext>
          </c:extLst>
        </c:ser>
        <c:ser>
          <c:idx val="1"/>
          <c:order val="1"/>
          <c:tx>
            <c:strRef>
              <c:f>MetasoftStudio!$AL$151</c:f>
              <c:strCache>
                <c:ptCount val="1"/>
                <c:pt idx="0">
                  <c:v>V'CO2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MetasoftStudio!$AL$153:$AL$243</c:f>
              <c:numCache>
                <c:formatCode>0.000</c:formatCode>
                <c:ptCount val="91"/>
                <c:pt idx="0">
                  <c:v>0.252753037747248</c:v>
                </c:pt>
                <c:pt idx="1">
                  <c:v>0.29168648883063802</c:v>
                </c:pt>
                <c:pt idx="2">
                  <c:v>0.28359662634605298</c:v>
                </c:pt>
                <c:pt idx="3">
                  <c:v>0.344328806925076</c:v>
                </c:pt>
                <c:pt idx="4">
                  <c:v>0.54588984979677002</c:v>
                </c:pt>
                <c:pt idx="5">
                  <c:v>0.90660440259277697</c:v>
                </c:pt>
                <c:pt idx="6">
                  <c:v>0.81687029981590398</c:v>
                </c:pt>
                <c:pt idx="7">
                  <c:v>1.15927925874282</c:v>
                </c:pt>
                <c:pt idx="8">
                  <c:v>1.22127968566685</c:v>
                </c:pt>
                <c:pt idx="9">
                  <c:v>1.49760586634979</c:v>
                </c:pt>
                <c:pt idx="10">
                  <c:v>1.73747630782162</c:v>
                </c:pt>
                <c:pt idx="11">
                  <c:v>1.8761626034382699</c:v>
                </c:pt>
                <c:pt idx="12">
                  <c:v>2.09179717398256</c:v>
                </c:pt>
                <c:pt idx="13">
                  <c:v>2.0318100224670501</c:v>
                </c:pt>
                <c:pt idx="14">
                  <c:v>2.02821476945544</c:v>
                </c:pt>
                <c:pt idx="15">
                  <c:v>2.18408497575337</c:v>
                </c:pt>
                <c:pt idx="16">
                  <c:v>2.21474560725756</c:v>
                </c:pt>
                <c:pt idx="17">
                  <c:v>2.1925598654829401</c:v>
                </c:pt>
                <c:pt idx="18">
                  <c:v>2.3091207842762702</c:v>
                </c:pt>
                <c:pt idx="19">
                  <c:v>2.1281385898468801</c:v>
                </c:pt>
                <c:pt idx="20">
                  <c:v>2.09668606738953</c:v>
                </c:pt>
                <c:pt idx="21">
                  <c:v>2.2528992627828099</c:v>
                </c:pt>
                <c:pt idx="22">
                  <c:v>2.2628463806771002</c:v>
                </c:pt>
                <c:pt idx="23">
                  <c:v>2.1610799464047701</c:v>
                </c:pt>
                <c:pt idx="24">
                  <c:v>2.2476625002245001</c:v>
                </c:pt>
                <c:pt idx="25">
                  <c:v>2.1161959903840502</c:v>
                </c:pt>
                <c:pt idx="26">
                  <c:v>1.95135567572788</c:v>
                </c:pt>
                <c:pt idx="27">
                  <c:v>1.9225320385040401</c:v>
                </c:pt>
                <c:pt idx="28">
                  <c:v>2.1473002279881102</c:v>
                </c:pt>
                <c:pt idx="29">
                  <c:v>2.3415371024018401</c:v>
                </c:pt>
                <c:pt idx="30">
                  <c:v>1.97988416073524</c:v>
                </c:pt>
                <c:pt idx="31">
                  <c:v>2.3557687227166699</c:v>
                </c:pt>
                <c:pt idx="32">
                  <c:v>2.2964820827158898</c:v>
                </c:pt>
                <c:pt idx="33">
                  <c:v>2.29943833271231</c:v>
                </c:pt>
                <c:pt idx="34">
                  <c:v>2.1813089738019098</c:v>
                </c:pt>
                <c:pt idx="35">
                  <c:v>2.17522315885941</c:v>
                </c:pt>
                <c:pt idx="36">
                  <c:v>2.1040730723674401</c:v>
                </c:pt>
                <c:pt idx="37">
                  <c:v>2.2142405149676798</c:v>
                </c:pt>
                <c:pt idx="38">
                  <c:v>2.0857131341872202</c:v>
                </c:pt>
                <c:pt idx="39">
                  <c:v>2.3869132379885101</c:v>
                </c:pt>
                <c:pt idx="40">
                  <c:v>2.3376830404889</c:v>
                </c:pt>
                <c:pt idx="41">
                  <c:v>2.4061538808478402</c:v>
                </c:pt>
                <c:pt idx="42">
                  <c:v>2.4251001342036602</c:v>
                </c:pt>
                <c:pt idx="43">
                  <c:v>2.3891581612241302</c:v>
                </c:pt>
                <c:pt idx="44">
                  <c:v>2.4699770544948798</c:v>
                </c:pt>
                <c:pt idx="45">
                  <c:v>2.4697974324656902</c:v>
                </c:pt>
                <c:pt idx="46">
                  <c:v>2.4213763040154901</c:v>
                </c:pt>
                <c:pt idx="47">
                  <c:v>2.5932081652052799</c:v>
                </c:pt>
                <c:pt idx="48">
                  <c:v>2.6156953273806698</c:v>
                </c:pt>
                <c:pt idx="49">
                  <c:v>2.59169221934975</c:v>
                </c:pt>
                <c:pt idx="50">
                  <c:v>2.8456205708178599</c:v>
                </c:pt>
                <c:pt idx="51">
                  <c:v>2.8602848973573498</c:v>
                </c:pt>
                <c:pt idx="52">
                  <c:v>2.7201906805159699</c:v>
                </c:pt>
                <c:pt idx="53">
                  <c:v>2.9571964330014402</c:v>
                </c:pt>
                <c:pt idx="54">
                  <c:v>2.8010794466376598</c:v>
                </c:pt>
                <c:pt idx="55">
                  <c:v>3.0487520429280499</c:v>
                </c:pt>
                <c:pt idx="56">
                  <c:v>2.84690981604821</c:v>
                </c:pt>
                <c:pt idx="57">
                  <c:v>3.09994512590765</c:v>
                </c:pt>
                <c:pt idx="58">
                  <c:v>3.2441898258214099</c:v>
                </c:pt>
                <c:pt idx="59">
                  <c:v>3.3463393839441902</c:v>
                </c:pt>
                <c:pt idx="60">
                  <c:v>3.1500821587878498</c:v>
                </c:pt>
                <c:pt idx="61">
                  <c:v>3.30087016001205</c:v>
                </c:pt>
                <c:pt idx="62">
                  <c:v>3.6292135798864602</c:v>
                </c:pt>
                <c:pt idx="63">
                  <c:v>3.4436340631509301</c:v>
                </c:pt>
                <c:pt idx="64">
                  <c:v>3.5203025395150198</c:v>
                </c:pt>
                <c:pt idx="65">
                  <c:v>3.5512101576191002</c:v>
                </c:pt>
                <c:pt idx="66">
                  <c:v>3.7827844007871998</c:v>
                </c:pt>
                <c:pt idx="67">
                  <c:v>3.72840868793919</c:v>
                </c:pt>
                <c:pt idx="68">
                  <c:v>3.86341523625399</c:v>
                </c:pt>
                <c:pt idx="69">
                  <c:v>3.8226847917706199</c:v>
                </c:pt>
                <c:pt idx="70">
                  <c:v>3.97228026601673</c:v>
                </c:pt>
                <c:pt idx="71">
                  <c:v>4.1584812172835202</c:v>
                </c:pt>
                <c:pt idx="72">
                  <c:v>4.1740610427069003</c:v>
                </c:pt>
                <c:pt idx="73">
                  <c:v>4.2373469613977299</c:v>
                </c:pt>
                <c:pt idx="74">
                  <c:v>4.2145293453621004</c:v>
                </c:pt>
                <c:pt idx="75">
                  <c:v>4.3811027057671597</c:v>
                </c:pt>
                <c:pt idx="76">
                  <c:v>4.4131381796172597</c:v>
                </c:pt>
                <c:pt idx="77">
                  <c:v>4.5216683284421304</c:v>
                </c:pt>
                <c:pt idx="78">
                  <c:v>4.4745510791252601</c:v>
                </c:pt>
                <c:pt idx="79">
                  <c:v>4.5907630439742997</c:v>
                </c:pt>
                <c:pt idx="80">
                  <c:v>4.6276904033112602</c:v>
                </c:pt>
                <c:pt idx="81">
                  <c:v>4.69715221531973</c:v>
                </c:pt>
                <c:pt idx="82">
                  <c:v>4.8633021087695898</c:v>
                </c:pt>
                <c:pt idx="83">
                  <c:v>4.9475034970497003</c:v>
                </c:pt>
                <c:pt idx="84">
                  <c:v>5.1396901167810398</c:v>
                </c:pt>
                <c:pt idx="85">
                  <c:v>5.1048805525232002</c:v>
                </c:pt>
                <c:pt idx="86">
                  <c:v>5.2152894797648104</c:v>
                </c:pt>
                <c:pt idx="87">
                  <c:v>4.9733468010781303</c:v>
                </c:pt>
                <c:pt idx="88">
                  <c:v>5.1200459631671196</c:v>
                </c:pt>
                <c:pt idx="89">
                  <c:v>4.8134124830132103</c:v>
                </c:pt>
                <c:pt idx="90">
                  <c:v>4.2753118894990401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B3-46ED-A9B4-3BA4B409EB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6032200"/>
        <c:axId val="606038104"/>
      </c:lineChart>
      <c:catAx>
        <c:axId val="6060322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6038104"/>
        <c:crosses val="autoZero"/>
        <c:auto val="1"/>
        <c:lblAlgn val="ctr"/>
        <c:lblOffset val="100"/>
        <c:noMultiLvlLbl val="0"/>
      </c:catAx>
      <c:valAx>
        <c:axId val="606038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6032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584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oddílu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-1"/>
            <a:ext cx="12191695" cy="68520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lang="cs-CZ" sz="4000">
                <a:solidFill>
                  <a:schemeClr val="dk2"/>
                </a:solidFill>
              </a:rPr>
              <a:t>Respirační systém</a:t>
            </a:r>
            <a:endParaRPr sz="4000">
              <a:solidFill>
                <a:schemeClr val="dk2"/>
              </a:solidFill>
            </a:endParaRPr>
          </a:p>
        </p:txBody>
      </p:sp>
      <p:sp>
        <p:nvSpPr>
          <p:cNvPr id="87" name="Google Shape;87;p1"/>
          <p:cNvSpPr txBox="1"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cs-CZ" sz="2000">
                <a:solidFill>
                  <a:schemeClr val="dk2"/>
                </a:solidFill>
              </a:rPr>
              <a:t>Základní pojmy, reakce na zátěž a adaptace</a:t>
            </a:r>
            <a:endParaRPr sz="2000">
              <a:solidFill>
                <a:schemeClr val="dk2"/>
              </a:solidFill>
            </a:endParaRPr>
          </a:p>
        </p:txBody>
      </p:sp>
      <p:pic>
        <p:nvPicPr>
          <p:cNvPr id="88" name="Google Shape;88;p1" descr="Plí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 extrusionOk="0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ln>
            <a:noFill/>
          </a:ln>
        </p:spPr>
      </p:pic>
      <p:grpSp>
        <p:nvGrpSpPr>
          <p:cNvPr id="89" name="Google Shape;89;p1"/>
          <p:cNvGrpSpPr/>
          <p:nvPr/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90" name="Google Shape;90;p1"/>
            <p:cNvSpPr/>
            <p:nvPr/>
          </p:nvSpPr>
          <p:spPr>
            <a:xfrm flipH="1">
              <a:off x="305" y="34854"/>
              <a:ext cx="6028697" cy="6817170"/>
            </a:xfrm>
            <a:custGeom>
              <a:avLst/>
              <a:gdLst/>
              <a:ahLst/>
              <a:cxnLst/>
              <a:rect l="l" t="t" r="r" b="b"/>
              <a:pathLst>
                <a:path w="6028697" h="6817170" extrusionOk="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 flipH="1">
              <a:off x="305" y="1"/>
              <a:ext cx="6165116" cy="6858001"/>
            </a:xfrm>
            <a:custGeom>
              <a:avLst/>
              <a:gdLst/>
              <a:ahLst/>
              <a:cxnLst/>
              <a:rect l="l" t="t" r="r" b="b"/>
              <a:pathLst>
                <a:path w="6264586" h="6858001" extrusionOk="0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 flipH="1">
              <a:off x="305" y="-5977"/>
              <a:ext cx="6238675" cy="6858001"/>
            </a:xfrm>
            <a:custGeom>
              <a:avLst/>
              <a:gdLst/>
              <a:ahLst/>
              <a:cxnLst/>
              <a:rect l="l" t="t" r="r" b="b"/>
              <a:pathLst>
                <a:path w="6264586" h="6858001" extrusionOk="0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"/>
          <p:cNvSpPr/>
          <p:nvPr/>
        </p:nvSpPr>
        <p:spPr>
          <a:xfrm>
            <a:off x="0" y="1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8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2" name="Google Shape;172;p8"/>
          <p:cNvGrpSpPr/>
          <p:nvPr/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73" name="Google Shape;173;p8"/>
            <p:cNvSpPr/>
            <p:nvPr/>
          </p:nvSpPr>
          <p:spPr>
            <a:xfrm>
              <a:off x="-19221" y="251144"/>
              <a:ext cx="5187198" cy="6239661"/>
            </a:xfrm>
            <a:custGeom>
              <a:avLst/>
              <a:gdLst/>
              <a:ahLst/>
              <a:cxnLst/>
              <a:rect l="l" t="t" r="r" b="b"/>
              <a:pathLst>
                <a:path w="5187198" h="6239661" extrusionOk="0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8"/>
            <p:cNvSpPr/>
            <p:nvPr/>
          </p:nvSpPr>
          <p:spPr>
            <a:xfrm>
              <a:off x="-19220" y="297400"/>
              <a:ext cx="5215811" cy="6107388"/>
            </a:xfrm>
            <a:custGeom>
              <a:avLst/>
              <a:gdLst/>
              <a:ahLst/>
              <a:cxnLst/>
              <a:rect l="l" t="t" r="r" b="b"/>
              <a:pathLst>
                <a:path w="5215811" h="6107388" extrusionOk="0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8"/>
            <p:cNvSpPr/>
            <p:nvPr/>
          </p:nvSpPr>
          <p:spPr>
            <a:xfrm>
              <a:off x="-19221" y="319367"/>
              <a:ext cx="5217956" cy="6100079"/>
            </a:xfrm>
            <a:custGeom>
              <a:avLst/>
              <a:gdLst/>
              <a:ahLst/>
              <a:cxnLst/>
              <a:rect l="l" t="t" r="r" b="b"/>
              <a:pathLst>
                <a:path w="5217956" h="6100079" extrusionOk="0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8"/>
            <p:cNvSpPr/>
            <p:nvPr/>
          </p:nvSpPr>
          <p:spPr>
            <a:xfrm>
              <a:off x="-19220" y="319367"/>
              <a:ext cx="5217957" cy="6100079"/>
            </a:xfrm>
            <a:custGeom>
              <a:avLst/>
              <a:gdLst/>
              <a:ahLst/>
              <a:cxnLst/>
              <a:rect l="l" t="t" r="r" b="b"/>
              <a:pathLst>
                <a:path w="5217957" h="6100079" extrusionOk="0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7" name="Google Shape;177;p8"/>
          <p:cNvSpPr txBox="1"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lang="cs-CZ" sz="3600" dirty="0">
                <a:solidFill>
                  <a:schemeClr val="dk2"/>
                </a:solidFill>
              </a:rPr>
              <a:t>Transport CO₂</a:t>
            </a:r>
            <a:endParaRPr sz="3600" dirty="0">
              <a:solidFill>
                <a:schemeClr val="dk2"/>
              </a:solidFill>
            </a:endParaRPr>
          </a:p>
        </p:txBody>
      </p:sp>
      <p:sp>
        <p:nvSpPr>
          <p:cNvPr id="178" name="Google Shape;178;p8"/>
          <p:cNvSpPr txBox="1">
            <a:spLocks noGrp="1"/>
          </p:cNvSpPr>
          <p:nvPr>
            <p:ph type="body" idx="1"/>
          </p:nvPr>
        </p:nvSpPr>
        <p:spPr>
          <a:xfrm>
            <a:off x="5527343" y="804672"/>
            <a:ext cx="5866081" cy="5230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dirty="0"/>
              <a:t>Navázaný na hemoglobin (</a:t>
            </a:r>
            <a:r>
              <a:rPr lang="cs-CZ" dirty="0" err="1"/>
              <a:t>karbaminohemoglobin</a:t>
            </a:r>
            <a:r>
              <a:rPr lang="cs-CZ" dirty="0"/>
              <a:t>)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dirty="0"/>
              <a:t>Rozpuštěný v plasmě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dirty="0"/>
              <a:t>Jako </a:t>
            </a:r>
            <a:r>
              <a:rPr lang="cs-CZ" dirty="0" err="1"/>
              <a:t>bikarbonové</a:t>
            </a:r>
            <a:r>
              <a:rPr lang="cs-CZ" dirty="0"/>
              <a:t> ionty (60-70 % CO₂ v krvi) – výsledek katalýzy CO₂ a H₂O na </a:t>
            </a:r>
            <a:r>
              <a:rPr lang="cs-CZ" dirty="0" err="1"/>
              <a:t>kys</a:t>
            </a:r>
            <a:r>
              <a:rPr lang="cs-CZ" dirty="0"/>
              <a:t>. uhličitou (H₂CO3 – velmi nestabilní) a ztráty vodíkového iontu (HCO3)</a:t>
            </a:r>
          </a:p>
        </p:txBody>
      </p:sp>
    </p:spTree>
    <p:extLst>
      <p:ext uri="{BB962C8B-B14F-4D97-AF65-F5344CB8AC3E}">
        <p14:creationId xmlns:p14="http://schemas.microsoft.com/office/powerpoint/2010/main" val="3001270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0"/>
          <p:cNvSpPr/>
          <p:nvPr/>
        </p:nvSpPr>
        <p:spPr>
          <a:xfrm>
            <a:off x="0" y="1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0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2" name="Google Shape;192;p10"/>
          <p:cNvGrpSpPr/>
          <p:nvPr/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93" name="Google Shape;193;p10"/>
            <p:cNvSpPr/>
            <p:nvPr/>
          </p:nvSpPr>
          <p:spPr>
            <a:xfrm>
              <a:off x="-19221" y="251144"/>
              <a:ext cx="5187198" cy="6239661"/>
            </a:xfrm>
            <a:custGeom>
              <a:avLst/>
              <a:gdLst/>
              <a:ahLst/>
              <a:cxnLst/>
              <a:rect l="l" t="t" r="r" b="b"/>
              <a:pathLst>
                <a:path w="5187198" h="6239661" extrusionOk="0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10"/>
            <p:cNvSpPr/>
            <p:nvPr/>
          </p:nvSpPr>
          <p:spPr>
            <a:xfrm>
              <a:off x="-19220" y="297400"/>
              <a:ext cx="5215811" cy="6107388"/>
            </a:xfrm>
            <a:custGeom>
              <a:avLst/>
              <a:gdLst/>
              <a:ahLst/>
              <a:cxnLst/>
              <a:rect l="l" t="t" r="r" b="b"/>
              <a:pathLst>
                <a:path w="5215811" h="6107388" extrusionOk="0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10"/>
            <p:cNvSpPr/>
            <p:nvPr/>
          </p:nvSpPr>
          <p:spPr>
            <a:xfrm>
              <a:off x="-19221" y="319367"/>
              <a:ext cx="5217956" cy="6100079"/>
            </a:xfrm>
            <a:custGeom>
              <a:avLst/>
              <a:gdLst/>
              <a:ahLst/>
              <a:cxnLst/>
              <a:rect l="l" t="t" r="r" b="b"/>
              <a:pathLst>
                <a:path w="5217956" h="6100079" extrusionOk="0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10"/>
            <p:cNvSpPr/>
            <p:nvPr/>
          </p:nvSpPr>
          <p:spPr>
            <a:xfrm>
              <a:off x="-19220" y="319367"/>
              <a:ext cx="5217957" cy="6100079"/>
            </a:xfrm>
            <a:custGeom>
              <a:avLst/>
              <a:gdLst/>
              <a:ahLst/>
              <a:cxnLst/>
              <a:rect l="l" t="t" r="r" b="b"/>
              <a:pathLst>
                <a:path w="5217957" h="6100079" extrusionOk="0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7" name="Google Shape;197;p10"/>
          <p:cNvSpPr txBox="1"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lang="cs-CZ" sz="3600">
                <a:solidFill>
                  <a:schemeClr val="dk2"/>
                </a:solidFill>
              </a:rPr>
              <a:t>Poměr respirační výměny (RER)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198" name="Google Shape;198;p10"/>
          <p:cNvSpPr txBox="1">
            <a:spLocks noGrp="1"/>
          </p:cNvSpPr>
          <p:nvPr>
            <p:ph type="body" idx="1"/>
          </p:nvPr>
        </p:nvSpPr>
        <p:spPr>
          <a:xfrm>
            <a:off x="5833724" y="804672"/>
            <a:ext cx="5559700" cy="5230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Poměr mezi přijatým O₂ a vydechnutým CO₂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 klidu kolem 0,75-0,85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Zvyšuje se během rostoucí zátěže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 maximu vyšší jak 1,15 (až 1,3)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1"/>
          <p:cNvSpPr/>
          <p:nvPr/>
        </p:nvSpPr>
        <p:spPr>
          <a:xfrm>
            <a:off x="0" y="1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1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5" name="Google Shape;205;p11"/>
          <p:cNvGrpSpPr/>
          <p:nvPr/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206" name="Google Shape;206;p11"/>
            <p:cNvSpPr/>
            <p:nvPr/>
          </p:nvSpPr>
          <p:spPr>
            <a:xfrm>
              <a:off x="-19221" y="251144"/>
              <a:ext cx="5187198" cy="6239661"/>
            </a:xfrm>
            <a:custGeom>
              <a:avLst/>
              <a:gdLst/>
              <a:ahLst/>
              <a:cxnLst/>
              <a:rect l="l" t="t" r="r" b="b"/>
              <a:pathLst>
                <a:path w="5187198" h="6239661" extrusionOk="0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11"/>
            <p:cNvSpPr/>
            <p:nvPr/>
          </p:nvSpPr>
          <p:spPr>
            <a:xfrm>
              <a:off x="-19220" y="297400"/>
              <a:ext cx="5215811" cy="6107388"/>
            </a:xfrm>
            <a:custGeom>
              <a:avLst/>
              <a:gdLst/>
              <a:ahLst/>
              <a:cxnLst/>
              <a:rect l="l" t="t" r="r" b="b"/>
              <a:pathLst>
                <a:path w="5215811" h="6107388" extrusionOk="0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11"/>
            <p:cNvSpPr/>
            <p:nvPr/>
          </p:nvSpPr>
          <p:spPr>
            <a:xfrm>
              <a:off x="-19221" y="319367"/>
              <a:ext cx="5217956" cy="6100079"/>
            </a:xfrm>
            <a:custGeom>
              <a:avLst/>
              <a:gdLst/>
              <a:ahLst/>
              <a:cxnLst/>
              <a:rect l="l" t="t" r="r" b="b"/>
              <a:pathLst>
                <a:path w="5217956" h="6100079" extrusionOk="0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11"/>
            <p:cNvSpPr/>
            <p:nvPr/>
          </p:nvSpPr>
          <p:spPr>
            <a:xfrm>
              <a:off x="-19220" y="319367"/>
              <a:ext cx="5217957" cy="6100079"/>
            </a:xfrm>
            <a:custGeom>
              <a:avLst/>
              <a:gdLst/>
              <a:ahLst/>
              <a:cxnLst/>
              <a:rect l="l" t="t" r="r" b="b"/>
              <a:pathLst>
                <a:path w="5217957" h="6100079" extrusionOk="0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0" name="Google Shape;210;p11"/>
          <p:cNvSpPr txBox="1"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lang="cs-CZ" sz="3600">
                <a:solidFill>
                  <a:schemeClr val="dk2"/>
                </a:solidFill>
              </a:rPr>
              <a:t>VO₂max vs. VO₂peak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211" name="Google Shape;211;p11"/>
          <p:cNvSpPr txBox="1">
            <a:spLocks noGrp="1"/>
          </p:cNvSpPr>
          <p:nvPr>
            <p:ph type="body" idx="1"/>
          </p:nvPr>
        </p:nvSpPr>
        <p:spPr>
          <a:xfrm>
            <a:off x="5595582" y="804672"/>
            <a:ext cx="5797842" cy="5230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VO₂ lineárně narůstá během zvyšující se intenzity</a:t>
            </a:r>
            <a:endParaRPr sz="2400">
              <a:solidFill>
                <a:schemeClr val="dk2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Pokud testovaný nedosáhne tzv. Plateau stavu (steady state) a RER není alespoň 1,1 nejedná se o maximální spotřebu kyslíku, ale jde o VO₂peak</a:t>
            </a:r>
            <a:endParaRPr sz="24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2"/>
          <p:cNvSpPr/>
          <p:nvPr/>
        </p:nvSpPr>
        <p:spPr>
          <a:xfrm>
            <a:off x="0" y="1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2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8" name="Google Shape;218;p12"/>
          <p:cNvGrpSpPr/>
          <p:nvPr/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219" name="Google Shape;219;p12"/>
            <p:cNvSpPr/>
            <p:nvPr/>
          </p:nvSpPr>
          <p:spPr>
            <a:xfrm>
              <a:off x="-19221" y="251144"/>
              <a:ext cx="5187198" cy="6239661"/>
            </a:xfrm>
            <a:custGeom>
              <a:avLst/>
              <a:gdLst/>
              <a:ahLst/>
              <a:cxnLst/>
              <a:rect l="l" t="t" r="r" b="b"/>
              <a:pathLst>
                <a:path w="5187198" h="6239661" extrusionOk="0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2"/>
            <p:cNvSpPr/>
            <p:nvPr/>
          </p:nvSpPr>
          <p:spPr>
            <a:xfrm>
              <a:off x="-19220" y="297400"/>
              <a:ext cx="5215811" cy="6107388"/>
            </a:xfrm>
            <a:custGeom>
              <a:avLst/>
              <a:gdLst/>
              <a:ahLst/>
              <a:cxnLst/>
              <a:rect l="l" t="t" r="r" b="b"/>
              <a:pathLst>
                <a:path w="5215811" h="6107388" extrusionOk="0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2"/>
            <p:cNvSpPr/>
            <p:nvPr/>
          </p:nvSpPr>
          <p:spPr>
            <a:xfrm>
              <a:off x="-19221" y="319367"/>
              <a:ext cx="5217956" cy="6100079"/>
            </a:xfrm>
            <a:custGeom>
              <a:avLst/>
              <a:gdLst/>
              <a:ahLst/>
              <a:cxnLst/>
              <a:rect l="l" t="t" r="r" b="b"/>
              <a:pathLst>
                <a:path w="5217956" h="6100079" extrusionOk="0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2"/>
            <p:cNvSpPr/>
            <p:nvPr/>
          </p:nvSpPr>
          <p:spPr>
            <a:xfrm>
              <a:off x="-19220" y="319367"/>
              <a:ext cx="5217957" cy="6100079"/>
            </a:xfrm>
            <a:custGeom>
              <a:avLst/>
              <a:gdLst/>
              <a:ahLst/>
              <a:cxnLst/>
              <a:rect l="l" t="t" r="r" b="b"/>
              <a:pathLst>
                <a:path w="5217957" h="6100079" extrusionOk="0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3" name="Google Shape;223;p12"/>
          <p:cNvSpPr txBox="1"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lang="cs-CZ" sz="3600">
                <a:solidFill>
                  <a:schemeClr val="dk2"/>
                </a:solidFill>
              </a:rPr>
              <a:t>Ventilační prahy (VT1 a VT2)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224" name="Google Shape;224;p12"/>
          <p:cNvSpPr txBox="1">
            <a:spLocks noGrp="1"/>
          </p:cNvSpPr>
          <p:nvPr>
            <p:ph type="body" idx="1"/>
          </p:nvPr>
        </p:nvSpPr>
        <p:spPr>
          <a:xfrm>
            <a:off x="5390866" y="804672"/>
            <a:ext cx="6002558" cy="5230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VT1 – bod, kdy organismus nedokáže metabolicky zajistit dostatek E pouze aerobně a zapojuje se i anaerobní systém – </a:t>
            </a:r>
            <a:endParaRPr sz="2400">
              <a:solidFill>
                <a:schemeClr val="dk2"/>
              </a:solidFill>
            </a:endParaRPr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VT2 – bod, od kdy je energie pro svaly převážně z glukózy, převážně anaerobním způsobem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</a:pPr>
            <a:r>
              <a:rPr lang="cs-CZ" sz="2000">
                <a:solidFill>
                  <a:schemeClr val="dk2"/>
                </a:solidFill>
              </a:rPr>
              <a:t>Bod, kde se porušuje linearita O₂ a spotřeba roste exponenciálně, ale CO₂ se dál nezvyšuje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230" name="Google Shape;230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graphicFrame>
        <p:nvGraphicFramePr>
          <p:cNvPr id="231" name="Google Shape;231;p13"/>
          <p:cNvGraphicFramePr/>
          <p:nvPr/>
        </p:nvGraphicFramePr>
        <p:xfrm>
          <a:off x="838199" y="365125"/>
          <a:ext cx="10515599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4"/>
          <p:cNvSpPr/>
          <p:nvPr/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4"/>
          <p:cNvSpPr/>
          <p:nvPr/>
        </p:nvSpPr>
        <p:spPr>
          <a:xfrm>
            <a:off x="305" y="30095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38" name="Google Shape;238;p14"/>
          <p:cNvGrpSpPr/>
          <p:nvPr/>
        </p:nvGrpSpPr>
        <p:grpSpPr>
          <a:xfrm>
            <a:off x="305" y="-11219"/>
            <a:ext cx="5646974" cy="6483075"/>
            <a:chOff x="-19221" y="0"/>
            <a:chExt cx="5646974" cy="6483075"/>
          </a:xfrm>
        </p:grpSpPr>
        <p:sp>
          <p:nvSpPr>
            <p:cNvPr id="239" name="Google Shape;239;p14"/>
            <p:cNvSpPr/>
            <p:nvPr/>
          </p:nvSpPr>
          <p:spPr>
            <a:xfrm>
              <a:off x="-19220" y="116610"/>
              <a:ext cx="5535001" cy="6250127"/>
            </a:xfrm>
            <a:custGeom>
              <a:avLst/>
              <a:gdLst/>
              <a:ahLst/>
              <a:cxnLst/>
              <a:rect l="l" t="t" r="r" b="b"/>
              <a:pathLst>
                <a:path w="5535001" h="6250127" extrusionOk="0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-19221" y="176241"/>
              <a:ext cx="5646908" cy="6130481"/>
            </a:xfrm>
            <a:custGeom>
              <a:avLst/>
              <a:gdLst/>
              <a:ahLst/>
              <a:cxnLst/>
              <a:rect l="l" t="t" r="r" b="b"/>
              <a:pathLst>
                <a:path w="5646908" h="6130481" extrusionOk="0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-19221" y="176241"/>
              <a:ext cx="5517522" cy="6130481"/>
            </a:xfrm>
            <a:custGeom>
              <a:avLst/>
              <a:gdLst/>
              <a:ahLst/>
              <a:cxnLst/>
              <a:rect l="l" t="t" r="r" b="b"/>
              <a:pathLst>
                <a:path w="5517522" h="6130481" extrusionOk="0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-19220" y="176241"/>
              <a:ext cx="5517475" cy="6130481"/>
            </a:xfrm>
            <a:custGeom>
              <a:avLst/>
              <a:gdLst/>
              <a:ahLst/>
              <a:cxnLst/>
              <a:rect l="l" t="t" r="r" b="b"/>
              <a:pathLst>
                <a:path w="5517475" h="6130481" extrusionOk="0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-19221" y="0"/>
              <a:ext cx="5646974" cy="6483075"/>
            </a:xfrm>
            <a:custGeom>
              <a:avLst/>
              <a:gdLst/>
              <a:ahLst/>
              <a:cxnLst/>
              <a:rect l="l" t="t" r="r" b="b"/>
              <a:pathLst>
                <a:path w="5646974" h="6483075" extrusionOk="0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4" name="Google Shape;244;p14"/>
          <p:cNvSpPr txBox="1">
            <a:spLocks noGrp="1"/>
          </p:cNvSpPr>
          <p:nvPr>
            <p:ph type="title"/>
          </p:nvPr>
        </p:nvSpPr>
        <p:spPr>
          <a:xfrm>
            <a:off x="804672" y="2023236"/>
            <a:ext cx="3659777" cy="2820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lang="cs-CZ" sz="4000">
                <a:solidFill>
                  <a:schemeClr val="dk2"/>
                </a:solidFill>
              </a:rPr>
              <a:t>Respirační adaptace</a:t>
            </a:r>
            <a:endParaRPr sz="4000">
              <a:solidFill>
                <a:schemeClr val="dk2"/>
              </a:solidFill>
            </a:endParaRPr>
          </a:p>
        </p:txBody>
      </p:sp>
      <p:grpSp>
        <p:nvGrpSpPr>
          <p:cNvPr id="245" name="Google Shape;245;p14"/>
          <p:cNvGrpSpPr/>
          <p:nvPr/>
        </p:nvGrpSpPr>
        <p:grpSpPr>
          <a:xfrm>
            <a:off x="6091238" y="1281179"/>
            <a:ext cx="5115491" cy="4296765"/>
            <a:chOff x="0" y="325526"/>
            <a:chExt cx="5115491" cy="4296765"/>
          </a:xfrm>
        </p:grpSpPr>
        <p:sp>
          <p:nvSpPr>
            <p:cNvPr id="246" name="Google Shape;246;p14"/>
            <p:cNvSpPr/>
            <p:nvPr/>
          </p:nvSpPr>
          <p:spPr>
            <a:xfrm>
              <a:off x="0" y="325526"/>
              <a:ext cx="5115491" cy="675327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4"/>
            <p:cNvSpPr txBox="1"/>
            <p:nvPr/>
          </p:nvSpPr>
          <p:spPr>
            <a:xfrm>
              <a:off x="32967" y="358493"/>
              <a:ext cx="5049557" cy="6093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cs-CZ" sz="1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Zvýšení plicní ventilace při zatížení</a:t>
              </a:r>
              <a:endParaRPr sz="1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14"/>
            <p:cNvSpPr/>
            <p:nvPr/>
          </p:nvSpPr>
          <p:spPr>
            <a:xfrm>
              <a:off x="0" y="1049813"/>
              <a:ext cx="5115491" cy="675327"/>
            </a:xfrm>
            <a:prstGeom prst="roundRect">
              <a:avLst>
                <a:gd name="adj" fmla="val 16667"/>
              </a:avLst>
            </a:prstGeom>
            <a:solidFill>
              <a:srgbClr val="53C1CE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4"/>
            <p:cNvSpPr txBox="1"/>
            <p:nvPr/>
          </p:nvSpPr>
          <p:spPr>
            <a:xfrm>
              <a:off x="32967" y="1082780"/>
              <a:ext cx="5049557" cy="6093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cs-CZ" sz="1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Zvýšení plicní difuze během zatížení</a:t>
              </a:r>
              <a:endParaRPr sz="1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0" y="1774101"/>
              <a:ext cx="5115491" cy="675327"/>
            </a:xfrm>
            <a:prstGeom prst="roundRect">
              <a:avLst>
                <a:gd name="adj" fmla="val 16667"/>
              </a:avLst>
            </a:prstGeom>
            <a:solidFill>
              <a:srgbClr val="4EC7A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14"/>
            <p:cNvSpPr txBox="1"/>
            <p:nvPr/>
          </p:nvSpPr>
          <p:spPr>
            <a:xfrm>
              <a:off x="32967" y="1807068"/>
              <a:ext cx="5049557" cy="6093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cs-CZ" sz="1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Zvýšení spotřeby kyslíku během maximální zátěže</a:t>
              </a:r>
              <a:endParaRPr sz="1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14"/>
            <p:cNvSpPr/>
            <p:nvPr/>
          </p:nvSpPr>
          <p:spPr>
            <a:xfrm>
              <a:off x="0" y="2498388"/>
              <a:ext cx="5115491" cy="675327"/>
            </a:xfrm>
            <a:prstGeom prst="roundRect">
              <a:avLst>
                <a:gd name="adj" fmla="val 16667"/>
              </a:avLst>
            </a:prstGeom>
            <a:solidFill>
              <a:srgbClr val="49C07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4"/>
            <p:cNvSpPr txBox="1"/>
            <p:nvPr/>
          </p:nvSpPr>
          <p:spPr>
            <a:xfrm>
              <a:off x="32967" y="2531355"/>
              <a:ext cx="5049557" cy="6093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cs-CZ" sz="1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Snížení spotřeby kyslíku do relativně submaximálního zatížení (zlepšení ekonomiky pohybu)</a:t>
              </a:r>
              <a:endParaRPr sz="1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14"/>
            <p:cNvSpPr/>
            <p:nvPr/>
          </p:nvSpPr>
          <p:spPr>
            <a:xfrm>
              <a:off x="0" y="3222676"/>
              <a:ext cx="5115491" cy="675327"/>
            </a:xfrm>
            <a:prstGeom prst="roundRect">
              <a:avLst>
                <a:gd name="adj" fmla="val 16667"/>
              </a:avLst>
            </a:prstGeom>
            <a:solidFill>
              <a:srgbClr val="49B84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4"/>
            <p:cNvSpPr txBox="1"/>
            <p:nvPr/>
          </p:nvSpPr>
          <p:spPr>
            <a:xfrm>
              <a:off x="32967" y="3255643"/>
              <a:ext cx="5049557" cy="6093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cs-CZ" sz="1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Klidová spotřeba kyslíku se nemění</a:t>
              </a:r>
              <a:endParaRPr sz="1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14"/>
            <p:cNvSpPr/>
            <p:nvPr/>
          </p:nvSpPr>
          <p:spPr>
            <a:xfrm>
              <a:off x="0" y="3946964"/>
              <a:ext cx="5115491" cy="675327"/>
            </a:xfrm>
            <a:prstGeom prst="roundRect">
              <a:avLst>
                <a:gd name="adj" fmla="val 16667"/>
              </a:avLst>
            </a:prstGeom>
            <a:solidFill>
              <a:srgbClr val="6FAB4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4"/>
            <p:cNvSpPr txBox="1"/>
            <p:nvPr/>
          </p:nvSpPr>
          <p:spPr>
            <a:xfrm>
              <a:off x="32967" y="3979931"/>
              <a:ext cx="5049557" cy="6093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cs-CZ" sz="1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Klidová DF se snižuje</a:t>
              </a:r>
              <a:endParaRPr sz="1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5"/>
          <p:cNvSpPr/>
          <p:nvPr/>
        </p:nvSpPr>
        <p:spPr>
          <a:xfrm>
            <a:off x="0" y="1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15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4" name="Google Shape;264;p15"/>
          <p:cNvGrpSpPr/>
          <p:nvPr/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265" name="Google Shape;265;p15"/>
            <p:cNvSpPr/>
            <p:nvPr/>
          </p:nvSpPr>
          <p:spPr>
            <a:xfrm>
              <a:off x="-19221" y="251144"/>
              <a:ext cx="5187198" cy="6239661"/>
            </a:xfrm>
            <a:custGeom>
              <a:avLst/>
              <a:gdLst/>
              <a:ahLst/>
              <a:cxnLst/>
              <a:rect l="l" t="t" r="r" b="b"/>
              <a:pathLst>
                <a:path w="5187198" h="6239661" extrusionOk="0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15"/>
            <p:cNvSpPr/>
            <p:nvPr/>
          </p:nvSpPr>
          <p:spPr>
            <a:xfrm>
              <a:off x="-19220" y="297400"/>
              <a:ext cx="5215811" cy="6107388"/>
            </a:xfrm>
            <a:custGeom>
              <a:avLst/>
              <a:gdLst/>
              <a:ahLst/>
              <a:cxnLst/>
              <a:rect l="l" t="t" r="r" b="b"/>
              <a:pathLst>
                <a:path w="5215811" h="6107388" extrusionOk="0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15"/>
            <p:cNvSpPr/>
            <p:nvPr/>
          </p:nvSpPr>
          <p:spPr>
            <a:xfrm>
              <a:off x="-19221" y="319367"/>
              <a:ext cx="5217956" cy="6100079"/>
            </a:xfrm>
            <a:custGeom>
              <a:avLst/>
              <a:gdLst/>
              <a:ahLst/>
              <a:cxnLst/>
              <a:rect l="l" t="t" r="r" b="b"/>
              <a:pathLst>
                <a:path w="5217956" h="6100079" extrusionOk="0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15"/>
            <p:cNvSpPr/>
            <p:nvPr/>
          </p:nvSpPr>
          <p:spPr>
            <a:xfrm>
              <a:off x="-19220" y="319367"/>
              <a:ext cx="5217957" cy="6100079"/>
            </a:xfrm>
            <a:custGeom>
              <a:avLst/>
              <a:gdLst/>
              <a:ahLst/>
              <a:cxnLst/>
              <a:rect l="l" t="t" r="r" b="b"/>
              <a:pathLst>
                <a:path w="5217957" h="6100079" extrusionOk="0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9" name="Google Shape;269;p15"/>
          <p:cNvSpPr txBox="1"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lang="cs-CZ" sz="3600">
                <a:solidFill>
                  <a:schemeClr val="dk2"/>
                </a:solidFill>
              </a:rPr>
              <a:t>Posun prahů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270" name="Google Shape;270;p15"/>
          <p:cNvSpPr txBox="1">
            <a:spLocks noGrp="1"/>
          </p:cNvSpPr>
          <p:nvPr>
            <p:ph type="body" idx="1"/>
          </p:nvPr>
        </p:nvSpPr>
        <p:spPr>
          <a:xfrm>
            <a:off x="5500048" y="804672"/>
            <a:ext cx="5893376" cy="5230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VT1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>
                <a:solidFill>
                  <a:schemeClr val="dk2"/>
                </a:solidFill>
              </a:rPr>
              <a:t>Vytrvalostní trénink na nízké a střední intenzitě (nepřevyšující VT2) posouvá VT1 směrem nahoru (např. ze 140 t/min na 150 t/min, případně z 60 % maxima na 70 % maxima)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VT2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>
                <a:solidFill>
                  <a:schemeClr val="dk2"/>
                </a:solidFill>
              </a:rPr>
              <a:t>Trénink submaximální – maximální intenzity (kolem VT2 a vyšší) posouvá VT2 také nahoru (např. z 80 % maxima na 90-95 % maxima)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6"/>
          <p:cNvSpPr/>
          <p:nvPr/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16"/>
          <p:cNvSpPr/>
          <p:nvPr/>
        </p:nvSpPr>
        <p:spPr>
          <a:xfrm>
            <a:off x="305" y="30095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77" name="Google Shape;277;p16"/>
          <p:cNvGrpSpPr/>
          <p:nvPr/>
        </p:nvGrpSpPr>
        <p:grpSpPr>
          <a:xfrm>
            <a:off x="305" y="-11219"/>
            <a:ext cx="5646974" cy="6483075"/>
            <a:chOff x="-19221" y="0"/>
            <a:chExt cx="5646974" cy="6483075"/>
          </a:xfrm>
        </p:grpSpPr>
        <p:sp>
          <p:nvSpPr>
            <p:cNvPr id="278" name="Google Shape;278;p16"/>
            <p:cNvSpPr/>
            <p:nvPr/>
          </p:nvSpPr>
          <p:spPr>
            <a:xfrm>
              <a:off x="-19220" y="116610"/>
              <a:ext cx="5535001" cy="6250127"/>
            </a:xfrm>
            <a:custGeom>
              <a:avLst/>
              <a:gdLst/>
              <a:ahLst/>
              <a:cxnLst/>
              <a:rect l="l" t="t" r="r" b="b"/>
              <a:pathLst>
                <a:path w="5535001" h="6250127" extrusionOk="0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6"/>
            <p:cNvSpPr/>
            <p:nvPr/>
          </p:nvSpPr>
          <p:spPr>
            <a:xfrm>
              <a:off x="-19221" y="176241"/>
              <a:ext cx="5646908" cy="6130481"/>
            </a:xfrm>
            <a:custGeom>
              <a:avLst/>
              <a:gdLst/>
              <a:ahLst/>
              <a:cxnLst/>
              <a:rect l="l" t="t" r="r" b="b"/>
              <a:pathLst>
                <a:path w="5646908" h="6130481" extrusionOk="0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16"/>
            <p:cNvSpPr/>
            <p:nvPr/>
          </p:nvSpPr>
          <p:spPr>
            <a:xfrm>
              <a:off x="-19221" y="176241"/>
              <a:ext cx="5517522" cy="6130481"/>
            </a:xfrm>
            <a:custGeom>
              <a:avLst/>
              <a:gdLst/>
              <a:ahLst/>
              <a:cxnLst/>
              <a:rect l="l" t="t" r="r" b="b"/>
              <a:pathLst>
                <a:path w="5517522" h="6130481" extrusionOk="0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16"/>
            <p:cNvSpPr/>
            <p:nvPr/>
          </p:nvSpPr>
          <p:spPr>
            <a:xfrm>
              <a:off x="-19220" y="176241"/>
              <a:ext cx="5517475" cy="6130481"/>
            </a:xfrm>
            <a:custGeom>
              <a:avLst/>
              <a:gdLst/>
              <a:ahLst/>
              <a:cxnLst/>
              <a:rect l="l" t="t" r="r" b="b"/>
              <a:pathLst>
                <a:path w="5517475" h="6130481" extrusionOk="0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16"/>
            <p:cNvSpPr/>
            <p:nvPr/>
          </p:nvSpPr>
          <p:spPr>
            <a:xfrm>
              <a:off x="-19221" y="0"/>
              <a:ext cx="5646974" cy="6483075"/>
            </a:xfrm>
            <a:custGeom>
              <a:avLst/>
              <a:gdLst/>
              <a:ahLst/>
              <a:cxnLst/>
              <a:rect l="l" t="t" r="r" b="b"/>
              <a:pathLst>
                <a:path w="5646974" h="6483075" extrusionOk="0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3" name="Google Shape;283;p16"/>
          <p:cNvSpPr txBox="1">
            <a:spLocks noGrp="1"/>
          </p:cNvSpPr>
          <p:nvPr>
            <p:ph type="title"/>
          </p:nvPr>
        </p:nvSpPr>
        <p:spPr>
          <a:xfrm>
            <a:off x="804672" y="2023236"/>
            <a:ext cx="3659777" cy="2820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lang="cs-CZ" sz="4000">
                <a:solidFill>
                  <a:schemeClr val="dk2"/>
                </a:solidFill>
              </a:rPr>
              <a:t>Ekonomika pohybu</a:t>
            </a:r>
            <a:endParaRPr sz="4000">
              <a:solidFill>
                <a:schemeClr val="dk2"/>
              </a:solidFill>
            </a:endParaRPr>
          </a:p>
        </p:txBody>
      </p:sp>
      <p:grpSp>
        <p:nvGrpSpPr>
          <p:cNvPr id="284" name="Google Shape;284;p16"/>
          <p:cNvGrpSpPr/>
          <p:nvPr/>
        </p:nvGrpSpPr>
        <p:grpSpPr>
          <a:xfrm>
            <a:off x="6091238" y="1490512"/>
            <a:ext cx="5115491" cy="3878099"/>
            <a:chOff x="0" y="534859"/>
            <a:chExt cx="5115491" cy="3878099"/>
          </a:xfrm>
        </p:grpSpPr>
        <p:sp>
          <p:nvSpPr>
            <p:cNvPr id="285" name="Google Shape;285;p16"/>
            <p:cNvSpPr/>
            <p:nvPr/>
          </p:nvSpPr>
          <p:spPr>
            <a:xfrm>
              <a:off x="0" y="534859"/>
              <a:ext cx="5115491" cy="1233179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16"/>
            <p:cNvSpPr txBox="1"/>
            <p:nvPr/>
          </p:nvSpPr>
          <p:spPr>
            <a:xfrm>
              <a:off x="60199" y="595058"/>
              <a:ext cx="4995093" cy="11127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8100" tIns="118100" rIns="118100" bIns="11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100"/>
                <a:buFont typeface="Calibri"/>
                <a:buNone/>
              </a:pPr>
              <a:r>
                <a:rPr lang="cs-CZ" sz="3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Určuje se při konstantní rychlosti ze spotřeby kyslíku</a:t>
              </a:r>
              <a:endParaRPr sz="3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16"/>
            <p:cNvSpPr/>
            <p:nvPr/>
          </p:nvSpPr>
          <p:spPr>
            <a:xfrm>
              <a:off x="0" y="1857319"/>
              <a:ext cx="5115491" cy="1233179"/>
            </a:xfrm>
            <a:prstGeom prst="roundRect">
              <a:avLst>
                <a:gd name="adj" fmla="val 16667"/>
              </a:avLst>
            </a:prstGeom>
            <a:solidFill>
              <a:srgbClr val="4CC38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16"/>
            <p:cNvSpPr txBox="1"/>
            <p:nvPr/>
          </p:nvSpPr>
          <p:spPr>
            <a:xfrm>
              <a:off x="60199" y="1917518"/>
              <a:ext cx="4995093" cy="11127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8100" tIns="118100" rIns="118100" bIns="11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100"/>
                <a:buFont typeface="Calibri"/>
                <a:buNone/>
              </a:pPr>
              <a:r>
                <a:rPr lang="cs-CZ" sz="3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Čím nižší spotřeba na dané rychlosti, tím lepší ekonomika</a:t>
              </a:r>
              <a:endParaRPr sz="3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6"/>
            <p:cNvSpPr/>
            <p:nvPr/>
          </p:nvSpPr>
          <p:spPr>
            <a:xfrm>
              <a:off x="0" y="3179779"/>
              <a:ext cx="5115491" cy="1233179"/>
            </a:xfrm>
            <a:prstGeom prst="roundRect">
              <a:avLst>
                <a:gd name="adj" fmla="val 16667"/>
              </a:avLst>
            </a:prstGeom>
            <a:solidFill>
              <a:srgbClr val="6FAB4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6"/>
            <p:cNvSpPr txBox="1"/>
            <p:nvPr/>
          </p:nvSpPr>
          <p:spPr>
            <a:xfrm>
              <a:off x="60199" y="3239978"/>
              <a:ext cx="4995093" cy="11127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8100" tIns="118100" rIns="118100" bIns="11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100"/>
                <a:buFont typeface="Calibri"/>
                <a:buNone/>
              </a:pPr>
              <a:r>
                <a:rPr lang="cs-CZ" sz="3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Vhodné porovnání intraindividuálně</a:t>
              </a:r>
              <a:endParaRPr sz="3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2E5054-E44E-7E62-C7D2-D6C6D00D8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 diskuzi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EFE4A4-58CA-DBAE-03B0-FF05A537C1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Jaký je rozdíl mezi vnitřním (interním) a vnějším (externím) dýcháním?</a:t>
            </a:r>
          </a:p>
          <a:p>
            <a:r>
              <a:rPr lang="cs-CZ" dirty="0"/>
              <a:t>Jak je kyslík a oxid uhličitý transportován?</a:t>
            </a:r>
          </a:p>
          <a:p>
            <a:r>
              <a:rPr lang="cs-CZ" dirty="0"/>
              <a:t>Jaká je saturace krve za běžných podmínek a čím se může měnit?</a:t>
            </a:r>
          </a:p>
          <a:p>
            <a:r>
              <a:rPr lang="cs-CZ" dirty="0"/>
              <a:t>Jak je řízeno dýchaní?</a:t>
            </a:r>
          </a:p>
          <a:p>
            <a:endParaRPr lang="cs-CZ" dirty="0"/>
          </a:p>
          <a:p>
            <a:r>
              <a:rPr lang="cs-CZ" dirty="0"/>
              <a:t>„NĚCO NAVÍC“ – jak se lišila příčina úmrtí ve středověku oběšením pokud byl uzel oprátky </a:t>
            </a:r>
            <a:r>
              <a:rPr lang="cs-CZ"/>
              <a:t>vzadu nebo vepředu?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534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0C6565-AD6D-4BD9-BDFE-B2D74F983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Dlouhodobý úkol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E7C3F8A-7CCA-4F02-810E-CB633E1565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Mýty a fakta (vysvětlit na čem je mýtus založen a jak je to doopravdy)</a:t>
            </a:r>
          </a:p>
          <a:p>
            <a:r>
              <a:rPr lang="cs-CZ" dirty="0"/>
              <a:t>Populárně naučné weby, sociální sítě,… (fyziologie, trénink,…)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625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Základ - opakování</a:t>
            </a:r>
            <a:endParaRPr/>
          </a:p>
        </p:txBody>
      </p:sp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Dodávka O2 tkáním a zbavení se CO2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1 dechový cyklus = nádech (inspirium) + výdech (expirium)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99" name="Google Shape;99;p2" descr="dýchání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13381" y="803232"/>
            <a:ext cx="7940419" cy="5955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/>
          <p:nvPr/>
        </p:nvSpPr>
        <p:spPr>
          <a:xfrm>
            <a:off x="0" y="1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3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6" name="Google Shape;106;p3"/>
          <p:cNvGrpSpPr/>
          <p:nvPr/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07" name="Google Shape;107;p3"/>
            <p:cNvSpPr/>
            <p:nvPr/>
          </p:nvSpPr>
          <p:spPr>
            <a:xfrm>
              <a:off x="-19221" y="251144"/>
              <a:ext cx="5187198" cy="6239661"/>
            </a:xfrm>
            <a:custGeom>
              <a:avLst/>
              <a:gdLst/>
              <a:ahLst/>
              <a:cxnLst/>
              <a:rect l="l" t="t" r="r" b="b"/>
              <a:pathLst>
                <a:path w="5187198" h="6239661" extrusionOk="0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-19220" y="297400"/>
              <a:ext cx="5215811" cy="6107388"/>
            </a:xfrm>
            <a:custGeom>
              <a:avLst/>
              <a:gdLst/>
              <a:ahLst/>
              <a:cxnLst/>
              <a:rect l="l" t="t" r="r" b="b"/>
              <a:pathLst>
                <a:path w="5215811" h="6107388" extrusionOk="0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3"/>
            <p:cNvSpPr/>
            <p:nvPr/>
          </p:nvSpPr>
          <p:spPr>
            <a:xfrm>
              <a:off x="-19221" y="319367"/>
              <a:ext cx="5217956" cy="6100079"/>
            </a:xfrm>
            <a:custGeom>
              <a:avLst/>
              <a:gdLst/>
              <a:ahLst/>
              <a:cxnLst/>
              <a:rect l="l" t="t" r="r" b="b"/>
              <a:pathLst>
                <a:path w="5217956" h="6100079" extrusionOk="0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-19220" y="319367"/>
              <a:ext cx="5217957" cy="6100079"/>
            </a:xfrm>
            <a:custGeom>
              <a:avLst/>
              <a:gdLst/>
              <a:ahLst/>
              <a:cxnLst/>
              <a:rect l="l" t="t" r="r" b="b"/>
              <a:pathLst>
                <a:path w="5217957" h="6100079" extrusionOk="0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1" name="Google Shape;111;p3"/>
          <p:cNvSpPr txBox="1">
            <a:spLocks noGrp="1"/>
          </p:cNvSpPr>
          <p:nvPr>
            <p:ph type="title"/>
          </p:nvPr>
        </p:nvSpPr>
        <p:spPr>
          <a:xfrm>
            <a:off x="219118" y="1243013"/>
            <a:ext cx="4733850" cy="4371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lang="cs-CZ" sz="3600">
                <a:solidFill>
                  <a:schemeClr val="dk2"/>
                </a:solidFill>
              </a:rPr>
              <a:t>Dechová frekvence (DF)</a:t>
            </a:r>
            <a:br>
              <a:rPr lang="cs-CZ" sz="3600">
                <a:solidFill>
                  <a:schemeClr val="dk2"/>
                </a:solidFill>
              </a:rPr>
            </a:br>
            <a:r>
              <a:rPr lang="cs-CZ" sz="3600">
                <a:solidFill>
                  <a:schemeClr val="dk2"/>
                </a:solidFill>
              </a:rPr>
              <a:t>Breathing frequency (BF)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112" name="Google Shape;112;p3"/>
          <p:cNvSpPr txBox="1">
            <a:spLocks noGrp="1"/>
          </p:cNvSpPr>
          <p:nvPr>
            <p:ph type="body" idx="1"/>
          </p:nvPr>
        </p:nvSpPr>
        <p:spPr>
          <a:xfrm>
            <a:off x="5691116" y="804672"/>
            <a:ext cx="5702308" cy="5230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DF = počet dechů za minutu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DF v klidu cca 16/min (vytrvalostně trénovaní cca 10)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Nízká intenzita zatížení 20-30/min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Střední intenzita zatížení 30-40/min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Submaximální/maximální intenzita zatížení 50-60/min</a:t>
            </a:r>
            <a:endParaRPr/>
          </a:p>
          <a:p>
            <a:pPr marL="228600" lvl="0" indent="-114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/>
          <p:nvPr/>
        </p:nvSpPr>
        <p:spPr>
          <a:xfrm>
            <a:off x="0" y="1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4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9" name="Google Shape;119;p4"/>
          <p:cNvGrpSpPr/>
          <p:nvPr/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20" name="Google Shape;120;p4"/>
            <p:cNvSpPr/>
            <p:nvPr/>
          </p:nvSpPr>
          <p:spPr>
            <a:xfrm>
              <a:off x="-19221" y="251144"/>
              <a:ext cx="5187198" cy="6239661"/>
            </a:xfrm>
            <a:custGeom>
              <a:avLst/>
              <a:gdLst/>
              <a:ahLst/>
              <a:cxnLst/>
              <a:rect l="l" t="t" r="r" b="b"/>
              <a:pathLst>
                <a:path w="5187198" h="6239661" extrusionOk="0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-19220" y="297400"/>
              <a:ext cx="5215811" cy="6107388"/>
            </a:xfrm>
            <a:custGeom>
              <a:avLst/>
              <a:gdLst/>
              <a:ahLst/>
              <a:cxnLst/>
              <a:rect l="l" t="t" r="r" b="b"/>
              <a:pathLst>
                <a:path w="5215811" h="6107388" extrusionOk="0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4"/>
            <p:cNvSpPr/>
            <p:nvPr/>
          </p:nvSpPr>
          <p:spPr>
            <a:xfrm>
              <a:off x="-19221" y="319367"/>
              <a:ext cx="5217956" cy="6100079"/>
            </a:xfrm>
            <a:custGeom>
              <a:avLst/>
              <a:gdLst/>
              <a:ahLst/>
              <a:cxnLst/>
              <a:rect l="l" t="t" r="r" b="b"/>
              <a:pathLst>
                <a:path w="5217956" h="6100079" extrusionOk="0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4"/>
            <p:cNvSpPr/>
            <p:nvPr/>
          </p:nvSpPr>
          <p:spPr>
            <a:xfrm>
              <a:off x="-19220" y="319367"/>
              <a:ext cx="5217957" cy="6100079"/>
            </a:xfrm>
            <a:custGeom>
              <a:avLst/>
              <a:gdLst/>
              <a:ahLst/>
              <a:cxnLst/>
              <a:rect l="l" t="t" r="r" b="b"/>
              <a:pathLst>
                <a:path w="5217957" h="6100079" extrusionOk="0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4" name="Google Shape;124;p4"/>
          <p:cNvSpPr txBox="1">
            <a:spLocks noGrp="1"/>
          </p:cNvSpPr>
          <p:nvPr>
            <p:ph type="title"/>
          </p:nvPr>
        </p:nvSpPr>
        <p:spPr>
          <a:xfrm>
            <a:off x="316522" y="1233869"/>
            <a:ext cx="4157003" cy="4371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lang="cs-CZ" sz="3600">
                <a:solidFill>
                  <a:schemeClr val="dk2"/>
                </a:solidFill>
              </a:rPr>
              <a:t>Dechový objem (DO)</a:t>
            </a:r>
            <a:br>
              <a:rPr lang="cs-CZ" sz="3600">
                <a:solidFill>
                  <a:schemeClr val="dk2"/>
                </a:solidFill>
              </a:rPr>
            </a:br>
            <a:r>
              <a:rPr lang="cs-CZ" sz="3600">
                <a:solidFill>
                  <a:schemeClr val="dk2"/>
                </a:solidFill>
              </a:rPr>
              <a:t>Tidal volume (VT)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125" name="Google Shape;125;p4"/>
          <p:cNvSpPr txBox="1">
            <a:spLocks noGrp="1"/>
          </p:cNvSpPr>
          <p:nvPr>
            <p:ph type="body" idx="1"/>
          </p:nvPr>
        </p:nvSpPr>
        <p:spPr>
          <a:xfrm>
            <a:off x="5349922" y="804672"/>
            <a:ext cx="6043502" cy="5230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DO(v litrech) je objem vzduchu, který nadechneme (vydechneme) při jednom nádechu (výdechu)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DO klid = 0,5 l (1 l u vytrvalostně trénovaných)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Nízká intenzita zatížení = 1-1,5 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Střední intenzita zatížení = 1,5-2 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Submaximální – max. intenzita zatížení = 2-3 l</a:t>
            </a:r>
            <a:endParaRPr sz="24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"/>
          <p:cNvSpPr/>
          <p:nvPr/>
        </p:nvSpPr>
        <p:spPr>
          <a:xfrm>
            <a:off x="0" y="1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5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2" name="Google Shape;132;p5"/>
          <p:cNvGrpSpPr/>
          <p:nvPr/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3" name="Google Shape;133;p5"/>
            <p:cNvSpPr/>
            <p:nvPr/>
          </p:nvSpPr>
          <p:spPr>
            <a:xfrm>
              <a:off x="-19221" y="251144"/>
              <a:ext cx="5187198" cy="6239661"/>
            </a:xfrm>
            <a:custGeom>
              <a:avLst/>
              <a:gdLst/>
              <a:ahLst/>
              <a:cxnLst/>
              <a:rect l="l" t="t" r="r" b="b"/>
              <a:pathLst>
                <a:path w="5187198" h="6239661" extrusionOk="0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5"/>
            <p:cNvSpPr/>
            <p:nvPr/>
          </p:nvSpPr>
          <p:spPr>
            <a:xfrm>
              <a:off x="-19220" y="297400"/>
              <a:ext cx="5215811" cy="6107388"/>
            </a:xfrm>
            <a:custGeom>
              <a:avLst/>
              <a:gdLst/>
              <a:ahLst/>
              <a:cxnLst/>
              <a:rect l="l" t="t" r="r" b="b"/>
              <a:pathLst>
                <a:path w="5215811" h="6107388" extrusionOk="0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5"/>
            <p:cNvSpPr/>
            <p:nvPr/>
          </p:nvSpPr>
          <p:spPr>
            <a:xfrm>
              <a:off x="-19221" y="319367"/>
              <a:ext cx="5217956" cy="6100079"/>
            </a:xfrm>
            <a:custGeom>
              <a:avLst/>
              <a:gdLst/>
              <a:ahLst/>
              <a:cxnLst/>
              <a:rect l="l" t="t" r="r" b="b"/>
              <a:pathLst>
                <a:path w="5217956" h="6100079" extrusionOk="0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5"/>
            <p:cNvSpPr/>
            <p:nvPr/>
          </p:nvSpPr>
          <p:spPr>
            <a:xfrm>
              <a:off x="-19220" y="319367"/>
              <a:ext cx="5217957" cy="6100079"/>
            </a:xfrm>
            <a:custGeom>
              <a:avLst/>
              <a:gdLst/>
              <a:ahLst/>
              <a:cxnLst/>
              <a:rect l="l" t="t" r="r" b="b"/>
              <a:pathLst>
                <a:path w="5217957" h="6100079" extrusionOk="0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7" name="Google Shape;137;p5"/>
          <p:cNvSpPr txBox="1"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lang="cs-CZ" sz="3600">
                <a:solidFill>
                  <a:schemeClr val="dk2"/>
                </a:solidFill>
              </a:rPr>
              <a:t>Minutová ventilace (V</a:t>
            </a:r>
            <a:r>
              <a:rPr lang="cs-CZ" sz="3600" i="1" baseline="-25000">
                <a:solidFill>
                  <a:schemeClr val="dk2"/>
                </a:solidFill>
              </a:rPr>
              <a:t>E</a:t>
            </a:r>
            <a:r>
              <a:rPr lang="cs-CZ" sz="3600">
                <a:solidFill>
                  <a:schemeClr val="dk2"/>
                </a:solidFill>
              </a:rPr>
              <a:t>)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138" name="Google Shape;138;p5"/>
          <p:cNvSpPr txBox="1">
            <a:spLocks noGrp="1"/>
          </p:cNvSpPr>
          <p:nvPr>
            <p:ph type="body" idx="1"/>
          </p:nvPr>
        </p:nvSpPr>
        <p:spPr>
          <a:xfrm>
            <a:off x="5677469" y="804672"/>
            <a:ext cx="5715955" cy="5230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</a:t>
            </a:r>
            <a:r>
              <a:rPr lang="cs-CZ" sz="2400" i="1" baseline="-25000">
                <a:solidFill>
                  <a:schemeClr val="dk2"/>
                </a:solidFill>
              </a:rPr>
              <a:t>E</a:t>
            </a:r>
            <a:r>
              <a:rPr lang="cs-CZ" sz="2400">
                <a:solidFill>
                  <a:schemeClr val="dk2"/>
                </a:solidFill>
              </a:rPr>
              <a:t> je objem vzduchu, který prodýcháme během 1 min (VE=DO*DF)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</a:t>
            </a:r>
            <a:r>
              <a:rPr lang="cs-CZ" sz="2400" baseline="-25000">
                <a:solidFill>
                  <a:schemeClr val="dk2"/>
                </a:solidFill>
              </a:rPr>
              <a:t>E</a:t>
            </a:r>
            <a:r>
              <a:rPr lang="cs-CZ" sz="2400">
                <a:solidFill>
                  <a:schemeClr val="dk2"/>
                </a:solidFill>
              </a:rPr>
              <a:t> klid = 8 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</a:t>
            </a:r>
            <a:r>
              <a:rPr lang="cs-CZ" sz="2400" baseline="-25000">
                <a:solidFill>
                  <a:schemeClr val="dk2"/>
                </a:solidFill>
              </a:rPr>
              <a:t>E</a:t>
            </a:r>
            <a:r>
              <a:rPr lang="cs-CZ" sz="2400">
                <a:solidFill>
                  <a:schemeClr val="dk2"/>
                </a:solidFill>
              </a:rPr>
              <a:t> lehká intenzita zatížení = 40 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</a:t>
            </a:r>
            <a:r>
              <a:rPr lang="cs-CZ" sz="2400" baseline="-25000">
                <a:solidFill>
                  <a:schemeClr val="dk2"/>
                </a:solidFill>
              </a:rPr>
              <a:t>E</a:t>
            </a:r>
            <a:r>
              <a:rPr lang="cs-CZ" sz="2400">
                <a:solidFill>
                  <a:schemeClr val="dk2"/>
                </a:solidFill>
              </a:rPr>
              <a:t> střední intenzita zatížení = 80 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</a:t>
            </a:r>
            <a:r>
              <a:rPr lang="cs-CZ" sz="2400" baseline="-25000">
                <a:solidFill>
                  <a:schemeClr val="dk2"/>
                </a:solidFill>
              </a:rPr>
              <a:t>E</a:t>
            </a:r>
            <a:r>
              <a:rPr lang="cs-CZ" sz="2400">
                <a:solidFill>
                  <a:schemeClr val="dk2"/>
                </a:solidFill>
              </a:rPr>
              <a:t> max. intenzita zatížení = 120l (180l u vytrvalostně trénovaných)</a:t>
            </a:r>
            <a:endParaRPr sz="2400">
              <a:solidFill>
                <a:schemeClr val="dk2"/>
              </a:solidFill>
            </a:endParaRPr>
          </a:p>
          <a:p>
            <a:pPr marL="228600" lvl="0" indent="-114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6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6"/>
          <p:cNvSpPr txBox="1">
            <a:spLocks noGrp="1"/>
          </p:cNvSpPr>
          <p:nvPr>
            <p:ph type="title"/>
          </p:nvPr>
        </p:nvSpPr>
        <p:spPr>
          <a:xfrm>
            <a:off x="804672" y="802955"/>
            <a:ext cx="4766330" cy="1454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lang="cs-CZ" sz="3600">
                <a:solidFill>
                  <a:schemeClr val="dk2"/>
                </a:solidFill>
              </a:rPr>
              <a:t>Spotřeba kyslíku (VO₂)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146" name="Google Shape;146;p6"/>
          <p:cNvSpPr txBox="1">
            <a:spLocks noGrp="1"/>
          </p:cNvSpPr>
          <p:nvPr>
            <p:ph type="body" idx="1"/>
          </p:nvPr>
        </p:nvSpPr>
        <p:spPr>
          <a:xfrm>
            <a:off x="804672" y="2421683"/>
            <a:ext cx="5013567" cy="3353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Objem kyslíku spotřebovaného při PA za minutu na 1 kg hmotnosti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VO₂max = maximální spotřeba kyslíku (ml/kg/min)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Ovlivněno geneticky, věkem a vytrvalostním tréninkem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Průměrné VO₂max mužů cca 40 a žen 35 ml/kg/min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Vytrvalci až 80-90 ml/kg/min</a:t>
            </a:r>
            <a:endParaRPr sz="2400">
              <a:solidFill>
                <a:schemeClr val="dk2"/>
              </a:solidFill>
            </a:endParaRPr>
          </a:p>
        </p:txBody>
      </p:sp>
      <p:grpSp>
        <p:nvGrpSpPr>
          <p:cNvPr id="147" name="Google Shape;147;p6"/>
          <p:cNvGrpSpPr/>
          <p:nvPr/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48" name="Google Shape;148;p6"/>
            <p:cNvSpPr/>
            <p:nvPr/>
          </p:nvSpPr>
          <p:spPr>
            <a:xfrm>
              <a:off x="5818240" y="-1"/>
              <a:ext cx="6373761" cy="6874714"/>
            </a:xfrm>
            <a:custGeom>
              <a:avLst/>
              <a:gdLst/>
              <a:ahLst/>
              <a:cxnLst/>
              <a:rect l="l" t="t" r="r" b="b"/>
              <a:pathLst>
                <a:path w="6373761" h="6874714" extrusionOk="0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6"/>
            <p:cNvSpPr/>
            <p:nvPr/>
          </p:nvSpPr>
          <p:spPr>
            <a:xfrm>
              <a:off x="5865276" y="313387"/>
              <a:ext cx="6326724" cy="6561326"/>
            </a:xfrm>
            <a:custGeom>
              <a:avLst/>
              <a:gdLst/>
              <a:ahLst/>
              <a:cxnLst/>
              <a:rect l="l" t="t" r="r" b="b"/>
              <a:pathLst>
                <a:path w="6326724" h="6561326" extrusionOk="0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6"/>
            <p:cNvSpPr/>
            <p:nvPr/>
          </p:nvSpPr>
          <p:spPr>
            <a:xfrm>
              <a:off x="5870322" y="353119"/>
              <a:ext cx="6321679" cy="6521594"/>
            </a:xfrm>
            <a:custGeom>
              <a:avLst/>
              <a:gdLst/>
              <a:ahLst/>
              <a:cxnLst/>
              <a:rect l="l" t="t" r="r" b="b"/>
              <a:pathLst>
                <a:path w="6321679" h="6521594" extrusionOk="0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6"/>
            <p:cNvSpPr/>
            <p:nvPr/>
          </p:nvSpPr>
          <p:spPr>
            <a:xfrm>
              <a:off x="5870322" y="353119"/>
              <a:ext cx="6321679" cy="6521594"/>
            </a:xfrm>
            <a:custGeom>
              <a:avLst/>
              <a:gdLst/>
              <a:ahLst/>
              <a:cxnLst/>
              <a:rect l="l" t="t" r="r" b="b"/>
              <a:pathLst>
                <a:path w="6321679" h="6521594" extrusionOk="0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52" name="Google Shape;152;p6" descr="skenovat00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85963" y="207276"/>
            <a:ext cx="4462087" cy="64434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"/>
          <p:cNvSpPr/>
          <p:nvPr/>
        </p:nvSpPr>
        <p:spPr>
          <a:xfrm>
            <a:off x="0" y="1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7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9" name="Google Shape;159;p7"/>
          <p:cNvGrpSpPr/>
          <p:nvPr/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60" name="Google Shape;160;p7"/>
            <p:cNvSpPr/>
            <p:nvPr/>
          </p:nvSpPr>
          <p:spPr>
            <a:xfrm>
              <a:off x="-19221" y="251144"/>
              <a:ext cx="5187198" cy="6239661"/>
            </a:xfrm>
            <a:custGeom>
              <a:avLst/>
              <a:gdLst/>
              <a:ahLst/>
              <a:cxnLst/>
              <a:rect l="l" t="t" r="r" b="b"/>
              <a:pathLst>
                <a:path w="5187198" h="6239661" extrusionOk="0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7"/>
            <p:cNvSpPr/>
            <p:nvPr/>
          </p:nvSpPr>
          <p:spPr>
            <a:xfrm>
              <a:off x="-19220" y="297400"/>
              <a:ext cx="5215811" cy="6107388"/>
            </a:xfrm>
            <a:custGeom>
              <a:avLst/>
              <a:gdLst/>
              <a:ahLst/>
              <a:cxnLst/>
              <a:rect l="l" t="t" r="r" b="b"/>
              <a:pathLst>
                <a:path w="5215811" h="6107388" extrusionOk="0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7"/>
            <p:cNvSpPr/>
            <p:nvPr/>
          </p:nvSpPr>
          <p:spPr>
            <a:xfrm>
              <a:off x="-19221" y="319367"/>
              <a:ext cx="5217956" cy="6100079"/>
            </a:xfrm>
            <a:custGeom>
              <a:avLst/>
              <a:gdLst/>
              <a:ahLst/>
              <a:cxnLst/>
              <a:rect l="l" t="t" r="r" b="b"/>
              <a:pathLst>
                <a:path w="5217956" h="6100079" extrusionOk="0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7"/>
            <p:cNvSpPr/>
            <p:nvPr/>
          </p:nvSpPr>
          <p:spPr>
            <a:xfrm>
              <a:off x="-19220" y="319367"/>
              <a:ext cx="5217957" cy="6100079"/>
            </a:xfrm>
            <a:custGeom>
              <a:avLst/>
              <a:gdLst/>
              <a:ahLst/>
              <a:cxnLst/>
              <a:rect l="l" t="t" r="r" b="b"/>
              <a:pathLst>
                <a:path w="5217957" h="6100079" extrusionOk="0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4" name="Google Shape;164;p7"/>
          <p:cNvSpPr txBox="1"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lang="cs-CZ" sz="3600">
                <a:solidFill>
                  <a:schemeClr val="dk2"/>
                </a:solidFill>
              </a:rPr>
              <a:t>Tepový kyslík VO₂/TF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165" name="Google Shape;165;p7"/>
          <p:cNvSpPr txBox="1">
            <a:spLocks noGrp="1"/>
          </p:cNvSpPr>
          <p:nvPr>
            <p:ph type="body" idx="1"/>
          </p:nvPr>
        </p:nvSpPr>
        <p:spPr>
          <a:xfrm>
            <a:off x="5609230" y="577061"/>
            <a:ext cx="5784194" cy="5457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Množství O₂ vypumpovaného během 1 systoly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Ovlivněno velikostí postavy, pohlavím a vytrvalostní zdatností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Maximální hodnoty často v submaximu nebo maximu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Muži nejvyšší průměrně kolem 16-18 ml, ženy 14-16 ml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>
                <a:solidFill>
                  <a:schemeClr val="dk2"/>
                </a:solidFill>
              </a:rPr>
              <a:t>Trénovaní (vytrvalostně) až 25-30 ml</a:t>
            </a:r>
            <a:endParaRPr sz="24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"/>
          <p:cNvSpPr/>
          <p:nvPr/>
        </p:nvSpPr>
        <p:spPr>
          <a:xfrm>
            <a:off x="0" y="1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8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2" name="Google Shape;172;p8"/>
          <p:cNvGrpSpPr/>
          <p:nvPr/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73" name="Google Shape;173;p8"/>
            <p:cNvSpPr/>
            <p:nvPr/>
          </p:nvSpPr>
          <p:spPr>
            <a:xfrm>
              <a:off x="-19221" y="251144"/>
              <a:ext cx="5187198" cy="6239661"/>
            </a:xfrm>
            <a:custGeom>
              <a:avLst/>
              <a:gdLst/>
              <a:ahLst/>
              <a:cxnLst/>
              <a:rect l="l" t="t" r="r" b="b"/>
              <a:pathLst>
                <a:path w="5187198" h="6239661" extrusionOk="0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8"/>
            <p:cNvSpPr/>
            <p:nvPr/>
          </p:nvSpPr>
          <p:spPr>
            <a:xfrm>
              <a:off x="-19220" y="297400"/>
              <a:ext cx="5215811" cy="6107388"/>
            </a:xfrm>
            <a:custGeom>
              <a:avLst/>
              <a:gdLst/>
              <a:ahLst/>
              <a:cxnLst/>
              <a:rect l="l" t="t" r="r" b="b"/>
              <a:pathLst>
                <a:path w="5215811" h="6107388" extrusionOk="0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8"/>
            <p:cNvSpPr/>
            <p:nvPr/>
          </p:nvSpPr>
          <p:spPr>
            <a:xfrm>
              <a:off x="-19221" y="319367"/>
              <a:ext cx="5217956" cy="6100079"/>
            </a:xfrm>
            <a:custGeom>
              <a:avLst/>
              <a:gdLst/>
              <a:ahLst/>
              <a:cxnLst/>
              <a:rect l="l" t="t" r="r" b="b"/>
              <a:pathLst>
                <a:path w="5217956" h="6100079" extrusionOk="0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8"/>
            <p:cNvSpPr/>
            <p:nvPr/>
          </p:nvSpPr>
          <p:spPr>
            <a:xfrm>
              <a:off x="-19220" y="319367"/>
              <a:ext cx="5217957" cy="6100079"/>
            </a:xfrm>
            <a:custGeom>
              <a:avLst/>
              <a:gdLst/>
              <a:ahLst/>
              <a:cxnLst/>
              <a:rect l="l" t="t" r="r" b="b"/>
              <a:pathLst>
                <a:path w="5217957" h="6100079" extrusionOk="0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7" name="Google Shape;177;p8"/>
          <p:cNvSpPr txBox="1"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lang="cs-CZ" sz="3600" dirty="0">
                <a:solidFill>
                  <a:schemeClr val="dk2"/>
                </a:solidFill>
              </a:rPr>
              <a:t>Saturace a transport O₂</a:t>
            </a:r>
            <a:endParaRPr sz="3600" dirty="0">
              <a:solidFill>
                <a:schemeClr val="dk2"/>
              </a:solidFill>
            </a:endParaRPr>
          </a:p>
        </p:txBody>
      </p:sp>
      <p:sp>
        <p:nvSpPr>
          <p:cNvPr id="178" name="Google Shape;178;p8"/>
          <p:cNvSpPr txBox="1">
            <a:spLocks noGrp="1"/>
          </p:cNvSpPr>
          <p:nvPr>
            <p:ph type="body" idx="1"/>
          </p:nvPr>
        </p:nvSpPr>
        <p:spPr>
          <a:xfrm>
            <a:off x="5527343" y="804672"/>
            <a:ext cx="5866081" cy="5230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 dirty="0">
                <a:solidFill>
                  <a:schemeClr val="dk2"/>
                </a:solidFill>
              </a:rPr>
              <a:t>1 molekula </a:t>
            </a:r>
            <a:r>
              <a:rPr lang="cs-CZ" sz="2400" dirty="0" err="1">
                <a:solidFill>
                  <a:schemeClr val="dk2"/>
                </a:solidFill>
              </a:rPr>
              <a:t>Hb</a:t>
            </a:r>
            <a:r>
              <a:rPr lang="cs-CZ" sz="2400" dirty="0">
                <a:solidFill>
                  <a:schemeClr val="dk2"/>
                </a:solidFill>
              </a:rPr>
              <a:t> na sebe váže 4 molekuly O₂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 dirty="0">
                <a:solidFill>
                  <a:schemeClr val="dk2"/>
                </a:solidFill>
              </a:rPr>
              <a:t>Saturace v klidu &gt;98 %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 dirty="0">
                <a:solidFill>
                  <a:schemeClr val="dk2"/>
                </a:solidFill>
              </a:rPr>
              <a:t>1 g </a:t>
            </a:r>
            <a:r>
              <a:rPr lang="cs-CZ" sz="2400" dirty="0" err="1">
                <a:solidFill>
                  <a:schemeClr val="dk2"/>
                </a:solidFill>
              </a:rPr>
              <a:t>Hb</a:t>
            </a:r>
            <a:r>
              <a:rPr lang="cs-CZ" sz="2400" dirty="0">
                <a:solidFill>
                  <a:schemeClr val="dk2"/>
                </a:solidFill>
              </a:rPr>
              <a:t> obsahuje 1,34 ml O₂</a:t>
            </a:r>
            <a:endParaRPr sz="2400" dirty="0">
              <a:solidFill>
                <a:schemeClr val="dk2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 dirty="0">
                <a:solidFill>
                  <a:schemeClr val="dk2"/>
                </a:solidFill>
              </a:rPr>
              <a:t>100 ml krve obsahuje cca 14-18 g </a:t>
            </a:r>
            <a:r>
              <a:rPr lang="cs-CZ" sz="2400" dirty="0" err="1">
                <a:solidFill>
                  <a:schemeClr val="dk2"/>
                </a:solidFill>
              </a:rPr>
              <a:t>Hb</a:t>
            </a:r>
            <a:r>
              <a:rPr lang="cs-CZ" sz="2400" dirty="0">
                <a:solidFill>
                  <a:schemeClr val="dk2"/>
                </a:solidFill>
              </a:rPr>
              <a:t> (muži) a 12-16 g </a:t>
            </a:r>
            <a:r>
              <a:rPr lang="cs-CZ" sz="2400" dirty="0" err="1">
                <a:solidFill>
                  <a:schemeClr val="dk2"/>
                </a:solidFill>
              </a:rPr>
              <a:t>Hb</a:t>
            </a:r>
            <a:r>
              <a:rPr lang="cs-CZ" sz="2400" dirty="0">
                <a:solidFill>
                  <a:schemeClr val="dk2"/>
                </a:solidFill>
              </a:rPr>
              <a:t> (ženy)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 dirty="0">
                <a:solidFill>
                  <a:schemeClr val="dk2"/>
                </a:solidFill>
              </a:rPr>
              <a:t>S rostoucí acidózou a teplotou klesá saturace O₂ v krvi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 dirty="0">
                <a:solidFill>
                  <a:schemeClr val="dk2"/>
                </a:solidFill>
              </a:rPr>
              <a:t>S přibývající intenzitou klesá saturace O₂ ve svalu (převaha anaerobní glykolýzy)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cs-CZ" sz="2400" dirty="0">
                <a:solidFill>
                  <a:schemeClr val="dk2"/>
                </a:solidFill>
              </a:rPr>
              <a:t>Nedostatek železa -&gt; anémie -&gt; snížení transportní kapacity O₂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84" name="Google Shape;184;p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04850" y="1690688"/>
            <a:ext cx="5152420" cy="43513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09960" y="1546226"/>
            <a:ext cx="5391150" cy="449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819</Words>
  <Application>Microsoft Office PowerPoint</Application>
  <PresentationFormat>Širokoúhlá obrazovka</PresentationFormat>
  <Paragraphs>87</Paragraphs>
  <Slides>19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Office</vt:lpstr>
      <vt:lpstr>Respirační systém</vt:lpstr>
      <vt:lpstr>Základ - opakování</vt:lpstr>
      <vt:lpstr>Dechová frekvence (DF) Breathing frequency (BF)</vt:lpstr>
      <vt:lpstr>Dechový objem (DO) Tidal volume (VT)</vt:lpstr>
      <vt:lpstr>Minutová ventilace (VE)</vt:lpstr>
      <vt:lpstr>Spotřeba kyslíku (VO₂)</vt:lpstr>
      <vt:lpstr>Tepový kyslík VO₂/TF</vt:lpstr>
      <vt:lpstr>Saturace a transport O₂</vt:lpstr>
      <vt:lpstr>Prezentace aplikace PowerPoint</vt:lpstr>
      <vt:lpstr>Transport CO₂</vt:lpstr>
      <vt:lpstr>Poměr respirační výměny (RER)</vt:lpstr>
      <vt:lpstr>VO₂max vs. VO₂peak</vt:lpstr>
      <vt:lpstr>Ventilační prahy (VT1 a VT2)</vt:lpstr>
      <vt:lpstr>Prezentace aplikace PowerPoint</vt:lpstr>
      <vt:lpstr>Respirační adaptace</vt:lpstr>
      <vt:lpstr>Posun prahů</vt:lpstr>
      <vt:lpstr>Ekonomika pohybu</vt:lpstr>
      <vt:lpstr>Otázky k diskuzi</vt:lpstr>
      <vt:lpstr>Dlouhodobý úkol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Respirační systém</dc:title>
  <dc:creator>Vojtěch Grün</dc:creator>
  <cp:lastModifiedBy>Vojtěch Grün</cp:lastModifiedBy>
  <cp:revision>3</cp:revision>
  <dcterms:created xsi:type="dcterms:W3CDTF">2022-03-18T09:42:52Z</dcterms:created>
  <dcterms:modified xsi:type="dcterms:W3CDTF">2023-10-17T08:57:16Z</dcterms:modified>
</cp:coreProperties>
</file>