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41"/>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4" r:id="rId38"/>
    <p:sldId id="295" r:id="rId39"/>
    <p:sldId id="296" r:id="rId4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7" roundtripDataSignature="AMtx7miWjuUt5BOc+FLOY+antKZsAWgww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54" d="100"/>
          <a:sy n="154" d="100"/>
        </p:scale>
        <p:origin x="534"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7" Type="http://customschemas.google.com/relationships/presentationmetadata" Target="metadata"/><Relationship Id="rId50"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0" Type="http://schemas.openxmlformats.org/officeDocument/2006/relationships/slide" Target="slides/slide18.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4" name="Google Shape;9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6" name="Google Shape;186;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4" name="Google Shape;194;p1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1" name="Google Shape;201;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2" name="Google Shape;212;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1" name="Google Shape;221;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1" name="Google Shape;231;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0" name="Google Shape;240;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7" name="Google Shape;247;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6" name="Google Shape;256;p1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3" name="Google Shape;263;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5" name="Google Shape;105;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Google Shape;272;p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3" name="Google Shape;273;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p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2" name="Google Shape;282;p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p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8" name="Google Shape;298;p2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p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5" name="Google Shape;305;p2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p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8" name="Google Shape;318;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p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9" name="Google Shape;329;p2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p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6" name="Google Shape;336;p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Google Shape;346;p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47" name="Google Shape;347;p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p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57" name="Google Shape;357;p2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p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66" name="Google Shape;366;p2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2" name="Google Shape;112;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p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73" name="Google Shape;373;p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8"/>
        <p:cNvGrpSpPr/>
        <p:nvPr/>
      </p:nvGrpSpPr>
      <p:grpSpPr>
        <a:xfrm>
          <a:off x="0" y="0"/>
          <a:ext cx="0" cy="0"/>
          <a:chOff x="0" y="0"/>
          <a:chExt cx="0" cy="0"/>
        </a:xfrm>
      </p:grpSpPr>
      <p:sp>
        <p:nvSpPr>
          <p:cNvPr id="379" name="Google Shape;379;p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80" name="Google Shape;380;p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Google Shape;389;p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90" name="Google Shape;390;p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6"/>
        <p:cNvGrpSpPr/>
        <p:nvPr/>
      </p:nvGrpSpPr>
      <p:grpSpPr>
        <a:xfrm>
          <a:off x="0" y="0"/>
          <a:ext cx="0" cy="0"/>
          <a:chOff x="0" y="0"/>
          <a:chExt cx="0" cy="0"/>
        </a:xfrm>
      </p:grpSpPr>
      <p:sp>
        <p:nvSpPr>
          <p:cNvPr id="397" name="Google Shape;397;p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98" name="Google Shape;398;p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8"/>
        <p:cNvGrpSpPr/>
        <p:nvPr/>
      </p:nvGrpSpPr>
      <p:grpSpPr>
        <a:xfrm>
          <a:off x="0" y="0"/>
          <a:ext cx="0" cy="0"/>
          <a:chOff x="0" y="0"/>
          <a:chExt cx="0" cy="0"/>
        </a:xfrm>
      </p:grpSpPr>
      <p:sp>
        <p:nvSpPr>
          <p:cNvPr id="409" name="Google Shape;409;p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10" name="Google Shape;410;p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8"/>
        <p:cNvGrpSpPr/>
        <p:nvPr/>
      </p:nvGrpSpPr>
      <p:grpSpPr>
        <a:xfrm>
          <a:off x="0" y="0"/>
          <a:ext cx="0" cy="0"/>
          <a:chOff x="0" y="0"/>
          <a:chExt cx="0" cy="0"/>
        </a:xfrm>
      </p:grpSpPr>
      <p:sp>
        <p:nvSpPr>
          <p:cNvPr id="419" name="Google Shape;419;p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20" name="Google Shape;420;p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7"/>
        <p:cNvGrpSpPr/>
        <p:nvPr/>
      </p:nvGrpSpPr>
      <p:grpSpPr>
        <a:xfrm>
          <a:off x="0" y="0"/>
          <a:ext cx="0" cy="0"/>
          <a:chOff x="0" y="0"/>
          <a:chExt cx="0" cy="0"/>
        </a:xfrm>
      </p:grpSpPr>
      <p:sp>
        <p:nvSpPr>
          <p:cNvPr id="458" name="Google Shape;458;p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59" name="Google Shape;459;p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8"/>
        <p:cNvGrpSpPr/>
        <p:nvPr/>
      </p:nvGrpSpPr>
      <p:grpSpPr>
        <a:xfrm>
          <a:off x="0" y="0"/>
          <a:ext cx="0" cy="0"/>
          <a:chOff x="0" y="0"/>
          <a:chExt cx="0" cy="0"/>
        </a:xfrm>
      </p:grpSpPr>
      <p:sp>
        <p:nvSpPr>
          <p:cNvPr id="469" name="Google Shape;469;p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70" name="Google Shape;470;p4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5"/>
        <p:cNvGrpSpPr/>
        <p:nvPr/>
      </p:nvGrpSpPr>
      <p:grpSpPr>
        <a:xfrm>
          <a:off x="0" y="0"/>
          <a:ext cx="0" cy="0"/>
          <a:chOff x="0" y="0"/>
          <a:chExt cx="0" cy="0"/>
        </a:xfrm>
      </p:grpSpPr>
      <p:sp>
        <p:nvSpPr>
          <p:cNvPr id="476" name="Google Shape;476;p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77" name="Google Shape;477;p4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9" name="Google Shape;119;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9" name="Google Shape;129;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2" name="Google Shape;152;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2" name="Google Shape;16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6" name="Google Shape;176;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Úvodní snímek" type="title">
  <p:cSld name="TITLE">
    <p:spTree>
      <p:nvGrpSpPr>
        <p:cNvPr id="1" name="Shape 11"/>
        <p:cNvGrpSpPr/>
        <p:nvPr/>
      </p:nvGrpSpPr>
      <p:grpSpPr>
        <a:xfrm>
          <a:off x="0" y="0"/>
          <a:ext cx="0" cy="0"/>
          <a:chOff x="0" y="0"/>
          <a:chExt cx="0" cy="0"/>
        </a:xfrm>
      </p:grpSpPr>
      <p:sp>
        <p:nvSpPr>
          <p:cNvPr id="12" name="Google Shape;12;p4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4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4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4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4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Nadpis a svislý text" type="vertTx">
  <p:cSld name="VERTICAL_TEXT">
    <p:spTree>
      <p:nvGrpSpPr>
        <p:cNvPr id="1" name="Shape 68"/>
        <p:cNvGrpSpPr/>
        <p:nvPr/>
      </p:nvGrpSpPr>
      <p:grpSpPr>
        <a:xfrm>
          <a:off x="0" y="0"/>
          <a:ext cx="0" cy="0"/>
          <a:chOff x="0" y="0"/>
          <a:chExt cx="0" cy="0"/>
        </a:xfrm>
      </p:grpSpPr>
      <p:sp>
        <p:nvSpPr>
          <p:cNvPr id="69" name="Google Shape;69;p5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5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5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5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5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vislý nadpis a text" type="vertTitleAndTx">
  <p:cSld name="VERTICAL_TITLE_AND_VERTICAL_TEXT">
    <p:spTree>
      <p:nvGrpSpPr>
        <p:cNvPr id="1" name="Shape 74"/>
        <p:cNvGrpSpPr/>
        <p:nvPr/>
      </p:nvGrpSpPr>
      <p:grpSpPr>
        <a:xfrm>
          <a:off x="0" y="0"/>
          <a:ext cx="0" cy="0"/>
          <a:chOff x="0" y="0"/>
          <a:chExt cx="0" cy="0"/>
        </a:xfrm>
      </p:grpSpPr>
      <p:sp>
        <p:nvSpPr>
          <p:cNvPr id="75" name="Google Shape;75;p5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5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5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5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5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Nadpis a obsah" type="obj">
  <p:cSld name="OBJECT">
    <p:spTree>
      <p:nvGrpSpPr>
        <p:cNvPr id="1" name="Shape 86"/>
        <p:cNvGrpSpPr/>
        <p:nvPr/>
      </p:nvGrpSpPr>
      <p:grpSpPr>
        <a:xfrm>
          <a:off x="0" y="0"/>
          <a:ext cx="0" cy="0"/>
          <a:chOff x="0" y="0"/>
          <a:chExt cx="0" cy="0"/>
        </a:xfrm>
      </p:grpSpPr>
      <p:sp>
        <p:nvSpPr>
          <p:cNvPr id="87" name="Google Shape;87;p4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8" name="Google Shape;88;p4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lt1"/>
              </a:buClr>
              <a:buSzPts val="1800"/>
              <a:buChar char="•"/>
              <a:defRPr/>
            </a:lvl3pPr>
            <a:lvl4pPr marL="1828800" lvl="3" indent="-342900" algn="l">
              <a:lnSpc>
                <a:spcPct val="90000"/>
              </a:lnSpc>
              <a:spcBef>
                <a:spcPts val="500"/>
              </a:spcBef>
              <a:spcAft>
                <a:spcPts val="0"/>
              </a:spcAft>
              <a:buClr>
                <a:schemeClr val="lt1"/>
              </a:buClr>
              <a:buSzPts val="1800"/>
              <a:buChar char="•"/>
              <a:defRPr/>
            </a:lvl4pPr>
            <a:lvl5pPr marL="2286000" lvl="4" indent="-342900" algn="l">
              <a:lnSpc>
                <a:spcPct val="90000"/>
              </a:lnSpc>
              <a:spcBef>
                <a:spcPts val="50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89" name="Google Shape;89;p4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4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4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Nadpis a obsah" type="obj">
  <p:cSld name="OBJECT">
    <p:spTree>
      <p:nvGrpSpPr>
        <p:cNvPr id="1" name="Shape 17"/>
        <p:cNvGrpSpPr/>
        <p:nvPr/>
      </p:nvGrpSpPr>
      <p:grpSpPr>
        <a:xfrm>
          <a:off x="0" y="0"/>
          <a:ext cx="0" cy="0"/>
          <a:chOff x="0" y="0"/>
          <a:chExt cx="0" cy="0"/>
        </a:xfrm>
      </p:grpSpPr>
      <p:sp>
        <p:nvSpPr>
          <p:cNvPr id="18" name="Google Shape;18;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4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Záhlaví oddílu" type="secHead">
  <p:cSld name="SECTION_HEADER">
    <p:spTree>
      <p:nvGrpSpPr>
        <p:cNvPr id="1" name="Shape 23"/>
        <p:cNvGrpSpPr/>
        <p:nvPr/>
      </p:nvGrpSpPr>
      <p:grpSpPr>
        <a:xfrm>
          <a:off x="0" y="0"/>
          <a:ext cx="0" cy="0"/>
          <a:chOff x="0" y="0"/>
          <a:chExt cx="0" cy="0"/>
        </a:xfrm>
      </p:grpSpPr>
      <p:sp>
        <p:nvSpPr>
          <p:cNvPr id="24" name="Google Shape;24;p47"/>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47"/>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4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4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4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va obsahy" type="twoObj">
  <p:cSld name="TWO_OBJECTS">
    <p:spTree>
      <p:nvGrpSpPr>
        <p:cNvPr id="1" name="Shape 29"/>
        <p:cNvGrpSpPr/>
        <p:nvPr/>
      </p:nvGrpSpPr>
      <p:grpSpPr>
        <a:xfrm>
          <a:off x="0" y="0"/>
          <a:ext cx="0" cy="0"/>
          <a:chOff x="0" y="0"/>
          <a:chExt cx="0" cy="0"/>
        </a:xfrm>
      </p:grpSpPr>
      <p:sp>
        <p:nvSpPr>
          <p:cNvPr id="30" name="Google Shape;30;p4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48"/>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48"/>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4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4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4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orovnání" type="twoTxTwoObj">
  <p:cSld name="TWO_OBJECTS_WITH_TEXT">
    <p:spTree>
      <p:nvGrpSpPr>
        <p:cNvPr id="1" name="Shape 36"/>
        <p:cNvGrpSpPr/>
        <p:nvPr/>
      </p:nvGrpSpPr>
      <p:grpSpPr>
        <a:xfrm>
          <a:off x="0" y="0"/>
          <a:ext cx="0" cy="0"/>
          <a:chOff x="0" y="0"/>
          <a:chExt cx="0" cy="0"/>
        </a:xfrm>
      </p:grpSpPr>
      <p:sp>
        <p:nvSpPr>
          <p:cNvPr id="37" name="Google Shape;37;p4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4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4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4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4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4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4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4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Jenom nadpis" type="titleOnly">
  <p:cSld name="TITLE_ONLY">
    <p:spTree>
      <p:nvGrpSpPr>
        <p:cNvPr id="1" name="Shape 45"/>
        <p:cNvGrpSpPr/>
        <p:nvPr/>
      </p:nvGrpSpPr>
      <p:grpSpPr>
        <a:xfrm>
          <a:off x="0" y="0"/>
          <a:ext cx="0" cy="0"/>
          <a:chOff x="0" y="0"/>
          <a:chExt cx="0" cy="0"/>
        </a:xfrm>
      </p:grpSpPr>
      <p:sp>
        <p:nvSpPr>
          <p:cNvPr id="46" name="Google Shape;46;p5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5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5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5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rázdný" type="blank">
  <p:cSld name="BLANK">
    <p:spTree>
      <p:nvGrpSpPr>
        <p:cNvPr id="1" name="Shape 50"/>
        <p:cNvGrpSpPr/>
        <p:nvPr/>
      </p:nvGrpSpPr>
      <p:grpSpPr>
        <a:xfrm>
          <a:off x="0" y="0"/>
          <a:ext cx="0" cy="0"/>
          <a:chOff x="0" y="0"/>
          <a:chExt cx="0" cy="0"/>
        </a:xfrm>
      </p:grpSpPr>
      <p:sp>
        <p:nvSpPr>
          <p:cNvPr id="51" name="Google Shape;51;p5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5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5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Obsah s titulkem" type="objTx">
  <p:cSld name="OBJECT_WITH_CAPTION_TEXT">
    <p:spTree>
      <p:nvGrpSpPr>
        <p:cNvPr id="1" name="Shape 54"/>
        <p:cNvGrpSpPr/>
        <p:nvPr/>
      </p:nvGrpSpPr>
      <p:grpSpPr>
        <a:xfrm>
          <a:off x="0" y="0"/>
          <a:ext cx="0" cy="0"/>
          <a:chOff x="0" y="0"/>
          <a:chExt cx="0" cy="0"/>
        </a:xfrm>
      </p:grpSpPr>
      <p:sp>
        <p:nvSpPr>
          <p:cNvPr id="55" name="Google Shape;55;p5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5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5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5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5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5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Obrázek s titulkem" type="picTx">
  <p:cSld name="PICTURE_WITH_CAPTION_TEXT">
    <p:spTree>
      <p:nvGrpSpPr>
        <p:cNvPr id="1" name="Shape 61"/>
        <p:cNvGrpSpPr/>
        <p:nvPr/>
      </p:nvGrpSpPr>
      <p:grpSpPr>
        <a:xfrm>
          <a:off x="0" y="0"/>
          <a:ext cx="0" cy="0"/>
          <a:chOff x="0" y="0"/>
          <a:chExt cx="0" cy="0"/>
        </a:xfrm>
      </p:grpSpPr>
      <p:sp>
        <p:nvSpPr>
          <p:cNvPr id="62" name="Google Shape;62;p5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53"/>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5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5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5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5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4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4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80"/>
        <p:cNvGrpSpPr/>
        <p:nvPr/>
      </p:nvGrpSpPr>
      <p:grpSpPr>
        <a:xfrm>
          <a:off x="0" y="0"/>
          <a:ext cx="0" cy="0"/>
          <a:chOff x="0" y="0"/>
          <a:chExt cx="0" cy="0"/>
        </a:xfrm>
      </p:grpSpPr>
      <p:sp>
        <p:nvSpPr>
          <p:cNvPr id="81" name="Google Shape;81;p4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4400"/>
              <a:buFont typeface="Calibri"/>
              <a:buNone/>
              <a:defRPr sz="4400" b="0" i="0" u="none" strike="noStrike" cap="non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2" name="Google Shape;82;p4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lt1"/>
              </a:buClr>
              <a:buSzPts val="2800"/>
              <a:buFont typeface="Arial"/>
              <a:buChar char="•"/>
              <a:defRPr sz="2800" b="0" i="0" u="none" strike="noStrike" cap="none">
                <a:solidFill>
                  <a:schemeClr val="lt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lt1"/>
              </a:buClr>
              <a:buSzPts val="2400"/>
              <a:buFont typeface="Arial"/>
              <a:buChar char="•"/>
              <a:defRPr sz="2400" b="0" i="0" u="none" strike="noStrike" cap="none">
                <a:solidFill>
                  <a:schemeClr val="lt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lt1"/>
              </a:buClr>
              <a:buSzPts val="2000"/>
              <a:buFont typeface="Arial"/>
              <a:buChar char="•"/>
              <a:defRPr sz="2000" b="0" i="0" u="none" strike="noStrike" cap="none">
                <a:solidFill>
                  <a:schemeClr val="lt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Calibri"/>
                <a:ea typeface="Calibri"/>
                <a:cs typeface="Calibri"/>
                <a:sym typeface="Calibri"/>
              </a:defRPr>
            </a:lvl9pPr>
          </a:lstStyle>
          <a:p>
            <a:endParaRPr/>
          </a:p>
        </p:txBody>
      </p:sp>
      <p:sp>
        <p:nvSpPr>
          <p:cNvPr id="83" name="Google Shape;83;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a:solidFill>
                  <a:schemeClr val="lt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9pPr>
          </a:lstStyle>
          <a:p>
            <a:endParaRPr/>
          </a:p>
        </p:txBody>
      </p:sp>
      <p:sp>
        <p:nvSpPr>
          <p:cNvPr id="84" name="Google Shape;84;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a:solidFill>
                  <a:schemeClr val="lt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lt1"/>
                </a:solidFill>
                <a:latin typeface="Calibri"/>
                <a:ea typeface="Calibri"/>
                <a:cs typeface="Calibri"/>
                <a:sym typeface="Calibri"/>
              </a:defRPr>
            </a:lvl9pPr>
          </a:lstStyle>
          <a:p>
            <a:endParaRPr/>
          </a:p>
        </p:txBody>
      </p:sp>
      <p:sp>
        <p:nvSpPr>
          <p:cNvPr id="85" name="Google Shape;85;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u="none">
                <a:solidFill>
                  <a:schemeClr val="lt1"/>
                </a:solidFill>
                <a:latin typeface="Calibri"/>
                <a:ea typeface="Calibri"/>
                <a:cs typeface="Calibri"/>
                <a:sym typeface="Calibri"/>
              </a:defRPr>
            </a:lvl1pPr>
            <a:lvl2pPr marL="0" marR="0" lvl="1" indent="0" algn="r" rtl="0">
              <a:spcBef>
                <a:spcPts val="0"/>
              </a:spcBef>
              <a:buNone/>
              <a:defRPr sz="1200" b="0" u="none">
                <a:solidFill>
                  <a:schemeClr val="lt1"/>
                </a:solidFill>
                <a:latin typeface="Calibri"/>
                <a:ea typeface="Calibri"/>
                <a:cs typeface="Calibri"/>
                <a:sym typeface="Calibri"/>
              </a:defRPr>
            </a:lvl2pPr>
            <a:lvl3pPr marL="0" marR="0" lvl="2" indent="0" algn="r" rtl="0">
              <a:spcBef>
                <a:spcPts val="0"/>
              </a:spcBef>
              <a:buNone/>
              <a:defRPr sz="1200" b="0" u="none">
                <a:solidFill>
                  <a:schemeClr val="lt1"/>
                </a:solidFill>
                <a:latin typeface="Calibri"/>
                <a:ea typeface="Calibri"/>
                <a:cs typeface="Calibri"/>
                <a:sym typeface="Calibri"/>
              </a:defRPr>
            </a:lvl3pPr>
            <a:lvl4pPr marL="0" marR="0" lvl="3" indent="0" algn="r" rtl="0">
              <a:spcBef>
                <a:spcPts val="0"/>
              </a:spcBef>
              <a:buNone/>
              <a:defRPr sz="1200" b="0" u="none">
                <a:solidFill>
                  <a:schemeClr val="lt1"/>
                </a:solidFill>
                <a:latin typeface="Calibri"/>
                <a:ea typeface="Calibri"/>
                <a:cs typeface="Calibri"/>
                <a:sym typeface="Calibri"/>
              </a:defRPr>
            </a:lvl4pPr>
            <a:lvl5pPr marL="0" marR="0" lvl="4" indent="0" algn="r" rtl="0">
              <a:spcBef>
                <a:spcPts val="0"/>
              </a:spcBef>
              <a:buNone/>
              <a:defRPr sz="1200" b="0" u="none">
                <a:solidFill>
                  <a:schemeClr val="lt1"/>
                </a:solidFill>
                <a:latin typeface="Calibri"/>
                <a:ea typeface="Calibri"/>
                <a:cs typeface="Calibri"/>
                <a:sym typeface="Calibri"/>
              </a:defRPr>
            </a:lvl5pPr>
            <a:lvl6pPr marL="0" marR="0" lvl="5" indent="0" algn="r" rtl="0">
              <a:spcBef>
                <a:spcPts val="0"/>
              </a:spcBef>
              <a:buNone/>
              <a:defRPr sz="1200" b="0" u="none">
                <a:solidFill>
                  <a:schemeClr val="lt1"/>
                </a:solidFill>
                <a:latin typeface="Calibri"/>
                <a:ea typeface="Calibri"/>
                <a:cs typeface="Calibri"/>
                <a:sym typeface="Calibri"/>
              </a:defRPr>
            </a:lvl6pPr>
            <a:lvl7pPr marL="0" marR="0" lvl="6" indent="0" algn="r" rtl="0">
              <a:spcBef>
                <a:spcPts val="0"/>
              </a:spcBef>
              <a:buNone/>
              <a:defRPr sz="1200" b="0" u="none">
                <a:solidFill>
                  <a:schemeClr val="lt1"/>
                </a:solidFill>
                <a:latin typeface="Calibri"/>
                <a:ea typeface="Calibri"/>
                <a:cs typeface="Calibri"/>
                <a:sym typeface="Calibri"/>
              </a:defRPr>
            </a:lvl7pPr>
            <a:lvl8pPr marL="0" marR="0" lvl="7" indent="0" algn="r" rtl="0">
              <a:spcBef>
                <a:spcPts val="0"/>
              </a:spcBef>
              <a:buNone/>
              <a:defRPr sz="1200" b="0" u="none">
                <a:solidFill>
                  <a:schemeClr val="lt1"/>
                </a:solidFill>
                <a:latin typeface="Calibri"/>
                <a:ea typeface="Calibri"/>
                <a:cs typeface="Calibri"/>
                <a:sym typeface="Calibri"/>
              </a:defRPr>
            </a:lvl8pPr>
            <a:lvl9pPr marL="0" marR="0" lvl="8" indent="0" algn="r" rtl="0">
              <a:spcBef>
                <a:spcPts val="0"/>
              </a:spcBef>
              <a:buNone/>
              <a:defRPr sz="1200" b="0" u="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cs-CZ"/>
              <a:t>‹#›</a:t>
            </a:fld>
            <a:endParaRPr/>
          </a:p>
        </p:txBody>
      </p:sp>
    </p:spTree>
  </p:cSld>
  <p:clrMap bg1="lt1" tx1="dk1" bg2="dk2" tx2="lt2" accent1="accent1" accent2="accent2" accent3="accent3" accent4="accent4" accent5="accent5" accent6="accent6" hlink="hlink" folHlink="folHlink"/>
  <p:sldLayoutIdLst>
    <p:sldLayoutId id="214748366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8.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
          <p:cNvSpPr txBox="1">
            <a:spLocks noGrp="1"/>
          </p:cNvSpPr>
          <p:nvPr>
            <p:ph type="ctrTitle"/>
          </p:nvPr>
        </p:nvSpPr>
        <p:spPr>
          <a:xfrm>
            <a:off x="1063690" y="2311302"/>
            <a:ext cx="10105053" cy="123498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2E75B5"/>
              </a:buClr>
              <a:buSzPts val="4000"/>
              <a:buFont typeface="Calibri"/>
              <a:buNone/>
            </a:pPr>
            <a:r>
              <a:rPr lang="cs-CZ" sz="4000">
                <a:solidFill>
                  <a:srgbClr val="2E75B5"/>
                </a:solidFill>
                <a:latin typeface="Calibri"/>
                <a:ea typeface="Calibri"/>
                <a:cs typeface="Calibri"/>
                <a:sym typeface="Calibri"/>
              </a:rPr>
              <a:t>Pomocné vyšetřovací metody v neurologii.</a:t>
            </a:r>
            <a:endParaRPr sz="4000">
              <a:solidFill>
                <a:srgbClr val="2E75B5"/>
              </a:solidFill>
              <a:latin typeface="Calibri"/>
              <a:ea typeface="Calibri"/>
              <a:cs typeface="Calibri"/>
              <a:sym typeface="Calibri"/>
            </a:endParaRPr>
          </a:p>
        </p:txBody>
      </p:sp>
      <p:sp>
        <p:nvSpPr>
          <p:cNvPr id="97" name="Google Shape;97;p1"/>
          <p:cNvSpPr txBox="1">
            <a:spLocks noGrp="1"/>
          </p:cNvSpPr>
          <p:nvPr>
            <p:ph type="subTitle" idx="1"/>
          </p:nvPr>
        </p:nvSpPr>
        <p:spPr>
          <a:xfrm>
            <a:off x="2971800" y="4251751"/>
            <a:ext cx="6248400" cy="66675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chemeClr val="dk1"/>
              </a:buClr>
              <a:buSzPts val="3200"/>
              <a:buNone/>
            </a:pPr>
            <a:r>
              <a:rPr lang="cs-CZ" sz="3200"/>
              <a:t>MUDr. Peter Krkoška</a:t>
            </a:r>
            <a:endParaRPr sz="3200"/>
          </a:p>
        </p:txBody>
      </p:sp>
      <p:pic>
        <p:nvPicPr>
          <p:cNvPr id="98" name="Google Shape;98;p1" descr="pro hlavicku RGB"/>
          <p:cNvPicPr preferRelativeResize="0"/>
          <p:nvPr/>
        </p:nvPicPr>
        <p:blipFill rotWithShape="1">
          <a:blip r:embed="rId3">
            <a:alphaModFix/>
          </a:blip>
          <a:srcRect/>
          <a:stretch/>
        </p:blipFill>
        <p:spPr>
          <a:xfrm>
            <a:off x="8375650" y="5780880"/>
            <a:ext cx="3816350" cy="912813"/>
          </a:xfrm>
          <a:prstGeom prst="rect">
            <a:avLst/>
          </a:prstGeom>
          <a:noFill/>
          <a:ln>
            <a:noFill/>
          </a:ln>
        </p:spPr>
      </p:pic>
      <p:sp>
        <p:nvSpPr>
          <p:cNvPr id="99" name="Google Shape;99;p1"/>
          <p:cNvSpPr/>
          <p:nvPr/>
        </p:nvSpPr>
        <p:spPr>
          <a:xfrm>
            <a:off x="1063690" y="2409244"/>
            <a:ext cx="10105053" cy="1523607"/>
          </a:xfrm>
          <a:prstGeom prst="rect">
            <a:avLst/>
          </a:prstGeom>
          <a:noFill/>
          <a:ln w="5715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0" name="Google Shape;100;p1"/>
          <p:cNvSpPr txBox="1"/>
          <p:nvPr/>
        </p:nvSpPr>
        <p:spPr>
          <a:xfrm>
            <a:off x="4276190" y="1483111"/>
            <a:ext cx="3639619" cy="5847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cs-CZ" sz="3200" b="1" i="0" u="none" strike="noStrike" cap="none" dirty="0">
                <a:solidFill>
                  <a:schemeClr val="accent1"/>
                </a:solidFill>
                <a:latin typeface="Calibri"/>
                <a:ea typeface="Calibri"/>
                <a:cs typeface="Calibri"/>
                <a:sym typeface="Calibri"/>
              </a:rPr>
              <a:t>KAPITOLA DRUHÁ</a:t>
            </a:r>
            <a:endParaRPr sz="3200" b="1" dirty="0">
              <a:solidFill>
                <a:schemeClr val="accent1"/>
              </a:solidFill>
              <a:latin typeface="Calibri"/>
              <a:ea typeface="Calibri"/>
              <a:cs typeface="Calibri"/>
              <a:sym typeface="Calibri"/>
            </a:endParaRPr>
          </a:p>
        </p:txBody>
      </p:sp>
      <p:pic>
        <p:nvPicPr>
          <p:cNvPr id="101" name="Google Shape;101;p1" descr="VÃ½sledek obrÃ¡zku pro Logo muni"/>
          <p:cNvPicPr preferRelativeResize="0"/>
          <p:nvPr/>
        </p:nvPicPr>
        <p:blipFill rotWithShape="1">
          <a:blip r:embed="rId4">
            <a:alphaModFix/>
          </a:blip>
          <a:srcRect/>
          <a:stretch/>
        </p:blipFill>
        <p:spPr>
          <a:xfrm>
            <a:off x="0" y="0"/>
            <a:ext cx="2656417" cy="1448923"/>
          </a:xfrm>
          <a:prstGeom prst="rect">
            <a:avLst/>
          </a:prstGeom>
          <a:noFill/>
          <a:ln>
            <a:noFill/>
          </a:ln>
        </p:spPr>
      </p:pic>
      <p:sp>
        <p:nvSpPr>
          <p:cNvPr id="102" name="Google Shape;102;p1"/>
          <p:cNvSpPr/>
          <p:nvPr/>
        </p:nvSpPr>
        <p:spPr>
          <a:xfrm>
            <a:off x="306924" y="6324361"/>
            <a:ext cx="6499229"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414141"/>
        </a:solidFill>
        <a:effectLst/>
      </p:bgPr>
    </p:bg>
    <p:spTree>
      <p:nvGrpSpPr>
        <p:cNvPr id="1" name="Shape 187"/>
        <p:cNvGrpSpPr/>
        <p:nvPr/>
      </p:nvGrpSpPr>
      <p:grpSpPr>
        <a:xfrm>
          <a:off x="0" y="0"/>
          <a:ext cx="0" cy="0"/>
          <a:chOff x="0" y="0"/>
          <a:chExt cx="0" cy="0"/>
        </a:xfrm>
      </p:grpSpPr>
      <p:sp>
        <p:nvSpPr>
          <p:cNvPr id="188" name="Google Shape;188;p10"/>
          <p:cNvSpPr txBox="1">
            <a:spLocks noGrp="1"/>
          </p:cNvSpPr>
          <p:nvPr>
            <p:ph type="title"/>
          </p:nvPr>
        </p:nvSpPr>
        <p:spPr>
          <a:xfrm>
            <a:off x="6634134" y="1396289"/>
            <a:ext cx="5006336"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Calibri"/>
              <a:buNone/>
            </a:pPr>
            <a:r>
              <a:rPr lang="cs-CZ"/>
              <a:t>Lumbální punkce</a:t>
            </a:r>
            <a:endParaRPr/>
          </a:p>
        </p:txBody>
      </p:sp>
      <p:sp>
        <p:nvSpPr>
          <p:cNvPr id="189" name="Google Shape;189;p10"/>
          <p:cNvSpPr/>
          <p:nvPr/>
        </p:nvSpPr>
        <p:spPr>
          <a:xfrm flipH="1">
            <a:off x="0" y="0"/>
            <a:ext cx="6172782"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91" name="Google Shape;191;p10"/>
          <p:cNvSpPr txBox="1">
            <a:spLocks noGrp="1"/>
          </p:cNvSpPr>
          <p:nvPr>
            <p:ph type="body" idx="1"/>
          </p:nvPr>
        </p:nvSpPr>
        <p:spPr>
          <a:xfrm>
            <a:off x="6638578" y="2871982"/>
            <a:ext cx="5004073" cy="3181684"/>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lt1"/>
              </a:buClr>
              <a:buSzPts val="2000"/>
              <a:buChar char="•"/>
            </a:pPr>
            <a:r>
              <a:rPr lang="cs-CZ" sz="2000"/>
              <a:t>V rámci prevence zmíněných komplikací je proto u každého pacienta PŘED LP NUTNÉ PROVEDENÍ: </a:t>
            </a:r>
            <a:endParaRPr/>
          </a:p>
          <a:p>
            <a:pPr marL="685800" lvl="1" indent="-228600" algn="l" rtl="0">
              <a:lnSpc>
                <a:spcPct val="90000"/>
              </a:lnSpc>
              <a:spcBef>
                <a:spcPts val="500"/>
              </a:spcBef>
              <a:spcAft>
                <a:spcPts val="0"/>
              </a:spcAft>
              <a:buClr>
                <a:schemeClr val="lt1"/>
              </a:buClr>
              <a:buSzPts val="2000"/>
              <a:buChar char="•"/>
            </a:pPr>
            <a:r>
              <a:rPr lang="cs-CZ" sz="2000"/>
              <a:t>krevních odběrů (koagulace a krevního obrazu, zejména hladiny trombocytů) </a:t>
            </a:r>
            <a:endParaRPr/>
          </a:p>
          <a:p>
            <a:pPr marL="685800" lvl="1" indent="-228600" algn="l" rtl="0">
              <a:lnSpc>
                <a:spcPct val="90000"/>
              </a:lnSpc>
              <a:spcBef>
                <a:spcPts val="500"/>
              </a:spcBef>
              <a:spcAft>
                <a:spcPts val="0"/>
              </a:spcAft>
              <a:buClr>
                <a:schemeClr val="lt1"/>
              </a:buClr>
              <a:buSzPts val="2000"/>
              <a:buChar char="•"/>
            </a:pPr>
            <a:r>
              <a:rPr lang="cs-CZ" sz="2000"/>
              <a:t>očního pozadí, nebo lépe strukturálního vyšetření mozku (CT, MR)</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cs-CZ" sz="4400">
                <a:latin typeface="Calibri"/>
                <a:ea typeface="Calibri"/>
                <a:cs typeface="Calibri"/>
                <a:sym typeface="Calibri"/>
              </a:rPr>
              <a:t>Pomocné vyšetřovací metody v neurologii</a:t>
            </a:r>
            <a:endParaRPr/>
          </a:p>
        </p:txBody>
      </p:sp>
      <p:sp>
        <p:nvSpPr>
          <p:cNvPr id="197" name="Google Shape;197;p11"/>
          <p:cNvSpPr txBox="1">
            <a:spLocks noGrp="1"/>
          </p:cNvSpPr>
          <p:nvPr>
            <p:ph type="body" idx="1"/>
          </p:nvPr>
        </p:nvSpPr>
        <p:spPr>
          <a:xfrm>
            <a:off x="838200" y="1825625"/>
            <a:ext cx="10515600" cy="344609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BFBFBF"/>
              </a:buClr>
              <a:buSzPts val="2800"/>
              <a:buNone/>
            </a:pPr>
            <a:r>
              <a:rPr lang="cs-CZ">
                <a:solidFill>
                  <a:srgbClr val="BFBFBF"/>
                </a:solidFill>
              </a:rPr>
              <a:t>Vyšetření mozkomíšního moku, lumbální punkce.</a:t>
            </a:r>
            <a:endParaRPr/>
          </a:p>
          <a:p>
            <a:pPr marL="0" lvl="0" indent="0" algn="l" rtl="0">
              <a:lnSpc>
                <a:spcPct val="90000"/>
              </a:lnSpc>
              <a:spcBef>
                <a:spcPts val="1000"/>
              </a:spcBef>
              <a:spcAft>
                <a:spcPts val="0"/>
              </a:spcAft>
              <a:buClr>
                <a:srgbClr val="FF0000"/>
              </a:buClr>
              <a:buSzPts val="2800"/>
              <a:buNone/>
            </a:pPr>
            <a:r>
              <a:rPr lang="cs-CZ">
                <a:solidFill>
                  <a:srgbClr val="FF0000"/>
                </a:solidFill>
              </a:rPr>
              <a:t>Elektroencefalografie.</a:t>
            </a:r>
            <a:endParaRPr/>
          </a:p>
          <a:p>
            <a:pPr marL="0" lvl="0" indent="0" algn="l" rtl="0">
              <a:lnSpc>
                <a:spcPct val="90000"/>
              </a:lnSpc>
              <a:spcBef>
                <a:spcPts val="1000"/>
              </a:spcBef>
              <a:spcAft>
                <a:spcPts val="0"/>
              </a:spcAft>
              <a:buClr>
                <a:srgbClr val="BFBFBF"/>
              </a:buClr>
              <a:buSzPts val="2800"/>
              <a:buNone/>
            </a:pPr>
            <a:r>
              <a:rPr lang="cs-CZ">
                <a:solidFill>
                  <a:srgbClr val="BFBFBF"/>
                </a:solidFill>
              </a:rPr>
              <a:t>Základy ultrasonografie v neurologii. </a:t>
            </a:r>
            <a:endParaRPr/>
          </a:p>
          <a:p>
            <a:pPr marL="0" lvl="0" indent="0" algn="l" rtl="0">
              <a:lnSpc>
                <a:spcPct val="90000"/>
              </a:lnSpc>
              <a:spcBef>
                <a:spcPts val="1000"/>
              </a:spcBef>
              <a:spcAft>
                <a:spcPts val="0"/>
              </a:spcAft>
              <a:buClr>
                <a:srgbClr val="BFBFBF"/>
              </a:buClr>
              <a:buSzPts val="2800"/>
              <a:buNone/>
            </a:pPr>
            <a:r>
              <a:rPr lang="cs-CZ">
                <a:solidFill>
                  <a:srgbClr val="BFBFBF"/>
                </a:solidFill>
              </a:rPr>
              <a:t>Elektromyografie.</a:t>
            </a:r>
            <a:endParaRPr/>
          </a:p>
          <a:p>
            <a:pPr marL="0" lvl="0" indent="0" algn="l" rtl="0">
              <a:lnSpc>
                <a:spcPct val="90000"/>
              </a:lnSpc>
              <a:spcBef>
                <a:spcPts val="1000"/>
              </a:spcBef>
              <a:spcAft>
                <a:spcPts val="0"/>
              </a:spcAft>
              <a:buClr>
                <a:srgbClr val="BFBFBF"/>
              </a:buClr>
              <a:buSzPts val="2800"/>
              <a:buNone/>
            </a:pPr>
            <a:r>
              <a:rPr lang="cs-CZ">
                <a:solidFill>
                  <a:srgbClr val="BFBFBF"/>
                </a:solidFill>
              </a:rPr>
              <a:t>Evokované potenciály. </a:t>
            </a:r>
            <a:endParaRPr/>
          </a:p>
          <a:p>
            <a:pPr marL="0" lvl="0" indent="0" algn="l" rtl="0">
              <a:lnSpc>
                <a:spcPct val="90000"/>
              </a:lnSpc>
              <a:spcBef>
                <a:spcPts val="1000"/>
              </a:spcBef>
              <a:spcAft>
                <a:spcPts val="0"/>
              </a:spcAft>
              <a:buClr>
                <a:srgbClr val="BFBFBF"/>
              </a:buClr>
              <a:buSzPts val="2800"/>
              <a:buNone/>
            </a:pPr>
            <a:r>
              <a:rPr lang="cs-CZ">
                <a:solidFill>
                  <a:srgbClr val="BFBFBF"/>
                </a:solidFill>
              </a:rPr>
              <a:t>Základy neuroradiologie: skiagrafie, počítačová tomografie, angiografie, magnetická rezonance, pozitronová emisní tomografie.</a:t>
            </a:r>
            <a:endParaRPr/>
          </a:p>
        </p:txBody>
      </p:sp>
      <p:sp>
        <p:nvSpPr>
          <p:cNvPr id="198" name="Google Shape;198;p11"/>
          <p:cNvSpPr/>
          <p:nvPr/>
        </p:nvSpPr>
        <p:spPr>
          <a:xfrm>
            <a:off x="653144" y="1690688"/>
            <a:ext cx="10892150" cy="3708248"/>
          </a:xfrm>
          <a:prstGeom prst="rect">
            <a:avLst/>
          </a:prstGeom>
          <a:noFill/>
          <a:ln w="57150" cap="flat" cmpd="sng">
            <a:solidFill>
              <a:srgbClr val="2E75B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414141"/>
        </a:solidFill>
        <a:effectLst/>
      </p:bgPr>
    </p:bg>
    <p:spTree>
      <p:nvGrpSpPr>
        <p:cNvPr id="1" name="Shape 202"/>
        <p:cNvGrpSpPr/>
        <p:nvPr/>
      </p:nvGrpSpPr>
      <p:grpSpPr>
        <a:xfrm>
          <a:off x="0" y="0"/>
          <a:ext cx="0" cy="0"/>
          <a:chOff x="0" y="0"/>
          <a:chExt cx="0" cy="0"/>
        </a:xfrm>
      </p:grpSpPr>
      <p:sp>
        <p:nvSpPr>
          <p:cNvPr id="203" name="Google Shape;203;p12"/>
          <p:cNvSpPr txBox="1">
            <a:spLocks noGrp="1"/>
          </p:cNvSpPr>
          <p:nvPr>
            <p:ph type="title"/>
          </p:nvPr>
        </p:nvSpPr>
        <p:spPr>
          <a:xfrm>
            <a:off x="762001" y="803325"/>
            <a:ext cx="5314536"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Calibri"/>
              <a:buNone/>
            </a:pPr>
            <a:r>
              <a:rPr lang="cs-CZ"/>
              <a:t>Elektroencefalografie (EEG)</a:t>
            </a:r>
            <a:endParaRPr/>
          </a:p>
        </p:txBody>
      </p:sp>
      <p:sp>
        <p:nvSpPr>
          <p:cNvPr id="204" name="Google Shape;204;p12"/>
          <p:cNvSpPr txBox="1">
            <a:spLocks noGrp="1"/>
          </p:cNvSpPr>
          <p:nvPr>
            <p:ph type="body" idx="1"/>
          </p:nvPr>
        </p:nvSpPr>
        <p:spPr>
          <a:xfrm>
            <a:off x="762000" y="2279018"/>
            <a:ext cx="5314543" cy="3375920"/>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90000"/>
              </a:lnSpc>
              <a:spcBef>
                <a:spcPts val="0"/>
              </a:spcBef>
              <a:spcAft>
                <a:spcPts val="0"/>
              </a:spcAft>
              <a:buClr>
                <a:schemeClr val="lt1"/>
              </a:buClr>
              <a:buSzPts val="2000"/>
              <a:buChar char="•"/>
            </a:pPr>
            <a:r>
              <a:rPr lang="cs-CZ" sz="2000"/>
              <a:t>Pomocná funkční elektrofyziologická vyšetřovací metoda, jenž umožňuje snímat bioelektrické potenciály, které neustále vznikají mozkovou činností. Hodnotí tedy elektrickou aktivitu mozku. EEG je možné snímat neinvazivně bez porušení kožního krytu (skalpové EEG), či invazivně.</a:t>
            </a:r>
            <a:endParaRPr/>
          </a:p>
          <a:p>
            <a:pPr marL="228600" lvl="0" indent="-228600" algn="l" rtl="0">
              <a:lnSpc>
                <a:spcPct val="90000"/>
              </a:lnSpc>
              <a:spcBef>
                <a:spcPts val="1000"/>
              </a:spcBef>
              <a:spcAft>
                <a:spcPts val="0"/>
              </a:spcAft>
              <a:buClr>
                <a:schemeClr val="lt1"/>
              </a:buClr>
              <a:buSzPts val="2000"/>
              <a:buChar char="•"/>
            </a:pPr>
            <a:r>
              <a:rPr lang="cs-CZ" sz="2000"/>
              <a:t>EEG se většinou provádí jako ambulantní vyšetření. </a:t>
            </a:r>
            <a:endParaRPr/>
          </a:p>
          <a:p>
            <a:pPr marL="228600" lvl="0" indent="-228600" algn="l" rtl="0">
              <a:lnSpc>
                <a:spcPct val="90000"/>
              </a:lnSpc>
              <a:spcBef>
                <a:spcPts val="1000"/>
              </a:spcBef>
              <a:spcAft>
                <a:spcPts val="0"/>
              </a:spcAft>
              <a:buClr>
                <a:schemeClr val="lt1"/>
              </a:buClr>
              <a:buSzPts val="2000"/>
              <a:buChar char="•"/>
            </a:pPr>
            <a:r>
              <a:rPr lang="cs-CZ" sz="2000"/>
              <a:t>Pacientovi je na hlavu nasazena speciální čepice s elektrodami, na které bylo předtím naneseno malé množství vodivého gelu. </a:t>
            </a:r>
            <a:endParaRPr/>
          </a:p>
        </p:txBody>
      </p:sp>
      <p:sp>
        <p:nvSpPr>
          <p:cNvPr id="205" name="Google Shape;205;p12"/>
          <p:cNvSpPr/>
          <p:nvPr/>
        </p:nvSpPr>
        <p:spPr>
          <a:xfrm flipH="1">
            <a:off x="6582780" y="-2008"/>
            <a:ext cx="5609220" cy="5840278"/>
          </a:xfrm>
          <a:custGeom>
            <a:avLst/>
            <a:gdLst/>
            <a:ahLst/>
            <a:cxnLst/>
            <a:rect l="l" t="t" r="r" b="b"/>
            <a:pathLst>
              <a:path w="5609220" h="5840278" extrusionOk="0">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207" name="Google Shape;207;p12" descr="Vyšetření mozku pomocí EEG je často předepisováno zbytečně - Novinky.cz"/>
          <p:cNvSpPr/>
          <p:nvPr/>
        </p:nvSpPr>
        <p:spPr>
          <a:xfrm>
            <a:off x="9466028" y="212724"/>
            <a:ext cx="304800" cy="30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sp>
        <p:nvSpPr>
          <p:cNvPr id="208" name="Google Shape;208;p12" descr="Vyšetření mozku pomocí EEG je často předepisováno zbytečně - Novinky.cz"/>
          <p:cNvSpPr/>
          <p:nvPr/>
        </p:nvSpPr>
        <p:spPr>
          <a:xfrm>
            <a:off x="4491351" y="3711027"/>
            <a:ext cx="304800" cy="30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sp>
        <p:nvSpPr>
          <p:cNvPr id="209" name="Google Shape;209;p12" descr="EEG zachycuje aktuální elektrické aktivity mozku."/>
          <p:cNvSpPr/>
          <p:nvPr/>
        </p:nvSpPr>
        <p:spPr>
          <a:xfrm>
            <a:off x="4643751" y="3863427"/>
            <a:ext cx="304800" cy="30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414141"/>
        </a:solidFill>
        <a:effectLst/>
      </p:bgPr>
    </p:bg>
    <p:spTree>
      <p:nvGrpSpPr>
        <p:cNvPr id="1" name="Shape 213"/>
        <p:cNvGrpSpPr/>
        <p:nvPr/>
      </p:nvGrpSpPr>
      <p:grpSpPr>
        <a:xfrm>
          <a:off x="0" y="0"/>
          <a:ext cx="0" cy="0"/>
          <a:chOff x="0" y="0"/>
          <a:chExt cx="0" cy="0"/>
        </a:xfrm>
      </p:grpSpPr>
      <p:sp>
        <p:nvSpPr>
          <p:cNvPr id="214" name="Google Shape;214;p13"/>
          <p:cNvSpPr txBox="1">
            <a:spLocks noGrp="1"/>
          </p:cNvSpPr>
          <p:nvPr>
            <p:ph type="title"/>
          </p:nvPr>
        </p:nvSpPr>
        <p:spPr>
          <a:xfrm>
            <a:off x="801098" y="1396289"/>
            <a:ext cx="5277333"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Calibri"/>
              <a:buNone/>
            </a:pPr>
            <a:r>
              <a:rPr lang="cs-CZ"/>
              <a:t>Elektroencefalografie (EEG)</a:t>
            </a:r>
            <a:endParaRPr/>
          </a:p>
        </p:txBody>
      </p:sp>
      <p:sp>
        <p:nvSpPr>
          <p:cNvPr id="215" name="Google Shape;215;p13"/>
          <p:cNvSpPr txBox="1">
            <a:spLocks noGrp="1"/>
          </p:cNvSpPr>
          <p:nvPr>
            <p:ph type="body" idx="1"/>
          </p:nvPr>
        </p:nvSpPr>
        <p:spPr>
          <a:xfrm>
            <a:off x="805543" y="2871982"/>
            <a:ext cx="5272888" cy="3181684"/>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lt1"/>
              </a:buClr>
              <a:buSzPts val="1700"/>
              <a:buChar char="•"/>
            </a:pPr>
            <a:r>
              <a:rPr lang="cs-CZ" sz="1700"/>
              <a:t>Vyšetření probíhá vleže na lůžku, pacient relaxuje a má zavřené oči. Celé vyšetření trvá asi 30 minut. Během vyšetření je pacient vyzván, aby krátce otevřel a poté zase zavřel oči, dále jsou provedeny tzv. aktivační metody. Tyto metody mohou zvýraznit nespecifickou i epileptiformní abnormitu v EEG a patří k nim: </a:t>
            </a:r>
            <a:endParaRPr/>
          </a:p>
          <a:p>
            <a:pPr marL="685800" lvl="1" indent="-228600" algn="l" rtl="0">
              <a:lnSpc>
                <a:spcPct val="90000"/>
              </a:lnSpc>
              <a:spcBef>
                <a:spcPts val="500"/>
              </a:spcBef>
              <a:spcAft>
                <a:spcPts val="0"/>
              </a:spcAft>
              <a:buClr>
                <a:schemeClr val="lt1"/>
              </a:buClr>
              <a:buSzPts val="1700"/>
              <a:buChar char="•"/>
            </a:pPr>
            <a:r>
              <a:rPr lang="cs-CZ" sz="1700"/>
              <a:t>fotostimulace pomocí záblesků světla ideálně pomocí lampy s kruhovým reflektorem </a:t>
            </a:r>
            <a:endParaRPr/>
          </a:p>
          <a:p>
            <a:pPr marL="685800" lvl="1" indent="-228600" algn="l" rtl="0">
              <a:lnSpc>
                <a:spcPct val="90000"/>
              </a:lnSpc>
              <a:spcBef>
                <a:spcPts val="500"/>
              </a:spcBef>
              <a:spcAft>
                <a:spcPts val="0"/>
              </a:spcAft>
              <a:buClr>
                <a:schemeClr val="lt1"/>
              </a:buClr>
              <a:buSzPts val="1700"/>
              <a:buChar char="•"/>
            </a:pPr>
            <a:r>
              <a:rPr lang="cs-CZ" sz="1700"/>
              <a:t>hyperventilace (zrychlené a prohloubené dýchání) nosem a ústy - záznam EEG po spánkové deprivaci (po probdělé noci), což však není součásti rutinního EEG vyšetření</a:t>
            </a:r>
            <a:endParaRPr/>
          </a:p>
          <a:p>
            <a:pPr marL="228600" lvl="0" indent="-120650" algn="l" rtl="0">
              <a:lnSpc>
                <a:spcPct val="90000"/>
              </a:lnSpc>
              <a:spcBef>
                <a:spcPts val="1000"/>
              </a:spcBef>
              <a:spcAft>
                <a:spcPts val="0"/>
              </a:spcAft>
              <a:buClr>
                <a:schemeClr val="lt1"/>
              </a:buClr>
              <a:buSzPts val="1700"/>
              <a:buNone/>
            </a:pPr>
            <a:endParaRPr sz="1700"/>
          </a:p>
        </p:txBody>
      </p:sp>
      <p:sp>
        <p:nvSpPr>
          <p:cNvPr id="216" name="Google Shape;216;p13"/>
          <p:cNvSpPr/>
          <p:nvPr/>
        </p:nvSpPr>
        <p:spPr>
          <a:xfrm flipH="1">
            <a:off x="6713914" y="581159"/>
            <a:ext cx="5478085" cy="6276841"/>
          </a:xfrm>
          <a:custGeom>
            <a:avLst/>
            <a:gdLst/>
            <a:ahLst/>
            <a:cxnLst/>
            <a:rect l="l" t="t" r="r" b="b"/>
            <a:pathLst>
              <a:path w="5478085" h="6276841" extrusionOk="0">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217" name="Google Shape;217;p13"/>
          <p:cNvSpPr/>
          <p:nvPr/>
        </p:nvSpPr>
        <p:spPr>
          <a:xfrm>
            <a:off x="6893318" y="760562"/>
            <a:ext cx="5298683" cy="6097438"/>
          </a:xfrm>
          <a:custGeom>
            <a:avLst/>
            <a:gdLst/>
            <a:ahLst/>
            <a:cxnLst/>
            <a:rect l="l" t="t" r="r" b="b"/>
            <a:pathLst>
              <a:path w="5298683" h="6097438" extrusionOk="0">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414141"/>
        </a:solidFill>
        <a:effectLst/>
      </p:bgPr>
    </p:bg>
    <p:spTree>
      <p:nvGrpSpPr>
        <p:cNvPr id="1" name="Shape 222"/>
        <p:cNvGrpSpPr/>
        <p:nvPr/>
      </p:nvGrpSpPr>
      <p:grpSpPr>
        <a:xfrm>
          <a:off x="0" y="0"/>
          <a:ext cx="0" cy="0"/>
          <a:chOff x="0" y="0"/>
          <a:chExt cx="0" cy="0"/>
        </a:xfrm>
      </p:grpSpPr>
      <p:sp>
        <p:nvSpPr>
          <p:cNvPr id="223" name="Google Shape;223;p14"/>
          <p:cNvSpPr/>
          <p:nvPr/>
        </p:nvSpPr>
        <p:spPr>
          <a:xfrm>
            <a:off x="0" y="-3324"/>
            <a:ext cx="12192000" cy="6861324"/>
          </a:xfrm>
          <a:prstGeom prst="rect">
            <a:avLst/>
          </a:prstGeom>
          <a:solidFill>
            <a:schemeClr val="dk1">
              <a:alpha val="8627"/>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24" name="Google Shape;224;p14"/>
          <p:cNvSpPr/>
          <p:nvPr/>
        </p:nvSpPr>
        <p:spPr>
          <a:xfrm>
            <a:off x="0" y="0"/>
            <a:ext cx="11786754" cy="6858000"/>
          </a:xfrm>
          <a:custGeom>
            <a:avLst/>
            <a:gdLst/>
            <a:ahLst/>
            <a:cxnLst/>
            <a:rect l="l" t="t" r="r" b="b"/>
            <a:pathLst>
              <a:path w="11786754" h="6858000" extrusionOk="0">
                <a:moveTo>
                  <a:pt x="0" y="0"/>
                </a:moveTo>
                <a:lnTo>
                  <a:pt x="8610600" y="0"/>
                </a:lnTo>
                <a:lnTo>
                  <a:pt x="11786754" y="6858000"/>
                </a:lnTo>
                <a:lnTo>
                  <a:pt x="0" y="6858000"/>
                </a:lnTo>
                <a:close/>
              </a:path>
            </a:pathLst>
          </a:custGeom>
          <a:solidFill>
            <a:schemeClr val="dk1">
              <a:alpha val="2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25" name="Google Shape;225;p14"/>
          <p:cNvSpPr/>
          <p:nvPr/>
        </p:nvSpPr>
        <p:spPr>
          <a:xfrm>
            <a:off x="0" y="0"/>
            <a:ext cx="3581400" cy="6858000"/>
          </a:xfrm>
          <a:custGeom>
            <a:avLst/>
            <a:gdLst/>
            <a:ahLst/>
            <a:cxnLst/>
            <a:rect l="l" t="t" r="r" b="b"/>
            <a:pathLst>
              <a:path w="3581400" h="6858000" extrusionOk="0">
                <a:moveTo>
                  <a:pt x="0" y="0"/>
                </a:moveTo>
                <a:lnTo>
                  <a:pt x="405246" y="0"/>
                </a:lnTo>
                <a:lnTo>
                  <a:pt x="3581400" y="6858000"/>
                </a:lnTo>
                <a:lnTo>
                  <a:pt x="0" y="6858000"/>
                </a:lnTo>
                <a:close/>
              </a:path>
            </a:pathLst>
          </a:custGeom>
          <a:solidFill>
            <a:schemeClr val="dk1">
              <a:alpha val="2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26" name="Google Shape;226;p14"/>
          <p:cNvSpPr txBox="1">
            <a:spLocks noGrp="1"/>
          </p:cNvSpPr>
          <p:nvPr>
            <p:ph type="title"/>
          </p:nvPr>
        </p:nvSpPr>
        <p:spPr>
          <a:xfrm>
            <a:off x="833002" y="448253"/>
            <a:ext cx="1052070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Calibri"/>
              <a:buNone/>
            </a:pPr>
            <a:r>
              <a:rPr lang="cs-CZ"/>
              <a:t>FYZIOLOGICKÉ EEG</a:t>
            </a:r>
            <a:endParaRPr/>
          </a:p>
        </p:txBody>
      </p:sp>
      <p:sp>
        <p:nvSpPr>
          <p:cNvPr id="227" name="Google Shape;227;p14"/>
          <p:cNvSpPr txBox="1">
            <a:spLocks noGrp="1"/>
          </p:cNvSpPr>
          <p:nvPr>
            <p:ph type="body" idx="1"/>
          </p:nvPr>
        </p:nvSpPr>
        <p:spPr>
          <a:xfrm>
            <a:off x="838200" y="2191807"/>
            <a:ext cx="4936067" cy="3985155"/>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lt1"/>
              </a:buClr>
              <a:buSzPts val="1700"/>
              <a:buChar char="•"/>
            </a:pPr>
            <a:r>
              <a:rPr lang="cs-CZ" sz="1700"/>
              <a:t>V bdělém klidovém záznamu u dospělého zdravého člověka se zavřenýma očima registrujeme nad zadními kvadranty (tedy zejména okcipitálně - nad kůrou týlního laloku) alfa aktivitu. </a:t>
            </a:r>
            <a:endParaRPr/>
          </a:p>
          <a:p>
            <a:pPr marL="228600" lvl="0" indent="-228600" algn="l" rtl="0">
              <a:lnSpc>
                <a:spcPct val="90000"/>
              </a:lnSpc>
              <a:spcBef>
                <a:spcPts val="1000"/>
              </a:spcBef>
              <a:spcAft>
                <a:spcPts val="0"/>
              </a:spcAft>
              <a:buClr>
                <a:schemeClr val="lt1"/>
              </a:buClr>
              <a:buSzPts val="1700"/>
              <a:buChar char="•"/>
            </a:pPr>
            <a:r>
              <a:rPr lang="cs-CZ" sz="1700"/>
              <a:t>Nad čelními kvadranty je pak patrná nízkovoltážní (s nízkou amplitudou) beta aktivita, směrem ke spánkovým lalokům pak s malou příměsí nízkovoltážní nerytmické theta aktivity. </a:t>
            </a:r>
            <a:endParaRPr/>
          </a:p>
          <a:p>
            <a:pPr marL="228600" lvl="0" indent="-228600" algn="l" rtl="0">
              <a:lnSpc>
                <a:spcPct val="90000"/>
              </a:lnSpc>
              <a:spcBef>
                <a:spcPts val="1000"/>
              </a:spcBef>
              <a:spcAft>
                <a:spcPts val="0"/>
              </a:spcAft>
              <a:buClr>
                <a:schemeClr val="lt1"/>
              </a:buClr>
              <a:buSzPts val="1700"/>
              <a:buChar char="•"/>
            </a:pPr>
            <a:r>
              <a:rPr lang="cs-CZ" sz="1700"/>
              <a:t>Aktivita pozadí je symetrická a lze odlišit jednotlivé oblasti, např. čelní od týlní. </a:t>
            </a:r>
            <a:endParaRPr/>
          </a:p>
          <a:p>
            <a:pPr marL="228600" lvl="0" indent="-228600" algn="l" rtl="0">
              <a:lnSpc>
                <a:spcPct val="90000"/>
              </a:lnSpc>
              <a:spcBef>
                <a:spcPts val="1000"/>
              </a:spcBef>
              <a:spcAft>
                <a:spcPts val="0"/>
              </a:spcAft>
              <a:buClr>
                <a:schemeClr val="lt1"/>
              </a:buClr>
              <a:buSzPts val="1700"/>
              <a:buChar char="•"/>
            </a:pPr>
            <a:r>
              <a:rPr lang="cs-CZ" sz="1700"/>
              <a:t>Otevřením očí dochází k potlačení alfa aktivity, jejich zavřením k jejímu opětovnému obnovení.</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32"/>
        <p:cNvGrpSpPr/>
        <p:nvPr/>
      </p:nvGrpSpPr>
      <p:grpSpPr>
        <a:xfrm>
          <a:off x="0" y="0"/>
          <a:ext cx="0" cy="0"/>
          <a:chOff x="0" y="0"/>
          <a:chExt cx="0" cy="0"/>
        </a:xfrm>
      </p:grpSpPr>
      <p:sp>
        <p:nvSpPr>
          <p:cNvPr id="233" name="Google Shape;233;p15"/>
          <p:cNvSpPr txBox="1">
            <a:spLocks noGrp="1"/>
          </p:cNvSpPr>
          <p:nvPr>
            <p:ph type="title"/>
          </p:nvPr>
        </p:nvSpPr>
        <p:spPr>
          <a:xfrm>
            <a:off x="648929" y="629266"/>
            <a:ext cx="4944152" cy="1622321"/>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cs-CZ"/>
              <a:t>ABNORMITA V EEG</a:t>
            </a:r>
            <a:endParaRPr/>
          </a:p>
        </p:txBody>
      </p:sp>
      <p:sp>
        <p:nvSpPr>
          <p:cNvPr id="234" name="Google Shape;234;p15"/>
          <p:cNvSpPr txBox="1">
            <a:spLocks noGrp="1"/>
          </p:cNvSpPr>
          <p:nvPr>
            <p:ph type="body" idx="1"/>
          </p:nvPr>
        </p:nvSpPr>
        <p:spPr>
          <a:xfrm>
            <a:off x="648930" y="2438400"/>
            <a:ext cx="4944151" cy="3785419"/>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1500"/>
              <a:buChar char="•"/>
            </a:pPr>
            <a:r>
              <a:rPr lang="cs-CZ" sz="1500"/>
              <a:t>V EEG obecně rozeznáváme tři základní typy abnormit, které se mohou v každém konkrétním EEG grafu vyskytovat jednotlivě či se mohou vzájemně kombinovat (prolínat). </a:t>
            </a:r>
            <a:endParaRPr/>
          </a:p>
          <a:p>
            <a:pPr marL="228600" lvl="0" indent="-228600" algn="l" rtl="0">
              <a:lnSpc>
                <a:spcPct val="90000"/>
              </a:lnSpc>
              <a:spcBef>
                <a:spcPts val="1000"/>
              </a:spcBef>
              <a:spcAft>
                <a:spcPts val="0"/>
              </a:spcAft>
              <a:buClr>
                <a:schemeClr val="dk1"/>
              </a:buClr>
              <a:buSzPts val="1500"/>
              <a:buChar char="•"/>
            </a:pPr>
            <a:r>
              <a:rPr lang="cs-CZ" sz="1500"/>
              <a:t>Jedná se o: </a:t>
            </a:r>
            <a:endParaRPr/>
          </a:p>
          <a:p>
            <a:pPr marL="685800" lvl="1" indent="-228600" algn="l" rtl="0">
              <a:lnSpc>
                <a:spcPct val="90000"/>
              </a:lnSpc>
              <a:spcBef>
                <a:spcPts val="500"/>
              </a:spcBef>
              <a:spcAft>
                <a:spcPts val="0"/>
              </a:spcAft>
              <a:buClr>
                <a:schemeClr val="dk1"/>
              </a:buClr>
              <a:buSzPts val="1500"/>
              <a:buChar char="•"/>
            </a:pPr>
            <a:r>
              <a:rPr lang="cs-CZ" sz="1500"/>
              <a:t>1. Abnormity pozadí (zpomalení, asymetrie, potlačení – oploštění až vymizení) </a:t>
            </a:r>
            <a:endParaRPr/>
          </a:p>
          <a:p>
            <a:pPr marL="685800" lvl="1" indent="-228600" algn="l" rtl="0">
              <a:lnSpc>
                <a:spcPct val="90000"/>
              </a:lnSpc>
              <a:spcBef>
                <a:spcPts val="500"/>
              </a:spcBef>
              <a:spcAft>
                <a:spcPts val="0"/>
              </a:spcAft>
              <a:buClr>
                <a:schemeClr val="dk1"/>
              </a:buClr>
              <a:buSzPts val="1500"/>
              <a:buChar char="•"/>
            </a:pPr>
            <a:r>
              <a:rPr lang="cs-CZ" sz="1500"/>
              <a:t>2. Abnormity pomalé (theta, delta) a to regionální či generalizované </a:t>
            </a:r>
            <a:endParaRPr/>
          </a:p>
          <a:p>
            <a:pPr marL="685800" lvl="1" indent="-228600" algn="l" rtl="0">
              <a:lnSpc>
                <a:spcPct val="90000"/>
              </a:lnSpc>
              <a:spcBef>
                <a:spcPts val="500"/>
              </a:spcBef>
              <a:spcAft>
                <a:spcPts val="0"/>
              </a:spcAft>
              <a:buClr>
                <a:schemeClr val="dk1"/>
              </a:buClr>
              <a:buSzPts val="1500"/>
              <a:buChar char="•"/>
            </a:pPr>
            <a:r>
              <a:rPr lang="cs-CZ" sz="1500"/>
              <a:t>3. Abnormity epileptiformní: o hroty (v trvání &lt; 80 ms) o ostré vlny (trvání 80-200 ms) o jejich kombinace do komplexů SWC (hrot-vlna) či PSWC (mnohočetný hrot-vlna) atd. </a:t>
            </a:r>
            <a:endParaRPr/>
          </a:p>
          <a:p>
            <a:pPr marL="228600" lvl="0" indent="-228600" algn="l" rtl="0">
              <a:lnSpc>
                <a:spcPct val="90000"/>
              </a:lnSpc>
              <a:spcBef>
                <a:spcPts val="1000"/>
              </a:spcBef>
              <a:spcAft>
                <a:spcPts val="0"/>
              </a:spcAft>
              <a:buClr>
                <a:schemeClr val="dk1"/>
              </a:buClr>
              <a:buSzPts val="1500"/>
              <a:buChar char="•"/>
            </a:pPr>
            <a:r>
              <a:rPr lang="cs-CZ" sz="1500"/>
              <a:t>Tyto abnormity mohou být regionální či generalizované.</a:t>
            </a:r>
            <a:endParaRPr/>
          </a:p>
        </p:txBody>
      </p:sp>
      <p:sp>
        <p:nvSpPr>
          <p:cNvPr id="235" name="Google Shape;235;p15"/>
          <p:cNvSpPr/>
          <p:nvPr/>
        </p:nvSpPr>
        <p:spPr>
          <a:xfrm>
            <a:off x="6092950" y="0"/>
            <a:ext cx="6099050" cy="6858000"/>
          </a:xfrm>
          <a:prstGeom prst="rect">
            <a:avLst/>
          </a:prstGeom>
          <a:solidFill>
            <a:srgbClr val="C8CAC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36" name="Google Shape;236;p15"/>
          <p:cNvSpPr/>
          <p:nvPr/>
        </p:nvSpPr>
        <p:spPr>
          <a:xfrm>
            <a:off x="6577582" y="557784"/>
            <a:ext cx="5130204" cy="5739187"/>
          </a:xfrm>
          <a:prstGeom prst="roundRect">
            <a:avLst>
              <a:gd name="adj" fmla="val 0"/>
            </a:avLst>
          </a:prstGeom>
          <a:solidFill>
            <a:srgbClr val="FFFFFF"/>
          </a:solidFill>
          <a:ln w="9525" cap="flat" cmpd="sng">
            <a:solidFill>
              <a:srgbClr val="C8CACA"/>
            </a:solidFill>
            <a:prstDash val="solid"/>
            <a:miter lim="800000"/>
            <a:headEnd type="none" w="sm" len="sm"/>
            <a:tailEnd type="none" w="sm" len="sm"/>
          </a:ln>
          <a:effectLst>
            <a:outerShdw blurRad="57150" dist="19050" dir="5400000" algn="t" rotWithShape="0">
              <a:srgbClr val="000000">
                <a:alpha val="62745"/>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cs-CZ"/>
              <a:t>VYUŽITÍ EEG V BĚŽNÉ KLINICKÉ PRAXI</a:t>
            </a:r>
            <a:endParaRPr/>
          </a:p>
        </p:txBody>
      </p:sp>
      <p:sp>
        <p:nvSpPr>
          <p:cNvPr id="243" name="Google Shape;243;p1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cs-CZ"/>
              <a:t>Více než 10 % zdravých osob má nespecifickou abnormitu v EEG a přibližně kolem 1 % zdravých osob má epileptiformní abnormitu v EEG, aniž by kdy měli epileptické záchvaty. </a:t>
            </a:r>
            <a:endParaRPr/>
          </a:p>
          <a:p>
            <a:pPr marL="228600" lvl="0" indent="-228600" algn="l" rtl="0">
              <a:lnSpc>
                <a:spcPct val="90000"/>
              </a:lnSpc>
              <a:spcBef>
                <a:spcPts val="1000"/>
              </a:spcBef>
              <a:spcAft>
                <a:spcPts val="0"/>
              </a:spcAft>
              <a:buClr>
                <a:schemeClr val="dk1"/>
              </a:buClr>
              <a:buSzPts val="2800"/>
              <a:buChar char="•"/>
            </a:pPr>
            <a:r>
              <a:rPr lang="cs-CZ"/>
              <a:t>EEG vzorce jsou různě těsně či volně spojeny s onemocněním centrálního nervového systému.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48"/>
        <p:cNvGrpSpPr/>
        <p:nvPr/>
      </p:nvGrpSpPr>
      <p:grpSpPr>
        <a:xfrm>
          <a:off x="0" y="0"/>
          <a:ext cx="0" cy="0"/>
          <a:chOff x="0" y="0"/>
          <a:chExt cx="0" cy="0"/>
        </a:xfrm>
      </p:grpSpPr>
      <p:sp>
        <p:nvSpPr>
          <p:cNvPr id="249" name="Google Shape;249;p17"/>
          <p:cNvSpPr txBox="1">
            <a:spLocks noGrp="1"/>
          </p:cNvSpPr>
          <p:nvPr>
            <p:ph type="title"/>
          </p:nvPr>
        </p:nvSpPr>
        <p:spPr>
          <a:xfrm>
            <a:off x="648929" y="629266"/>
            <a:ext cx="4944152" cy="1622321"/>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100"/>
              <a:buFont typeface="Calibri"/>
              <a:buNone/>
            </a:pPr>
            <a:r>
              <a:rPr lang="cs-CZ" sz="4100"/>
              <a:t>VYUŽITÍ EEG V BĚŽNÉ KLINICKÉ PRAXI</a:t>
            </a:r>
            <a:endParaRPr/>
          </a:p>
        </p:txBody>
      </p:sp>
      <p:sp>
        <p:nvSpPr>
          <p:cNvPr id="250" name="Google Shape;250;p17"/>
          <p:cNvSpPr txBox="1">
            <a:spLocks noGrp="1"/>
          </p:cNvSpPr>
          <p:nvPr>
            <p:ph type="body" idx="1"/>
          </p:nvPr>
        </p:nvSpPr>
        <p:spPr>
          <a:xfrm>
            <a:off x="648930" y="2438400"/>
            <a:ext cx="4944151" cy="3785419"/>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000"/>
              <a:buChar char="•"/>
            </a:pPr>
            <a:r>
              <a:rPr lang="cs-CZ" sz="2000"/>
              <a:t>Hlavní indikací provedení EEG je klinické podezření na epileptické onemocnění jako nedílná součást diagnostického procesu. </a:t>
            </a:r>
            <a:endParaRPr/>
          </a:p>
          <a:p>
            <a:pPr marL="228600" lvl="0" indent="-228600" algn="l" rtl="0">
              <a:lnSpc>
                <a:spcPct val="90000"/>
              </a:lnSpc>
              <a:spcBef>
                <a:spcPts val="1000"/>
              </a:spcBef>
              <a:spcAft>
                <a:spcPts val="0"/>
              </a:spcAft>
              <a:buClr>
                <a:schemeClr val="dk1"/>
              </a:buClr>
              <a:buSzPts val="2000"/>
              <a:buChar char="•"/>
            </a:pPr>
            <a:r>
              <a:rPr lang="cs-CZ" sz="2000"/>
              <a:t>Okolo 70 % indikací k EEG vyšetření se týká právě epileptologické problematiky. </a:t>
            </a:r>
            <a:endParaRPr/>
          </a:p>
          <a:p>
            <a:pPr marL="228600" lvl="0" indent="-228600" algn="l" rtl="0">
              <a:lnSpc>
                <a:spcPct val="90000"/>
              </a:lnSpc>
              <a:spcBef>
                <a:spcPts val="1000"/>
              </a:spcBef>
              <a:spcAft>
                <a:spcPts val="0"/>
              </a:spcAft>
              <a:buClr>
                <a:schemeClr val="dk1"/>
              </a:buClr>
              <a:buSzPts val="2000"/>
              <a:buChar char="•"/>
            </a:pPr>
            <a:r>
              <a:rPr lang="cs-CZ" sz="2000"/>
              <a:t>Pravděpodobnost, že se během rutinního EEG zachytí záchvat, je velmi malá. </a:t>
            </a:r>
            <a:endParaRPr/>
          </a:p>
          <a:p>
            <a:pPr marL="228600" lvl="0" indent="-228600" algn="l" rtl="0">
              <a:lnSpc>
                <a:spcPct val="90000"/>
              </a:lnSpc>
              <a:spcBef>
                <a:spcPts val="1000"/>
              </a:spcBef>
              <a:spcAft>
                <a:spcPts val="0"/>
              </a:spcAft>
              <a:buClr>
                <a:schemeClr val="dk1"/>
              </a:buClr>
              <a:buSzPts val="2000"/>
              <a:buChar char="•"/>
            </a:pPr>
            <a:r>
              <a:rPr lang="cs-CZ" sz="2000"/>
              <a:t>Rutinní EEG tedy spoléhá na hodnocení nepřímých známek, a proto může pro diagnózu poskytnout nejvýše důležitou podpůrnou informaci, zřídka však nezvratný důkaz.</a:t>
            </a:r>
            <a:endParaRPr/>
          </a:p>
          <a:p>
            <a:pPr marL="228600" lvl="0" indent="-101600" algn="l" rtl="0">
              <a:lnSpc>
                <a:spcPct val="90000"/>
              </a:lnSpc>
              <a:spcBef>
                <a:spcPts val="1000"/>
              </a:spcBef>
              <a:spcAft>
                <a:spcPts val="0"/>
              </a:spcAft>
              <a:buClr>
                <a:schemeClr val="dk1"/>
              </a:buClr>
              <a:buSzPts val="2000"/>
              <a:buNone/>
            </a:pPr>
            <a:endParaRPr sz="2000"/>
          </a:p>
        </p:txBody>
      </p:sp>
      <p:sp>
        <p:nvSpPr>
          <p:cNvPr id="251" name="Google Shape;251;p17"/>
          <p:cNvSpPr/>
          <p:nvPr/>
        </p:nvSpPr>
        <p:spPr>
          <a:xfrm>
            <a:off x="6092950" y="0"/>
            <a:ext cx="6099050" cy="6858000"/>
          </a:xfrm>
          <a:prstGeom prst="rect">
            <a:avLst/>
          </a:prstGeom>
          <a:solidFill>
            <a:srgbClr val="C8CAC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52" name="Google Shape;252;p17"/>
          <p:cNvSpPr/>
          <p:nvPr/>
        </p:nvSpPr>
        <p:spPr>
          <a:xfrm>
            <a:off x="6577582" y="557784"/>
            <a:ext cx="5130204" cy="5739187"/>
          </a:xfrm>
          <a:prstGeom prst="roundRect">
            <a:avLst>
              <a:gd name="adj" fmla="val 0"/>
            </a:avLst>
          </a:prstGeom>
          <a:solidFill>
            <a:srgbClr val="FFFFFF"/>
          </a:solidFill>
          <a:ln w="9525" cap="flat" cmpd="sng">
            <a:solidFill>
              <a:srgbClr val="C8CACA"/>
            </a:solidFill>
            <a:prstDash val="solid"/>
            <a:miter lim="800000"/>
            <a:headEnd type="none" w="sm" len="sm"/>
            <a:tailEnd type="none" w="sm" len="sm"/>
          </a:ln>
          <a:effectLst>
            <a:outerShdw blurRad="57150" dist="19050" dir="5400000" algn="t" rotWithShape="0">
              <a:srgbClr val="000000">
                <a:alpha val="62745"/>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cs-CZ" sz="4400">
                <a:latin typeface="Calibri"/>
                <a:ea typeface="Calibri"/>
                <a:cs typeface="Calibri"/>
                <a:sym typeface="Calibri"/>
              </a:rPr>
              <a:t>Pomocné vyšetřovací metody v neurologii</a:t>
            </a:r>
            <a:endParaRPr/>
          </a:p>
        </p:txBody>
      </p:sp>
      <p:sp>
        <p:nvSpPr>
          <p:cNvPr id="259" name="Google Shape;259;p18"/>
          <p:cNvSpPr txBox="1">
            <a:spLocks noGrp="1"/>
          </p:cNvSpPr>
          <p:nvPr>
            <p:ph type="body" idx="1"/>
          </p:nvPr>
        </p:nvSpPr>
        <p:spPr>
          <a:xfrm>
            <a:off x="838200" y="1825625"/>
            <a:ext cx="10515600" cy="344609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BFBFBF"/>
              </a:buClr>
              <a:buSzPts val="2800"/>
              <a:buNone/>
            </a:pPr>
            <a:r>
              <a:rPr lang="cs-CZ">
                <a:solidFill>
                  <a:srgbClr val="BFBFBF"/>
                </a:solidFill>
              </a:rPr>
              <a:t>Vyšetření mozkomíšního moku, lumbální punkce.</a:t>
            </a:r>
            <a:endParaRPr/>
          </a:p>
          <a:p>
            <a:pPr marL="0" lvl="0" indent="0" algn="l" rtl="0">
              <a:lnSpc>
                <a:spcPct val="90000"/>
              </a:lnSpc>
              <a:spcBef>
                <a:spcPts val="1000"/>
              </a:spcBef>
              <a:spcAft>
                <a:spcPts val="0"/>
              </a:spcAft>
              <a:buClr>
                <a:srgbClr val="BFBFBF"/>
              </a:buClr>
              <a:buSzPts val="2800"/>
              <a:buNone/>
            </a:pPr>
            <a:r>
              <a:rPr lang="cs-CZ">
                <a:solidFill>
                  <a:srgbClr val="BFBFBF"/>
                </a:solidFill>
              </a:rPr>
              <a:t>Elektroencefalografie.</a:t>
            </a:r>
            <a:endParaRPr/>
          </a:p>
          <a:p>
            <a:pPr marL="0" lvl="0" indent="0" algn="l" rtl="0">
              <a:lnSpc>
                <a:spcPct val="90000"/>
              </a:lnSpc>
              <a:spcBef>
                <a:spcPts val="1000"/>
              </a:spcBef>
              <a:spcAft>
                <a:spcPts val="0"/>
              </a:spcAft>
              <a:buClr>
                <a:srgbClr val="FF0000"/>
              </a:buClr>
              <a:buSzPts val="2800"/>
              <a:buNone/>
            </a:pPr>
            <a:r>
              <a:rPr lang="cs-CZ">
                <a:solidFill>
                  <a:srgbClr val="FF0000"/>
                </a:solidFill>
              </a:rPr>
              <a:t>Základy ultrasonografie v neurologii. </a:t>
            </a:r>
            <a:endParaRPr/>
          </a:p>
          <a:p>
            <a:pPr marL="0" lvl="0" indent="0" algn="l" rtl="0">
              <a:lnSpc>
                <a:spcPct val="90000"/>
              </a:lnSpc>
              <a:spcBef>
                <a:spcPts val="1000"/>
              </a:spcBef>
              <a:spcAft>
                <a:spcPts val="0"/>
              </a:spcAft>
              <a:buClr>
                <a:srgbClr val="BFBFBF"/>
              </a:buClr>
              <a:buSzPts val="2800"/>
              <a:buNone/>
            </a:pPr>
            <a:r>
              <a:rPr lang="cs-CZ">
                <a:solidFill>
                  <a:srgbClr val="BFBFBF"/>
                </a:solidFill>
              </a:rPr>
              <a:t>Elektromyografie.</a:t>
            </a:r>
            <a:endParaRPr/>
          </a:p>
          <a:p>
            <a:pPr marL="0" lvl="0" indent="0" algn="l" rtl="0">
              <a:lnSpc>
                <a:spcPct val="90000"/>
              </a:lnSpc>
              <a:spcBef>
                <a:spcPts val="1000"/>
              </a:spcBef>
              <a:spcAft>
                <a:spcPts val="0"/>
              </a:spcAft>
              <a:buClr>
                <a:srgbClr val="BFBFBF"/>
              </a:buClr>
              <a:buSzPts val="2800"/>
              <a:buNone/>
            </a:pPr>
            <a:r>
              <a:rPr lang="cs-CZ">
                <a:solidFill>
                  <a:srgbClr val="BFBFBF"/>
                </a:solidFill>
              </a:rPr>
              <a:t>Evokované potenciály. </a:t>
            </a:r>
            <a:endParaRPr/>
          </a:p>
          <a:p>
            <a:pPr marL="0" lvl="0" indent="0" algn="l" rtl="0">
              <a:lnSpc>
                <a:spcPct val="90000"/>
              </a:lnSpc>
              <a:spcBef>
                <a:spcPts val="1000"/>
              </a:spcBef>
              <a:spcAft>
                <a:spcPts val="0"/>
              </a:spcAft>
              <a:buClr>
                <a:srgbClr val="BFBFBF"/>
              </a:buClr>
              <a:buSzPts val="2800"/>
              <a:buNone/>
            </a:pPr>
            <a:r>
              <a:rPr lang="cs-CZ">
                <a:solidFill>
                  <a:srgbClr val="BFBFBF"/>
                </a:solidFill>
              </a:rPr>
              <a:t>Základy neuroradiologie: skiagrafie, počítačová tomografie, angiografie, magnetická rezonance, pozitronová emisní tomografie.</a:t>
            </a:r>
            <a:endParaRPr/>
          </a:p>
        </p:txBody>
      </p:sp>
      <p:sp>
        <p:nvSpPr>
          <p:cNvPr id="260" name="Google Shape;260;p18"/>
          <p:cNvSpPr/>
          <p:nvPr/>
        </p:nvSpPr>
        <p:spPr>
          <a:xfrm>
            <a:off x="653144" y="1690688"/>
            <a:ext cx="10892150" cy="3708248"/>
          </a:xfrm>
          <a:prstGeom prst="rect">
            <a:avLst/>
          </a:prstGeom>
          <a:noFill/>
          <a:ln w="57150" cap="flat" cmpd="sng">
            <a:solidFill>
              <a:srgbClr val="2E75B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264"/>
        <p:cNvGrpSpPr/>
        <p:nvPr/>
      </p:nvGrpSpPr>
      <p:grpSpPr>
        <a:xfrm>
          <a:off x="0" y="0"/>
          <a:ext cx="0" cy="0"/>
          <a:chOff x="0" y="0"/>
          <a:chExt cx="0" cy="0"/>
        </a:xfrm>
      </p:grpSpPr>
      <p:sp>
        <p:nvSpPr>
          <p:cNvPr id="265" name="Google Shape;265;p19"/>
          <p:cNvSpPr/>
          <p:nvPr/>
        </p:nvSpPr>
        <p:spPr>
          <a:xfrm>
            <a:off x="1524"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66" name="Google Shape;266;p19"/>
          <p:cNvSpPr/>
          <p:nvPr/>
        </p:nvSpPr>
        <p:spPr>
          <a:xfrm>
            <a:off x="-1" y="0"/>
            <a:ext cx="6464595" cy="6858000"/>
          </a:xfrm>
          <a:prstGeom prst="rect">
            <a:avLst/>
          </a:prstGeom>
          <a:solidFill>
            <a:schemeClr val="dk1">
              <a:alpha val="80784"/>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67" name="Google Shape;267;p19"/>
          <p:cNvSpPr/>
          <p:nvPr/>
        </p:nvSpPr>
        <p:spPr>
          <a:xfrm>
            <a:off x="-1" y="0"/>
            <a:ext cx="4546337" cy="6858000"/>
          </a:xfrm>
          <a:custGeom>
            <a:avLst/>
            <a:gdLst/>
            <a:ahLst/>
            <a:cxnLst/>
            <a:rect l="l" t="t" r="r" b="b"/>
            <a:pathLst>
              <a:path w="4319042" h="6858000" extrusionOk="0">
                <a:moveTo>
                  <a:pt x="0" y="0"/>
                </a:moveTo>
                <a:lnTo>
                  <a:pt x="1142888" y="0"/>
                </a:lnTo>
                <a:lnTo>
                  <a:pt x="4319042" y="6858000"/>
                </a:lnTo>
                <a:lnTo>
                  <a:pt x="0" y="6858000"/>
                </a:lnTo>
                <a:close/>
              </a:path>
            </a:pathLst>
          </a:custGeom>
          <a:solidFill>
            <a:schemeClr val="dk1">
              <a:alpha val="34901"/>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68" name="Google Shape;268;p19"/>
          <p:cNvSpPr txBox="1">
            <a:spLocks noGrp="1"/>
          </p:cNvSpPr>
          <p:nvPr>
            <p:ph type="title"/>
          </p:nvPr>
        </p:nvSpPr>
        <p:spPr>
          <a:xfrm>
            <a:off x="804672" y="640263"/>
            <a:ext cx="5157216" cy="134497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000"/>
              <a:buFont typeface="Calibri"/>
              <a:buNone/>
            </a:pPr>
            <a:r>
              <a:rPr lang="cs-CZ" sz="4000"/>
              <a:t>Základy ultrasonografie v neurologii. </a:t>
            </a:r>
            <a:endParaRPr/>
          </a:p>
        </p:txBody>
      </p:sp>
      <p:sp>
        <p:nvSpPr>
          <p:cNvPr id="269" name="Google Shape;269;p19"/>
          <p:cNvSpPr txBox="1">
            <a:spLocks noGrp="1"/>
          </p:cNvSpPr>
          <p:nvPr>
            <p:ph type="body" idx="1"/>
          </p:nvPr>
        </p:nvSpPr>
        <p:spPr>
          <a:xfrm>
            <a:off x="804672" y="2121763"/>
            <a:ext cx="5157216" cy="3773010"/>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lt1"/>
              </a:buClr>
              <a:buSzPts val="2400"/>
              <a:buChar char="•"/>
            </a:pPr>
            <a:r>
              <a:rPr lang="cs-CZ" sz="2400"/>
              <a:t>Vyšetření ultrazvukem patří mezi moderní, neinvazivní diagnostické metody, využívané v neurologii především v diagnostice cévních onemocnění mozku a u novorozenců a kojenců také k diagnostice a sledování vývoje různých patologických nitrolebních procesů.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cs-CZ" sz="4400">
                <a:latin typeface="Calibri"/>
                <a:ea typeface="Calibri"/>
                <a:cs typeface="Calibri"/>
                <a:sym typeface="Calibri"/>
              </a:rPr>
              <a:t>Pomocné vyšetřovací metody v neurologii</a:t>
            </a:r>
            <a:endParaRPr/>
          </a:p>
        </p:txBody>
      </p:sp>
      <p:sp>
        <p:nvSpPr>
          <p:cNvPr id="108" name="Google Shape;108;p2"/>
          <p:cNvSpPr txBox="1">
            <a:spLocks noGrp="1"/>
          </p:cNvSpPr>
          <p:nvPr>
            <p:ph type="body" idx="1"/>
          </p:nvPr>
        </p:nvSpPr>
        <p:spPr>
          <a:xfrm>
            <a:off x="838200" y="1825625"/>
            <a:ext cx="10515600" cy="344609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cs-CZ"/>
              <a:t>Vyšetření mozkomíšního moku, lumbální punkce.</a:t>
            </a:r>
            <a:endParaRPr/>
          </a:p>
          <a:p>
            <a:pPr marL="0" lvl="0" indent="0" algn="l" rtl="0">
              <a:lnSpc>
                <a:spcPct val="90000"/>
              </a:lnSpc>
              <a:spcBef>
                <a:spcPts val="1000"/>
              </a:spcBef>
              <a:spcAft>
                <a:spcPts val="0"/>
              </a:spcAft>
              <a:buClr>
                <a:schemeClr val="dk1"/>
              </a:buClr>
              <a:buSzPts val="2800"/>
              <a:buNone/>
            </a:pPr>
            <a:r>
              <a:rPr lang="cs-CZ"/>
              <a:t>Elektroencefalografie.</a:t>
            </a:r>
            <a:endParaRPr/>
          </a:p>
          <a:p>
            <a:pPr marL="0" lvl="0" indent="0" algn="l" rtl="0">
              <a:lnSpc>
                <a:spcPct val="90000"/>
              </a:lnSpc>
              <a:spcBef>
                <a:spcPts val="1000"/>
              </a:spcBef>
              <a:spcAft>
                <a:spcPts val="0"/>
              </a:spcAft>
              <a:buClr>
                <a:schemeClr val="dk1"/>
              </a:buClr>
              <a:buSzPts val="2800"/>
              <a:buNone/>
            </a:pPr>
            <a:r>
              <a:rPr lang="cs-CZ"/>
              <a:t>Základy ultrasonografie v neurologii. </a:t>
            </a:r>
            <a:endParaRPr/>
          </a:p>
          <a:p>
            <a:pPr marL="0" lvl="0" indent="0" algn="l" rtl="0">
              <a:lnSpc>
                <a:spcPct val="90000"/>
              </a:lnSpc>
              <a:spcBef>
                <a:spcPts val="1000"/>
              </a:spcBef>
              <a:spcAft>
                <a:spcPts val="0"/>
              </a:spcAft>
              <a:buClr>
                <a:schemeClr val="dk1"/>
              </a:buClr>
              <a:buSzPts val="2800"/>
              <a:buNone/>
            </a:pPr>
            <a:r>
              <a:rPr lang="cs-CZ"/>
              <a:t>Elektromyografie.</a:t>
            </a:r>
            <a:endParaRPr/>
          </a:p>
          <a:p>
            <a:pPr marL="0" lvl="0" indent="0" algn="l" rtl="0">
              <a:lnSpc>
                <a:spcPct val="90000"/>
              </a:lnSpc>
              <a:spcBef>
                <a:spcPts val="1000"/>
              </a:spcBef>
              <a:spcAft>
                <a:spcPts val="0"/>
              </a:spcAft>
              <a:buClr>
                <a:schemeClr val="dk1"/>
              </a:buClr>
              <a:buSzPts val="2800"/>
              <a:buNone/>
            </a:pPr>
            <a:r>
              <a:rPr lang="cs-CZ"/>
              <a:t>Evokované potenciály. </a:t>
            </a:r>
            <a:endParaRPr/>
          </a:p>
          <a:p>
            <a:pPr marL="0" lvl="0" indent="0" algn="l" rtl="0">
              <a:lnSpc>
                <a:spcPct val="90000"/>
              </a:lnSpc>
              <a:spcBef>
                <a:spcPts val="1000"/>
              </a:spcBef>
              <a:spcAft>
                <a:spcPts val="0"/>
              </a:spcAft>
              <a:buClr>
                <a:schemeClr val="dk1"/>
              </a:buClr>
              <a:buSzPts val="2800"/>
              <a:buNone/>
            </a:pPr>
            <a:r>
              <a:rPr lang="cs-CZ"/>
              <a:t>Základy neuroradiologie: skiagrafie, počítačová tomografie, angiografie, magnetická rezonance, pozitronová emisní tomografie.</a:t>
            </a:r>
            <a:endParaRPr/>
          </a:p>
        </p:txBody>
      </p:sp>
      <p:sp>
        <p:nvSpPr>
          <p:cNvPr id="109" name="Google Shape;109;p2"/>
          <p:cNvSpPr/>
          <p:nvPr/>
        </p:nvSpPr>
        <p:spPr>
          <a:xfrm>
            <a:off x="653144" y="1690688"/>
            <a:ext cx="10892150" cy="3708248"/>
          </a:xfrm>
          <a:prstGeom prst="rect">
            <a:avLst/>
          </a:prstGeom>
          <a:noFill/>
          <a:ln w="57150" cap="flat" cmpd="sng">
            <a:solidFill>
              <a:srgbClr val="2E75B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74"/>
        <p:cNvGrpSpPr/>
        <p:nvPr/>
      </p:nvGrpSpPr>
      <p:grpSpPr>
        <a:xfrm>
          <a:off x="0" y="0"/>
          <a:ext cx="0" cy="0"/>
          <a:chOff x="0" y="0"/>
          <a:chExt cx="0" cy="0"/>
        </a:xfrm>
      </p:grpSpPr>
      <p:sp>
        <p:nvSpPr>
          <p:cNvPr id="275" name="Google Shape;275;p20"/>
          <p:cNvSpPr/>
          <p:nvPr/>
        </p:nvSpPr>
        <p:spPr>
          <a:xfrm>
            <a:off x="597794" y="364885"/>
            <a:ext cx="7074967" cy="5792929"/>
          </a:xfrm>
          <a:prstGeom prst="rect">
            <a:avLst/>
          </a:prstGeom>
          <a:solidFill>
            <a:srgbClr val="3F3F3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76" name="Google Shape;276;p20"/>
          <p:cNvSpPr txBox="1">
            <a:spLocks noGrp="1"/>
          </p:cNvSpPr>
          <p:nvPr>
            <p:ph type="title"/>
          </p:nvPr>
        </p:nvSpPr>
        <p:spPr>
          <a:xfrm>
            <a:off x="950976" y="704088"/>
            <a:ext cx="6439700" cy="118872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3700"/>
              <a:buFont typeface="Calibri"/>
              <a:buNone/>
            </a:pPr>
            <a:r>
              <a:rPr lang="cs-CZ" sz="3700">
                <a:solidFill>
                  <a:schemeClr val="lt1"/>
                </a:solidFill>
              </a:rPr>
              <a:t>Základy ultrasonografie v neurologii. </a:t>
            </a:r>
            <a:endParaRPr/>
          </a:p>
        </p:txBody>
      </p:sp>
      <p:sp>
        <p:nvSpPr>
          <p:cNvPr id="277" name="Google Shape;277;p20"/>
          <p:cNvSpPr txBox="1">
            <a:spLocks noGrp="1"/>
          </p:cNvSpPr>
          <p:nvPr>
            <p:ph type="body" idx="1"/>
          </p:nvPr>
        </p:nvSpPr>
        <p:spPr>
          <a:xfrm>
            <a:off x="950976" y="2066544"/>
            <a:ext cx="6439700" cy="3785616"/>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lt1"/>
              </a:buClr>
              <a:buSzPts val="1700"/>
              <a:buChar char="•"/>
            </a:pPr>
            <a:r>
              <a:rPr lang="cs-CZ" sz="1700">
                <a:solidFill>
                  <a:schemeClr val="lt1"/>
                </a:solidFill>
              </a:rPr>
              <a:t>Vyšetření nevyžaduje žádnou přípravu, probíhá vleže na zádech a trvá asi 20 minut (v závislosti na závažnosti nálezu a zobrazitelnosti tkání).</a:t>
            </a:r>
            <a:endParaRPr/>
          </a:p>
          <a:p>
            <a:pPr marL="228600" lvl="0" indent="-228600" algn="l" rtl="0">
              <a:lnSpc>
                <a:spcPct val="90000"/>
              </a:lnSpc>
              <a:spcBef>
                <a:spcPts val="1000"/>
              </a:spcBef>
              <a:spcAft>
                <a:spcPts val="0"/>
              </a:spcAft>
              <a:buClr>
                <a:schemeClr val="lt1"/>
              </a:buClr>
              <a:buSzPts val="1700"/>
              <a:buChar char="•"/>
            </a:pPr>
            <a:r>
              <a:rPr lang="cs-CZ" sz="1700">
                <a:solidFill>
                  <a:schemeClr val="lt1"/>
                </a:solidFill>
              </a:rPr>
              <a:t>Ultrazvuková sonda je přikládána na krk do oblasti nad přívodné mozkové tepny a/nebo při transkraniálním vyšetření na místa na hlavě, kde je kost nejtenčí a odkud ultrazvuk nejlépe proniká do nitrolebí (tzv. akustická okna - transtemporální, transorbitální, subokcipitální a submandibulární). </a:t>
            </a:r>
            <a:endParaRPr/>
          </a:p>
          <a:p>
            <a:pPr marL="228600" lvl="0" indent="-228600" algn="l" rtl="0">
              <a:lnSpc>
                <a:spcPct val="90000"/>
              </a:lnSpc>
              <a:spcBef>
                <a:spcPts val="1000"/>
              </a:spcBef>
              <a:spcAft>
                <a:spcPts val="0"/>
              </a:spcAft>
              <a:buClr>
                <a:schemeClr val="lt1"/>
              </a:buClr>
              <a:buSzPts val="1700"/>
              <a:buChar char="•"/>
            </a:pPr>
            <a:r>
              <a:rPr lang="cs-CZ" sz="1700">
                <a:solidFill>
                  <a:schemeClr val="lt1"/>
                </a:solidFill>
              </a:rPr>
              <a:t>Vyšetření je nebolestivé, pacienti mohou cítit pouze mírný tlak sondy na krku nebo v jiném místě vyšetření (na spánku). </a:t>
            </a:r>
            <a:endParaRPr/>
          </a:p>
          <a:p>
            <a:pPr marL="228600" lvl="0" indent="-228600" algn="l" rtl="0">
              <a:lnSpc>
                <a:spcPct val="90000"/>
              </a:lnSpc>
              <a:spcBef>
                <a:spcPts val="1000"/>
              </a:spcBef>
              <a:spcAft>
                <a:spcPts val="0"/>
              </a:spcAft>
              <a:buClr>
                <a:schemeClr val="lt1"/>
              </a:buClr>
              <a:buSzPts val="1700"/>
              <a:buChar char="•"/>
            </a:pPr>
            <a:r>
              <a:rPr lang="cs-CZ" sz="1700">
                <a:solidFill>
                  <a:schemeClr val="lt1"/>
                </a:solidFill>
              </a:rPr>
              <a:t>Mezi výhody ultrazvukového vyšetření patří zejména bezpečnost, neinvazivnost, opakovaná proveditelnost.</a:t>
            </a:r>
            <a:endParaRPr/>
          </a:p>
          <a:p>
            <a:pPr marL="228600" lvl="0" indent="-120650" algn="l" rtl="0">
              <a:lnSpc>
                <a:spcPct val="90000"/>
              </a:lnSpc>
              <a:spcBef>
                <a:spcPts val="1000"/>
              </a:spcBef>
              <a:spcAft>
                <a:spcPts val="0"/>
              </a:spcAft>
              <a:buClr>
                <a:schemeClr val="dk1"/>
              </a:buClr>
              <a:buSzPts val="1700"/>
              <a:buNone/>
            </a:pPr>
            <a:endParaRPr sz="1700">
              <a:solidFill>
                <a:schemeClr val="lt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83"/>
        <p:cNvGrpSpPr/>
        <p:nvPr/>
      </p:nvGrpSpPr>
      <p:grpSpPr>
        <a:xfrm>
          <a:off x="0" y="0"/>
          <a:ext cx="0" cy="0"/>
          <a:chOff x="0" y="0"/>
          <a:chExt cx="0" cy="0"/>
        </a:xfrm>
      </p:grpSpPr>
      <p:sp>
        <p:nvSpPr>
          <p:cNvPr id="284" name="Google Shape;284;p21"/>
          <p:cNvSpPr/>
          <p:nvPr/>
        </p:nvSpPr>
        <p:spPr>
          <a:xfrm>
            <a:off x="0" y="0"/>
            <a:ext cx="12191999" cy="6857365"/>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85" name="Google Shape;285;p21"/>
          <p:cNvSpPr txBox="1">
            <a:spLocks noGrp="1"/>
          </p:cNvSpPr>
          <p:nvPr>
            <p:ph type="title"/>
          </p:nvPr>
        </p:nvSpPr>
        <p:spPr>
          <a:xfrm>
            <a:off x="589560" y="856180"/>
            <a:ext cx="5279408" cy="112806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700"/>
              <a:buFont typeface="Calibri"/>
              <a:buNone/>
            </a:pPr>
            <a:r>
              <a:rPr lang="cs-CZ" sz="3700"/>
              <a:t>Základy ultrasonografie v neurologii. </a:t>
            </a:r>
            <a:endParaRPr/>
          </a:p>
        </p:txBody>
      </p:sp>
      <p:grpSp>
        <p:nvGrpSpPr>
          <p:cNvPr id="286" name="Google Shape;286;p21"/>
          <p:cNvGrpSpPr/>
          <p:nvPr/>
        </p:nvGrpSpPr>
        <p:grpSpPr>
          <a:xfrm>
            <a:off x="0" y="1083484"/>
            <a:ext cx="355196" cy="673460"/>
            <a:chOff x="0" y="823811"/>
            <a:chExt cx="355196" cy="673460"/>
          </a:xfrm>
        </p:grpSpPr>
        <p:sp>
          <p:nvSpPr>
            <p:cNvPr id="287" name="Google Shape;287;p21"/>
            <p:cNvSpPr/>
            <p:nvPr/>
          </p:nvSpPr>
          <p:spPr>
            <a:xfrm>
              <a:off x="0" y="823811"/>
              <a:ext cx="87363" cy="673460"/>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88" name="Google Shape;288;p21"/>
            <p:cNvSpPr/>
            <p:nvPr/>
          </p:nvSpPr>
          <p:spPr>
            <a:xfrm>
              <a:off x="159341" y="823811"/>
              <a:ext cx="195855" cy="673460"/>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sp>
        <p:nvSpPr>
          <p:cNvPr id="289" name="Google Shape;289;p21"/>
          <p:cNvSpPr/>
          <p:nvPr/>
        </p:nvSpPr>
        <p:spPr>
          <a:xfrm flipH="1">
            <a:off x="665085" y="2123821"/>
            <a:ext cx="4975066" cy="27432"/>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90" name="Google Shape;290;p21"/>
          <p:cNvSpPr txBox="1">
            <a:spLocks noGrp="1"/>
          </p:cNvSpPr>
          <p:nvPr>
            <p:ph type="body" idx="1"/>
          </p:nvPr>
        </p:nvSpPr>
        <p:spPr>
          <a:xfrm>
            <a:off x="590719" y="2330505"/>
            <a:ext cx="5278066" cy="3979585"/>
          </a:xfrm>
          <a:prstGeom prst="rect">
            <a:avLst/>
          </a:prstGeom>
          <a:noFill/>
          <a:ln>
            <a:noFill/>
          </a:ln>
        </p:spPr>
        <p:txBody>
          <a:bodyPr spcFirstLastPara="1" wrap="square" lIns="91425" tIns="45700" rIns="91425" bIns="45700" anchor="ctr" anchorCtr="0">
            <a:normAutofit/>
          </a:bodyPr>
          <a:lstStyle/>
          <a:p>
            <a:pPr marL="228600" lvl="0" indent="-228600" algn="l" rtl="0">
              <a:lnSpc>
                <a:spcPct val="90000"/>
              </a:lnSpc>
              <a:spcBef>
                <a:spcPts val="0"/>
              </a:spcBef>
              <a:spcAft>
                <a:spcPts val="0"/>
              </a:spcAft>
              <a:buClr>
                <a:schemeClr val="dk1"/>
              </a:buClr>
              <a:buSzPts val="2000"/>
              <a:buChar char="•"/>
            </a:pPr>
            <a:r>
              <a:rPr lang="cs-CZ" sz="2000"/>
              <a:t>UZ se nejčastěji využívá pro hodnocení výskytu zúžení či uzávěrů na sledovaných mozkových tepnách, vznikajících obvykle na podkladě jejich aterosklerotického postižení. </a:t>
            </a:r>
            <a:endParaRPr/>
          </a:p>
          <a:p>
            <a:pPr marL="228600" lvl="0" indent="-228600" algn="l" rtl="0">
              <a:lnSpc>
                <a:spcPct val="90000"/>
              </a:lnSpc>
              <a:spcBef>
                <a:spcPts val="1000"/>
              </a:spcBef>
              <a:spcAft>
                <a:spcPts val="0"/>
              </a:spcAft>
              <a:buClr>
                <a:schemeClr val="dk1"/>
              </a:buClr>
              <a:buSzPts val="2000"/>
              <a:buChar char="•"/>
            </a:pPr>
            <a:r>
              <a:rPr lang="cs-CZ" sz="2000"/>
              <a:t>Významným přínosem je také možnost hodnocení vazospazmů u pacientů se subarachnoidálním krvácením. </a:t>
            </a:r>
            <a:endParaRPr/>
          </a:p>
          <a:p>
            <a:pPr marL="228600" lvl="0" indent="-228600" algn="l" rtl="0">
              <a:lnSpc>
                <a:spcPct val="90000"/>
              </a:lnSpc>
              <a:spcBef>
                <a:spcPts val="1000"/>
              </a:spcBef>
              <a:spcAft>
                <a:spcPts val="0"/>
              </a:spcAft>
              <a:buClr>
                <a:schemeClr val="dk1"/>
              </a:buClr>
              <a:buSzPts val="2000"/>
              <a:buChar char="•"/>
            </a:pPr>
            <a:r>
              <a:rPr lang="cs-CZ" sz="2000"/>
              <a:t>V dalších indikacích má UZ v dospělosti význam spíše pomocný, v novorozeneckém a časném kojeneckém období se však jedná o velmi důležitou diagnostickou metodu, umožňující hodnocení řady patologických nitrolebních procesů. </a:t>
            </a:r>
            <a:endParaRPr/>
          </a:p>
        </p:txBody>
      </p:sp>
      <p:sp>
        <p:nvSpPr>
          <p:cNvPr id="291" name="Google Shape;291;p21"/>
          <p:cNvSpPr/>
          <p:nvPr/>
        </p:nvSpPr>
        <p:spPr>
          <a:xfrm flipH="1">
            <a:off x="10697670" y="0"/>
            <a:ext cx="1494330" cy="6858000"/>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92" name="Google Shape;292;p21"/>
          <p:cNvSpPr/>
          <p:nvPr/>
        </p:nvSpPr>
        <p:spPr>
          <a:xfrm>
            <a:off x="6849687" y="357447"/>
            <a:ext cx="4845488" cy="2923587"/>
          </a:xfrm>
          <a:prstGeom prst="rect">
            <a:avLst/>
          </a:prstGeom>
          <a:solidFill>
            <a:schemeClr val="lt1"/>
          </a:solidFill>
          <a:ln>
            <a:noFill/>
          </a:ln>
          <a:effectLst>
            <a:outerShdw blurRad="139700" dist="127000" dir="5400000" algn="t" rotWithShape="0">
              <a:srgbClr val="000000">
                <a:alpha val="1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94" name="Google Shape;294;p21"/>
          <p:cNvSpPr/>
          <p:nvPr/>
        </p:nvSpPr>
        <p:spPr>
          <a:xfrm>
            <a:off x="6849687" y="3505479"/>
            <a:ext cx="4845488" cy="2923587"/>
          </a:xfrm>
          <a:prstGeom prst="rect">
            <a:avLst/>
          </a:prstGeom>
          <a:solidFill>
            <a:schemeClr val="lt1"/>
          </a:solidFill>
          <a:ln>
            <a:noFill/>
          </a:ln>
          <a:effectLst>
            <a:outerShdw blurRad="139700" dist="127000" dir="5400000" algn="t" rotWithShape="0">
              <a:srgbClr val="000000">
                <a:alpha val="1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Google Shape;300;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cs-CZ" sz="4400">
                <a:latin typeface="Calibri"/>
                <a:ea typeface="Calibri"/>
                <a:cs typeface="Calibri"/>
                <a:sym typeface="Calibri"/>
              </a:rPr>
              <a:t>Pomocné vyšetřovací metody v neurologii</a:t>
            </a:r>
            <a:endParaRPr/>
          </a:p>
        </p:txBody>
      </p:sp>
      <p:sp>
        <p:nvSpPr>
          <p:cNvPr id="301" name="Google Shape;301;p22"/>
          <p:cNvSpPr txBox="1">
            <a:spLocks noGrp="1"/>
          </p:cNvSpPr>
          <p:nvPr>
            <p:ph type="body" idx="1"/>
          </p:nvPr>
        </p:nvSpPr>
        <p:spPr>
          <a:xfrm>
            <a:off x="838200" y="1825625"/>
            <a:ext cx="10515600" cy="344609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BFBFBF"/>
              </a:buClr>
              <a:buSzPts val="2800"/>
              <a:buNone/>
            </a:pPr>
            <a:r>
              <a:rPr lang="cs-CZ">
                <a:solidFill>
                  <a:srgbClr val="BFBFBF"/>
                </a:solidFill>
              </a:rPr>
              <a:t>Vyšetření mozkomíšního moku, lumbální punkce.</a:t>
            </a:r>
            <a:endParaRPr/>
          </a:p>
          <a:p>
            <a:pPr marL="0" lvl="0" indent="0" algn="l" rtl="0">
              <a:lnSpc>
                <a:spcPct val="90000"/>
              </a:lnSpc>
              <a:spcBef>
                <a:spcPts val="1000"/>
              </a:spcBef>
              <a:spcAft>
                <a:spcPts val="0"/>
              </a:spcAft>
              <a:buClr>
                <a:srgbClr val="BFBFBF"/>
              </a:buClr>
              <a:buSzPts val="2800"/>
              <a:buNone/>
            </a:pPr>
            <a:r>
              <a:rPr lang="cs-CZ">
                <a:solidFill>
                  <a:srgbClr val="BFBFBF"/>
                </a:solidFill>
              </a:rPr>
              <a:t>Elektroencefalografie.</a:t>
            </a:r>
            <a:endParaRPr/>
          </a:p>
          <a:p>
            <a:pPr marL="0" lvl="0" indent="0" algn="l" rtl="0">
              <a:lnSpc>
                <a:spcPct val="90000"/>
              </a:lnSpc>
              <a:spcBef>
                <a:spcPts val="1000"/>
              </a:spcBef>
              <a:spcAft>
                <a:spcPts val="0"/>
              </a:spcAft>
              <a:buClr>
                <a:srgbClr val="D0CECE"/>
              </a:buClr>
              <a:buSzPts val="2800"/>
              <a:buNone/>
            </a:pPr>
            <a:r>
              <a:rPr lang="cs-CZ">
                <a:solidFill>
                  <a:srgbClr val="D0CECE"/>
                </a:solidFill>
              </a:rPr>
              <a:t>Základy ultrasonografie v neurologii. </a:t>
            </a:r>
            <a:endParaRPr/>
          </a:p>
          <a:p>
            <a:pPr marL="0" lvl="0" indent="0" algn="l" rtl="0">
              <a:lnSpc>
                <a:spcPct val="90000"/>
              </a:lnSpc>
              <a:spcBef>
                <a:spcPts val="1000"/>
              </a:spcBef>
              <a:spcAft>
                <a:spcPts val="0"/>
              </a:spcAft>
              <a:buClr>
                <a:srgbClr val="FF0000"/>
              </a:buClr>
              <a:buSzPts val="2800"/>
              <a:buNone/>
            </a:pPr>
            <a:r>
              <a:rPr lang="cs-CZ">
                <a:solidFill>
                  <a:srgbClr val="FF0000"/>
                </a:solidFill>
              </a:rPr>
              <a:t>Elektromyografie.</a:t>
            </a:r>
            <a:endParaRPr/>
          </a:p>
          <a:p>
            <a:pPr marL="0" lvl="0" indent="0" algn="l" rtl="0">
              <a:lnSpc>
                <a:spcPct val="90000"/>
              </a:lnSpc>
              <a:spcBef>
                <a:spcPts val="1000"/>
              </a:spcBef>
              <a:spcAft>
                <a:spcPts val="0"/>
              </a:spcAft>
              <a:buClr>
                <a:srgbClr val="BFBFBF"/>
              </a:buClr>
              <a:buSzPts val="2800"/>
              <a:buNone/>
            </a:pPr>
            <a:r>
              <a:rPr lang="cs-CZ">
                <a:solidFill>
                  <a:srgbClr val="BFBFBF"/>
                </a:solidFill>
              </a:rPr>
              <a:t>Evokované potenciály. </a:t>
            </a:r>
            <a:endParaRPr/>
          </a:p>
          <a:p>
            <a:pPr marL="0" lvl="0" indent="0" algn="l" rtl="0">
              <a:lnSpc>
                <a:spcPct val="90000"/>
              </a:lnSpc>
              <a:spcBef>
                <a:spcPts val="1000"/>
              </a:spcBef>
              <a:spcAft>
                <a:spcPts val="0"/>
              </a:spcAft>
              <a:buClr>
                <a:srgbClr val="BFBFBF"/>
              </a:buClr>
              <a:buSzPts val="2800"/>
              <a:buNone/>
            </a:pPr>
            <a:r>
              <a:rPr lang="cs-CZ">
                <a:solidFill>
                  <a:srgbClr val="BFBFBF"/>
                </a:solidFill>
              </a:rPr>
              <a:t>Základy neuroradiologie: skiagrafie, počítačová tomografie, angiografie, magnetická rezonance, pozitronová emisní tomografie.</a:t>
            </a:r>
            <a:endParaRPr/>
          </a:p>
        </p:txBody>
      </p:sp>
      <p:sp>
        <p:nvSpPr>
          <p:cNvPr id="302" name="Google Shape;302;p22"/>
          <p:cNvSpPr/>
          <p:nvPr/>
        </p:nvSpPr>
        <p:spPr>
          <a:xfrm>
            <a:off x="653144" y="1690688"/>
            <a:ext cx="10892150" cy="3708248"/>
          </a:xfrm>
          <a:prstGeom prst="rect">
            <a:avLst/>
          </a:prstGeom>
          <a:noFill/>
          <a:ln w="57150" cap="flat" cmpd="sng">
            <a:solidFill>
              <a:srgbClr val="2E75B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06"/>
        <p:cNvGrpSpPr/>
        <p:nvPr/>
      </p:nvGrpSpPr>
      <p:grpSpPr>
        <a:xfrm>
          <a:off x="0" y="0"/>
          <a:ext cx="0" cy="0"/>
          <a:chOff x="0" y="0"/>
          <a:chExt cx="0" cy="0"/>
        </a:xfrm>
      </p:grpSpPr>
      <p:sp>
        <p:nvSpPr>
          <p:cNvPr id="307" name="Google Shape;307;p23"/>
          <p:cNvSpPr/>
          <p:nvPr/>
        </p:nvSpPr>
        <p:spPr>
          <a:xfrm>
            <a:off x="0" y="1"/>
            <a:ext cx="12191696"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08" name="Google Shape;308;p23"/>
          <p:cNvSpPr/>
          <p:nvPr/>
        </p:nvSpPr>
        <p:spPr>
          <a:xfrm>
            <a:off x="305" y="0"/>
            <a:ext cx="12191696"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00">
              <a:solidFill>
                <a:schemeClr val="lt1"/>
              </a:solidFill>
              <a:latin typeface="Calibri"/>
              <a:ea typeface="Calibri"/>
              <a:cs typeface="Calibri"/>
              <a:sym typeface="Calibri"/>
            </a:endParaRPr>
          </a:p>
        </p:txBody>
      </p:sp>
      <p:grpSp>
        <p:nvGrpSpPr>
          <p:cNvPr id="309" name="Google Shape;309;p23"/>
          <p:cNvGrpSpPr/>
          <p:nvPr/>
        </p:nvGrpSpPr>
        <p:grpSpPr>
          <a:xfrm>
            <a:off x="-21863" y="508838"/>
            <a:ext cx="5217958" cy="6239661"/>
            <a:chOff x="-19221" y="251144"/>
            <a:chExt cx="5217958" cy="6239661"/>
          </a:xfrm>
        </p:grpSpPr>
        <p:sp>
          <p:nvSpPr>
            <p:cNvPr id="310" name="Google Shape;310;p23"/>
            <p:cNvSpPr/>
            <p:nvPr/>
          </p:nvSpPr>
          <p:spPr>
            <a:xfrm>
              <a:off x="-19221" y="251144"/>
              <a:ext cx="5187198" cy="6239661"/>
            </a:xfrm>
            <a:custGeom>
              <a:avLst/>
              <a:gdLst/>
              <a:ahLst/>
              <a:cxnLst/>
              <a:rect l="l" t="t" r="r" b="b"/>
              <a:pathLst>
                <a:path w="5187198" h="6239661" extrusionOk="0">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0">
                  <a:srgbClr val="FFFFFF">
                    <a:alpha val="9803"/>
                  </a:srgbClr>
                </a:gs>
                <a:gs pos="2000">
                  <a:srgbClr val="FFFFFF">
                    <a:alpha val="9803"/>
                  </a:srgbClr>
                </a:gs>
                <a:gs pos="16000">
                  <a:srgbClr val="70AD47">
                    <a:alpha val="9803"/>
                  </a:srgbClr>
                </a:gs>
                <a:gs pos="85000">
                  <a:srgbClr val="4472C4">
                    <a:alpha val="9803"/>
                  </a:srgbClr>
                </a:gs>
                <a:gs pos="100000">
                  <a:srgbClr val="FFFFFF">
                    <a:alpha val="9803"/>
                  </a:srgbClr>
                </a:gs>
              </a:gsLst>
              <a:lin ang="120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11" name="Google Shape;311;p23"/>
            <p:cNvSpPr/>
            <p:nvPr/>
          </p:nvSpPr>
          <p:spPr>
            <a:xfrm>
              <a:off x="-19220" y="297400"/>
              <a:ext cx="5215811" cy="6107388"/>
            </a:xfrm>
            <a:custGeom>
              <a:avLst/>
              <a:gdLst/>
              <a:ahLst/>
              <a:cxnLst/>
              <a:rect l="l" t="t" r="r" b="b"/>
              <a:pathLst>
                <a:path w="5215811" h="6107388" extrusionOk="0">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0">
                  <a:srgbClr val="FFFFFF">
                    <a:alpha val="9803"/>
                  </a:srgbClr>
                </a:gs>
                <a:gs pos="2000">
                  <a:srgbClr val="FFFFFF">
                    <a:alpha val="9803"/>
                  </a:srgbClr>
                </a:gs>
                <a:gs pos="16000">
                  <a:srgbClr val="70AD47">
                    <a:alpha val="9803"/>
                  </a:srgbClr>
                </a:gs>
                <a:gs pos="85000">
                  <a:srgbClr val="4472C4">
                    <a:alpha val="9803"/>
                  </a:srgbClr>
                </a:gs>
                <a:gs pos="100000">
                  <a:srgbClr val="FFFFFF">
                    <a:alpha val="9803"/>
                  </a:srgbClr>
                </a:gs>
              </a:gsLst>
              <a:lin ang="120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12" name="Google Shape;312;p23"/>
            <p:cNvSpPr/>
            <p:nvPr/>
          </p:nvSpPr>
          <p:spPr>
            <a:xfrm>
              <a:off x="-19221" y="319367"/>
              <a:ext cx="5217956" cy="6100079"/>
            </a:xfrm>
            <a:custGeom>
              <a:avLst/>
              <a:gdLst/>
              <a:ahLst/>
              <a:cxnLst/>
              <a:rect l="l" t="t" r="r" b="b"/>
              <a:pathLst>
                <a:path w="5217956" h="6100079" extrusionOk="0">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0">
                  <a:srgbClr val="FFFFFF">
                    <a:alpha val="9803"/>
                  </a:srgbClr>
                </a:gs>
                <a:gs pos="2000">
                  <a:srgbClr val="FFFFFF">
                    <a:alpha val="9803"/>
                  </a:srgbClr>
                </a:gs>
                <a:gs pos="16000">
                  <a:srgbClr val="70AD47">
                    <a:alpha val="9803"/>
                  </a:srgbClr>
                </a:gs>
                <a:gs pos="85000">
                  <a:srgbClr val="4472C4">
                    <a:alpha val="9803"/>
                  </a:srgbClr>
                </a:gs>
                <a:gs pos="100000">
                  <a:srgbClr val="FFFFFF">
                    <a:alpha val="9803"/>
                  </a:srgbClr>
                </a:gs>
              </a:gsLst>
              <a:lin ang="120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13" name="Google Shape;313;p23"/>
            <p:cNvSpPr/>
            <p:nvPr/>
          </p:nvSpPr>
          <p:spPr>
            <a:xfrm>
              <a:off x="-19220" y="319367"/>
              <a:ext cx="5217957" cy="6100079"/>
            </a:xfrm>
            <a:custGeom>
              <a:avLst/>
              <a:gdLst/>
              <a:ahLst/>
              <a:cxnLst/>
              <a:rect l="l" t="t" r="r" b="b"/>
              <a:pathLst>
                <a:path w="5217957" h="6100079" extrusionOk="0">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0">
                  <a:srgbClr val="FFFFFF">
                    <a:alpha val="9803"/>
                  </a:srgbClr>
                </a:gs>
                <a:gs pos="2000">
                  <a:srgbClr val="FFFFFF">
                    <a:alpha val="9803"/>
                  </a:srgbClr>
                </a:gs>
                <a:gs pos="16000">
                  <a:srgbClr val="70AD47">
                    <a:alpha val="9803"/>
                  </a:srgbClr>
                </a:gs>
                <a:gs pos="85000">
                  <a:srgbClr val="4472C4">
                    <a:alpha val="9803"/>
                  </a:srgbClr>
                </a:gs>
                <a:gs pos="100000">
                  <a:srgbClr val="FFFFFF">
                    <a:alpha val="9803"/>
                  </a:srgbClr>
                </a:gs>
              </a:gsLst>
              <a:lin ang="120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sp>
        <p:nvSpPr>
          <p:cNvPr id="314" name="Google Shape;314;p23"/>
          <p:cNvSpPr txBox="1">
            <a:spLocks noGrp="1"/>
          </p:cNvSpPr>
          <p:nvPr>
            <p:ph type="title"/>
          </p:nvPr>
        </p:nvSpPr>
        <p:spPr>
          <a:xfrm>
            <a:off x="640080" y="1243013"/>
            <a:ext cx="3855720" cy="4371974"/>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3600"/>
              <a:buFont typeface="Calibri"/>
              <a:buNone/>
            </a:pPr>
            <a:r>
              <a:rPr lang="cs-CZ" sz="3600">
                <a:solidFill>
                  <a:schemeClr val="dk2"/>
                </a:solidFill>
              </a:rPr>
              <a:t>Elektromyografie</a:t>
            </a:r>
            <a:endParaRPr/>
          </a:p>
        </p:txBody>
      </p:sp>
      <p:sp>
        <p:nvSpPr>
          <p:cNvPr id="315" name="Google Shape;315;p23"/>
          <p:cNvSpPr txBox="1">
            <a:spLocks noGrp="1"/>
          </p:cNvSpPr>
          <p:nvPr>
            <p:ph type="body" idx="1"/>
          </p:nvPr>
        </p:nvSpPr>
        <p:spPr>
          <a:xfrm>
            <a:off x="6172200" y="804672"/>
            <a:ext cx="5221224" cy="5230368"/>
          </a:xfrm>
          <a:prstGeom prst="rect">
            <a:avLst/>
          </a:prstGeom>
          <a:noFill/>
          <a:ln>
            <a:noFill/>
          </a:ln>
        </p:spPr>
        <p:txBody>
          <a:bodyPr spcFirstLastPara="1" wrap="square" lIns="91425" tIns="45700" rIns="91425" bIns="45700" anchor="ctr" anchorCtr="0">
            <a:normAutofit/>
          </a:bodyPr>
          <a:lstStyle/>
          <a:p>
            <a:pPr marL="228600" lvl="0" indent="-228600" algn="l" rtl="0">
              <a:lnSpc>
                <a:spcPct val="90000"/>
              </a:lnSpc>
              <a:spcBef>
                <a:spcPts val="0"/>
              </a:spcBef>
              <a:spcAft>
                <a:spcPts val="0"/>
              </a:spcAft>
              <a:buClr>
                <a:schemeClr val="dk2"/>
              </a:buClr>
              <a:buSzPts val="1800"/>
              <a:buChar char="•"/>
            </a:pPr>
            <a:r>
              <a:rPr lang="cs-CZ" sz="1800">
                <a:solidFill>
                  <a:schemeClr val="dk2"/>
                </a:solidFill>
              </a:rPr>
              <a:t>Elektromyografie (EMG) je souhrnný název pro skupinu metod, využívaných v diagnostice onemocnění: </a:t>
            </a:r>
            <a:endParaRPr/>
          </a:p>
          <a:p>
            <a:pPr marL="685800" lvl="1" indent="-228600" algn="l" rtl="0">
              <a:lnSpc>
                <a:spcPct val="90000"/>
              </a:lnSpc>
              <a:spcBef>
                <a:spcPts val="500"/>
              </a:spcBef>
              <a:spcAft>
                <a:spcPts val="0"/>
              </a:spcAft>
              <a:buClr>
                <a:schemeClr val="dk2"/>
              </a:buClr>
              <a:buSzPts val="1800"/>
              <a:buChar char="•"/>
            </a:pPr>
            <a:r>
              <a:rPr lang="cs-CZ" sz="1800">
                <a:solidFill>
                  <a:schemeClr val="dk2"/>
                </a:solidFill>
              </a:rPr>
              <a:t>periferních nervů </a:t>
            </a:r>
            <a:endParaRPr/>
          </a:p>
          <a:p>
            <a:pPr marL="685800" lvl="1" indent="-228600" algn="l" rtl="0">
              <a:lnSpc>
                <a:spcPct val="90000"/>
              </a:lnSpc>
              <a:spcBef>
                <a:spcPts val="500"/>
              </a:spcBef>
              <a:spcAft>
                <a:spcPts val="0"/>
              </a:spcAft>
              <a:buClr>
                <a:schemeClr val="dk2"/>
              </a:buClr>
              <a:buSzPts val="1800"/>
              <a:buChar char="•"/>
            </a:pPr>
            <a:r>
              <a:rPr lang="cs-CZ" sz="1800">
                <a:solidFill>
                  <a:schemeClr val="dk2"/>
                </a:solidFill>
              </a:rPr>
              <a:t>svalů </a:t>
            </a:r>
            <a:endParaRPr/>
          </a:p>
          <a:p>
            <a:pPr marL="685800" lvl="1" indent="-228600" algn="l" rtl="0">
              <a:lnSpc>
                <a:spcPct val="90000"/>
              </a:lnSpc>
              <a:spcBef>
                <a:spcPts val="500"/>
              </a:spcBef>
              <a:spcAft>
                <a:spcPts val="0"/>
              </a:spcAft>
              <a:buClr>
                <a:schemeClr val="dk2"/>
              </a:buClr>
              <a:buSzPts val="1800"/>
              <a:buChar char="•"/>
            </a:pPr>
            <a:r>
              <a:rPr lang="cs-CZ" sz="1800">
                <a:solidFill>
                  <a:schemeClr val="dk2"/>
                </a:solidFill>
              </a:rPr>
              <a:t>nervosvalového přenosu </a:t>
            </a:r>
            <a:endParaRPr/>
          </a:p>
          <a:p>
            <a:pPr marL="685800" lvl="1" indent="-228600" algn="l" rtl="0">
              <a:lnSpc>
                <a:spcPct val="90000"/>
              </a:lnSpc>
              <a:spcBef>
                <a:spcPts val="500"/>
              </a:spcBef>
              <a:spcAft>
                <a:spcPts val="0"/>
              </a:spcAft>
              <a:buClr>
                <a:schemeClr val="dk2"/>
              </a:buClr>
              <a:buSzPts val="1800"/>
              <a:buChar char="•"/>
            </a:pPr>
            <a:r>
              <a:rPr lang="cs-CZ" sz="1800">
                <a:solidFill>
                  <a:schemeClr val="dk2"/>
                </a:solidFill>
              </a:rPr>
              <a:t>motorických neuronů </a:t>
            </a:r>
            <a:endParaRPr/>
          </a:p>
          <a:p>
            <a:pPr marL="228600" lvl="0" indent="-228600" algn="l" rtl="0">
              <a:lnSpc>
                <a:spcPct val="90000"/>
              </a:lnSpc>
              <a:spcBef>
                <a:spcPts val="1000"/>
              </a:spcBef>
              <a:spcAft>
                <a:spcPts val="0"/>
              </a:spcAft>
              <a:buClr>
                <a:schemeClr val="dk2"/>
              </a:buClr>
              <a:buSzPts val="1800"/>
              <a:buChar char="•"/>
            </a:pPr>
            <a:r>
              <a:rPr lang="cs-CZ" sz="1800">
                <a:solidFill>
                  <a:schemeClr val="dk2"/>
                </a:solidFill>
              </a:rPr>
              <a:t>Vyšetření je nejčastěji prováděno za účelem diagnostiky syndromu karpálního tunelu a dalších postižení periferních nervů a/nebo pletení, kořenových syndromů (krčních či bederních), polyneuropatií, svalových onemocnění a amyotrofické laterální sklerózy. </a:t>
            </a:r>
            <a:endParaRPr/>
          </a:p>
          <a:p>
            <a:pPr marL="228600" lvl="0" indent="-228600" algn="l" rtl="0">
              <a:lnSpc>
                <a:spcPct val="90000"/>
              </a:lnSpc>
              <a:spcBef>
                <a:spcPts val="1000"/>
              </a:spcBef>
              <a:spcAft>
                <a:spcPts val="0"/>
              </a:spcAft>
              <a:buClr>
                <a:schemeClr val="dk2"/>
              </a:buClr>
              <a:buSzPts val="1800"/>
              <a:buChar char="•"/>
            </a:pPr>
            <a:r>
              <a:rPr lang="cs-CZ" sz="1800">
                <a:solidFill>
                  <a:schemeClr val="dk2"/>
                </a:solidFill>
              </a:rPr>
              <a:t>Vyšetření se skládá ze dvou základních částí: </a:t>
            </a:r>
            <a:endParaRPr/>
          </a:p>
          <a:p>
            <a:pPr marL="685800" lvl="1" indent="-228600" algn="l" rtl="0">
              <a:lnSpc>
                <a:spcPct val="90000"/>
              </a:lnSpc>
              <a:spcBef>
                <a:spcPts val="500"/>
              </a:spcBef>
              <a:spcAft>
                <a:spcPts val="0"/>
              </a:spcAft>
              <a:buClr>
                <a:schemeClr val="dk2"/>
              </a:buClr>
              <a:buSzPts val="1800"/>
              <a:buChar char="•"/>
            </a:pPr>
            <a:r>
              <a:rPr lang="cs-CZ" sz="1800">
                <a:solidFill>
                  <a:schemeClr val="dk2"/>
                </a:solidFill>
              </a:rPr>
              <a:t>1. kondukčních studií periferních nervů </a:t>
            </a:r>
            <a:endParaRPr/>
          </a:p>
          <a:p>
            <a:pPr marL="685800" lvl="1" indent="-228600" algn="l" rtl="0">
              <a:lnSpc>
                <a:spcPct val="90000"/>
              </a:lnSpc>
              <a:spcBef>
                <a:spcPts val="500"/>
              </a:spcBef>
              <a:spcAft>
                <a:spcPts val="0"/>
              </a:spcAft>
              <a:buClr>
                <a:schemeClr val="dk2"/>
              </a:buClr>
              <a:buSzPts val="1800"/>
              <a:buChar char="•"/>
            </a:pPr>
            <a:r>
              <a:rPr lang="cs-CZ" sz="1800">
                <a:solidFill>
                  <a:schemeClr val="dk2"/>
                </a:solidFill>
              </a:rPr>
              <a:t>2. jehlové EMG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19"/>
        <p:cNvGrpSpPr/>
        <p:nvPr/>
      </p:nvGrpSpPr>
      <p:grpSpPr>
        <a:xfrm>
          <a:off x="0" y="0"/>
          <a:ext cx="0" cy="0"/>
          <a:chOff x="0" y="0"/>
          <a:chExt cx="0" cy="0"/>
        </a:xfrm>
      </p:grpSpPr>
      <p:sp>
        <p:nvSpPr>
          <p:cNvPr id="320" name="Google Shape;320;p24"/>
          <p:cNvSpPr txBox="1">
            <a:spLocks noGrp="1"/>
          </p:cNvSpPr>
          <p:nvPr>
            <p:ph type="title"/>
          </p:nvPr>
        </p:nvSpPr>
        <p:spPr>
          <a:xfrm>
            <a:off x="649224" y="629266"/>
            <a:ext cx="5102351" cy="167660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cs-CZ"/>
              <a:t>Elektromyografie</a:t>
            </a:r>
            <a:endParaRPr/>
          </a:p>
        </p:txBody>
      </p:sp>
      <p:sp>
        <p:nvSpPr>
          <p:cNvPr id="321" name="Google Shape;321;p24"/>
          <p:cNvSpPr txBox="1">
            <a:spLocks noGrp="1"/>
          </p:cNvSpPr>
          <p:nvPr>
            <p:ph type="body" idx="1"/>
          </p:nvPr>
        </p:nvSpPr>
        <p:spPr>
          <a:xfrm>
            <a:off x="649224" y="2438400"/>
            <a:ext cx="5102351" cy="3785419"/>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1400"/>
              <a:buChar char="•"/>
            </a:pPr>
            <a:r>
              <a:rPr lang="cs-CZ" sz="1400"/>
              <a:t>V rámci KONDUKČNÍCH STUDIÍ jsou periferní nervy stimulovány elektrickým proudem nízké intenzity, odpověď na stimulaci je snímána v jiném místě nad průběhem nervu a/nebo nad svalem, který je daným nervem zásobován.</a:t>
            </a:r>
            <a:endParaRPr/>
          </a:p>
          <a:p>
            <a:pPr marL="228600" lvl="0" indent="-228600" algn="l" rtl="0">
              <a:lnSpc>
                <a:spcPct val="90000"/>
              </a:lnSpc>
              <a:spcBef>
                <a:spcPts val="1000"/>
              </a:spcBef>
              <a:spcAft>
                <a:spcPts val="0"/>
              </a:spcAft>
              <a:buClr>
                <a:schemeClr val="dk1"/>
              </a:buClr>
              <a:buSzPts val="1400"/>
              <a:buChar char="•"/>
            </a:pPr>
            <a:r>
              <a:rPr lang="cs-CZ" sz="1400"/>
              <a:t>JEHLOVÁ EMG využívá tenkou jehlovou elektrodu, která (po vpichu do vyšetřovaného svalu po předchozí desinfekci kožního povrchu) umožní snímat elektrickou aktivitu ve svalu v klidu a při aktivaci . </a:t>
            </a:r>
            <a:endParaRPr/>
          </a:p>
          <a:p>
            <a:pPr marL="685800" lvl="1" indent="-228600" algn="l" rtl="0">
              <a:lnSpc>
                <a:spcPct val="90000"/>
              </a:lnSpc>
              <a:spcBef>
                <a:spcPts val="500"/>
              </a:spcBef>
              <a:spcAft>
                <a:spcPts val="0"/>
              </a:spcAft>
              <a:buClr>
                <a:schemeClr val="dk1"/>
              </a:buClr>
              <a:buSzPts val="1400"/>
              <a:buChar char="•"/>
            </a:pPr>
            <a:r>
              <a:rPr lang="cs-CZ" sz="1400"/>
              <a:t>V klidu za fyziologických podmínek ve svalech tzv. elektrické ticho (tedy není patrná žádná elektrická aktivita). </a:t>
            </a:r>
            <a:endParaRPr/>
          </a:p>
          <a:p>
            <a:pPr marL="685800" lvl="1" indent="-228600" algn="l" rtl="0">
              <a:lnSpc>
                <a:spcPct val="90000"/>
              </a:lnSpc>
              <a:spcBef>
                <a:spcPts val="500"/>
              </a:spcBef>
              <a:spcAft>
                <a:spcPts val="0"/>
              </a:spcAft>
              <a:buClr>
                <a:schemeClr val="dk1"/>
              </a:buClr>
              <a:buSzPts val="1400"/>
              <a:buChar char="•"/>
            </a:pPr>
            <a:r>
              <a:rPr lang="cs-CZ" sz="1400"/>
              <a:t>U akutních postižení periferních nervů (nebo motoneurických neuronů) je ve svalech přítomna tzv. abnormální spontánní aktivita. </a:t>
            </a:r>
            <a:endParaRPr/>
          </a:p>
          <a:p>
            <a:pPr marL="685800" lvl="1" indent="-228600" algn="l" rtl="0">
              <a:lnSpc>
                <a:spcPct val="90000"/>
              </a:lnSpc>
              <a:spcBef>
                <a:spcPts val="500"/>
              </a:spcBef>
              <a:spcAft>
                <a:spcPts val="0"/>
              </a:spcAft>
              <a:buClr>
                <a:schemeClr val="dk1"/>
              </a:buClr>
              <a:buSzPts val="1400"/>
              <a:buChar char="•"/>
            </a:pPr>
            <a:r>
              <a:rPr lang="cs-CZ" sz="1400"/>
              <a:t>Při aktivaci umožní metoda vidět jednotlivé motorické jednotky a hodnotit jejich parametry. </a:t>
            </a:r>
            <a:endParaRPr/>
          </a:p>
        </p:txBody>
      </p:sp>
      <p:sp>
        <p:nvSpPr>
          <p:cNvPr id="322" name="Google Shape;322;p24"/>
          <p:cNvSpPr/>
          <p:nvPr/>
        </p:nvSpPr>
        <p:spPr>
          <a:xfrm>
            <a:off x="6230112" y="0"/>
            <a:ext cx="5961888" cy="6858000"/>
          </a:xfrm>
          <a:prstGeom prst="rect">
            <a:avLst/>
          </a:prstGeom>
          <a:solidFill>
            <a:srgbClr val="C8CAC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23" name="Google Shape;323;p24"/>
          <p:cNvSpPr/>
          <p:nvPr/>
        </p:nvSpPr>
        <p:spPr>
          <a:xfrm>
            <a:off x="6729984" y="484633"/>
            <a:ext cx="4846320" cy="2743200"/>
          </a:xfrm>
          <a:prstGeom prst="roundRect">
            <a:avLst>
              <a:gd name="adj" fmla="val 0"/>
            </a:avLst>
          </a:prstGeom>
          <a:solidFill>
            <a:srgbClr val="FFFFFF"/>
          </a:solidFill>
          <a:ln w="9525" cap="flat" cmpd="sng">
            <a:solidFill>
              <a:srgbClr val="C8CACA"/>
            </a:solidFill>
            <a:prstDash val="solid"/>
            <a:miter lim="800000"/>
            <a:headEnd type="none" w="sm" len="sm"/>
            <a:tailEnd type="none" w="sm" len="sm"/>
          </a:ln>
          <a:effectLst>
            <a:outerShdw blurRad="57150" dist="19050" dir="5400000" algn="t" rotWithShape="0">
              <a:srgbClr val="000000">
                <a:alpha val="62745"/>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25" name="Google Shape;325;p24"/>
          <p:cNvSpPr/>
          <p:nvPr/>
        </p:nvSpPr>
        <p:spPr>
          <a:xfrm>
            <a:off x="6729984" y="3511296"/>
            <a:ext cx="4846320" cy="2743200"/>
          </a:xfrm>
          <a:prstGeom prst="roundRect">
            <a:avLst>
              <a:gd name="adj" fmla="val 0"/>
            </a:avLst>
          </a:prstGeom>
          <a:solidFill>
            <a:srgbClr val="FFFFFF"/>
          </a:solidFill>
          <a:ln w="9525" cap="flat" cmpd="sng">
            <a:solidFill>
              <a:srgbClr val="C8CACA"/>
            </a:solidFill>
            <a:prstDash val="solid"/>
            <a:miter lim="800000"/>
            <a:headEnd type="none" w="sm" len="sm"/>
            <a:tailEnd type="none" w="sm" len="sm"/>
          </a:ln>
          <a:effectLst>
            <a:outerShdw blurRad="57150" dist="19050" dir="5400000" algn="t" rotWithShape="0">
              <a:srgbClr val="000000">
                <a:alpha val="62745"/>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Google Shape;331;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cs-CZ" sz="4400">
                <a:latin typeface="Calibri"/>
                <a:ea typeface="Calibri"/>
                <a:cs typeface="Calibri"/>
                <a:sym typeface="Calibri"/>
              </a:rPr>
              <a:t>Pomocné vyšetřovací metody v neurologii</a:t>
            </a:r>
            <a:endParaRPr/>
          </a:p>
        </p:txBody>
      </p:sp>
      <p:sp>
        <p:nvSpPr>
          <p:cNvPr id="332" name="Google Shape;332;p25"/>
          <p:cNvSpPr txBox="1">
            <a:spLocks noGrp="1"/>
          </p:cNvSpPr>
          <p:nvPr>
            <p:ph type="body" idx="1"/>
          </p:nvPr>
        </p:nvSpPr>
        <p:spPr>
          <a:xfrm>
            <a:off x="838200" y="1825625"/>
            <a:ext cx="10515600" cy="344609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BFBFBF"/>
              </a:buClr>
              <a:buSzPts val="2800"/>
              <a:buNone/>
            </a:pPr>
            <a:r>
              <a:rPr lang="cs-CZ">
                <a:solidFill>
                  <a:srgbClr val="BFBFBF"/>
                </a:solidFill>
              </a:rPr>
              <a:t>Vyšetření mozkomíšního moku, lumbální punkce.</a:t>
            </a:r>
            <a:endParaRPr/>
          </a:p>
          <a:p>
            <a:pPr marL="0" lvl="0" indent="0" algn="l" rtl="0">
              <a:lnSpc>
                <a:spcPct val="90000"/>
              </a:lnSpc>
              <a:spcBef>
                <a:spcPts val="1000"/>
              </a:spcBef>
              <a:spcAft>
                <a:spcPts val="0"/>
              </a:spcAft>
              <a:buClr>
                <a:srgbClr val="BFBFBF"/>
              </a:buClr>
              <a:buSzPts val="2800"/>
              <a:buNone/>
            </a:pPr>
            <a:r>
              <a:rPr lang="cs-CZ">
                <a:solidFill>
                  <a:srgbClr val="BFBFBF"/>
                </a:solidFill>
              </a:rPr>
              <a:t>Elektroencefalografie.</a:t>
            </a:r>
            <a:endParaRPr/>
          </a:p>
          <a:p>
            <a:pPr marL="0" lvl="0" indent="0" algn="l" rtl="0">
              <a:lnSpc>
                <a:spcPct val="90000"/>
              </a:lnSpc>
              <a:spcBef>
                <a:spcPts val="1000"/>
              </a:spcBef>
              <a:spcAft>
                <a:spcPts val="0"/>
              </a:spcAft>
              <a:buClr>
                <a:srgbClr val="D0CECE"/>
              </a:buClr>
              <a:buSzPts val="2800"/>
              <a:buNone/>
            </a:pPr>
            <a:r>
              <a:rPr lang="cs-CZ">
                <a:solidFill>
                  <a:srgbClr val="D0CECE"/>
                </a:solidFill>
              </a:rPr>
              <a:t>Základy ultrasonografie v neurologii. </a:t>
            </a:r>
            <a:endParaRPr/>
          </a:p>
          <a:p>
            <a:pPr marL="0" lvl="0" indent="0" algn="l" rtl="0">
              <a:lnSpc>
                <a:spcPct val="90000"/>
              </a:lnSpc>
              <a:spcBef>
                <a:spcPts val="1000"/>
              </a:spcBef>
              <a:spcAft>
                <a:spcPts val="0"/>
              </a:spcAft>
              <a:buClr>
                <a:srgbClr val="BFBFBF"/>
              </a:buClr>
              <a:buSzPts val="2800"/>
              <a:buNone/>
            </a:pPr>
            <a:r>
              <a:rPr lang="cs-CZ">
                <a:solidFill>
                  <a:srgbClr val="BFBFBF"/>
                </a:solidFill>
              </a:rPr>
              <a:t>Elektromyografie.</a:t>
            </a:r>
            <a:endParaRPr/>
          </a:p>
          <a:p>
            <a:pPr marL="0" lvl="0" indent="0" algn="l" rtl="0">
              <a:lnSpc>
                <a:spcPct val="90000"/>
              </a:lnSpc>
              <a:spcBef>
                <a:spcPts val="1000"/>
              </a:spcBef>
              <a:spcAft>
                <a:spcPts val="0"/>
              </a:spcAft>
              <a:buClr>
                <a:srgbClr val="FF0000"/>
              </a:buClr>
              <a:buSzPts val="2800"/>
              <a:buNone/>
            </a:pPr>
            <a:r>
              <a:rPr lang="cs-CZ">
                <a:solidFill>
                  <a:srgbClr val="FF0000"/>
                </a:solidFill>
              </a:rPr>
              <a:t>Evokované potenciály. </a:t>
            </a:r>
            <a:endParaRPr/>
          </a:p>
          <a:p>
            <a:pPr marL="0" lvl="0" indent="0" algn="l" rtl="0">
              <a:lnSpc>
                <a:spcPct val="90000"/>
              </a:lnSpc>
              <a:spcBef>
                <a:spcPts val="1000"/>
              </a:spcBef>
              <a:spcAft>
                <a:spcPts val="0"/>
              </a:spcAft>
              <a:buClr>
                <a:srgbClr val="BFBFBF"/>
              </a:buClr>
              <a:buSzPts val="2800"/>
              <a:buNone/>
            </a:pPr>
            <a:r>
              <a:rPr lang="cs-CZ">
                <a:solidFill>
                  <a:srgbClr val="BFBFBF"/>
                </a:solidFill>
              </a:rPr>
              <a:t>Základy neuroradiologie: skiagrafie, počítačová tomografie, angiografie, magnetická rezonance, pozitronová emisní tomografie.</a:t>
            </a:r>
            <a:endParaRPr/>
          </a:p>
        </p:txBody>
      </p:sp>
      <p:sp>
        <p:nvSpPr>
          <p:cNvPr id="333" name="Google Shape;333;p25"/>
          <p:cNvSpPr/>
          <p:nvPr/>
        </p:nvSpPr>
        <p:spPr>
          <a:xfrm>
            <a:off x="653144" y="1690688"/>
            <a:ext cx="10892150" cy="3708248"/>
          </a:xfrm>
          <a:prstGeom prst="rect">
            <a:avLst/>
          </a:prstGeom>
          <a:noFill/>
          <a:ln w="57150" cap="flat" cmpd="sng">
            <a:solidFill>
              <a:srgbClr val="2E75B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337"/>
        <p:cNvGrpSpPr/>
        <p:nvPr/>
      </p:nvGrpSpPr>
      <p:grpSpPr>
        <a:xfrm>
          <a:off x="0" y="0"/>
          <a:ext cx="0" cy="0"/>
          <a:chOff x="0" y="0"/>
          <a:chExt cx="0" cy="0"/>
        </a:xfrm>
      </p:grpSpPr>
      <p:sp>
        <p:nvSpPr>
          <p:cNvPr id="338" name="Google Shape;338;p26"/>
          <p:cNvSpPr/>
          <p:nvPr/>
        </p:nvSpPr>
        <p:spPr>
          <a:xfrm>
            <a:off x="1524" y="0"/>
            <a:ext cx="12190475"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39" name="Google Shape;339;p26"/>
          <p:cNvSpPr/>
          <p:nvPr/>
        </p:nvSpPr>
        <p:spPr>
          <a:xfrm>
            <a:off x="0" y="0"/>
            <a:ext cx="8663583" cy="6858478"/>
          </a:xfrm>
          <a:custGeom>
            <a:avLst/>
            <a:gdLst/>
            <a:ahLst/>
            <a:cxnLst/>
            <a:rect l="l" t="t" r="r" b="b"/>
            <a:pathLst>
              <a:path w="8663583" h="6858478" extrusionOk="0">
                <a:moveTo>
                  <a:pt x="0" y="0"/>
                </a:moveTo>
                <a:lnTo>
                  <a:pt x="480486" y="0"/>
                </a:lnTo>
                <a:lnTo>
                  <a:pt x="4415403" y="0"/>
                </a:lnTo>
                <a:lnTo>
                  <a:pt x="5481631" y="0"/>
                </a:lnTo>
                <a:lnTo>
                  <a:pt x="5487208" y="0"/>
                </a:lnTo>
                <a:lnTo>
                  <a:pt x="8663583" y="6858478"/>
                </a:lnTo>
                <a:lnTo>
                  <a:pt x="1239028" y="6858478"/>
                </a:lnTo>
                <a:lnTo>
                  <a:pt x="1239288" y="6857916"/>
                </a:lnTo>
                <a:lnTo>
                  <a:pt x="480486" y="6857916"/>
                </a:lnTo>
                <a:lnTo>
                  <a:pt x="480486" y="6858000"/>
                </a:lnTo>
                <a:lnTo>
                  <a:pt x="0" y="6858000"/>
                </a:lnTo>
                <a:close/>
              </a:path>
            </a:pathLst>
          </a:custGeom>
          <a:solidFill>
            <a:srgbClr val="262626">
              <a:alpha val="6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40" name="Google Shape;340;p26"/>
          <p:cNvSpPr/>
          <p:nvPr/>
        </p:nvSpPr>
        <p:spPr>
          <a:xfrm>
            <a:off x="0" y="0"/>
            <a:ext cx="8234957" cy="6858478"/>
          </a:xfrm>
          <a:custGeom>
            <a:avLst/>
            <a:gdLst/>
            <a:ahLst/>
            <a:cxnLst/>
            <a:rect l="l" t="t" r="r" b="b"/>
            <a:pathLst>
              <a:path w="8234957" h="6858478" extrusionOk="0">
                <a:moveTo>
                  <a:pt x="156905" y="0"/>
                </a:moveTo>
                <a:lnTo>
                  <a:pt x="3986777" y="0"/>
                </a:lnTo>
                <a:lnTo>
                  <a:pt x="5053005" y="0"/>
                </a:lnTo>
                <a:lnTo>
                  <a:pt x="5058582" y="0"/>
                </a:lnTo>
                <a:lnTo>
                  <a:pt x="8234957" y="6858478"/>
                </a:lnTo>
                <a:lnTo>
                  <a:pt x="810402" y="6858478"/>
                </a:lnTo>
                <a:lnTo>
                  <a:pt x="810662" y="6857916"/>
                </a:lnTo>
                <a:lnTo>
                  <a:pt x="156905" y="6857916"/>
                </a:lnTo>
                <a:lnTo>
                  <a:pt x="156905" y="6858478"/>
                </a:lnTo>
                <a:lnTo>
                  <a:pt x="0" y="6858478"/>
                </a:lnTo>
                <a:lnTo>
                  <a:pt x="0" y="479"/>
                </a:lnTo>
                <a:lnTo>
                  <a:pt x="156905" y="479"/>
                </a:lnTo>
                <a:close/>
              </a:path>
            </a:pathLst>
          </a:custGeom>
          <a:solidFill>
            <a:srgbClr val="26262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41" name="Google Shape;341;p26"/>
          <p:cNvSpPr txBox="1">
            <a:spLocks noGrp="1"/>
          </p:cNvSpPr>
          <p:nvPr>
            <p:ph type="title"/>
          </p:nvPr>
        </p:nvSpPr>
        <p:spPr>
          <a:xfrm>
            <a:off x="804672" y="365125"/>
            <a:ext cx="4378881"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Calibri"/>
              <a:buNone/>
            </a:pPr>
            <a:r>
              <a:rPr lang="cs-CZ"/>
              <a:t>Evokované potenciály</a:t>
            </a:r>
            <a:endParaRPr/>
          </a:p>
        </p:txBody>
      </p:sp>
      <p:sp>
        <p:nvSpPr>
          <p:cNvPr id="342" name="Google Shape;342;p26"/>
          <p:cNvSpPr txBox="1">
            <a:spLocks noGrp="1"/>
          </p:cNvSpPr>
          <p:nvPr>
            <p:ph type="body" idx="1"/>
          </p:nvPr>
        </p:nvSpPr>
        <p:spPr>
          <a:xfrm>
            <a:off x="804672" y="2020824"/>
            <a:ext cx="5076090" cy="4151376"/>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lt1"/>
              </a:buClr>
              <a:buSzPts val="1700"/>
              <a:buChar char="•"/>
            </a:pPr>
            <a:r>
              <a:rPr lang="cs-CZ" sz="1700"/>
              <a:t>Evokované potenciály (EP) představují skupinu elektrofyziologických metod, využívaných pro hodnocení funkce některých nervových drah (senzitivní, zrakové, sluchové, motorické). </a:t>
            </a:r>
            <a:endParaRPr/>
          </a:p>
          <a:p>
            <a:pPr marL="228600" lvl="0" indent="-228600" algn="l" rtl="0">
              <a:lnSpc>
                <a:spcPct val="90000"/>
              </a:lnSpc>
              <a:spcBef>
                <a:spcPts val="1000"/>
              </a:spcBef>
              <a:spcAft>
                <a:spcPts val="0"/>
              </a:spcAft>
              <a:buClr>
                <a:schemeClr val="lt1"/>
              </a:buClr>
              <a:buSzPts val="1700"/>
              <a:buChar char="•"/>
            </a:pPr>
            <a:r>
              <a:rPr lang="cs-CZ" sz="1700"/>
              <a:t>Termín evokovaný potenciál znamená změnu elektrické aktivity, snímanou v různých částech nervového systému jako odpověď na zevní podnět:</a:t>
            </a:r>
            <a:endParaRPr/>
          </a:p>
          <a:p>
            <a:pPr marL="685800" lvl="1" indent="-228600" algn="l" rtl="0">
              <a:lnSpc>
                <a:spcPct val="90000"/>
              </a:lnSpc>
              <a:spcBef>
                <a:spcPts val="500"/>
              </a:spcBef>
              <a:spcAft>
                <a:spcPts val="0"/>
              </a:spcAft>
              <a:buClr>
                <a:schemeClr val="lt1"/>
              </a:buClr>
              <a:buSzPts val="1700"/>
              <a:buChar char="•"/>
            </a:pPr>
            <a:r>
              <a:rPr lang="cs-CZ" sz="1700"/>
              <a:t>senzorický – proto senzorické evokované potenciály </a:t>
            </a:r>
            <a:endParaRPr/>
          </a:p>
          <a:p>
            <a:pPr marL="685800" lvl="1" indent="-228600" algn="l" rtl="0">
              <a:lnSpc>
                <a:spcPct val="90000"/>
              </a:lnSpc>
              <a:spcBef>
                <a:spcPts val="500"/>
              </a:spcBef>
              <a:spcAft>
                <a:spcPts val="0"/>
              </a:spcAft>
              <a:buClr>
                <a:schemeClr val="lt1"/>
              </a:buClr>
              <a:buSzPts val="1700"/>
              <a:buChar char="•"/>
            </a:pPr>
            <a:r>
              <a:rPr lang="cs-CZ" sz="1700"/>
              <a:t>zrakové </a:t>
            </a:r>
            <a:endParaRPr/>
          </a:p>
          <a:p>
            <a:pPr marL="685800" lvl="1" indent="-228600" algn="l" rtl="0">
              <a:lnSpc>
                <a:spcPct val="90000"/>
              </a:lnSpc>
              <a:spcBef>
                <a:spcPts val="500"/>
              </a:spcBef>
              <a:spcAft>
                <a:spcPts val="0"/>
              </a:spcAft>
              <a:buClr>
                <a:schemeClr val="lt1"/>
              </a:buClr>
              <a:buSzPts val="1700"/>
              <a:buChar char="•"/>
            </a:pPr>
            <a:r>
              <a:rPr lang="cs-CZ" sz="1700"/>
              <a:t>sluchové a/nebo somatosenzorické </a:t>
            </a:r>
            <a:endParaRPr/>
          </a:p>
          <a:p>
            <a:pPr marL="685800" lvl="1" indent="-228600" algn="l" rtl="0">
              <a:lnSpc>
                <a:spcPct val="90000"/>
              </a:lnSpc>
              <a:spcBef>
                <a:spcPts val="500"/>
              </a:spcBef>
              <a:spcAft>
                <a:spcPts val="0"/>
              </a:spcAft>
              <a:buClr>
                <a:schemeClr val="lt1"/>
              </a:buClr>
              <a:buSzPts val="1700"/>
              <a:buChar char="•"/>
            </a:pPr>
            <a:r>
              <a:rPr lang="cs-CZ" sz="1700"/>
              <a:t>případně může jít o reakci na stimulaci motorické kůry magnetickými či elektrickými stimuly – odpověď je v tomto případě snímaná ze svalů (motorické evokované potenciály)</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348"/>
        <p:cNvGrpSpPr/>
        <p:nvPr/>
      </p:nvGrpSpPr>
      <p:grpSpPr>
        <a:xfrm>
          <a:off x="0" y="0"/>
          <a:ext cx="0" cy="0"/>
          <a:chOff x="0" y="0"/>
          <a:chExt cx="0" cy="0"/>
        </a:xfrm>
      </p:grpSpPr>
      <p:sp>
        <p:nvSpPr>
          <p:cNvPr id="349" name="Google Shape;349;p27"/>
          <p:cNvSpPr/>
          <p:nvPr/>
        </p:nvSpPr>
        <p:spPr>
          <a:xfrm>
            <a:off x="1524"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50" name="Google Shape;350;p27"/>
          <p:cNvSpPr/>
          <p:nvPr/>
        </p:nvSpPr>
        <p:spPr>
          <a:xfrm>
            <a:off x="-1" y="0"/>
            <a:ext cx="6464595" cy="6858000"/>
          </a:xfrm>
          <a:prstGeom prst="rect">
            <a:avLst/>
          </a:prstGeom>
          <a:solidFill>
            <a:schemeClr val="dk1">
              <a:alpha val="80784"/>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51" name="Google Shape;351;p27"/>
          <p:cNvSpPr/>
          <p:nvPr/>
        </p:nvSpPr>
        <p:spPr>
          <a:xfrm>
            <a:off x="-1" y="0"/>
            <a:ext cx="4546337" cy="6858000"/>
          </a:xfrm>
          <a:custGeom>
            <a:avLst/>
            <a:gdLst/>
            <a:ahLst/>
            <a:cxnLst/>
            <a:rect l="l" t="t" r="r" b="b"/>
            <a:pathLst>
              <a:path w="4319042" h="6858000" extrusionOk="0">
                <a:moveTo>
                  <a:pt x="0" y="0"/>
                </a:moveTo>
                <a:lnTo>
                  <a:pt x="1142888" y="0"/>
                </a:lnTo>
                <a:lnTo>
                  <a:pt x="4319042" y="6858000"/>
                </a:lnTo>
                <a:lnTo>
                  <a:pt x="0" y="6858000"/>
                </a:lnTo>
                <a:close/>
              </a:path>
            </a:pathLst>
          </a:custGeom>
          <a:solidFill>
            <a:schemeClr val="dk1">
              <a:alpha val="34901"/>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52" name="Google Shape;352;p27"/>
          <p:cNvSpPr txBox="1">
            <a:spLocks noGrp="1"/>
          </p:cNvSpPr>
          <p:nvPr>
            <p:ph type="title"/>
          </p:nvPr>
        </p:nvSpPr>
        <p:spPr>
          <a:xfrm>
            <a:off x="804672" y="640263"/>
            <a:ext cx="5157216" cy="134497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000"/>
              <a:buFont typeface="Calibri"/>
              <a:buNone/>
            </a:pPr>
            <a:r>
              <a:rPr lang="cs-CZ" sz="4000"/>
              <a:t>Evokované potenciály</a:t>
            </a:r>
            <a:endParaRPr/>
          </a:p>
        </p:txBody>
      </p:sp>
      <p:sp>
        <p:nvSpPr>
          <p:cNvPr id="353" name="Google Shape;353;p27"/>
          <p:cNvSpPr txBox="1">
            <a:spLocks noGrp="1"/>
          </p:cNvSpPr>
          <p:nvPr>
            <p:ph type="body" idx="1"/>
          </p:nvPr>
        </p:nvSpPr>
        <p:spPr>
          <a:xfrm>
            <a:off x="804672" y="2121763"/>
            <a:ext cx="5157216" cy="3773010"/>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lt1"/>
              </a:buClr>
              <a:buSzPts val="1600"/>
              <a:buChar char="•"/>
            </a:pPr>
            <a:r>
              <a:rPr lang="cs-CZ" sz="1600"/>
              <a:t>Evokované potenciály odrážejí aktivitu jednotlivých výše zmíněných drah nervového systému. V klinické praxi jsou proto využívány k potvrzení/vyloučení funkčního postižení těchto nervových drah a to: </a:t>
            </a:r>
            <a:endParaRPr/>
          </a:p>
          <a:p>
            <a:pPr marL="685800" lvl="1" indent="-228600" algn="l" rtl="0">
              <a:lnSpc>
                <a:spcPct val="90000"/>
              </a:lnSpc>
              <a:spcBef>
                <a:spcPts val="500"/>
              </a:spcBef>
              <a:spcAft>
                <a:spcPts val="0"/>
              </a:spcAft>
              <a:buClr>
                <a:schemeClr val="lt1"/>
              </a:buClr>
              <a:buSzPts val="1600"/>
              <a:buChar char="•"/>
            </a:pPr>
            <a:r>
              <a:rPr lang="cs-CZ" sz="1600"/>
              <a:t>v rámci diagnostiky některých onemocnění (roztroušená skleróza, onemocnění míchy, nádory – např. v oblasti mosto-mozečkového koutu apod.) </a:t>
            </a:r>
            <a:endParaRPr/>
          </a:p>
          <a:p>
            <a:pPr marL="685800" lvl="1" indent="-228600" algn="l" rtl="0">
              <a:lnSpc>
                <a:spcPct val="90000"/>
              </a:lnSpc>
              <a:spcBef>
                <a:spcPts val="500"/>
              </a:spcBef>
              <a:spcAft>
                <a:spcPts val="0"/>
              </a:spcAft>
              <a:buClr>
                <a:schemeClr val="lt1"/>
              </a:buClr>
              <a:buSzPts val="1600"/>
              <a:buChar char="•"/>
            </a:pPr>
            <a:r>
              <a:rPr lang="cs-CZ" sz="1600"/>
              <a:t>při hodnocení obecného funkčního stavu mozku či jeho částí (kortexu či mozkového kmene) v rámci stanovení mozkové smrti či prognózy komatózních stavů </a:t>
            </a:r>
            <a:endParaRPr/>
          </a:p>
          <a:p>
            <a:pPr marL="685800" lvl="1" indent="-228600" algn="l" rtl="0">
              <a:lnSpc>
                <a:spcPct val="90000"/>
              </a:lnSpc>
              <a:spcBef>
                <a:spcPts val="500"/>
              </a:spcBef>
              <a:spcAft>
                <a:spcPts val="0"/>
              </a:spcAft>
              <a:buClr>
                <a:schemeClr val="lt1"/>
              </a:buClr>
              <a:buSzPts val="1600"/>
              <a:buChar char="•"/>
            </a:pPr>
            <a:r>
              <a:rPr lang="cs-CZ" sz="1600"/>
              <a:t>při monitoraci pacientů během operačních výkonů k zábraně vzniku případného neurologického postižení při těchto výkonech (pro bližší vysvětlení viz jednotlivé EP)</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58"/>
        <p:cNvGrpSpPr/>
        <p:nvPr/>
      </p:nvGrpSpPr>
      <p:grpSpPr>
        <a:xfrm>
          <a:off x="0" y="0"/>
          <a:ext cx="0" cy="0"/>
          <a:chOff x="0" y="0"/>
          <a:chExt cx="0" cy="0"/>
        </a:xfrm>
      </p:grpSpPr>
      <p:sp>
        <p:nvSpPr>
          <p:cNvPr id="359" name="Google Shape;359;p28"/>
          <p:cNvSpPr/>
          <p:nvPr/>
        </p:nvSpPr>
        <p:spPr>
          <a:xfrm>
            <a:off x="1" y="0"/>
            <a:ext cx="608211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60" name="Google Shape;360;p28"/>
          <p:cNvSpPr/>
          <p:nvPr/>
        </p:nvSpPr>
        <p:spPr>
          <a:xfrm>
            <a:off x="1" y="0"/>
            <a:ext cx="12191998" cy="6858000"/>
          </a:xfrm>
          <a:prstGeom prst="rect">
            <a:avLst/>
          </a:prstGeom>
          <a:gradFill>
            <a:gsLst>
              <a:gs pos="0">
                <a:srgbClr val="3865B4"/>
              </a:gs>
              <a:gs pos="25000">
                <a:srgbClr val="3865B4"/>
              </a:gs>
              <a:gs pos="94000">
                <a:srgbClr val="3A3838"/>
              </a:gs>
              <a:gs pos="100000">
                <a:srgbClr val="3A3838"/>
              </a:gs>
            </a:gsLst>
            <a:lin ang="42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361" name="Google Shape;361;p28"/>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362" name="Google Shape;362;p28"/>
          <p:cNvSpPr txBox="1">
            <a:spLocks noGrp="1"/>
          </p:cNvSpPr>
          <p:nvPr>
            <p:ph type="title"/>
          </p:nvPr>
        </p:nvSpPr>
        <p:spPr>
          <a:xfrm>
            <a:off x="640079" y="2053641"/>
            <a:ext cx="3669161" cy="276009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400"/>
              <a:buFont typeface="Calibri"/>
              <a:buNone/>
            </a:pPr>
            <a:r>
              <a:rPr lang="cs-CZ">
                <a:solidFill>
                  <a:srgbClr val="FFFFFF"/>
                </a:solidFill>
              </a:rPr>
              <a:t>Evokované potenciály</a:t>
            </a:r>
            <a:endParaRPr/>
          </a:p>
        </p:txBody>
      </p:sp>
      <p:sp>
        <p:nvSpPr>
          <p:cNvPr id="363" name="Google Shape;363;p28"/>
          <p:cNvSpPr txBox="1">
            <a:spLocks noGrp="1"/>
          </p:cNvSpPr>
          <p:nvPr>
            <p:ph type="body" idx="1"/>
          </p:nvPr>
        </p:nvSpPr>
        <p:spPr>
          <a:xfrm>
            <a:off x="6090574" y="801866"/>
            <a:ext cx="5306084" cy="5230634"/>
          </a:xfrm>
          <a:prstGeom prst="rect">
            <a:avLst/>
          </a:prstGeom>
          <a:noFill/>
          <a:ln>
            <a:noFill/>
          </a:ln>
        </p:spPr>
        <p:txBody>
          <a:bodyPr spcFirstLastPara="1" wrap="square" lIns="91425" tIns="45700" rIns="91425" bIns="45700" anchor="ctr" anchorCtr="0">
            <a:normAutofit/>
          </a:bodyPr>
          <a:lstStyle/>
          <a:p>
            <a:pPr marL="228600" lvl="0" indent="-228600" algn="l" rtl="0">
              <a:lnSpc>
                <a:spcPct val="90000"/>
              </a:lnSpc>
              <a:spcBef>
                <a:spcPts val="0"/>
              </a:spcBef>
              <a:spcAft>
                <a:spcPts val="0"/>
              </a:spcAft>
              <a:buClr>
                <a:srgbClr val="000000"/>
              </a:buClr>
              <a:buSzPts val="2400"/>
              <a:buChar char="•"/>
            </a:pPr>
            <a:r>
              <a:rPr lang="cs-CZ" sz="2400">
                <a:solidFill>
                  <a:srgbClr val="000000"/>
                </a:solidFill>
              </a:rPr>
              <a:t>Vyšetření EP je obecně nenáročné, bezpečné a dobře tolerované. </a:t>
            </a:r>
            <a:endParaRPr/>
          </a:p>
          <a:p>
            <a:pPr marL="228600" lvl="0" indent="-228600" algn="l" rtl="0">
              <a:lnSpc>
                <a:spcPct val="90000"/>
              </a:lnSpc>
              <a:spcBef>
                <a:spcPts val="1000"/>
              </a:spcBef>
              <a:spcAft>
                <a:spcPts val="0"/>
              </a:spcAft>
              <a:buClr>
                <a:srgbClr val="000000"/>
              </a:buClr>
              <a:buSzPts val="2400"/>
              <a:buChar char="•"/>
            </a:pPr>
            <a:r>
              <a:rPr lang="cs-CZ" sz="2400">
                <a:solidFill>
                  <a:srgbClr val="000000"/>
                </a:solidFill>
              </a:rPr>
              <a:t>S výjimkou zrakových evokovaných potenciálů je většina používaných EP nezávislá na spolupráci a soustředění pacienta a lze je tedy využít i u pacientů v bezvědomí či nespolupracujících. </a:t>
            </a:r>
            <a:endParaRPr/>
          </a:p>
          <a:p>
            <a:pPr marL="228600" lvl="0" indent="-228600" algn="l" rtl="0">
              <a:lnSpc>
                <a:spcPct val="90000"/>
              </a:lnSpc>
              <a:spcBef>
                <a:spcPts val="1000"/>
              </a:spcBef>
              <a:spcAft>
                <a:spcPts val="0"/>
              </a:spcAft>
              <a:buClr>
                <a:srgbClr val="000000"/>
              </a:buClr>
              <a:buSzPts val="2400"/>
              <a:buChar char="•"/>
            </a:pPr>
            <a:r>
              <a:rPr lang="cs-CZ" sz="2400">
                <a:solidFill>
                  <a:srgbClr val="000000"/>
                </a:solidFill>
              </a:rPr>
              <a:t>Nedostatečná svalová relaxace u některých pacientů je však podkladem horší technické kvality záznamu (vzhledem k výskytu četných artefaktů z pohybového systému)</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sp>
        <p:nvSpPr>
          <p:cNvPr id="368" name="Google Shape;368;p2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cs-CZ" sz="4400">
                <a:latin typeface="Calibri"/>
                <a:ea typeface="Calibri"/>
                <a:cs typeface="Calibri"/>
                <a:sym typeface="Calibri"/>
              </a:rPr>
              <a:t>Pomocné vyšetřovací metody v neurologii</a:t>
            </a:r>
            <a:endParaRPr/>
          </a:p>
        </p:txBody>
      </p:sp>
      <p:sp>
        <p:nvSpPr>
          <p:cNvPr id="369" name="Google Shape;369;p29"/>
          <p:cNvSpPr txBox="1">
            <a:spLocks noGrp="1"/>
          </p:cNvSpPr>
          <p:nvPr>
            <p:ph type="body" idx="1"/>
          </p:nvPr>
        </p:nvSpPr>
        <p:spPr>
          <a:xfrm>
            <a:off x="838200" y="1825625"/>
            <a:ext cx="10515600" cy="344609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BFBFBF"/>
              </a:buClr>
              <a:buSzPts val="2800"/>
              <a:buNone/>
            </a:pPr>
            <a:r>
              <a:rPr lang="cs-CZ">
                <a:solidFill>
                  <a:srgbClr val="BFBFBF"/>
                </a:solidFill>
              </a:rPr>
              <a:t>Vyšetření mozkomíšního moku, lumbální punkce.</a:t>
            </a:r>
            <a:endParaRPr/>
          </a:p>
          <a:p>
            <a:pPr marL="0" lvl="0" indent="0" algn="l" rtl="0">
              <a:lnSpc>
                <a:spcPct val="90000"/>
              </a:lnSpc>
              <a:spcBef>
                <a:spcPts val="1000"/>
              </a:spcBef>
              <a:spcAft>
                <a:spcPts val="0"/>
              </a:spcAft>
              <a:buClr>
                <a:srgbClr val="BFBFBF"/>
              </a:buClr>
              <a:buSzPts val="2800"/>
              <a:buNone/>
            </a:pPr>
            <a:r>
              <a:rPr lang="cs-CZ">
                <a:solidFill>
                  <a:srgbClr val="BFBFBF"/>
                </a:solidFill>
              </a:rPr>
              <a:t>Elektroencefalografie.</a:t>
            </a:r>
            <a:endParaRPr/>
          </a:p>
          <a:p>
            <a:pPr marL="0" lvl="0" indent="0" algn="l" rtl="0">
              <a:lnSpc>
                <a:spcPct val="90000"/>
              </a:lnSpc>
              <a:spcBef>
                <a:spcPts val="1000"/>
              </a:spcBef>
              <a:spcAft>
                <a:spcPts val="0"/>
              </a:spcAft>
              <a:buClr>
                <a:srgbClr val="D0CECE"/>
              </a:buClr>
              <a:buSzPts val="2800"/>
              <a:buNone/>
            </a:pPr>
            <a:r>
              <a:rPr lang="cs-CZ">
                <a:solidFill>
                  <a:srgbClr val="D0CECE"/>
                </a:solidFill>
              </a:rPr>
              <a:t>Základy ultrasonografie v neurologii. </a:t>
            </a:r>
            <a:endParaRPr/>
          </a:p>
          <a:p>
            <a:pPr marL="0" lvl="0" indent="0" algn="l" rtl="0">
              <a:lnSpc>
                <a:spcPct val="90000"/>
              </a:lnSpc>
              <a:spcBef>
                <a:spcPts val="1000"/>
              </a:spcBef>
              <a:spcAft>
                <a:spcPts val="0"/>
              </a:spcAft>
              <a:buClr>
                <a:srgbClr val="BFBFBF"/>
              </a:buClr>
              <a:buSzPts val="2800"/>
              <a:buNone/>
            </a:pPr>
            <a:r>
              <a:rPr lang="cs-CZ">
                <a:solidFill>
                  <a:srgbClr val="BFBFBF"/>
                </a:solidFill>
              </a:rPr>
              <a:t>Elektromyografie.</a:t>
            </a:r>
            <a:endParaRPr/>
          </a:p>
          <a:p>
            <a:pPr marL="0" lvl="0" indent="0" algn="l" rtl="0">
              <a:lnSpc>
                <a:spcPct val="90000"/>
              </a:lnSpc>
              <a:spcBef>
                <a:spcPts val="1000"/>
              </a:spcBef>
              <a:spcAft>
                <a:spcPts val="0"/>
              </a:spcAft>
              <a:buClr>
                <a:srgbClr val="BFBFBF"/>
              </a:buClr>
              <a:buSzPts val="2800"/>
              <a:buNone/>
            </a:pPr>
            <a:r>
              <a:rPr lang="cs-CZ">
                <a:solidFill>
                  <a:srgbClr val="BFBFBF"/>
                </a:solidFill>
              </a:rPr>
              <a:t>Evokované potenciály. </a:t>
            </a:r>
            <a:endParaRPr/>
          </a:p>
          <a:p>
            <a:pPr marL="0" lvl="0" indent="0" algn="l" rtl="0">
              <a:lnSpc>
                <a:spcPct val="90000"/>
              </a:lnSpc>
              <a:spcBef>
                <a:spcPts val="1000"/>
              </a:spcBef>
              <a:spcAft>
                <a:spcPts val="0"/>
              </a:spcAft>
              <a:buClr>
                <a:srgbClr val="FF0000"/>
              </a:buClr>
              <a:buSzPts val="2800"/>
              <a:buNone/>
            </a:pPr>
            <a:r>
              <a:rPr lang="cs-CZ">
                <a:solidFill>
                  <a:srgbClr val="FF0000"/>
                </a:solidFill>
              </a:rPr>
              <a:t>Základy neuroradiologie: skiagrafie, počítačová tomografie, angiografie, magnetická rezonance, pozitronová emisní tomografie.</a:t>
            </a:r>
            <a:endParaRPr/>
          </a:p>
        </p:txBody>
      </p:sp>
      <p:sp>
        <p:nvSpPr>
          <p:cNvPr id="370" name="Google Shape;370;p29"/>
          <p:cNvSpPr/>
          <p:nvPr/>
        </p:nvSpPr>
        <p:spPr>
          <a:xfrm>
            <a:off x="653144" y="1690688"/>
            <a:ext cx="10892150" cy="3708248"/>
          </a:xfrm>
          <a:prstGeom prst="rect">
            <a:avLst/>
          </a:prstGeom>
          <a:noFill/>
          <a:ln w="57150" cap="flat" cmpd="sng">
            <a:solidFill>
              <a:srgbClr val="2E75B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cs-CZ" sz="4400">
                <a:latin typeface="Calibri"/>
                <a:ea typeface="Calibri"/>
                <a:cs typeface="Calibri"/>
                <a:sym typeface="Calibri"/>
              </a:rPr>
              <a:t>Pomocné vyšetřovací metody v neurologii</a:t>
            </a:r>
            <a:endParaRPr/>
          </a:p>
        </p:txBody>
      </p:sp>
      <p:sp>
        <p:nvSpPr>
          <p:cNvPr id="115" name="Google Shape;115;p3"/>
          <p:cNvSpPr txBox="1">
            <a:spLocks noGrp="1"/>
          </p:cNvSpPr>
          <p:nvPr>
            <p:ph type="body" idx="1"/>
          </p:nvPr>
        </p:nvSpPr>
        <p:spPr>
          <a:xfrm>
            <a:off x="838200" y="1825625"/>
            <a:ext cx="10515600" cy="344609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FF0000"/>
              </a:buClr>
              <a:buSzPts val="2800"/>
              <a:buNone/>
            </a:pPr>
            <a:r>
              <a:rPr lang="cs-CZ">
                <a:solidFill>
                  <a:srgbClr val="FF0000"/>
                </a:solidFill>
              </a:rPr>
              <a:t>Vyšetření mozkomíšního moku, lumbální punkce.</a:t>
            </a:r>
            <a:endParaRPr/>
          </a:p>
          <a:p>
            <a:pPr marL="0" lvl="0" indent="0" algn="l" rtl="0">
              <a:lnSpc>
                <a:spcPct val="90000"/>
              </a:lnSpc>
              <a:spcBef>
                <a:spcPts val="1000"/>
              </a:spcBef>
              <a:spcAft>
                <a:spcPts val="0"/>
              </a:spcAft>
              <a:buClr>
                <a:srgbClr val="BFBFBF"/>
              </a:buClr>
              <a:buSzPts val="2800"/>
              <a:buNone/>
            </a:pPr>
            <a:r>
              <a:rPr lang="cs-CZ">
                <a:solidFill>
                  <a:srgbClr val="BFBFBF"/>
                </a:solidFill>
              </a:rPr>
              <a:t>Elektroencefalografie.</a:t>
            </a:r>
            <a:endParaRPr/>
          </a:p>
          <a:p>
            <a:pPr marL="0" lvl="0" indent="0" algn="l" rtl="0">
              <a:lnSpc>
                <a:spcPct val="90000"/>
              </a:lnSpc>
              <a:spcBef>
                <a:spcPts val="1000"/>
              </a:spcBef>
              <a:spcAft>
                <a:spcPts val="0"/>
              </a:spcAft>
              <a:buClr>
                <a:srgbClr val="BFBFBF"/>
              </a:buClr>
              <a:buSzPts val="2800"/>
              <a:buNone/>
            </a:pPr>
            <a:r>
              <a:rPr lang="cs-CZ">
                <a:solidFill>
                  <a:srgbClr val="BFBFBF"/>
                </a:solidFill>
              </a:rPr>
              <a:t>Základy ultrasonografie v neurologii. </a:t>
            </a:r>
            <a:endParaRPr/>
          </a:p>
          <a:p>
            <a:pPr marL="0" lvl="0" indent="0" algn="l" rtl="0">
              <a:lnSpc>
                <a:spcPct val="90000"/>
              </a:lnSpc>
              <a:spcBef>
                <a:spcPts val="1000"/>
              </a:spcBef>
              <a:spcAft>
                <a:spcPts val="0"/>
              </a:spcAft>
              <a:buClr>
                <a:srgbClr val="BFBFBF"/>
              </a:buClr>
              <a:buSzPts val="2800"/>
              <a:buNone/>
            </a:pPr>
            <a:r>
              <a:rPr lang="cs-CZ">
                <a:solidFill>
                  <a:srgbClr val="BFBFBF"/>
                </a:solidFill>
              </a:rPr>
              <a:t>Elektromyografie.</a:t>
            </a:r>
            <a:endParaRPr/>
          </a:p>
          <a:p>
            <a:pPr marL="0" lvl="0" indent="0" algn="l" rtl="0">
              <a:lnSpc>
                <a:spcPct val="90000"/>
              </a:lnSpc>
              <a:spcBef>
                <a:spcPts val="1000"/>
              </a:spcBef>
              <a:spcAft>
                <a:spcPts val="0"/>
              </a:spcAft>
              <a:buClr>
                <a:srgbClr val="BFBFBF"/>
              </a:buClr>
              <a:buSzPts val="2800"/>
              <a:buNone/>
            </a:pPr>
            <a:r>
              <a:rPr lang="cs-CZ">
                <a:solidFill>
                  <a:srgbClr val="BFBFBF"/>
                </a:solidFill>
              </a:rPr>
              <a:t>Evokované potenciály. </a:t>
            </a:r>
            <a:endParaRPr/>
          </a:p>
          <a:p>
            <a:pPr marL="0" lvl="0" indent="0" algn="l" rtl="0">
              <a:lnSpc>
                <a:spcPct val="90000"/>
              </a:lnSpc>
              <a:spcBef>
                <a:spcPts val="1000"/>
              </a:spcBef>
              <a:spcAft>
                <a:spcPts val="0"/>
              </a:spcAft>
              <a:buClr>
                <a:srgbClr val="BFBFBF"/>
              </a:buClr>
              <a:buSzPts val="2800"/>
              <a:buNone/>
            </a:pPr>
            <a:r>
              <a:rPr lang="cs-CZ">
                <a:solidFill>
                  <a:srgbClr val="BFBFBF"/>
                </a:solidFill>
              </a:rPr>
              <a:t>Základy neuroradiologie: skiagrafie, počítačová tomografie, angiografie, magnetická rezonance, pozitronová emisní tomografie.</a:t>
            </a:r>
            <a:endParaRPr/>
          </a:p>
        </p:txBody>
      </p:sp>
      <p:sp>
        <p:nvSpPr>
          <p:cNvPr id="116" name="Google Shape;116;p3"/>
          <p:cNvSpPr/>
          <p:nvPr/>
        </p:nvSpPr>
        <p:spPr>
          <a:xfrm>
            <a:off x="653144" y="1690688"/>
            <a:ext cx="10892150" cy="3708248"/>
          </a:xfrm>
          <a:prstGeom prst="rect">
            <a:avLst/>
          </a:prstGeom>
          <a:noFill/>
          <a:ln w="57150" cap="flat" cmpd="sng">
            <a:solidFill>
              <a:srgbClr val="2E75B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74"/>
        <p:cNvGrpSpPr/>
        <p:nvPr/>
      </p:nvGrpSpPr>
      <p:grpSpPr>
        <a:xfrm>
          <a:off x="0" y="0"/>
          <a:ext cx="0" cy="0"/>
          <a:chOff x="0" y="0"/>
          <a:chExt cx="0" cy="0"/>
        </a:xfrm>
      </p:grpSpPr>
      <p:sp>
        <p:nvSpPr>
          <p:cNvPr id="375" name="Google Shape;375;p30"/>
          <p:cNvSpPr txBox="1">
            <a:spLocks noGrp="1"/>
          </p:cNvSpPr>
          <p:nvPr>
            <p:ph type="title"/>
          </p:nvPr>
        </p:nvSpPr>
        <p:spPr>
          <a:xfrm>
            <a:off x="6417733" y="490537"/>
            <a:ext cx="5291663" cy="1628775"/>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000"/>
              <a:buFont typeface="Calibri"/>
              <a:buNone/>
            </a:pPr>
            <a:r>
              <a:rPr lang="cs-CZ" sz="4000"/>
              <a:t>Skiagrafie</a:t>
            </a:r>
            <a:endParaRPr/>
          </a:p>
        </p:txBody>
      </p:sp>
      <p:sp>
        <p:nvSpPr>
          <p:cNvPr id="377" name="Google Shape;377;p30"/>
          <p:cNvSpPr txBox="1">
            <a:spLocks noGrp="1"/>
          </p:cNvSpPr>
          <p:nvPr>
            <p:ph type="body" idx="1"/>
          </p:nvPr>
        </p:nvSpPr>
        <p:spPr>
          <a:xfrm>
            <a:off x="6417734" y="2614612"/>
            <a:ext cx="5291663" cy="3752849"/>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1500"/>
              <a:buChar char="•"/>
            </a:pPr>
            <a:r>
              <a:rPr lang="cs-CZ" sz="1500"/>
              <a:t>Skiagrafie je diagnostická zobrazovací metoda využívající rentgenové (RTG) záření. </a:t>
            </a:r>
            <a:endParaRPr/>
          </a:p>
          <a:p>
            <a:pPr marL="228600" lvl="0" indent="-228600" algn="l" rtl="0">
              <a:lnSpc>
                <a:spcPct val="90000"/>
              </a:lnSpc>
              <a:spcBef>
                <a:spcPts val="1000"/>
              </a:spcBef>
              <a:spcAft>
                <a:spcPts val="0"/>
              </a:spcAft>
              <a:buClr>
                <a:schemeClr val="dk1"/>
              </a:buClr>
              <a:buSzPts val="1500"/>
              <a:buChar char="•"/>
            </a:pPr>
            <a:r>
              <a:rPr lang="cs-CZ" sz="1500"/>
              <a:t>Rentgenové záření je elektromagnetické vlnění, jehož energie je dostačující k vyražení elektronu z atomového obalu - tzv. ionizaci. Jedná se tedy tzv. ionizující záření. </a:t>
            </a:r>
            <a:endParaRPr/>
          </a:p>
          <a:p>
            <a:pPr marL="228600" lvl="0" indent="-228600" algn="l" rtl="0">
              <a:lnSpc>
                <a:spcPct val="90000"/>
              </a:lnSpc>
              <a:spcBef>
                <a:spcPts val="1000"/>
              </a:spcBef>
              <a:spcAft>
                <a:spcPts val="0"/>
              </a:spcAft>
              <a:buClr>
                <a:schemeClr val="dk1"/>
              </a:buClr>
              <a:buSzPts val="1500"/>
              <a:buChar char="•"/>
            </a:pPr>
            <a:r>
              <a:rPr lang="cs-CZ" sz="1500"/>
              <a:t>Při průchodu RTG záření objektem (např. lidským tělem) dochází k pohlcení části rentgenových paprsků a to odlišně v různých typech látek či tkání.</a:t>
            </a:r>
            <a:endParaRPr/>
          </a:p>
          <a:p>
            <a:pPr marL="228600" lvl="0" indent="-228600" algn="l" rtl="0">
              <a:lnSpc>
                <a:spcPct val="90000"/>
              </a:lnSpc>
              <a:spcBef>
                <a:spcPts val="1000"/>
              </a:spcBef>
              <a:spcAft>
                <a:spcPts val="0"/>
              </a:spcAft>
              <a:buClr>
                <a:schemeClr val="dk1"/>
              </a:buClr>
              <a:buSzPts val="1500"/>
              <a:buChar char="•"/>
            </a:pPr>
            <a:r>
              <a:rPr lang="cs-CZ" sz="1500"/>
              <a:t>Nejčastěji indikovaným skiagrafickým vyšetřením v neurologii je prostý RTG snímek páteře. Vyšetření ve většině případů prokáže pouze degenerativní změny. Ty ale můžeme od určitého věku téměř s jistotou očekávat prakticky u všech pacientů.</a:t>
            </a:r>
            <a:endParaRPr/>
          </a:p>
          <a:p>
            <a:pPr marL="228600" lvl="0" indent="-228600" algn="l" rtl="0">
              <a:lnSpc>
                <a:spcPct val="90000"/>
              </a:lnSpc>
              <a:spcBef>
                <a:spcPts val="1000"/>
              </a:spcBef>
              <a:spcAft>
                <a:spcPts val="0"/>
              </a:spcAft>
              <a:buClr>
                <a:schemeClr val="dk1"/>
              </a:buClr>
              <a:buSzPts val="1500"/>
              <a:buChar char="•"/>
            </a:pPr>
            <a:r>
              <a:rPr lang="cs-CZ" sz="1500"/>
              <a:t>RTG snímek lbi po traumatu je v dnešní době považován za obsolentní.</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81"/>
        <p:cNvGrpSpPr/>
        <p:nvPr/>
      </p:nvGrpSpPr>
      <p:grpSpPr>
        <a:xfrm>
          <a:off x="0" y="0"/>
          <a:ext cx="0" cy="0"/>
          <a:chOff x="0" y="0"/>
          <a:chExt cx="0" cy="0"/>
        </a:xfrm>
      </p:grpSpPr>
      <p:sp>
        <p:nvSpPr>
          <p:cNvPr id="382" name="Google Shape;382;p31"/>
          <p:cNvSpPr/>
          <p:nvPr/>
        </p:nvSpPr>
        <p:spPr>
          <a:xfrm>
            <a:off x="327546" y="321732"/>
            <a:ext cx="7058307" cy="1964266"/>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383" name="Google Shape;383;p31"/>
          <p:cNvSpPr txBox="1">
            <a:spLocks noGrp="1"/>
          </p:cNvSpPr>
          <p:nvPr>
            <p:ph type="title"/>
          </p:nvPr>
        </p:nvSpPr>
        <p:spPr>
          <a:xfrm>
            <a:off x="524256" y="491260"/>
            <a:ext cx="6594189" cy="162521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400"/>
              <a:buFont typeface="Calibri"/>
              <a:buNone/>
            </a:pPr>
            <a:r>
              <a:rPr lang="cs-CZ">
                <a:solidFill>
                  <a:srgbClr val="FFFFFF"/>
                </a:solidFill>
              </a:rPr>
              <a:t>Počítačová tomografie (CT)</a:t>
            </a:r>
            <a:endParaRPr/>
          </a:p>
        </p:txBody>
      </p:sp>
      <p:sp>
        <p:nvSpPr>
          <p:cNvPr id="386" name="Google Shape;386;p31"/>
          <p:cNvSpPr/>
          <p:nvPr/>
        </p:nvSpPr>
        <p:spPr>
          <a:xfrm>
            <a:off x="7556975" y="321732"/>
            <a:ext cx="4313293" cy="6214534"/>
          </a:xfrm>
          <a:prstGeom prst="rect">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387" name="Google Shape;387;p31"/>
          <p:cNvSpPr txBox="1">
            <a:spLocks noGrp="1"/>
          </p:cNvSpPr>
          <p:nvPr>
            <p:ph type="body" idx="1"/>
          </p:nvPr>
        </p:nvSpPr>
        <p:spPr>
          <a:xfrm>
            <a:off x="7957973" y="763523"/>
            <a:ext cx="3511296" cy="5330952"/>
          </a:xfrm>
          <a:prstGeom prst="rect">
            <a:avLst/>
          </a:prstGeom>
          <a:noFill/>
          <a:ln>
            <a:noFill/>
          </a:ln>
        </p:spPr>
        <p:txBody>
          <a:bodyPr spcFirstLastPara="1" wrap="square" lIns="91425" tIns="45700" rIns="91425" bIns="45700" anchor="ctr" anchorCtr="0">
            <a:normAutofit/>
          </a:bodyPr>
          <a:lstStyle/>
          <a:p>
            <a:pPr marL="228600" lvl="0" indent="-228600" algn="l" rtl="0">
              <a:lnSpc>
                <a:spcPct val="90000"/>
              </a:lnSpc>
              <a:spcBef>
                <a:spcPts val="0"/>
              </a:spcBef>
              <a:spcAft>
                <a:spcPts val="0"/>
              </a:spcAft>
              <a:buClr>
                <a:srgbClr val="FFFFFF"/>
              </a:buClr>
              <a:buSzPts val="1900"/>
              <a:buChar char="•"/>
            </a:pPr>
            <a:r>
              <a:rPr lang="cs-CZ" sz="1900">
                <a:solidFill>
                  <a:srgbClr val="FFFFFF"/>
                </a:solidFill>
              </a:rPr>
              <a:t>CT neboli počítačová tomografie je radiologická vyšetřovací metoda, která pomocí rentgenového záření umožňuje zobrazení požadované oblasti v sérii řezů. </a:t>
            </a:r>
            <a:endParaRPr/>
          </a:p>
          <a:p>
            <a:pPr marL="228600" lvl="0" indent="-228600" algn="l" rtl="0">
              <a:lnSpc>
                <a:spcPct val="90000"/>
              </a:lnSpc>
              <a:spcBef>
                <a:spcPts val="1000"/>
              </a:spcBef>
              <a:spcAft>
                <a:spcPts val="0"/>
              </a:spcAft>
              <a:buClr>
                <a:srgbClr val="FFFFFF"/>
              </a:buClr>
              <a:buSzPts val="1900"/>
              <a:buChar char="•"/>
            </a:pPr>
            <a:r>
              <a:rPr lang="cs-CZ" sz="1900">
                <a:solidFill>
                  <a:srgbClr val="FFFFFF"/>
                </a:solidFill>
              </a:rPr>
              <a:t>Podobně jako při skiagrafii využíváme rentgenku jako zdroje RTG záření, které po průchodu pacientem dopadá na detektory uložené naproti rentgence.</a:t>
            </a:r>
            <a:endParaRPr/>
          </a:p>
          <a:p>
            <a:pPr marL="228600" lvl="0" indent="-228600" algn="l" rtl="0">
              <a:lnSpc>
                <a:spcPct val="90000"/>
              </a:lnSpc>
              <a:spcBef>
                <a:spcPts val="1000"/>
              </a:spcBef>
              <a:spcAft>
                <a:spcPts val="0"/>
              </a:spcAft>
              <a:buClr>
                <a:srgbClr val="FFFFFF"/>
              </a:buClr>
              <a:buSzPts val="1900"/>
              <a:buChar char="•"/>
            </a:pPr>
            <a:r>
              <a:rPr lang="cs-CZ" sz="1900">
                <a:solidFill>
                  <a:srgbClr val="FFFFFF"/>
                </a:solidFill>
              </a:rPr>
              <a:t>Vyšetření lze provádět: </a:t>
            </a:r>
            <a:endParaRPr/>
          </a:p>
          <a:p>
            <a:pPr marL="685800" lvl="1" indent="-228600" algn="l" rtl="0">
              <a:lnSpc>
                <a:spcPct val="90000"/>
              </a:lnSpc>
              <a:spcBef>
                <a:spcPts val="500"/>
              </a:spcBef>
              <a:spcAft>
                <a:spcPts val="0"/>
              </a:spcAft>
              <a:buClr>
                <a:srgbClr val="FFFFFF"/>
              </a:buClr>
              <a:buSzPts val="1900"/>
              <a:buChar char="•"/>
            </a:pPr>
            <a:r>
              <a:rPr lang="cs-CZ" sz="1900">
                <a:solidFill>
                  <a:srgbClr val="FFFFFF"/>
                </a:solidFill>
              </a:rPr>
              <a:t>nativně (tj. bez podání kontrastní látky)</a:t>
            </a:r>
            <a:endParaRPr/>
          </a:p>
          <a:p>
            <a:pPr marL="685800" lvl="1" indent="-228600" algn="l" rtl="0">
              <a:lnSpc>
                <a:spcPct val="90000"/>
              </a:lnSpc>
              <a:spcBef>
                <a:spcPts val="500"/>
              </a:spcBef>
              <a:spcAft>
                <a:spcPts val="0"/>
              </a:spcAft>
              <a:buClr>
                <a:srgbClr val="FFFFFF"/>
              </a:buClr>
              <a:buSzPts val="1900"/>
              <a:buChar char="•"/>
            </a:pPr>
            <a:r>
              <a:rPr lang="cs-CZ" sz="1900">
                <a:solidFill>
                  <a:srgbClr val="FFFFFF"/>
                </a:solidFill>
              </a:rPr>
              <a:t>postkontrastně, tedy po aplikaci jodové kontrastní látky</a:t>
            </a:r>
            <a:endParaRPr/>
          </a:p>
          <a:p>
            <a:pPr marL="228600" lvl="0" indent="-107950" algn="l" rtl="0">
              <a:lnSpc>
                <a:spcPct val="90000"/>
              </a:lnSpc>
              <a:spcBef>
                <a:spcPts val="1000"/>
              </a:spcBef>
              <a:spcAft>
                <a:spcPts val="0"/>
              </a:spcAft>
              <a:buClr>
                <a:schemeClr val="dk1"/>
              </a:buClr>
              <a:buSzPts val="1900"/>
              <a:buNone/>
            </a:pPr>
            <a:endParaRPr sz="1900">
              <a:solidFill>
                <a:srgbClr val="FFFFFF"/>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91"/>
        <p:cNvGrpSpPr/>
        <p:nvPr/>
      </p:nvGrpSpPr>
      <p:grpSpPr>
        <a:xfrm>
          <a:off x="0" y="0"/>
          <a:ext cx="0" cy="0"/>
          <a:chOff x="0" y="0"/>
          <a:chExt cx="0" cy="0"/>
        </a:xfrm>
      </p:grpSpPr>
      <p:sp>
        <p:nvSpPr>
          <p:cNvPr id="392" name="Google Shape;392;p32"/>
          <p:cNvSpPr txBox="1">
            <a:spLocks noGrp="1"/>
          </p:cNvSpPr>
          <p:nvPr>
            <p:ph type="title"/>
          </p:nvPr>
        </p:nvSpPr>
        <p:spPr>
          <a:xfrm>
            <a:off x="655320" y="365125"/>
            <a:ext cx="5120114" cy="1692794"/>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cs-CZ"/>
              <a:t>Počítačová tomografie (CT)</a:t>
            </a:r>
            <a:endParaRPr/>
          </a:p>
        </p:txBody>
      </p:sp>
      <p:cxnSp>
        <p:nvCxnSpPr>
          <p:cNvPr id="393" name="Google Shape;393;p32"/>
          <p:cNvCxnSpPr/>
          <p:nvPr/>
        </p:nvCxnSpPr>
        <p:spPr>
          <a:xfrm>
            <a:off x="655320" y="2316480"/>
            <a:ext cx="4572000" cy="0"/>
          </a:xfrm>
          <a:prstGeom prst="straightConnector1">
            <a:avLst/>
          </a:prstGeom>
          <a:noFill/>
          <a:ln w="19050" cap="sq" cmpd="sng">
            <a:solidFill>
              <a:schemeClr val="dk1"/>
            </a:solidFill>
            <a:prstDash val="solid"/>
            <a:miter lim="800000"/>
            <a:headEnd type="none" w="sm" len="sm"/>
            <a:tailEnd type="none" w="sm" len="sm"/>
          </a:ln>
        </p:spPr>
      </p:cxnSp>
      <p:sp>
        <p:nvSpPr>
          <p:cNvPr id="394" name="Google Shape;394;p32"/>
          <p:cNvSpPr txBox="1">
            <a:spLocks noGrp="1"/>
          </p:cNvSpPr>
          <p:nvPr>
            <p:ph type="body" idx="1"/>
          </p:nvPr>
        </p:nvSpPr>
        <p:spPr>
          <a:xfrm>
            <a:off x="655321" y="2575033"/>
            <a:ext cx="5120113" cy="4046631"/>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90000"/>
              </a:lnSpc>
              <a:spcBef>
                <a:spcPts val="0"/>
              </a:spcBef>
              <a:spcAft>
                <a:spcPts val="0"/>
              </a:spcAft>
              <a:buClr>
                <a:schemeClr val="dk1"/>
              </a:buClr>
              <a:buSzPts val="1800"/>
              <a:buChar char="•"/>
            </a:pPr>
            <a:r>
              <a:rPr lang="cs-CZ" sz="1800"/>
              <a:t>CT hlavy </a:t>
            </a:r>
            <a:endParaRPr/>
          </a:p>
          <a:p>
            <a:pPr marL="685800" lvl="1" indent="-228600" algn="l" rtl="0">
              <a:lnSpc>
                <a:spcPct val="90000"/>
              </a:lnSpc>
              <a:spcBef>
                <a:spcPts val="500"/>
              </a:spcBef>
              <a:spcAft>
                <a:spcPts val="0"/>
              </a:spcAft>
              <a:buClr>
                <a:schemeClr val="dk1"/>
              </a:buClr>
              <a:buSzPts val="1800"/>
              <a:buChar char="•"/>
            </a:pPr>
            <a:r>
              <a:rPr lang="cs-CZ" sz="1800"/>
              <a:t>Mezi hlavní indikace k provedení akutního CT patří v dnešní době zejména cévní mozková příhoda a úrazy hlavy. </a:t>
            </a:r>
            <a:endParaRPr/>
          </a:p>
          <a:p>
            <a:pPr marL="228600" lvl="0" indent="-228600" algn="l" rtl="0">
              <a:lnSpc>
                <a:spcPct val="90000"/>
              </a:lnSpc>
              <a:spcBef>
                <a:spcPts val="1000"/>
              </a:spcBef>
              <a:spcAft>
                <a:spcPts val="0"/>
              </a:spcAft>
              <a:buClr>
                <a:schemeClr val="dk1"/>
              </a:buClr>
              <a:buSzPts val="1800"/>
              <a:buChar char="•"/>
            </a:pPr>
            <a:r>
              <a:rPr lang="cs-CZ" sz="1800"/>
              <a:t>CT vyšetření se užívá k rozlišení různých typů cévních mozkových příhod, tedy příhod ischemických (vzniklých nedokrvením určité oblasti mozku) a hemoragických (vzniklých krvácením v nitrolebním prostoru)</a:t>
            </a:r>
            <a:endParaRPr/>
          </a:p>
          <a:p>
            <a:pPr marL="228600" lvl="0" indent="-228600" algn="l" rtl="0">
              <a:lnSpc>
                <a:spcPct val="90000"/>
              </a:lnSpc>
              <a:spcBef>
                <a:spcPts val="1000"/>
              </a:spcBef>
              <a:spcAft>
                <a:spcPts val="0"/>
              </a:spcAft>
              <a:buClr>
                <a:schemeClr val="dk1"/>
              </a:buClr>
              <a:buSzPts val="1800"/>
              <a:buChar char="•"/>
            </a:pPr>
            <a:r>
              <a:rPr lang="cs-CZ" sz="1800"/>
              <a:t>CT angiografie je miniinvazivní vyšetření zobrazující cévní systém pomocí výpočetní tomografie. Po intravenózní aplikaci kontrastní látky se v definovaném čase (v tzv. arteriální fázi tj. při prvním průchodu kontrastní látky tepnami) provádí náběr obrazových dat pomocí CT přístroje.</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99"/>
        <p:cNvGrpSpPr/>
        <p:nvPr/>
      </p:nvGrpSpPr>
      <p:grpSpPr>
        <a:xfrm>
          <a:off x="0" y="0"/>
          <a:ext cx="0" cy="0"/>
          <a:chOff x="0" y="0"/>
          <a:chExt cx="0" cy="0"/>
        </a:xfrm>
      </p:grpSpPr>
      <p:sp>
        <p:nvSpPr>
          <p:cNvPr id="400" name="Google Shape;400;p33"/>
          <p:cNvSpPr/>
          <p:nvPr/>
        </p:nvSpPr>
        <p:spPr>
          <a:xfrm>
            <a:off x="0" y="0"/>
            <a:ext cx="12192000" cy="6858000"/>
          </a:xfrm>
          <a:prstGeom prst="rect">
            <a:avLst/>
          </a:prstGeom>
          <a:solidFill>
            <a:srgbClr val="0C0C0C"/>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01" name="Google Shape;401;p33"/>
          <p:cNvSpPr txBox="1">
            <a:spLocks noGrp="1"/>
          </p:cNvSpPr>
          <p:nvPr>
            <p:ph type="title"/>
          </p:nvPr>
        </p:nvSpPr>
        <p:spPr>
          <a:xfrm>
            <a:off x="838200" y="448721"/>
            <a:ext cx="4707671" cy="1225650"/>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3800"/>
              <a:buFont typeface="Calibri"/>
              <a:buNone/>
            </a:pPr>
            <a:r>
              <a:rPr lang="cs-CZ" sz="3800">
                <a:solidFill>
                  <a:schemeClr val="lt1"/>
                </a:solidFill>
              </a:rPr>
              <a:t>Angiografie</a:t>
            </a:r>
            <a:endParaRPr/>
          </a:p>
        </p:txBody>
      </p:sp>
      <p:cxnSp>
        <p:nvCxnSpPr>
          <p:cNvPr id="402" name="Google Shape;402;p33"/>
          <p:cNvCxnSpPr/>
          <p:nvPr/>
        </p:nvCxnSpPr>
        <p:spPr>
          <a:xfrm rot="10800000">
            <a:off x="831873" y="1749756"/>
            <a:ext cx="4718304" cy="0"/>
          </a:xfrm>
          <a:prstGeom prst="straightConnector1">
            <a:avLst/>
          </a:prstGeom>
          <a:noFill/>
          <a:ln w="12700" cap="flat" cmpd="sng">
            <a:solidFill>
              <a:schemeClr val="accent2"/>
            </a:solidFill>
            <a:prstDash val="solid"/>
            <a:miter lim="800000"/>
            <a:headEnd type="none" w="sm" len="sm"/>
            <a:tailEnd type="none" w="sm" len="sm"/>
          </a:ln>
        </p:spPr>
      </p:cxnSp>
      <p:sp>
        <p:nvSpPr>
          <p:cNvPr id="403" name="Google Shape;403;p33"/>
          <p:cNvSpPr txBox="1">
            <a:spLocks noGrp="1"/>
          </p:cNvSpPr>
          <p:nvPr>
            <p:ph type="body" idx="1"/>
          </p:nvPr>
        </p:nvSpPr>
        <p:spPr>
          <a:xfrm>
            <a:off x="897769" y="1909192"/>
            <a:ext cx="4586513" cy="3647710"/>
          </a:xfrm>
          <a:prstGeom prst="rect">
            <a:avLst/>
          </a:prstGeom>
          <a:noFill/>
          <a:ln>
            <a:noFill/>
          </a:ln>
        </p:spPr>
        <p:txBody>
          <a:bodyPr spcFirstLastPara="1" wrap="square" lIns="91425" tIns="45700" rIns="91425" bIns="45700" anchor="ctr" anchorCtr="0">
            <a:normAutofit/>
          </a:bodyPr>
          <a:lstStyle/>
          <a:p>
            <a:pPr marL="228600" lvl="0" indent="-228600" algn="l" rtl="0">
              <a:lnSpc>
                <a:spcPct val="90000"/>
              </a:lnSpc>
              <a:spcBef>
                <a:spcPts val="0"/>
              </a:spcBef>
              <a:spcAft>
                <a:spcPts val="0"/>
              </a:spcAft>
              <a:buClr>
                <a:schemeClr val="lt1"/>
              </a:buClr>
              <a:buSzPts val="2000"/>
              <a:buChar char="•"/>
            </a:pPr>
            <a:r>
              <a:rPr lang="cs-CZ" sz="2000">
                <a:solidFill>
                  <a:schemeClr val="lt1"/>
                </a:solidFill>
              </a:rPr>
              <a:t>je název pro zobrazení cévního systému. </a:t>
            </a:r>
            <a:endParaRPr/>
          </a:p>
          <a:p>
            <a:pPr marL="228600" lvl="0" indent="-228600" algn="l" rtl="0">
              <a:lnSpc>
                <a:spcPct val="90000"/>
              </a:lnSpc>
              <a:spcBef>
                <a:spcPts val="1000"/>
              </a:spcBef>
              <a:spcAft>
                <a:spcPts val="0"/>
              </a:spcAft>
              <a:buClr>
                <a:schemeClr val="lt1"/>
              </a:buClr>
              <a:buSzPts val="2000"/>
              <a:buChar char="•"/>
            </a:pPr>
            <a:r>
              <a:rPr lang="cs-CZ" sz="2000">
                <a:solidFill>
                  <a:schemeClr val="lt1"/>
                </a:solidFill>
              </a:rPr>
              <a:t>Pokud hovoříme o angiografii, pak tím myslíme zejména metodu využívající rentgenové záření, kde je vlastní cévní systém zobrazen pomocí kontrastní látky (případně zobrazení cévního systému při MR vyšetření pomocí působení magnetického pole a to i bez kontrastní látky).</a:t>
            </a:r>
            <a:endParaRPr/>
          </a:p>
        </p:txBody>
      </p:sp>
      <p:cxnSp>
        <p:nvCxnSpPr>
          <p:cNvPr id="405" name="Google Shape;405;p33"/>
          <p:cNvCxnSpPr/>
          <p:nvPr/>
        </p:nvCxnSpPr>
        <p:spPr>
          <a:xfrm rot="10800000">
            <a:off x="6522277" y="3386960"/>
            <a:ext cx="5669723" cy="0"/>
          </a:xfrm>
          <a:prstGeom prst="straightConnector1">
            <a:avLst/>
          </a:prstGeom>
          <a:noFill/>
          <a:ln w="12700" cap="flat" cmpd="sng">
            <a:solidFill>
              <a:schemeClr val="accent2"/>
            </a:solidFill>
            <a:prstDash val="solid"/>
            <a:miter lim="800000"/>
            <a:headEnd type="none" w="sm" len="sm"/>
            <a:tailEnd type="none" w="sm" len="sm"/>
          </a:ln>
        </p:spPr>
      </p:cxnSp>
      <p:cxnSp>
        <p:nvCxnSpPr>
          <p:cNvPr id="406" name="Google Shape;406;p33"/>
          <p:cNvCxnSpPr/>
          <p:nvPr/>
        </p:nvCxnSpPr>
        <p:spPr>
          <a:xfrm rot="10800000">
            <a:off x="834027" y="5707672"/>
            <a:ext cx="4713997" cy="0"/>
          </a:xfrm>
          <a:prstGeom prst="straightConnector1">
            <a:avLst/>
          </a:prstGeom>
          <a:noFill/>
          <a:ln w="12700" cap="flat" cmpd="sng">
            <a:solidFill>
              <a:schemeClr val="accent2"/>
            </a:solidFill>
            <a:prstDash val="solid"/>
            <a:miter lim="800000"/>
            <a:headEnd type="none" w="sm" len="sm"/>
            <a:tailEnd type="none" w="sm" len="sm"/>
          </a:ln>
        </p:spPr>
      </p:cxn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414141"/>
        </a:solidFill>
        <a:effectLst/>
      </p:bgPr>
    </p:bg>
    <p:spTree>
      <p:nvGrpSpPr>
        <p:cNvPr id="1" name="Shape 411"/>
        <p:cNvGrpSpPr/>
        <p:nvPr/>
      </p:nvGrpSpPr>
      <p:grpSpPr>
        <a:xfrm>
          <a:off x="0" y="0"/>
          <a:ext cx="0" cy="0"/>
          <a:chOff x="0" y="0"/>
          <a:chExt cx="0" cy="0"/>
        </a:xfrm>
      </p:grpSpPr>
      <p:sp>
        <p:nvSpPr>
          <p:cNvPr id="412" name="Google Shape;412;p34"/>
          <p:cNvSpPr txBox="1">
            <a:spLocks noGrp="1"/>
          </p:cNvSpPr>
          <p:nvPr>
            <p:ph type="title"/>
          </p:nvPr>
        </p:nvSpPr>
        <p:spPr>
          <a:xfrm>
            <a:off x="801098" y="1396289"/>
            <a:ext cx="638710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lt1"/>
              </a:buClr>
              <a:buSzPts val="4400"/>
              <a:buFont typeface="Calibri"/>
              <a:buNone/>
            </a:pPr>
            <a:r>
              <a:rPr lang="cs-CZ"/>
              <a:t>Magnetická rezonance (MR)</a:t>
            </a:r>
            <a:endParaRPr/>
          </a:p>
        </p:txBody>
      </p:sp>
      <p:sp>
        <p:nvSpPr>
          <p:cNvPr id="413" name="Google Shape;413;p34"/>
          <p:cNvSpPr txBox="1">
            <a:spLocks noGrp="1"/>
          </p:cNvSpPr>
          <p:nvPr>
            <p:ph type="body" idx="1"/>
          </p:nvPr>
        </p:nvSpPr>
        <p:spPr>
          <a:xfrm>
            <a:off x="805542" y="2871982"/>
            <a:ext cx="6382657" cy="3181684"/>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lt1"/>
              </a:buClr>
              <a:buSzPts val="1800"/>
              <a:buChar char="•"/>
            </a:pPr>
            <a:r>
              <a:rPr lang="cs-CZ" sz="1800"/>
              <a:t>Magnetická rezonance je tomografická metoda, tj. metoda zobrazující lidské tělo v jednotlivých řezech. Její velkou výhodou je výrazný tkáňový kontrast - schopnost odlišení jednotlivých tkání a to i v případě, že mají podobnou strukturu. Tohoto se využívá při odlišení normální tkáně od tkáně patologické. V tomto ohledu má magnetická rezonance výsadní postavení mezi všemi zobrazovacími metodami. </a:t>
            </a:r>
            <a:endParaRPr/>
          </a:p>
          <a:p>
            <a:pPr marL="228600" lvl="0" indent="-228600" algn="l" rtl="0">
              <a:lnSpc>
                <a:spcPct val="90000"/>
              </a:lnSpc>
              <a:spcBef>
                <a:spcPts val="1000"/>
              </a:spcBef>
              <a:spcAft>
                <a:spcPts val="0"/>
              </a:spcAft>
              <a:buClr>
                <a:schemeClr val="lt1"/>
              </a:buClr>
              <a:buSzPts val="1800"/>
              <a:buChar char="•"/>
            </a:pPr>
            <a:r>
              <a:rPr lang="cs-CZ" sz="1800"/>
              <a:t>Současně se jedná o metodu bezpečnou: dosud nebyly prokázány žádné škodlivé vedlejší účinky magnetické rezonance na lidský organizmus.</a:t>
            </a:r>
            <a:endParaRPr/>
          </a:p>
        </p:txBody>
      </p:sp>
      <p:sp>
        <p:nvSpPr>
          <p:cNvPr id="416" name="Google Shape;416;p34"/>
          <p:cNvSpPr/>
          <p:nvPr/>
        </p:nvSpPr>
        <p:spPr>
          <a:xfrm>
            <a:off x="8604737" y="3918051"/>
            <a:ext cx="3587263" cy="2939948"/>
          </a:xfrm>
          <a:custGeom>
            <a:avLst/>
            <a:gdLst/>
            <a:ahLst/>
            <a:cxnLst/>
            <a:rect l="l" t="t" r="r" b="b"/>
            <a:pathLst>
              <a:path w="3587263" h="2939948" extrusionOk="0">
                <a:moveTo>
                  <a:pt x="2070613" y="0"/>
                </a:moveTo>
                <a:cubicBezTo>
                  <a:pt x="2642397" y="0"/>
                  <a:pt x="3160050" y="231761"/>
                  <a:pt x="3534758" y="606469"/>
                </a:cubicBezTo>
                <a:lnTo>
                  <a:pt x="3587263" y="664240"/>
                </a:lnTo>
                <a:lnTo>
                  <a:pt x="3587263" y="2939948"/>
                </a:lnTo>
                <a:lnTo>
                  <a:pt x="193241" y="2939948"/>
                </a:lnTo>
                <a:lnTo>
                  <a:pt x="162719" y="2876589"/>
                </a:lnTo>
                <a:cubicBezTo>
                  <a:pt x="57940" y="2628865"/>
                  <a:pt x="0" y="2356505"/>
                  <a:pt x="0" y="2070613"/>
                </a:cubicBezTo>
                <a:cubicBezTo>
                  <a:pt x="0" y="927045"/>
                  <a:pt x="927045" y="0"/>
                  <a:pt x="2070613" y="0"/>
                </a:cubicBezTo>
                <a:close/>
              </a:path>
            </a:pathLst>
          </a:custGeom>
          <a:solidFill>
            <a:srgbClr val="FFFFFF">
              <a:alpha val="80000"/>
            </a:srgb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21"/>
        <p:cNvGrpSpPr/>
        <p:nvPr/>
      </p:nvGrpSpPr>
      <p:grpSpPr>
        <a:xfrm>
          <a:off x="0" y="0"/>
          <a:ext cx="0" cy="0"/>
          <a:chOff x="0" y="0"/>
          <a:chExt cx="0" cy="0"/>
        </a:xfrm>
      </p:grpSpPr>
      <p:sp>
        <p:nvSpPr>
          <p:cNvPr id="422" name="Google Shape;422;p35"/>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23" name="Google Shape;423;p35"/>
          <p:cNvSpPr/>
          <p:nvPr/>
        </p:nvSpPr>
        <p:spPr>
          <a:xfrm>
            <a:off x="-1" y="0"/>
            <a:ext cx="6096002" cy="6858000"/>
          </a:xfrm>
          <a:custGeom>
            <a:avLst/>
            <a:gdLst/>
            <a:ahLst/>
            <a:cxnLst/>
            <a:rect l="l" t="t" r="r" b="b"/>
            <a:pathLst>
              <a:path w="6096002" h="6858000" extrusionOk="0">
                <a:moveTo>
                  <a:pt x="0" y="0"/>
                </a:moveTo>
                <a:lnTo>
                  <a:pt x="4885967" y="0"/>
                </a:lnTo>
                <a:lnTo>
                  <a:pt x="4946007" y="69271"/>
                </a:lnTo>
                <a:cubicBezTo>
                  <a:pt x="5656533" y="929100"/>
                  <a:pt x="6096002" y="2116944"/>
                  <a:pt x="6096002" y="3429000"/>
                </a:cubicBezTo>
                <a:cubicBezTo>
                  <a:pt x="6096002" y="4741056"/>
                  <a:pt x="5656533" y="5928900"/>
                  <a:pt x="4946007" y="6788730"/>
                </a:cubicBezTo>
                <a:lnTo>
                  <a:pt x="4885967" y="6858000"/>
                </a:lnTo>
                <a:lnTo>
                  <a:pt x="0" y="6858000"/>
                </a:lnTo>
                <a:close/>
              </a:path>
            </a:pathLst>
          </a:custGeom>
          <a:solidFill>
            <a:schemeClr val="lt1"/>
          </a:solidFill>
          <a:ln w="9525" cap="flat" cmpd="sng">
            <a:solidFill>
              <a:srgbClr val="EFEFEF"/>
            </a:solidFill>
            <a:prstDash val="solid"/>
            <a:miter lim="800000"/>
            <a:headEnd type="none" w="sm" len="sm"/>
            <a:tailEnd type="none" w="sm" len="sm"/>
          </a:ln>
          <a:effectLst>
            <a:outerShdw blurRad="88900" dist="38100" algn="l" rotWithShape="0">
              <a:srgbClr val="D8D8D8">
                <a:alpha val="49803"/>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424" name="Google Shape;424;p35"/>
          <p:cNvSpPr/>
          <p:nvPr/>
        </p:nvSpPr>
        <p:spPr>
          <a:xfrm>
            <a:off x="0" y="0"/>
            <a:ext cx="6085370" cy="6858000"/>
          </a:xfrm>
          <a:custGeom>
            <a:avLst/>
            <a:gdLst/>
            <a:ahLst/>
            <a:cxnLst/>
            <a:rect l="l" t="t" r="r" b="b"/>
            <a:pathLst>
              <a:path w="6085370" h="6858000" extrusionOk="0">
                <a:moveTo>
                  <a:pt x="0" y="0"/>
                </a:moveTo>
                <a:lnTo>
                  <a:pt x="4875335" y="0"/>
                </a:lnTo>
                <a:lnTo>
                  <a:pt x="4935375" y="69271"/>
                </a:lnTo>
                <a:cubicBezTo>
                  <a:pt x="5645901" y="929100"/>
                  <a:pt x="6085370" y="2116944"/>
                  <a:pt x="6085370" y="3429000"/>
                </a:cubicBezTo>
                <a:cubicBezTo>
                  <a:pt x="6085370" y="4741056"/>
                  <a:pt x="5645901" y="5928900"/>
                  <a:pt x="4935375" y="6788730"/>
                </a:cubicBezTo>
                <a:lnTo>
                  <a:pt x="4875335" y="6858000"/>
                </a:lnTo>
                <a:lnTo>
                  <a:pt x="0" y="6858000"/>
                </a:ln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425" name="Google Shape;425;p35"/>
          <p:cNvSpPr txBox="1">
            <a:spLocks noGrp="1"/>
          </p:cNvSpPr>
          <p:nvPr>
            <p:ph type="title"/>
          </p:nvPr>
        </p:nvSpPr>
        <p:spPr>
          <a:xfrm>
            <a:off x="438912" y="859536"/>
            <a:ext cx="4837176" cy="1170432"/>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400"/>
              <a:buFont typeface="Calibri"/>
              <a:buNone/>
            </a:pPr>
            <a:r>
              <a:rPr lang="cs-CZ" sz="3400"/>
              <a:t>Magnetická rezonance (MR)</a:t>
            </a:r>
            <a:endParaRPr/>
          </a:p>
        </p:txBody>
      </p:sp>
      <p:sp>
        <p:nvSpPr>
          <p:cNvPr id="426" name="Google Shape;426;p35"/>
          <p:cNvSpPr/>
          <p:nvPr/>
        </p:nvSpPr>
        <p:spPr>
          <a:xfrm rot="5400000">
            <a:off x="703236" y="363389"/>
            <a:ext cx="73152" cy="54864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427" name="Google Shape;427;p35"/>
          <p:cNvSpPr/>
          <p:nvPr/>
        </p:nvSpPr>
        <p:spPr>
          <a:xfrm>
            <a:off x="465492" y="2185062"/>
            <a:ext cx="4937760" cy="18288"/>
          </a:xfrm>
          <a:prstGeom prst="rect">
            <a:avLst/>
          </a:prstGeom>
          <a:solidFill>
            <a:srgbClr val="D5D5D5"/>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428" name="Google Shape;428;p35"/>
          <p:cNvSpPr txBox="1">
            <a:spLocks noGrp="1"/>
          </p:cNvSpPr>
          <p:nvPr>
            <p:ph type="body" idx="1"/>
          </p:nvPr>
        </p:nvSpPr>
        <p:spPr>
          <a:xfrm>
            <a:off x="438912" y="2514600"/>
            <a:ext cx="4837176" cy="3666744"/>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1400"/>
              <a:buChar char="•"/>
            </a:pPr>
            <a:r>
              <a:rPr lang="cs-CZ" sz="1400"/>
              <a:t>Výhodou magnetické rezonance je: </a:t>
            </a:r>
            <a:endParaRPr/>
          </a:p>
          <a:p>
            <a:pPr marL="685800" lvl="1" indent="-228600" algn="l" rtl="0">
              <a:lnSpc>
                <a:spcPct val="90000"/>
              </a:lnSpc>
              <a:spcBef>
                <a:spcPts val="500"/>
              </a:spcBef>
              <a:spcAft>
                <a:spcPts val="0"/>
              </a:spcAft>
              <a:buClr>
                <a:schemeClr val="dk1"/>
              </a:buClr>
              <a:buSzPts val="1400"/>
              <a:buChar char="•"/>
            </a:pPr>
            <a:r>
              <a:rPr lang="cs-CZ" sz="1400"/>
              <a:t>výborný kontrast mezi jednotlivými tkáněmi (umožňující jejich velmi dobré rozlišení) - absence ionizujícího záření </a:t>
            </a:r>
            <a:endParaRPr/>
          </a:p>
          <a:p>
            <a:pPr marL="685800" lvl="1" indent="-228600" algn="l" rtl="0">
              <a:lnSpc>
                <a:spcPct val="90000"/>
              </a:lnSpc>
              <a:spcBef>
                <a:spcPts val="500"/>
              </a:spcBef>
              <a:spcAft>
                <a:spcPts val="0"/>
              </a:spcAft>
              <a:buClr>
                <a:schemeClr val="dk1"/>
              </a:buClr>
              <a:buSzPts val="1400"/>
              <a:buChar char="•"/>
            </a:pPr>
            <a:r>
              <a:rPr lang="cs-CZ" sz="1400"/>
              <a:t>vynikající bezpečnost metodiky (u vyšetření bez podání kontrastní látky dosud nebyly prokázány žádné škodlivé vedlejší účinky MR na lidský organizmus) </a:t>
            </a:r>
            <a:endParaRPr/>
          </a:p>
          <a:p>
            <a:pPr marL="685800" lvl="1" indent="-228600" algn="l" rtl="0">
              <a:lnSpc>
                <a:spcPct val="90000"/>
              </a:lnSpc>
              <a:spcBef>
                <a:spcPts val="500"/>
              </a:spcBef>
              <a:spcAft>
                <a:spcPts val="0"/>
              </a:spcAft>
              <a:buClr>
                <a:schemeClr val="dk1"/>
              </a:buClr>
              <a:buSzPts val="1400"/>
              <a:buChar char="•"/>
            </a:pPr>
            <a:r>
              <a:rPr lang="cs-CZ" sz="1400"/>
              <a:t>při vyšetření pomocí kontrastní látky i její malé množství v porovnání s CT vyšetřením </a:t>
            </a:r>
            <a:endParaRPr/>
          </a:p>
          <a:p>
            <a:pPr marL="228600" lvl="0" indent="-228600" algn="l" rtl="0">
              <a:lnSpc>
                <a:spcPct val="90000"/>
              </a:lnSpc>
              <a:spcBef>
                <a:spcPts val="1000"/>
              </a:spcBef>
              <a:spcAft>
                <a:spcPts val="0"/>
              </a:spcAft>
              <a:buClr>
                <a:schemeClr val="dk1"/>
              </a:buClr>
              <a:buSzPts val="1400"/>
              <a:buChar char="•"/>
            </a:pPr>
            <a:r>
              <a:rPr lang="cs-CZ" sz="1400"/>
              <a:t>Nevýhodou je: </a:t>
            </a:r>
            <a:endParaRPr/>
          </a:p>
          <a:p>
            <a:pPr marL="685800" lvl="1" indent="-228600" algn="l" rtl="0">
              <a:lnSpc>
                <a:spcPct val="90000"/>
              </a:lnSpc>
              <a:spcBef>
                <a:spcPts val="500"/>
              </a:spcBef>
              <a:spcAft>
                <a:spcPts val="0"/>
              </a:spcAft>
              <a:buClr>
                <a:schemeClr val="dk1"/>
              </a:buClr>
              <a:buSzPts val="1400"/>
              <a:buChar char="•"/>
            </a:pPr>
            <a:r>
              <a:rPr lang="cs-CZ" sz="1400"/>
              <a:t>delší trvání vyšetření při srovnání např. s CT (vyšetření páteře s aplikací kontrastní látky může trvat i 45 minut, běžné trvání MR vyšetření je kolem 30 minut) </a:t>
            </a:r>
            <a:endParaRPr/>
          </a:p>
          <a:p>
            <a:pPr marL="685800" lvl="1" indent="-228600" algn="l" rtl="0">
              <a:lnSpc>
                <a:spcPct val="90000"/>
              </a:lnSpc>
              <a:spcBef>
                <a:spcPts val="500"/>
              </a:spcBef>
              <a:spcAft>
                <a:spcPts val="0"/>
              </a:spcAft>
              <a:buClr>
                <a:schemeClr val="dk1"/>
              </a:buClr>
              <a:buSzPts val="1400"/>
              <a:buChar char="•"/>
            </a:pPr>
            <a:r>
              <a:rPr lang="cs-CZ" sz="1400"/>
              <a:t>nutnost spolupráce pacienta</a:t>
            </a:r>
            <a:endParaRPr/>
          </a:p>
          <a:p>
            <a:pPr marL="228600" lvl="0" indent="-139700" algn="l" rtl="0">
              <a:lnSpc>
                <a:spcPct val="90000"/>
              </a:lnSpc>
              <a:spcBef>
                <a:spcPts val="1000"/>
              </a:spcBef>
              <a:spcAft>
                <a:spcPts val="0"/>
              </a:spcAft>
              <a:buClr>
                <a:schemeClr val="dk1"/>
              </a:buClr>
              <a:buSzPts val="1400"/>
              <a:buNone/>
            </a:pPr>
            <a:endParaRPr sz="14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60"/>
        <p:cNvGrpSpPr/>
        <p:nvPr/>
      </p:nvGrpSpPr>
      <p:grpSpPr>
        <a:xfrm>
          <a:off x="0" y="0"/>
          <a:ext cx="0" cy="0"/>
          <a:chOff x="0" y="0"/>
          <a:chExt cx="0" cy="0"/>
        </a:xfrm>
      </p:grpSpPr>
      <p:sp>
        <p:nvSpPr>
          <p:cNvPr id="461" name="Google Shape;461;p39"/>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62" name="Google Shape;462;p39"/>
          <p:cNvSpPr txBox="1">
            <a:spLocks noGrp="1"/>
          </p:cNvSpPr>
          <p:nvPr>
            <p:ph type="title"/>
          </p:nvPr>
        </p:nvSpPr>
        <p:spPr>
          <a:xfrm>
            <a:off x="8186056" y="485192"/>
            <a:ext cx="3582955" cy="1885032"/>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2800"/>
              <a:buFont typeface="Calibri"/>
              <a:buNone/>
            </a:pPr>
            <a:r>
              <a:rPr lang="cs-CZ" sz="2800"/>
              <a:t>Pozitronová emisní tomografie (PET)</a:t>
            </a:r>
            <a:endParaRPr/>
          </a:p>
        </p:txBody>
      </p:sp>
      <p:sp>
        <p:nvSpPr>
          <p:cNvPr id="464" name="Google Shape;464;p39"/>
          <p:cNvSpPr txBox="1">
            <a:spLocks noGrp="1"/>
          </p:cNvSpPr>
          <p:nvPr>
            <p:ph type="body" idx="1"/>
          </p:nvPr>
        </p:nvSpPr>
        <p:spPr>
          <a:xfrm>
            <a:off x="1075943" y="3340361"/>
            <a:ext cx="6389448" cy="3374074"/>
          </a:xfrm>
          <a:prstGeom prst="rect">
            <a:avLst/>
          </a:prstGeom>
          <a:noFill/>
          <a:ln>
            <a:noFill/>
          </a:ln>
        </p:spPr>
        <p:txBody>
          <a:bodyPr spcFirstLastPara="1" wrap="square" lIns="91425" tIns="45700" rIns="91425" bIns="45700" anchor="ctr" anchorCtr="0">
            <a:normAutofit/>
          </a:bodyPr>
          <a:lstStyle/>
          <a:p>
            <a:pPr marL="228600" lvl="0" indent="-228600" algn="l" rtl="0">
              <a:lnSpc>
                <a:spcPct val="90000"/>
              </a:lnSpc>
              <a:spcBef>
                <a:spcPts val="0"/>
              </a:spcBef>
              <a:spcAft>
                <a:spcPts val="0"/>
              </a:spcAft>
              <a:buClr>
                <a:schemeClr val="dk1"/>
              </a:buClr>
              <a:buSzPts val="1600"/>
              <a:buChar char="•"/>
            </a:pPr>
            <a:r>
              <a:rPr lang="cs-CZ" sz="1600"/>
              <a:t>Je tomografická metoda funkčního zobrazení procesů v lidském těle. Vyšetření tedy umožní zobrazit aktivitu určitých funkcí (např. metabolických procesů) v různých místech těla. </a:t>
            </a:r>
            <a:endParaRPr/>
          </a:p>
          <a:p>
            <a:pPr marL="228600" lvl="0" indent="-228600" algn="l" rtl="0">
              <a:lnSpc>
                <a:spcPct val="90000"/>
              </a:lnSpc>
              <a:spcBef>
                <a:spcPts val="1000"/>
              </a:spcBef>
              <a:spcAft>
                <a:spcPts val="0"/>
              </a:spcAft>
              <a:buClr>
                <a:schemeClr val="dk1"/>
              </a:buClr>
              <a:buSzPts val="1600"/>
              <a:buChar char="•"/>
            </a:pPr>
            <a:r>
              <a:rPr lang="cs-CZ" sz="1600"/>
              <a:t>Jedná se o tzv. emisní metodu, při které je zachycováno záření vycházející z těla pacienta.</a:t>
            </a:r>
            <a:endParaRPr/>
          </a:p>
          <a:p>
            <a:pPr marL="228600" lvl="0" indent="-228600" algn="l" rtl="0">
              <a:lnSpc>
                <a:spcPct val="90000"/>
              </a:lnSpc>
              <a:spcBef>
                <a:spcPts val="1000"/>
              </a:spcBef>
              <a:spcAft>
                <a:spcPts val="0"/>
              </a:spcAft>
              <a:buClr>
                <a:schemeClr val="dk1"/>
              </a:buClr>
              <a:buSzPts val="1600"/>
              <a:buChar char="•"/>
            </a:pPr>
            <a:r>
              <a:rPr lang="cs-CZ" sz="1600"/>
              <a:t>PET se využívá zejména v onkologických indikacích, dále při infektech neznámého původu (kdy metoda umožní najít primární ložisko jako zdroj infekce). </a:t>
            </a:r>
            <a:endParaRPr/>
          </a:p>
          <a:p>
            <a:pPr marL="228600" lvl="0" indent="-228600" algn="l" rtl="0">
              <a:lnSpc>
                <a:spcPct val="90000"/>
              </a:lnSpc>
              <a:spcBef>
                <a:spcPts val="1000"/>
              </a:spcBef>
              <a:spcAft>
                <a:spcPts val="0"/>
              </a:spcAft>
              <a:buClr>
                <a:schemeClr val="dk1"/>
              </a:buClr>
              <a:buSzPts val="1600"/>
              <a:buChar char="•"/>
            </a:pPr>
            <a:r>
              <a:rPr lang="cs-CZ" sz="1600"/>
              <a:t>Z neurologických indikací jde zejména o epileptologii (při hledání oblastí, z nichž vychází epileptická aktivita) a stanovení metabolické aktivity tumorů, případně diferenciální diagnostiku demencí.</a:t>
            </a:r>
            <a:endParaRPr/>
          </a:p>
        </p:txBody>
      </p:sp>
      <p:sp>
        <p:nvSpPr>
          <p:cNvPr id="466" name="Google Shape;466;p39"/>
          <p:cNvSpPr/>
          <p:nvPr/>
        </p:nvSpPr>
        <p:spPr>
          <a:xfrm>
            <a:off x="0" y="2768743"/>
            <a:ext cx="12192000" cy="64008"/>
          </a:xfrm>
          <a:prstGeom prst="rect">
            <a:avLst/>
          </a:prstGeom>
          <a:solidFill>
            <a:srgbClr val="222A3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Calibri"/>
              <a:ea typeface="Calibri"/>
              <a:cs typeface="Calibri"/>
              <a:sym typeface="Calibri"/>
            </a:endParaRPr>
          </a:p>
        </p:txBody>
      </p:sp>
      <p:sp>
        <p:nvSpPr>
          <p:cNvPr id="467" name="Google Shape;467;p39"/>
          <p:cNvSpPr/>
          <p:nvPr/>
        </p:nvSpPr>
        <p:spPr>
          <a:xfrm rot="5400000">
            <a:off x="4275569" y="3396995"/>
            <a:ext cx="6858002" cy="64008"/>
          </a:xfrm>
          <a:prstGeom prst="rect">
            <a:avLst/>
          </a:prstGeom>
          <a:solidFill>
            <a:srgbClr val="222A3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Calibri"/>
              <a:ea typeface="Calibri"/>
              <a:cs typeface="Calibri"/>
              <a:sym typeface="Calibri"/>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71"/>
        <p:cNvGrpSpPr/>
        <p:nvPr/>
      </p:nvGrpSpPr>
      <p:grpSpPr>
        <a:xfrm>
          <a:off x="0" y="0"/>
          <a:ext cx="0" cy="0"/>
          <a:chOff x="0" y="0"/>
          <a:chExt cx="0" cy="0"/>
        </a:xfrm>
      </p:grpSpPr>
      <p:sp>
        <p:nvSpPr>
          <p:cNvPr id="472" name="Google Shape;472;p4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cs-CZ" sz="4400">
                <a:latin typeface="Calibri"/>
                <a:ea typeface="Calibri"/>
                <a:cs typeface="Calibri"/>
                <a:sym typeface="Calibri"/>
              </a:rPr>
              <a:t>Pomocné vyšetřovací metody v neurologii</a:t>
            </a:r>
            <a:endParaRPr/>
          </a:p>
        </p:txBody>
      </p:sp>
      <p:sp>
        <p:nvSpPr>
          <p:cNvPr id="473" name="Google Shape;473;p40"/>
          <p:cNvSpPr txBox="1">
            <a:spLocks noGrp="1"/>
          </p:cNvSpPr>
          <p:nvPr>
            <p:ph type="body" idx="1"/>
          </p:nvPr>
        </p:nvSpPr>
        <p:spPr>
          <a:xfrm>
            <a:off x="838200" y="1825625"/>
            <a:ext cx="10515600" cy="344609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cs-CZ"/>
              <a:t>Vyšetření mozkomíšního moku, lumbální punkce.</a:t>
            </a:r>
            <a:endParaRPr/>
          </a:p>
          <a:p>
            <a:pPr marL="0" lvl="0" indent="0" algn="l" rtl="0">
              <a:lnSpc>
                <a:spcPct val="90000"/>
              </a:lnSpc>
              <a:spcBef>
                <a:spcPts val="1000"/>
              </a:spcBef>
              <a:spcAft>
                <a:spcPts val="0"/>
              </a:spcAft>
              <a:buClr>
                <a:schemeClr val="dk1"/>
              </a:buClr>
              <a:buSzPts val="2800"/>
              <a:buNone/>
            </a:pPr>
            <a:r>
              <a:rPr lang="cs-CZ"/>
              <a:t>Elektroencefalografie.</a:t>
            </a:r>
            <a:endParaRPr/>
          </a:p>
          <a:p>
            <a:pPr marL="0" lvl="0" indent="0" algn="l" rtl="0">
              <a:lnSpc>
                <a:spcPct val="90000"/>
              </a:lnSpc>
              <a:spcBef>
                <a:spcPts val="1000"/>
              </a:spcBef>
              <a:spcAft>
                <a:spcPts val="0"/>
              </a:spcAft>
              <a:buClr>
                <a:schemeClr val="dk1"/>
              </a:buClr>
              <a:buSzPts val="2800"/>
              <a:buNone/>
            </a:pPr>
            <a:r>
              <a:rPr lang="cs-CZ"/>
              <a:t>Základy ultrasonografie v neurologii. </a:t>
            </a:r>
            <a:endParaRPr/>
          </a:p>
          <a:p>
            <a:pPr marL="0" lvl="0" indent="0" algn="l" rtl="0">
              <a:lnSpc>
                <a:spcPct val="90000"/>
              </a:lnSpc>
              <a:spcBef>
                <a:spcPts val="1000"/>
              </a:spcBef>
              <a:spcAft>
                <a:spcPts val="0"/>
              </a:spcAft>
              <a:buClr>
                <a:schemeClr val="dk1"/>
              </a:buClr>
              <a:buSzPts val="2800"/>
              <a:buNone/>
            </a:pPr>
            <a:r>
              <a:rPr lang="cs-CZ"/>
              <a:t>Elektromyografie.</a:t>
            </a:r>
            <a:endParaRPr/>
          </a:p>
          <a:p>
            <a:pPr marL="0" lvl="0" indent="0" algn="l" rtl="0">
              <a:lnSpc>
                <a:spcPct val="90000"/>
              </a:lnSpc>
              <a:spcBef>
                <a:spcPts val="1000"/>
              </a:spcBef>
              <a:spcAft>
                <a:spcPts val="0"/>
              </a:spcAft>
              <a:buClr>
                <a:schemeClr val="dk1"/>
              </a:buClr>
              <a:buSzPts val="2800"/>
              <a:buNone/>
            </a:pPr>
            <a:r>
              <a:rPr lang="cs-CZ"/>
              <a:t>Evokované potenciály. </a:t>
            </a:r>
            <a:endParaRPr/>
          </a:p>
          <a:p>
            <a:pPr marL="0" lvl="0" indent="0" algn="l" rtl="0">
              <a:lnSpc>
                <a:spcPct val="90000"/>
              </a:lnSpc>
              <a:spcBef>
                <a:spcPts val="1000"/>
              </a:spcBef>
              <a:spcAft>
                <a:spcPts val="0"/>
              </a:spcAft>
              <a:buClr>
                <a:schemeClr val="dk1"/>
              </a:buClr>
              <a:buSzPts val="2800"/>
              <a:buNone/>
            </a:pPr>
            <a:r>
              <a:rPr lang="cs-CZ"/>
              <a:t>Základy neuroradiologie: skiagrafie, počítačová tomografie, angiografie, magnetická rezonance, pozitronová emisní tomografie.</a:t>
            </a:r>
            <a:endParaRPr/>
          </a:p>
        </p:txBody>
      </p:sp>
      <p:sp>
        <p:nvSpPr>
          <p:cNvPr id="474" name="Google Shape;474;p40"/>
          <p:cNvSpPr/>
          <p:nvPr/>
        </p:nvSpPr>
        <p:spPr>
          <a:xfrm>
            <a:off x="653144" y="1690688"/>
            <a:ext cx="10892150" cy="3708248"/>
          </a:xfrm>
          <a:prstGeom prst="rect">
            <a:avLst/>
          </a:prstGeom>
          <a:noFill/>
          <a:ln w="57150" cap="flat" cmpd="sng">
            <a:solidFill>
              <a:srgbClr val="2E75B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78"/>
        <p:cNvGrpSpPr/>
        <p:nvPr/>
      </p:nvGrpSpPr>
      <p:grpSpPr>
        <a:xfrm>
          <a:off x="0" y="0"/>
          <a:ext cx="0" cy="0"/>
          <a:chOff x="0" y="0"/>
          <a:chExt cx="0" cy="0"/>
        </a:xfrm>
      </p:grpSpPr>
      <p:sp>
        <p:nvSpPr>
          <p:cNvPr id="479" name="Google Shape;479;p41"/>
          <p:cNvSpPr txBox="1">
            <a:spLocks noGrp="1"/>
          </p:cNvSpPr>
          <p:nvPr>
            <p:ph type="ctrTitle"/>
          </p:nvPr>
        </p:nvSpPr>
        <p:spPr>
          <a:xfrm>
            <a:off x="1063690" y="2311302"/>
            <a:ext cx="10105053" cy="123498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2E75B5"/>
              </a:buClr>
              <a:buSzPts val="4000"/>
              <a:buFont typeface="Calibri"/>
              <a:buNone/>
            </a:pPr>
            <a:r>
              <a:rPr lang="cs-CZ" sz="4000">
                <a:solidFill>
                  <a:srgbClr val="2E75B5"/>
                </a:solidFill>
                <a:latin typeface="Calibri"/>
                <a:ea typeface="Calibri"/>
                <a:cs typeface="Calibri"/>
                <a:sym typeface="Calibri"/>
              </a:rPr>
              <a:t>Pomocné vyšetřovací metody v neurologii.</a:t>
            </a:r>
            <a:endParaRPr sz="4000">
              <a:solidFill>
                <a:srgbClr val="2E75B5"/>
              </a:solidFill>
              <a:latin typeface="Calibri"/>
              <a:ea typeface="Calibri"/>
              <a:cs typeface="Calibri"/>
              <a:sym typeface="Calibri"/>
            </a:endParaRPr>
          </a:p>
        </p:txBody>
      </p:sp>
      <p:sp>
        <p:nvSpPr>
          <p:cNvPr id="480" name="Google Shape;480;p41"/>
          <p:cNvSpPr txBox="1">
            <a:spLocks noGrp="1"/>
          </p:cNvSpPr>
          <p:nvPr>
            <p:ph type="subTitle" idx="1"/>
          </p:nvPr>
        </p:nvSpPr>
        <p:spPr>
          <a:xfrm>
            <a:off x="2971800" y="4251751"/>
            <a:ext cx="6248400" cy="66675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3200"/>
              <a:buNone/>
            </a:pPr>
            <a:r>
              <a:rPr lang="cs-CZ" sz="3200">
                <a:latin typeface="Calibri"/>
                <a:ea typeface="Calibri"/>
                <a:cs typeface="Calibri"/>
                <a:sym typeface="Calibri"/>
              </a:rPr>
              <a:t>MUDr. </a:t>
            </a:r>
            <a:r>
              <a:rPr lang="cs-CZ" sz="3200"/>
              <a:t>Peter Krkoška</a:t>
            </a:r>
            <a:endParaRPr/>
          </a:p>
        </p:txBody>
      </p:sp>
      <p:pic>
        <p:nvPicPr>
          <p:cNvPr id="481" name="Google Shape;481;p41" descr="pro hlavicku RGB"/>
          <p:cNvPicPr preferRelativeResize="0"/>
          <p:nvPr/>
        </p:nvPicPr>
        <p:blipFill rotWithShape="1">
          <a:blip r:embed="rId3">
            <a:alphaModFix/>
          </a:blip>
          <a:srcRect/>
          <a:stretch/>
        </p:blipFill>
        <p:spPr>
          <a:xfrm>
            <a:off x="8375650" y="5780880"/>
            <a:ext cx="3816350" cy="912813"/>
          </a:xfrm>
          <a:prstGeom prst="rect">
            <a:avLst/>
          </a:prstGeom>
          <a:noFill/>
          <a:ln>
            <a:noFill/>
          </a:ln>
        </p:spPr>
      </p:pic>
      <p:sp>
        <p:nvSpPr>
          <p:cNvPr id="482" name="Google Shape;482;p41"/>
          <p:cNvSpPr/>
          <p:nvPr/>
        </p:nvSpPr>
        <p:spPr>
          <a:xfrm>
            <a:off x="1063690" y="2409244"/>
            <a:ext cx="10105053" cy="1523607"/>
          </a:xfrm>
          <a:prstGeom prst="rect">
            <a:avLst/>
          </a:prstGeom>
          <a:noFill/>
          <a:ln w="5715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83" name="Google Shape;483;p41"/>
          <p:cNvSpPr txBox="1"/>
          <p:nvPr/>
        </p:nvSpPr>
        <p:spPr>
          <a:xfrm>
            <a:off x="4043224" y="1505350"/>
            <a:ext cx="4146000" cy="5850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cs-CZ" sz="3200" b="1">
                <a:solidFill>
                  <a:schemeClr val="accent1"/>
                </a:solidFill>
                <a:latin typeface="Calibri"/>
                <a:ea typeface="Calibri"/>
                <a:cs typeface="Calibri"/>
                <a:sym typeface="Calibri"/>
              </a:rPr>
              <a:t>KAPITOLA DRUHÁ</a:t>
            </a:r>
            <a:endParaRPr sz="3200" b="1">
              <a:solidFill>
                <a:schemeClr val="accent1"/>
              </a:solidFill>
              <a:latin typeface="Calibri"/>
              <a:ea typeface="Calibri"/>
              <a:cs typeface="Calibri"/>
              <a:sym typeface="Calibri"/>
            </a:endParaRPr>
          </a:p>
        </p:txBody>
      </p:sp>
      <p:pic>
        <p:nvPicPr>
          <p:cNvPr id="484" name="Google Shape;484;p41" descr="VÃ½sledek obrÃ¡zku pro Logo muni"/>
          <p:cNvPicPr preferRelativeResize="0"/>
          <p:nvPr/>
        </p:nvPicPr>
        <p:blipFill rotWithShape="1">
          <a:blip r:embed="rId4">
            <a:alphaModFix/>
          </a:blip>
          <a:srcRect/>
          <a:stretch/>
        </p:blipFill>
        <p:spPr>
          <a:xfrm>
            <a:off x="0" y="0"/>
            <a:ext cx="2656417" cy="1448923"/>
          </a:xfrm>
          <a:prstGeom prst="rect">
            <a:avLst/>
          </a:prstGeom>
          <a:noFill/>
          <a:ln>
            <a:noFill/>
          </a:ln>
        </p:spPr>
      </p:pic>
      <p:sp>
        <p:nvSpPr>
          <p:cNvPr id="485" name="Google Shape;485;p41"/>
          <p:cNvSpPr/>
          <p:nvPr/>
        </p:nvSpPr>
        <p:spPr>
          <a:xfrm>
            <a:off x="306924" y="6324361"/>
            <a:ext cx="6499229"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0"/>
        <p:cNvGrpSpPr/>
        <p:nvPr/>
      </p:nvGrpSpPr>
      <p:grpSpPr>
        <a:xfrm>
          <a:off x="0" y="0"/>
          <a:ext cx="0" cy="0"/>
          <a:chOff x="0" y="0"/>
          <a:chExt cx="0" cy="0"/>
        </a:xfrm>
      </p:grpSpPr>
      <p:sp>
        <p:nvSpPr>
          <p:cNvPr id="121" name="Google Shape;121;p4"/>
          <p:cNvSpPr/>
          <p:nvPr/>
        </p:nvSpPr>
        <p:spPr>
          <a:xfrm>
            <a:off x="5920431" y="0"/>
            <a:ext cx="6271569" cy="6858000"/>
          </a:xfrm>
          <a:prstGeom prst="rect">
            <a:avLst/>
          </a:prstGeom>
          <a:gradFill>
            <a:gsLst>
              <a:gs pos="0">
                <a:srgbClr val="4472C3">
                  <a:alpha val="81960"/>
                </a:srgbClr>
              </a:gs>
              <a:gs pos="25000">
                <a:srgbClr val="4472C4">
                  <a:alpha val="60000"/>
                </a:srgbClr>
              </a:gs>
              <a:gs pos="94000">
                <a:srgbClr val="AEABAB"/>
              </a:gs>
              <a:gs pos="100000">
                <a:srgbClr val="AEABAB"/>
              </a:gs>
            </a:gsLst>
            <a:lin ang="42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22" name="Google Shape;122;p4"/>
          <p:cNvPicPr preferRelativeResize="0"/>
          <p:nvPr/>
        </p:nvPicPr>
        <p:blipFill rotWithShape="1">
          <a:blip r:embed="rId3">
            <a:alphaModFix/>
          </a:blip>
          <a:srcRect/>
          <a:stretch/>
        </p:blipFill>
        <p:spPr>
          <a:xfrm flipH="1">
            <a:off x="0" y="0"/>
            <a:ext cx="12192000" cy="6858000"/>
          </a:xfrm>
          <a:prstGeom prst="rect">
            <a:avLst/>
          </a:prstGeom>
          <a:noFill/>
          <a:ln>
            <a:noFill/>
          </a:ln>
        </p:spPr>
      </p:pic>
      <p:sp>
        <p:nvSpPr>
          <p:cNvPr id="123" name="Google Shape;123;p4"/>
          <p:cNvSpPr txBox="1">
            <a:spLocks noGrp="1"/>
          </p:cNvSpPr>
          <p:nvPr>
            <p:ph type="title"/>
          </p:nvPr>
        </p:nvSpPr>
        <p:spPr>
          <a:xfrm>
            <a:off x="804998" y="798445"/>
            <a:ext cx="4803636" cy="1311664"/>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0000"/>
              </a:buClr>
              <a:buSzPts val="3700"/>
              <a:buFont typeface="Calibri"/>
              <a:buNone/>
            </a:pPr>
            <a:r>
              <a:rPr lang="cs-CZ" sz="3700">
                <a:solidFill>
                  <a:srgbClr val="000000"/>
                </a:solidFill>
              </a:rPr>
              <a:t>Mozkomíšní mok (likvor; cerebrospinal fluid)</a:t>
            </a:r>
            <a:endParaRPr/>
          </a:p>
        </p:txBody>
      </p:sp>
      <p:sp>
        <p:nvSpPr>
          <p:cNvPr id="124" name="Google Shape;124;p4"/>
          <p:cNvSpPr txBox="1">
            <a:spLocks noGrp="1"/>
          </p:cNvSpPr>
          <p:nvPr>
            <p:ph type="body" idx="1"/>
          </p:nvPr>
        </p:nvSpPr>
        <p:spPr>
          <a:xfrm>
            <a:off x="804997" y="2272143"/>
            <a:ext cx="5217431" cy="4275802"/>
          </a:xfrm>
          <a:prstGeom prst="rect">
            <a:avLst/>
          </a:prstGeom>
          <a:noFill/>
          <a:ln>
            <a:noFill/>
          </a:ln>
        </p:spPr>
        <p:txBody>
          <a:bodyPr spcFirstLastPara="1" wrap="square" lIns="91425" tIns="45700" rIns="91425" bIns="45700" anchor="ctr" anchorCtr="0">
            <a:normAutofit lnSpcReduction="10000"/>
          </a:bodyPr>
          <a:lstStyle/>
          <a:p>
            <a:pPr marL="228600" lvl="0" indent="-228600" algn="l" rtl="0">
              <a:lnSpc>
                <a:spcPct val="90000"/>
              </a:lnSpc>
              <a:spcBef>
                <a:spcPts val="0"/>
              </a:spcBef>
              <a:spcAft>
                <a:spcPts val="0"/>
              </a:spcAft>
              <a:buClr>
                <a:srgbClr val="000000"/>
              </a:buClr>
              <a:buSzPts val="1600"/>
              <a:buChar char="•"/>
            </a:pPr>
            <a:r>
              <a:rPr lang="cs-CZ" sz="1600">
                <a:solidFill>
                  <a:srgbClr val="000000"/>
                </a:solidFill>
              </a:rPr>
              <a:t>Čirá, bezbarvá tekutina. Má totožné kvalitativní, ale odlišné kvantitativní složení ve srovnání s plazmou.</a:t>
            </a:r>
            <a:endParaRPr/>
          </a:p>
          <a:p>
            <a:pPr marL="228600" lvl="0" indent="-228600" algn="l" rtl="0">
              <a:lnSpc>
                <a:spcPct val="90000"/>
              </a:lnSpc>
              <a:spcBef>
                <a:spcPts val="1000"/>
              </a:spcBef>
              <a:spcAft>
                <a:spcPts val="0"/>
              </a:spcAft>
              <a:buClr>
                <a:srgbClr val="000000"/>
              </a:buClr>
              <a:buSzPts val="1600"/>
              <a:buChar char="•"/>
            </a:pPr>
            <a:r>
              <a:rPr lang="cs-CZ" sz="1600">
                <a:solidFill>
                  <a:srgbClr val="000000"/>
                </a:solidFill>
              </a:rPr>
              <a:t>Vznik mozkomíšního moku se uskutečňuje aktivní sekrecí buňkami plexus choroideus a ependymu jednotlivých mozkových komor (50–70 %). Další podíl je vytvářen ultrafiltrací krevní plazmy choroidálními kapilárami. </a:t>
            </a:r>
            <a:endParaRPr/>
          </a:p>
          <a:p>
            <a:pPr marL="228600" lvl="0" indent="-228600" algn="l" rtl="0">
              <a:lnSpc>
                <a:spcPct val="90000"/>
              </a:lnSpc>
              <a:spcBef>
                <a:spcPts val="1000"/>
              </a:spcBef>
              <a:spcAft>
                <a:spcPts val="0"/>
              </a:spcAft>
              <a:buClr>
                <a:srgbClr val="000000"/>
              </a:buClr>
              <a:buSzPts val="1600"/>
              <a:buChar char="•"/>
            </a:pPr>
            <a:r>
              <a:rPr lang="cs-CZ" sz="1600">
                <a:solidFill>
                  <a:srgbClr val="000000"/>
                </a:solidFill>
              </a:rPr>
              <a:t>Objem likvoru u dospělého jedince činí asi 120–180 ml. </a:t>
            </a:r>
            <a:endParaRPr/>
          </a:p>
          <a:p>
            <a:pPr marL="228600" lvl="0" indent="-228600" algn="l" rtl="0">
              <a:lnSpc>
                <a:spcPct val="90000"/>
              </a:lnSpc>
              <a:spcBef>
                <a:spcPts val="1000"/>
              </a:spcBef>
              <a:spcAft>
                <a:spcPts val="0"/>
              </a:spcAft>
              <a:buClr>
                <a:srgbClr val="000000"/>
              </a:buClr>
              <a:buSzPts val="1600"/>
              <a:buChar char="•"/>
            </a:pPr>
            <a:r>
              <a:rPr lang="cs-CZ" sz="1600">
                <a:solidFill>
                  <a:srgbClr val="000000"/>
                </a:solidFill>
              </a:rPr>
              <a:t>Likvor se nachází intracerebrálně (20 %) v oblasti dvou postranních komor, třetí a čtvrté komory a spojů mezi komorami, a extracerebrálně (subarachnoidálně) (80 %) v prostoru mezi pia mater a arachnoideou na povrchu mozku a míchy.</a:t>
            </a:r>
            <a:endParaRPr/>
          </a:p>
          <a:p>
            <a:pPr marL="228600" lvl="0" indent="-228600" algn="l" rtl="0">
              <a:lnSpc>
                <a:spcPct val="90000"/>
              </a:lnSpc>
              <a:spcBef>
                <a:spcPts val="1000"/>
              </a:spcBef>
              <a:spcAft>
                <a:spcPts val="0"/>
              </a:spcAft>
              <a:buClr>
                <a:srgbClr val="000000"/>
              </a:buClr>
              <a:buSzPts val="1600"/>
              <a:buChar char="•"/>
            </a:pPr>
            <a:r>
              <a:rPr lang="cs-CZ" sz="1600">
                <a:solidFill>
                  <a:srgbClr val="000000"/>
                </a:solidFill>
              </a:rPr>
              <a:t>Funkce: </a:t>
            </a:r>
            <a:endParaRPr/>
          </a:p>
          <a:p>
            <a:pPr marL="685800" lvl="1" indent="-228600" algn="l" rtl="0">
              <a:lnSpc>
                <a:spcPct val="90000"/>
              </a:lnSpc>
              <a:spcBef>
                <a:spcPts val="500"/>
              </a:spcBef>
              <a:spcAft>
                <a:spcPts val="0"/>
              </a:spcAft>
              <a:buClr>
                <a:srgbClr val="000000"/>
              </a:buClr>
              <a:buSzPts val="1600"/>
              <a:buChar char="•"/>
            </a:pPr>
            <a:r>
              <a:rPr lang="cs-CZ" sz="1600">
                <a:solidFill>
                  <a:srgbClr val="000000"/>
                </a:solidFill>
              </a:rPr>
              <a:t>mechanická </a:t>
            </a:r>
            <a:endParaRPr/>
          </a:p>
          <a:p>
            <a:pPr marL="685800" lvl="1" indent="-228600" algn="l" rtl="0">
              <a:lnSpc>
                <a:spcPct val="90000"/>
              </a:lnSpc>
              <a:spcBef>
                <a:spcPts val="500"/>
              </a:spcBef>
              <a:spcAft>
                <a:spcPts val="0"/>
              </a:spcAft>
              <a:buClr>
                <a:srgbClr val="000000"/>
              </a:buClr>
              <a:buSzPts val="1600"/>
              <a:buChar char="•"/>
            </a:pPr>
            <a:r>
              <a:rPr lang="cs-CZ" sz="1600">
                <a:solidFill>
                  <a:srgbClr val="000000"/>
                </a:solidFill>
              </a:rPr>
              <a:t>homeostatická</a:t>
            </a:r>
            <a:endParaRPr/>
          </a:p>
          <a:p>
            <a:pPr marL="685800" lvl="1" indent="-228600" algn="l" rtl="0">
              <a:lnSpc>
                <a:spcPct val="90000"/>
              </a:lnSpc>
              <a:spcBef>
                <a:spcPts val="500"/>
              </a:spcBef>
              <a:spcAft>
                <a:spcPts val="0"/>
              </a:spcAft>
              <a:buClr>
                <a:srgbClr val="000000"/>
              </a:buClr>
              <a:buSzPts val="1600"/>
              <a:buChar char="•"/>
            </a:pPr>
            <a:r>
              <a:rPr lang="cs-CZ" sz="1600">
                <a:solidFill>
                  <a:srgbClr val="000000"/>
                </a:solidFill>
              </a:rPr>
              <a:t>metabolická </a:t>
            </a:r>
            <a:endParaRPr/>
          </a:p>
          <a:p>
            <a:pPr marL="685800" lvl="1" indent="-228600" algn="l" rtl="0">
              <a:lnSpc>
                <a:spcPct val="90000"/>
              </a:lnSpc>
              <a:spcBef>
                <a:spcPts val="500"/>
              </a:spcBef>
              <a:spcAft>
                <a:spcPts val="0"/>
              </a:spcAft>
              <a:buClr>
                <a:srgbClr val="000000"/>
              </a:buClr>
              <a:buSzPts val="1600"/>
              <a:buChar char="•"/>
            </a:pPr>
            <a:r>
              <a:rPr lang="cs-CZ" sz="1600">
                <a:solidFill>
                  <a:srgbClr val="000000"/>
                </a:solidFill>
              </a:rPr>
              <a:t>imunitní</a:t>
            </a:r>
            <a:endParaRPr/>
          </a:p>
        </p:txBody>
      </p:sp>
      <p:sp>
        <p:nvSpPr>
          <p:cNvPr id="125" name="Google Shape;125;p4"/>
          <p:cNvSpPr/>
          <p:nvPr/>
        </p:nvSpPr>
        <p:spPr>
          <a:xfrm flipH="1">
            <a:off x="6713915" y="590635"/>
            <a:ext cx="5478085" cy="6276841"/>
          </a:xfrm>
          <a:custGeom>
            <a:avLst/>
            <a:gdLst/>
            <a:ahLst/>
            <a:cxnLst/>
            <a:rect l="l" t="t" r="r" b="b"/>
            <a:pathLst>
              <a:path w="5478085" h="6276841" extrusionOk="0">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solidFill>
          <a:ln w="12700" cap="flat" cmpd="sng">
            <a:solidFill>
              <a:srgbClr val="B3C6E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0"/>
        <p:cNvGrpSpPr/>
        <p:nvPr/>
      </p:nvGrpSpPr>
      <p:grpSpPr>
        <a:xfrm>
          <a:off x="0" y="0"/>
          <a:ext cx="0" cy="0"/>
          <a:chOff x="0" y="0"/>
          <a:chExt cx="0" cy="0"/>
        </a:xfrm>
      </p:grpSpPr>
      <p:sp>
        <p:nvSpPr>
          <p:cNvPr id="131" name="Google Shape;131;p5"/>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132" name="Google Shape;132;p5"/>
          <p:cNvGrpSpPr/>
          <p:nvPr/>
        </p:nvGrpSpPr>
        <p:grpSpPr>
          <a:xfrm>
            <a:off x="409710" y="635715"/>
            <a:ext cx="11142208" cy="2482136"/>
            <a:chOff x="409710" y="635715"/>
            <a:chExt cx="11142208" cy="2482136"/>
          </a:xfrm>
        </p:grpSpPr>
        <p:sp>
          <p:nvSpPr>
            <p:cNvPr id="133" name="Google Shape;133;p5"/>
            <p:cNvSpPr/>
            <p:nvPr/>
          </p:nvSpPr>
          <p:spPr>
            <a:xfrm>
              <a:off x="11223203" y="635716"/>
              <a:ext cx="328612" cy="1742360"/>
            </a:xfrm>
            <a:custGeom>
              <a:avLst/>
              <a:gdLst/>
              <a:ahLst/>
              <a:cxnLst/>
              <a:rect l="l" t="t" r="r" b="b"/>
              <a:pathLst>
                <a:path w="207" h="1114" extrusionOk="0">
                  <a:moveTo>
                    <a:pt x="207" y="987"/>
                  </a:moveTo>
                  <a:lnTo>
                    <a:pt x="0" y="1114"/>
                  </a:lnTo>
                  <a:lnTo>
                    <a:pt x="0" y="127"/>
                  </a:lnTo>
                  <a:lnTo>
                    <a:pt x="207" y="0"/>
                  </a:lnTo>
                  <a:lnTo>
                    <a:pt x="207" y="987"/>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4" name="Google Shape;134;p5"/>
            <p:cNvSpPr/>
            <p:nvPr/>
          </p:nvSpPr>
          <p:spPr>
            <a:xfrm>
              <a:off x="409710" y="1022350"/>
              <a:ext cx="709612" cy="2095501"/>
            </a:xfrm>
            <a:custGeom>
              <a:avLst/>
              <a:gdLst/>
              <a:ahLst/>
              <a:cxnLst/>
              <a:rect l="l" t="t" r="r" b="b"/>
              <a:pathLst>
                <a:path w="447" h="1363" extrusionOk="0">
                  <a:moveTo>
                    <a:pt x="447" y="1363"/>
                  </a:moveTo>
                  <a:lnTo>
                    <a:pt x="0" y="987"/>
                  </a:lnTo>
                  <a:lnTo>
                    <a:pt x="0" y="0"/>
                  </a:lnTo>
                  <a:lnTo>
                    <a:pt x="447" y="376"/>
                  </a:lnTo>
                  <a:lnTo>
                    <a:pt x="447" y="1363"/>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5" name="Google Shape;135;p5"/>
            <p:cNvSpPr/>
            <p:nvPr/>
          </p:nvSpPr>
          <p:spPr>
            <a:xfrm>
              <a:off x="409710" y="837744"/>
              <a:ext cx="403225" cy="1705431"/>
            </a:xfrm>
            <a:custGeom>
              <a:avLst/>
              <a:gdLst/>
              <a:ahLst/>
              <a:cxnLst/>
              <a:rect l="l" t="t" r="r" b="b"/>
              <a:pathLst>
                <a:path w="254" h="1109" extrusionOk="0">
                  <a:moveTo>
                    <a:pt x="254" y="987"/>
                  </a:moveTo>
                  <a:lnTo>
                    <a:pt x="0" y="1109"/>
                  </a:lnTo>
                  <a:lnTo>
                    <a:pt x="0" y="119"/>
                  </a:lnTo>
                  <a:lnTo>
                    <a:pt x="254" y="0"/>
                  </a:lnTo>
                  <a:lnTo>
                    <a:pt x="254" y="987"/>
                  </a:lnTo>
                  <a:close/>
                </a:path>
              </a:pathLst>
            </a:custGeom>
            <a:solidFill>
              <a:srgbClr val="2F5496"/>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6" name="Google Shape;136;p5"/>
            <p:cNvSpPr/>
            <p:nvPr/>
          </p:nvSpPr>
          <p:spPr>
            <a:xfrm>
              <a:off x="644660" y="640894"/>
              <a:ext cx="168275" cy="1713195"/>
            </a:xfrm>
            <a:custGeom>
              <a:avLst/>
              <a:gdLst/>
              <a:ahLst/>
              <a:cxnLst/>
              <a:rect l="l" t="t" r="r" b="b"/>
              <a:pathLst>
                <a:path w="106" h="1114" extrusionOk="0">
                  <a:moveTo>
                    <a:pt x="106" y="1114"/>
                  </a:moveTo>
                  <a:lnTo>
                    <a:pt x="0" y="1005"/>
                  </a:lnTo>
                  <a:lnTo>
                    <a:pt x="0" y="0"/>
                  </a:lnTo>
                  <a:lnTo>
                    <a:pt x="106" y="110"/>
                  </a:lnTo>
                  <a:lnTo>
                    <a:pt x="106" y="1114"/>
                  </a:lnTo>
                  <a:close/>
                </a:path>
              </a:pathLst>
            </a:custGeom>
            <a:solidFill>
              <a:srgbClr val="1F3864"/>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37" name="Google Shape;137;p5"/>
            <p:cNvSpPr/>
            <p:nvPr/>
          </p:nvSpPr>
          <p:spPr>
            <a:xfrm>
              <a:off x="644055" y="635715"/>
              <a:ext cx="10907863" cy="1541457"/>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38" name="Google Shape;138;p5"/>
          <p:cNvSpPr txBox="1">
            <a:spLocks noGrp="1"/>
          </p:cNvSpPr>
          <p:nvPr>
            <p:ph type="title"/>
          </p:nvPr>
        </p:nvSpPr>
        <p:spPr>
          <a:xfrm>
            <a:off x="1047280" y="759805"/>
            <a:ext cx="1030652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FFFF"/>
              </a:buClr>
              <a:buSzPts val="4000"/>
              <a:buFont typeface="Calibri"/>
              <a:buNone/>
            </a:pPr>
            <a:r>
              <a:rPr lang="cs-CZ" sz="4000">
                <a:solidFill>
                  <a:srgbClr val="FFFFFF"/>
                </a:solidFill>
              </a:rPr>
              <a:t>Vyšetření mozkomíšního moku, lumbální punkce.</a:t>
            </a:r>
            <a:endParaRPr/>
          </a:p>
        </p:txBody>
      </p:sp>
      <p:sp>
        <p:nvSpPr>
          <p:cNvPr id="139" name="Google Shape;139;p5"/>
          <p:cNvSpPr txBox="1">
            <a:spLocks noGrp="1"/>
          </p:cNvSpPr>
          <p:nvPr>
            <p:ph type="body" idx="1"/>
          </p:nvPr>
        </p:nvSpPr>
        <p:spPr>
          <a:xfrm>
            <a:off x="1424904" y="2494450"/>
            <a:ext cx="4053545" cy="3563159"/>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200"/>
              <a:buChar char="•"/>
            </a:pPr>
            <a:r>
              <a:rPr lang="cs-CZ" sz="2200"/>
              <a:t>Cytologická, biochemická, bakteriologická a imunologická analýza mozkomíšního moku (synonymum likvor, anglicky cerebrospinal fluid - CSF) je významnou součástí neurologické diagnostiky. </a:t>
            </a:r>
            <a:endParaRPr/>
          </a:p>
          <a:p>
            <a:pPr marL="228600" lvl="0" indent="-228600" algn="l" rtl="0">
              <a:lnSpc>
                <a:spcPct val="90000"/>
              </a:lnSpc>
              <a:spcBef>
                <a:spcPts val="1000"/>
              </a:spcBef>
              <a:spcAft>
                <a:spcPts val="0"/>
              </a:spcAft>
              <a:buClr>
                <a:schemeClr val="dk1"/>
              </a:buClr>
              <a:buSzPts val="2200"/>
              <a:buChar char="•"/>
            </a:pPr>
            <a:r>
              <a:rPr lang="cs-CZ" sz="2200"/>
              <a:t>Odběr mozkomíšního moku se v naprosté většině případů provádí z lumbální punkce.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4"/>
        <p:cNvGrpSpPr/>
        <p:nvPr/>
      </p:nvGrpSpPr>
      <p:grpSpPr>
        <a:xfrm>
          <a:off x="0" y="0"/>
          <a:ext cx="0" cy="0"/>
          <a:chOff x="0" y="0"/>
          <a:chExt cx="0" cy="0"/>
        </a:xfrm>
      </p:grpSpPr>
      <p:sp>
        <p:nvSpPr>
          <p:cNvPr id="145" name="Google Shape;145;p6"/>
          <p:cNvSpPr/>
          <p:nvPr/>
        </p:nvSpPr>
        <p:spPr>
          <a:xfrm>
            <a:off x="355601" y="0"/>
            <a:ext cx="11480494" cy="2753936"/>
          </a:xfrm>
          <a:prstGeom prst="rect">
            <a:avLst/>
          </a:prstGeom>
          <a:gradFill>
            <a:gsLst>
              <a:gs pos="0">
                <a:srgbClr val="3865B4"/>
              </a:gs>
              <a:gs pos="25000">
                <a:srgbClr val="3865B4"/>
              </a:gs>
              <a:gs pos="94000">
                <a:srgbClr val="3A3838"/>
              </a:gs>
              <a:gs pos="100000">
                <a:srgbClr val="3A3838"/>
              </a:gs>
            </a:gsLst>
            <a:lin ang="42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pic>
        <p:nvPicPr>
          <p:cNvPr id="146" name="Google Shape;146;p6"/>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47" name="Google Shape;147;p6"/>
          <p:cNvSpPr txBox="1">
            <a:spLocks noGrp="1"/>
          </p:cNvSpPr>
          <p:nvPr>
            <p:ph type="title"/>
          </p:nvPr>
        </p:nvSpPr>
        <p:spPr>
          <a:xfrm>
            <a:off x="1179576" y="822960"/>
            <a:ext cx="9829800" cy="132588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FFFFFF"/>
              </a:buClr>
              <a:buSzPts val="4000"/>
              <a:buFont typeface="Calibri"/>
              <a:buNone/>
            </a:pPr>
            <a:r>
              <a:rPr lang="cs-CZ" sz="4000">
                <a:solidFill>
                  <a:srgbClr val="FFFFFF"/>
                </a:solidFill>
              </a:rPr>
              <a:t>Vyšetření mozkomíšního moku, lumbální punkce – indikace.</a:t>
            </a:r>
            <a:endParaRPr/>
          </a:p>
        </p:txBody>
      </p:sp>
      <p:sp>
        <p:nvSpPr>
          <p:cNvPr id="148" name="Google Shape;148;p6"/>
          <p:cNvSpPr txBox="1">
            <a:spLocks noGrp="1"/>
          </p:cNvSpPr>
          <p:nvPr>
            <p:ph type="body" idx="1"/>
          </p:nvPr>
        </p:nvSpPr>
        <p:spPr>
          <a:xfrm>
            <a:off x="1131559" y="2827419"/>
            <a:ext cx="5126896" cy="3723572"/>
          </a:xfrm>
          <a:prstGeom prst="rect">
            <a:avLst/>
          </a:prstGeom>
          <a:noFill/>
          <a:ln>
            <a:noFill/>
          </a:ln>
        </p:spPr>
        <p:txBody>
          <a:bodyPr spcFirstLastPara="1" wrap="square" lIns="91425" tIns="45700" rIns="91425" bIns="45700" anchor="ctr" anchorCtr="0">
            <a:normAutofit/>
          </a:bodyPr>
          <a:lstStyle/>
          <a:p>
            <a:pPr marL="228600" lvl="0" indent="-228600" algn="l" rtl="0">
              <a:lnSpc>
                <a:spcPct val="90000"/>
              </a:lnSpc>
              <a:spcBef>
                <a:spcPts val="0"/>
              </a:spcBef>
              <a:spcAft>
                <a:spcPts val="0"/>
              </a:spcAft>
              <a:buClr>
                <a:srgbClr val="000000"/>
              </a:buClr>
              <a:buSzPts val="1400"/>
              <a:buChar char="•"/>
            </a:pPr>
            <a:r>
              <a:rPr lang="cs-CZ" sz="1400" b="1">
                <a:solidFill>
                  <a:srgbClr val="000000"/>
                </a:solidFill>
              </a:rPr>
              <a:t>zánětlivá</a:t>
            </a:r>
            <a:r>
              <a:rPr lang="cs-CZ" sz="1400">
                <a:solidFill>
                  <a:srgbClr val="000000"/>
                </a:solidFill>
              </a:rPr>
              <a:t> onemocnění nervové soustavy: </a:t>
            </a:r>
            <a:endParaRPr/>
          </a:p>
          <a:p>
            <a:pPr marL="685800" lvl="1" indent="-228600" algn="l" rtl="0">
              <a:lnSpc>
                <a:spcPct val="90000"/>
              </a:lnSpc>
              <a:spcBef>
                <a:spcPts val="500"/>
              </a:spcBef>
              <a:spcAft>
                <a:spcPts val="0"/>
              </a:spcAft>
              <a:buClr>
                <a:srgbClr val="000000"/>
              </a:buClr>
              <a:buSzPts val="1400"/>
              <a:buChar char="•"/>
            </a:pPr>
            <a:r>
              <a:rPr lang="cs-CZ" sz="1400" b="1">
                <a:solidFill>
                  <a:srgbClr val="000000"/>
                </a:solidFill>
              </a:rPr>
              <a:t>infekční</a:t>
            </a:r>
            <a:r>
              <a:rPr lang="cs-CZ" sz="1400">
                <a:solidFill>
                  <a:srgbClr val="000000"/>
                </a:solidFill>
              </a:rPr>
              <a:t> etiologie (tedy meningitidy, encefalitidy, myelitidy, radikulitidy či neuritidy bakteriální, virové, mykotické nebo parazitární etiologie, kde vyšetření CSF umožní stanovit přítomnost zánětu a současně určit jeho původce) </a:t>
            </a:r>
            <a:endParaRPr/>
          </a:p>
          <a:p>
            <a:pPr marL="685800" lvl="1" indent="-228600" algn="l" rtl="0">
              <a:lnSpc>
                <a:spcPct val="90000"/>
              </a:lnSpc>
              <a:spcBef>
                <a:spcPts val="500"/>
              </a:spcBef>
              <a:spcAft>
                <a:spcPts val="0"/>
              </a:spcAft>
              <a:buClr>
                <a:srgbClr val="000000"/>
              </a:buClr>
              <a:buSzPts val="1400"/>
              <a:buChar char="•"/>
            </a:pPr>
            <a:r>
              <a:rPr lang="cs-CZ" sz="1400" b="1">
                <a:solidFill>
                  <a:srgbClr val="000000"/>
                </a:solidFill>
              </a:rPr>
              <a:t>autoimunitní</a:t>
            </a:r>
            <a:r>
              <a:rPr lang="cs-CZ" sz="1400">
                <a:solidFill>
                  <a:srgbClr val="000000"/>
                </a:solidFill>
              </a:rPr>
              <a:t> (např. roztroušená skleróza, syndrom Guillain-Barré, autoimunitní encefalitidy apod.) </a:t>
            </a:r>
            <a:endParaRPr/>
          </a:p>
          <a:p>
            <a:pPr marL="228600" lvl="0" indent="-228600" algn="l" rtl="0">
              <a:lnSpc>
                <a:spcPct val="90000"/>
              </a:lnSpc>
              <a:spcBef>
                <a:spcPts val="1000"/>
              </a:spcBef>
              <a:spcAft>
                <a:spcPts val="0"/>
              </a:spcAft>
              <a:buClr>
                <a:srgbClr val="000000"/>
              </a:buClr>
              <a:buSzPts val="1400"/>
              <a:buChar char="•"/>
            </a:pPr>
            <a:r>
              <a:rPr lang="cs-CZ" sz="1400" b="1">
                <a:solidFill>
                  <a:srgbClr val="000000"/>
                </a:solidFill>
              </a:rPr>
              <a:t>nádorová</a:t>
            </a:r>
            <a:r>
              <a:rPr lang="cs-CZ" sz="1400">
                <a:solidFill>
                  <a:srgbClr val="000000"/>
                </a:solidFill>
              </a:rPr>
              <a:t> postižení nervového systému (primární i metastazující), zejména nádorová infiltrace měkkých plen</a:t>
            </a:r>
            <a:endParaRPr/>
          </a:p>
          <a:p>
            <a:pPr marL="228600" lvl="0" indent="-228600" algn="l" rtl="0">
              <a:lnSpc>
                <a:spcPct val="90000"/>
              </a:lnSpc>
              <a:spcBef>
                <a:spcPts val="1000"/>
              </a:spcBef>
              <a:spcAft>
                <a:spcPts val="0"/>
              </a:spcAft>
              <a:buClr>
                <a:srgbClr val="000000"/>
              </a:buClr>
              <a:buSzPts val="1400"/>
              <a:buChar char="•"/>
            </a:pPr>
            <a:r>
              <a:rPr lang="cs-CZ" sz="1400" b="1">
                <a:solidFill>
                  <a:srgbClr val="000000"/>
                </a:solidFill>
              </a:rPr>
              <a:t>subarachnoidální krvácení </a:t>
            </a:r>
            <a:r>
              <a:rPr lang="cs-CZ" sz="1400">
                <a:solidFill>
                  <a:srgbClr val="000000"/>
                </a:solidFill>
              </a:rPr>
              <a:t>s negativním či nejasným CT nálezem </a:t>
            </a:r>
            <a:endParaRPr/>
          </a:p>
          <a:p>
            <a:pPr marL="228600" lvl="0" indent="-228600" algn="l" rtl="0">
              <a:lnSpc>
                <a:spcPct val="90000"/>
              </a:lnSpc>
              <a:spcBef>
                <a:spcPts val="1000"/>
              </a:spcBef>
              <a:spcAft>
                <a:spcPts val="0"/>
              </a:spcAft>
              <a:buClr>
                <a:srgbClr val="000000"/>
              </a:buClr>
              <a:buSzPts val="1400"/>
              <a:buChar char="•"/>
            </a:pPr>
            <a:r>
              <a:rPr lang="cs-CZ" sz="1400">
                <a:solidFill>
                  <a:srgbClr val="000000"/>
                </a:solidFill>
              </a:rPr>
              <a:t>některé </a:t>
            </a:r>
            <a:r>
              <a:rPr lang="cs-CZ" sz="1400" b="1">
                <a:solidFill>
                  <a:srgbClr val="000000"/>
                </a:solidFill>
              </a:rPr>
              <a:t>demence</a:t>
            </a:r>
            <a:r>
              <a:rPr lang="cs-CZ" sz="1400">
                <a:solidFill>
                  <a:srgbClr val="000000"/>
                </a:solidFill>
              </a:rPr>
              <a:t> (kdy vyšetření přispívá k diferenciální diagnostice)</a:t>
            </a:r>
            <a:endParaRPr/>
          </a:p>
          <a:p>
            <a:pPr marL="228600" lvl="0" indent="-228600" algn="l" rtl="0">
              <a:lnSpc>
                <a:spcPct val="90000"/>
              </a:lnSpc>
              <a:spcBef>
                <a:spcPts val="1000"/>
              </a:spcBef>
              <a:spcAft>
                <a:spcPts val="0"/>
              </a:spcAft>
              <a:buClr>
                <a:srgbClr val="000000"/>
              </a:buClr>
              <a:buSzPts val="1400"/>
              <a:buChar char="•"/>
            </a:pPr>
            <a:r>
              <a:rPr lang="cs-CZ" sz="1400">
                <a:solidFill>
                  <a:srgbClr val="000000"/>
                </a:solidFill>
              </a:rPr>
              <a:t>vyšetření výtokového tlaku likvoru</a:t>
            </a:r>
            <a:endParaRPr sz="140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3"/>
        <p:cNvGrpSpPr/>
        <p:nvPr/>
      </p:nvGrpSpPr>
      <p:grpSpPr>
        <a:xfrm>
          <a:off x="0" y="0"/>
          <a:ext cx="0" cy="0"/>
          <a:chOff x="0" y="0"/>
          <a:chExt cx="0" cy="0"/>
        </a:xfrm>
      </p:grpSpPr>
      <p:sp>
        <p:nvSpPr>
          <p:cNvPr id="154" name="Google Shape;154;p7"/>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55" name="Google Shape;155;p7"/>
          <p:cNvSpPr txBox="1">
            <a:spLocks noGrp="1"/>
          </p:cNvSpPr>
          <p:nvPr>
            <p:ph type="title"/>
          </p:nvPr>
        </p:nvSpPr>
        <p:spPr>
          <a:xfrm>
            <a:off x="838200" y="365125"/>
            <a:ext cx="538750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cs-CZ"/>
              <a:t>Lumbální punkce</a:t>
            </a:r>
            <a:endParaRPr/>
          </a:p>
        </p:txBody>
      </p:sp>
      <p:sp>
        <p:nvSpPr>
          <p:cNvPr id="156" name="Google Shape;156;p7"/>
          <p:cNvSpPr txBox="1">
            <a:spLocks noGrp="1"/>
          </p:cNvSpPr>
          <p:nvPr>
            <p:ph type="body" idx="1"/>
          </p:nvPr>
        </p:nvSpPr>
        <p:spPr>
          <a:xfrm>
            <a:off x="838200" y="1825625"/>
            <a:ext cx="5387502"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200"/>
              <a:buChar char="•"/>
            </a:pPr>
            <a:r>
              <a:rPr lang="cs-CZ" sz="2200"/>
              <a:t>Odběr mozkomíšního moku z lumbální punkce (LP) se provádí za sterilních podmínek a to punkční jehlou zavedenou do likvorových prostor pod spojnicí hřebenů kostí kyčelních, tedy na úrovni meziobratlového prostoru L3-4 nebo L4-5 (v závislosti na anatomické variabilitě), každopádně však pod úrovní obratle L2, tedy v prostoru, kde již není mícha. </a:t>
            </a:r>
            <a:endParaRPr/>
          </a:p>
          <a:p>
            <a:pPr marL="228600" lvl="0" indent="-228600" algn="l" rtl="0">
              <a:lnSpc>
                <a:spcPct val="90000"/>
              </a:lnSpc>
              <a:spcBef>
                <a:spcPts val="1000"/>
              </a:spcBef>
              <a:spcAft>
                <a:spcPts val="0"/>
              </a:spcAft>
              <a:buClr>
                <a:schemeClr val="dk1"/>
              </a:buClr>
              <a:buSzPts val="2200"/>
              <a:buChar char="•"/>
            </a:pPr>
            <a:r>
              <a:rPr lang="cs-CZ" sz="2200" b="1"/>
              <a:t>V rámci vyšetření tedy nemůže dojít k poškození míchy </a:t>
            </a:r>
            <a:r>
              <a:rPr lang="cs-CZ" sz="2200"/>
              <a:t>(což je častou obavou pacientů před plánovanou lumbální punkcí).</a:t>
            </a:r>
            <a:endParaRPr/>
          </a:p>
        </p:txBody>
      </p:sp>
      <p:sp>
        <p:nvSpPr>
          <p:cNvPr id="158" name="Google Shape;158;p7"/>
          <p:cNvSpPr/>
          <p:nvPr/>
        </p:nvSpPr>
        <p:spPr>
          <a:xfrm>
            <a:off x="6643451" y="1656147"/>
            <a:ext cx="546100" cy="546100"/>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159" name="Google Shape;159;p7"/>
          <p:cNvSpPr/>
          <p:nvPr/>
        </p:nvSpPr>
        <p:spPr>
          <a:xfrm>
            <a:off x="8134739" y="587516"/>
            <a:ext cx="2987899" cy="2987899"/>
          </a:xfrm>
          <a:prstGeom prst="arc">
            <a:avLst>
              <a:gd name="adj1" fmla="val 15817365"/>
              <a:gd name="adj2" fmla="val 1781380"/>
            </a:avLst>
          </a:prstGeom>
          <a:noFill/>
          <a:ln w="127000" cap="rnd" cmpd="sng">
            <a:solidFill>
              <a:schemeClr val="accent4"/>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rgbClr val="000000"/>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3"/>
        <p:cNvGrpSpPr/>
        <p:nvPr/>
      </p:nvGrpSpPr>
      <p:grpSpPr>
        <a:xfrm>
          <a:off x="0" y="0"/>
          <a:ext cx="0" cy="0"/>
          <a:chOff x="0" y="0"/>
          <a:chExt cx="0" cy="0"/>
        </a:xfrm>
      </p:grpSpPr>
      <p:sp>
        <p:nvSpPr>
          <p:cNvPr id="164" name="Google Shape;164;p8"/>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65" name="Google Shape;165;p8"/>
          <p:cNvSpPr txBox="1">
            <a:spLocks noGrp="1"/>
          </p:cNvSpPr>
          <p:nvPr>
            <p:ph type="title"/>
          </p:nvPr>
        </p:nvSpPr>
        <p:spPr>
          <a:xfrm>
            <a:off x="643467" y="321734"/>
            <a:ext cx="6901193" cy="1135737"/>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600"/>
              <a:buFont typeface="Calibri"/>
              <a:buNone/>
            </a:pPr>
            <a:r>
              <a:rPr lang="cs-CZ" sz="3600"/>
              <a:t>Lumbální punkce</a:t>
            </a:r>
            <a:endParaRPr/>
          </a:p>
        </p:txBody>
      </p:sp>
      <p:grpSp>
        <p:nvGrpSpPr>
          <p:cNvPr id="166" name="Google Shape;166;p8"/>
          <p:cNvGrpSpPr/>
          <p:nvPr/>
        </p:nvGrpSpPr>
        <p:grpSpPr>
          <a:xfrm>
            <a:off x="11094719" y="0"/>
            <a:ext cx="1097281" cy="1097280"/>
            <a:chOff x="11094719" y="0"/>
            <a:chExt cx="1097281" cy="1097280"/>
          </a:xfrm>
        </p:grpSpPr>
        <p:sp>
          <p:nvSpPr>
            <p:cNvPr id="167" name="Google Shape;167;p8"/>
            <p:cNvSpPr/>
            <p:nvPr/>
          </p:nvSpPr>
          <p:spPr>
            <a:xfrm rot="-5400000">
              <a:off x="11094720" y="0"/>
              <a:ext cx="1097280" cy="1097280"/>
            </a:xfrm>
            <a:prstGeom prst="triangle">
              <a:avLst>
                <a:gd name="adj" fmla="val 100000"/>
              </a:avLst>
            </a:prstGeom>
            <a:solidFill>
              <a:schemeClr val="accent4">
                <a:alpha val="2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68" name="Google Shape;168;p8"/>
            <p:cNvSpPr/>
            <p:nvPr/>
          </p:nvSpPr>
          <p:spPr>
            <a:xfrm rot="2700000">
              <a:off x="11189552" y="127618"/>
              <a:ext cx="457894" cy="457894"/>
            </a:xfrm>
            <a:prstGeom prst="rect">
              <a:avLst/>
            </a:prstGeom>
            <a:solidFill>
              <a:schemeClr val="accent4">
                <a:alpha val="2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sp>
        <p:nvSpPr>
          <p:cNvPr id="169" name="Google Shape;169;p8"/>
          <p:cNvSpPr txBox="1">
            <a:spLocks noGrp="1"/>
          </p:cNvSpPr>
          <p:nvPr>
            <p:ph type="body" idx="1"/>
          </p:nvPr>
        </p:nvSpPr>
        <p:spPr>
          <a:xfrm>
            <a:off x="643468" y="1782981"/>
            <a:ext cx="6901193" cy="4393982"/>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000"/>
              <a:buChar char="•"/>
            </a:pPr>
            <a:r>
              <a:rPr lang="cs-CZ" sz="2000"/>
              <a:t>V rámci vyšetření je v úvodu možné změřit tlak likvoru ručičkovým manometrem, který se propojí se zavedenou punkční jehlou. </a:t>
            </a:r>
            <a:endParaRPr/>
          </a:p>
          <a:p>
            <a:pPr marL="685800" lvl="1" indent="-228600" algn="l" rtl="0">
              <a:lnSpc>
                <a:spcPct val="90000"/>
              </a:lnSpc>
              <a:spcBef>
                <a:spcPts val="500"/>
              </a:spcBef>
              <a:spcAft>
                <a:spcPts val="0"/>
              </a:spcAft>
              <a:buClr>
                <a:schemeClr val="dk1"/>
              </a:buClr>
              <a:buSzPts val="2000"/>
              <a:buChar char="•"/>
            </a:pPr>
            <a:r>
              <a:rPr lang="cs-CZ" sz="2000"/>
              <a:t>Hodnota tlaku likvoru se liší v závislosti na poloze pacienta při punkci (je tedy jiná u pacienta sedícího než u ležícího).</a:t>
            </a:r>
            <a:endParaRPr/>
          </a:p>
          <a:p>
            <a:pPr marL="228600" lvl="0" indent="-228600" algn="l" rtl="0">
              <a:lnSpc>
                <a:spcPct val="90000"/>
              </a:lnSpc>
              <a:spcBef>
                <a:spcPts val="1000"/>
              </a:spcBef>
              <a:spcAft>
                <a:spcPts val="0"/>
              </a:spcAft>
              <a:buClr>
                <a:schemeClr val="dk1"/>
              </a:buClr>
              <a:buSzPts val="2000"/>
              <a:buChar char="•"/>
            </a:pPr>
            <a:r>
              <a:rPr lang="cs-CZ" sz="2000"/>
              <a:t>Po případném měření likvorového tlaku následuje vlastní odběr likvoru.</a:t>
            </a:r>
            <a:endParaRPr/>
          </a:p>
          <a:p>
            <a:pPr marL="685800" lvl="1" indent="-228600" algn="l" rtl="0">
              <a:lnSpc>
                <a:spcPct val="90000"/>
              </a:lnSpc>
              <a:spcBef>
                <a:spcPts val="500"/>
              </a:spcBef>
              <a:spcAft>
                <a:spcPts val="0"/>
              </a:spcAft>
              <a:buClr>
                <a:schemeClr val="dk1"/>
              </a:buClr>
              <a:buSzPts val="2000"/>
              <a:buChar char="•"/>
            </a:pPr>
            <a:r>
              <a:rPr lang="cs-CZ" sz="2000"/>
              <a:t>Zpravidla odebíráme 5-10 ml likvoru. </a:t>
            </a:r>
            <a:endParaRPr/>
          </a:p>
          <a:p>
            <a:pPr marL="685800" lvl="1" indent="-228600" algn="l" rtl="0">
              <a:lnSpc>
                <a:spcPct val="90000"/>
              </a:lnSpc>
              <a:spcBef>
                <a:spcPts val="500"/>
              </a:spcBef>
              <a:spcAft>
                <a:spcPts val="0"/>
              </a:spcAft>
              <a:buClr>
                <a:schemeClr val="dk1"/>
              </a:buClr>
              <a:buSzPts val="2000"/>
              <a:buChar char="•"/>
            </a:pPr>
            <a:r>
              <a:rPr lang="cs-CZ" sz="2000"/>
              <a:t>Při odběru hodnotíme jeho vzhled (čirý – zakalený – hemorrhagický) a vzorky odesíláme k další analýze do laboratoře. </a:t>
            </a:r>
            <a:endParaRPr/>
          </a:p>
        </p:txBody>
      </p:sp>
      <p:sp>
        <p:nvSpPr>
          <p:cNvPr id="171" name="Google Shape;171;p8"/>
          <p:cNvSpPr/>
          <p:nvPr/>
        </p:nvSpPr>
        <p:spPr>
          <a:xfrm rot="5400000">
            <a:off x="-501760" y="5103257"/>
            <a:ext cx="2017580" cy="1014060"/>
          </a:xfrm>
          <a:prstGeom prst="triangle">
            <a:avLst>
              <a:gd name="adj" fmla="val 50000"/>
            </a:avLst>
          </a:prstGeom>
          <a:solidFill>
            <a:schemeClr val="accent1">
              <a:alpha val="2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72" name="Google Shape;172;p8"/>
          <p:cNvSpPr/>
          <p:nvPr/>
        </p:nvSpPr>
        <p:spPr>
          <a:xfrm rot="2700000">
            <a:off x="427916" y="5728708"/>
            <a:ext cx="485578" cy="485578"/>
          </a:xfrm>
          <a:prstGeom prst="rect">
            <a:avLst/>
          </a:prstGeom>
          <a:solidFill>
            <a:schemeClr val="accent1">
              <a:alpha val="2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7"/>
        <p:cNvGrpSpPr/>
        <p:nvPr/>
      </p:nvGrpSpPr>
      <p:grpSpPr>
        <a:xfrm>
          <a:off x="0" y="0"/>
          <a:ext cx="0" cy="0"/>
          <a:chOff x="0" y="0"/>
          <a:chExt cx="0" cy="0"/>
        </a:xfrm>
      </p:grpSpPr>
      <p:sp>
        <p:nvSpPr>
          <p:cNvPr id="178" name="Google Shape;178;p9"/>
          <p:cNvSpPr/>
          <p:nvPr/>
        </p:nvSpPr>
        <p:spPr>
          <a:xfrm>
            <a:off x="1" y="0"/>
            <a:ext cx="5614875" cy="6858000"/>
          </a:xfrm>
          <a:prstGeom prst="rect">
            <a:avLst/>
          </a:prstGeom>
          <a:gradFill>
            <a:gsLst>
              <a:gs pos="0">
                <a:srgbClr val="4472C3">
                  <a:alpha val="81960"/>
                </a:srgbClr>
              </a:gs>
              <a:gs pos="25000">
                <a:srgbClr val="4472C4">
                  <a:alpha val="60000"/>
                </a:srgbClr>
              </a:gs>
              <a:gs pos="94000">
                <a:srgbClr val="AEABAB"/>
              </a:gs>
              <a:gs pos="100000">
                <a:srgbClr val="AEABAB"/>
              </a:gs>
            </a:gsLst>
            <a:lin ang="42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79" name="Google Shape;179;p9"/>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80" name="Google Shape;180;p9"/>
          <p:cNvSpPr txBox="1">
            <a:spLocks noGrp="1"/>
          </p:cNvSpPr>
          <p:nvPr>
            <p:ph type="title"/>
          </p:nvPr>
        </p:nvSpPr>
        <p:spPr>
          <a:xfrm>
            <a:off x="6094105" y="802955"/>
            <a:ext cx="4977976" cy="1454051"/>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000000"/>
              </a:buClr>
              <a:buSzPts val="4400"/>
              <a:buFont typeface="Calibri"/>
              <a:buNone/>
            </a:pPr>
            <a:r>
              <a:rPr lang="cs-CZ">
                <a:solidFill>
                  <a:srgbClr val="000000"/>
                </a:solidFill>
              </a:rPr>
              <a:t>Postpunkční syndrom. </a:t>
            </a:r>
            <a:endParaRPr/>
          </a:p>
        </p:txBody>
      </p:sp>
      <p:sp>
        <p:nvSpPr>
          <p:cNvPr id="181" name="Google Shape;181;p9"/>
          <p:cNvSpPr/>
          <p:nvPr/>
        </p:nvSpPr>
        <p:spPr>
          <a:xfrm>
            <a:off x="0" y="738619"/>
            <a:ext cx="5000438" cy="5400962"/>
          </a:xfrm>
          <a:custGeom>
            <a:avLst/>
            <a:gdLst/>
            <a:ahLst/>
            <a:cxnLst/>
            <a:rect l="l" t="t" r="r" b="b"/>
            <a:pathLst>
              <a:path w="5000438" h="5400962" extrusionOk="0">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83" name="Google Shape;183;p9"/>
          <p:cNvSpPr txBox="1">
            <a:spLocks noGrp="1"/>
          </p:cNvSpPr>
          <p:nvPr>
            <p:ph type="body" idx="1"/>
          </p:nvPr>
        </p:nvSpPr>
        <p:spPr>
          <a:xfrm>
            <a:off x="6090574" y="2421682"/>
            <a:ext cx="4977578" cy="3639289"/>
          </a:xfrm>
          <a:prstGeom prst="rect">
            <a:avLst/>
          </a:prstGeom>
          <a:noFill/>
          <a:ln>
            <a:noFill/>
          </a:ln>
        </p:spPr>
        <p:txBody>
          <a:bodyPr spcFirstLastPara="1" wrap="square" lIns="91425" tIns="45700" rIns="91425" bIns="45700" anchor="ctr" anchorCtr="0">
            <a:normAutofit/>
          </a:bodyPr>
          <a:lstStyle/>
          <a:p>
            <a:pPr marL="228600" lvl="0" indent="-228600" algn="l" rtl="0">
              <a:lnSpc>
                <a:spcPct val="90000"/>
              </a:lnSpc>
              <a:spcBef>
                <a:spcPts val="0"/>
              </a:spcBef>
              <a:spcAft>
                <a:spcPts val="0"/>
              </a:spcAft>
              <a:buClr>
                <a:srgbClr val="000000"/>
              </a:buClr>
              <a:buSzPts val="1700"/>
              <a:buChar char="•"/>
            </a:pPr>
            <a:r>
              <a:rPr lang="cs-CZ" sz="1700">
                <a:solidFill>
                  <a:srgbClr val="000000"/>
                </a:solidFill>
              </a:rPr>
              <a:t>Klinické obtíže odpovídají syndromu nitrolební hypotenze. </a:t>
            </a:r>
            <a:endParaRPr/>
          </a:p>
          <a:p>
            <a:pPr marL="228600" lvl="0" indent="-228600" algn="l" rtl="0">
              <a:lnSpc>
                <a:spcPct val="90000"/>
              </a:lnSpc>
              <a:spcBef>
                <a:spcPts val="1000"/>
              </a:spcBef>
              <a:spcAft>
                <a:spcPts val="0"/>
              </a:spcAft>
              <a:buClr>
                <a:srgbClr val="000000"/>
              </a:buClr>
              <a:buSzPts val="1700"/>
              <a:buChar char="•"/>
            </a:pPr>
            <a:r>
              <a:rPr lang="cs-CZ" sz="1700">
                <a:solidFill>
                  <a:srgbClr val="000000"/>
                </a:solidFill>
              </a:rPr>
              <a:t>Jedná se o bolesti hlavy, často spojené s nevolností a zvracením, případně závratí. </a:t>
            </a:r>
            <a:endParaRPr/>
          </a:p>
          <a:p>
            <a:pPr marL="228600" lvl="0" indent="-228600" algn="l" rtl="0">
              <a:lnSpc>
                <a:spcPct val="90000"/>
              </a:lnSpc>
              <a:spcBef>
                <a:spcPts val="1000"/>
              </a:spcBef>
              <a:spcAft>
                <a:spcPts val="0"/>
              </a:spcAft>
              <a:buClr>
                <a:srgbClr val="000000"/>
              </a:buClr>
              <a:buSzPts val="1700"/>
              <a:buChar char="•"/>
            </a:pPr>
            <a:r>
              <a:rPr lang="cs-CZ" sz="1700">
                <a:solidFill>
                  <a:srgbClr val="000000"/>
                </a:solidFill>
              </a:rPr>
              <a:t>Potíže se typicky objevují při vertikalizaci (ve stoje) a naopak se zmírňují vleže. </a:t>
            </a:r>
            <a:endParaRPr/>
          </a:p>
          <a:p>
            <a:pPr marL="228600" lvl="0" indent="-228600" algn="l" rtl="0">
              <a:lnSpc>
                <a:spcPct val="90000"/>
              </a:lnSpc>
              <a:spcBef>
                <a:spcPts val="1000"/>
              </a:spcBef>
              <a:spcAft>
                <a:spcPts val="0"/>
              </a:spcAft>
              <a:buClr>
                <a:srgbClr val="000000"/>
              </a:buClr>
              <a:buSzPts val="1700"/>
              <a:buChar char="•"/>
            </a:pPr>
            <a:r>
              <a:rPr lang="cs-CZ" sz="1700">
                <a:solidFill>
                  <a:srgbClr val="000000"/>
                </a:solidFill>
              </a:rPr>
              <a:t>Mohou začít bezprostředně po LP, ale i za 2 týdny. U 90 % nemocných se projeví do 3 dnů (72 hodin). </a:t>
            </a:r>
            <a:endParaRPr/>
          </a:p>
          <a:p>
            <a:pPr marL="228600" lvl="0" indent="-228600" algn="l" rtl="0">
              <a:lnSpc>
                <a:spcPct val="90000"/>
              </a:lnSpc>
              <a:spcBef>
                <a:spcPts val="1000"/>
              </a:spcBef>
              <a:spcAft>
                <a:spcPts val="0"/>
              </a:spcAft>
              <a:buClr>
                <a:srgbClr val="000000"/>
              </a:buClr>
              <a:buSzPts val="1700"/>
              <a:buChar char="•"/>
            </a:pPr>
            <a:r>
              <a:rPr lang="cs-CZ" sz="1700">
                <a:solidFill>
                  <a:srgbClr val="000000"/>
                </a:solidFill>
              </a:rPr>
              <a:t>V naprosté většině případů jsou jen krátkodobé, u 80 % nemocných obtíže odezní do 5 dnů. </a:t>
            </a:r>
            <a:endParaRPr/>
          </a:p>
        </p:txBody>
      </p:sp>
    </p:spTree>
  </p:cSld>
  <p:clrMapOvr>
    <a:masterClrMapping/>
  </p:clrMapOvr>
</p:sld>
</file>

<file path=ppt/theme/theme1.xml><?xml version="1.0" encoding="utf-8"?>
<a:theme xmlns:a="http://schemas.openxmlformats.org/drawingml/2006/main" name="Motiv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2703</Words>
  <Application>Microsoft Office PowerPoint</Application>
  <PresentationFormat>Širokoúhlá obrazovka</PresentationFormat>
  <Paragraphs>209</Paragraphs>
  <Slides>38</Slides>
  <Notes>38</Notes>
  <HiddenSlides>0</HiddenSlides>
  <MMClips>0</MMClips>
  <ScaleCrop>false</ScaleCrop>
  <HeadingPairs>
    <vt:vector size="6" baseType="variant">
      <vt:variant>
        <vt:lpstr>Použitá písma</vt:lpstr>
      </vt:variant>
      <vt:variant>
        <vt:i4>2</vt:i4>
      </vt:variant>
      <vt:variant>
        <vt:lpstr>Motiv</vt:lpstr>
      </vt:variant>
      <vt:variant>
        <vt:i4>2</vt:i4>
      </vt:variant>
      <vt:variant>
        <vt:lpstr>Nadpisy snímků</vt:lpstr>
      </vt:variant>
      <vt:variant>
        <vt:i4>38</vt:i4>
      </vt:variant>
    </vt:vector>
  </HeadingPairs>
  <TitlesOfParts>
    <vt:vector size="42" baseType="lpstr">
      <vt:lpstr>Arial</vt:lpstr>
      <vt:lpstr>Calibri</vt:lpstr>
      <vt:lpstr>Motiv Office</vt:lpstr>
      <vt:lpstr>Motiv Office</vt:lpstr>
      <vt:lpstr>Pomocné vyšetřovací metody v neurologii.</vt:lpstr>
      <vt:lpstr>Pomocné vyšetřovací metody v neurologii</vt:lpstr>
      <vt:lpstr>Pomocné vyšetřovací metody v neurologii</vt:lpstr>
      <vt:lpstr>Mozkomíšní mok (likvor; cerebrospinal fluid)</vt:lpstr>
      <vt:lpstr>Vyšetření mozkomíšního moku, lumbální punkce.</vt:lpstr>
      <vt:lpstr>Vyšetření mozkomíšního moku, lumbální punkce – indikace.</vt:lpstr>
      <vt:lpstr>Lumbální punkce</vt:lpstr>
      <vt:lpstr>Lumbální punkce</vt:lpstr>
      <vt:lpstr>Postpunkční syndrom. </vt:lpstr>
      <vt:lpstr>Lumbální punkce</vt:lpstr>
      <vt:lpstr>Pomocné vyšetřovací metody v neurologii</vt:lpstr>
      <vt:lpstr>Elektroencefalografie (EEG)</vt:lpstr>
      <vt:lpstr>Elektroencefalografie (EEG)</vt:lpstr>
      <vt:lpstr>FYZIOLOGICKÉ EEG</vt:lpstr>
      <vt:lpstr>ABNORMITA V EEG</vt:lpstr>
      <vt:lpstr>VYUŽITÍ EEG V BĚŽNÉ KLINICKÉ PRAXI</vt:lpstr>
      <vt:lpstr>VYUŽITÍ EEG V BĚŽNÉ KLINICKÉ PRAXI</vt:lpstr>
      <vt:lpstr>Pomocné vyšetřovací metody v neurologii</vt:lpstr>
      <vt:lpstr>Základy ultrasonografie v neurologii. </vt:lpstr>
      <vt:lpstr>Základy ultrasonografie v neurologii. </vt:lpstr>
      <vt:lpstr>Základy ultrasonografie v neurologii. </vt:lpstr>
      <vt:lpstr>Pomocné vyšetřovací metody v neurologii</vt:lpstr>
      <vt:lpstr>Elektromyografie</vt:lpstr>
      <vt:lpstr>Elektromyografie</vt:lpstr>
      <vt:lpstr>Pomocné vyšetřovací metody v neurologii</vt:lpstr>
      <vt:lpstr>Evokované potenciály</vt:lpstr>
      <vt:lpstr>Evokované potenciály</vt:lpstr>
      <vt:lpstr>Evokované potenciály</vt:lpstr>
      <vt:lpstr>Pomocné vyšetřovací metody v neurologii</vt:lpstr>
      <vt:lpstr>Skiagrafie</vt:lpstr>
      <vt:lpstr>Počítačová tomografie (CT)</vt:lpstr>
      <vt:lpstr>Počítačová tomografie (CT)</vt:lpstr>
      <vt:lpstr>Angiografie</vt:lpstr>
      <vt:lpstr>Magnetická rezonance (MR)</vt:lpstr>
      <vt:lpstr>Magnetická rezonance (MR)</vt:lpstr>
      <vt:lpstr>Pozitronová emisní tomografie (PET)</vt:lpstr>
      <vt:lpstr>Pomocné vyšetřovací metody v neurologii</vt:lpstr>
      <vt:lpstr>Pomocné vyšetřovací metody v neurologii.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Pomocné vyšetřovací metody v neurologii.</dc:title>
  <dc:creator>Honza</dc:creator>
  <cp:lastModifiedBy>Peter Krkoška</cp:lastModifiedBy>
  <cp:revision>2</cp:revision>
  <dcterms:created xsi:type="dcterms:W3CDTF">2020-10-13T11:40:34Z</dcterms:created>
  <dcterms:modified xsi:type="dcterms:W3CDTF">2023-10-04T10:37:47Z</dcterms:modified>
</cp:coreProperties>
</file>