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75" r:id="rId22"/>
    <p:sldId id="284" r:id="rId23"/>
    <p:sldId id="276" r:id="rId24"/>
    <p:sldId id="285" r:id="rId25"/>
    <p:sldId id="28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136" d="100"/>
          <a:sy n="136" d="100"/>
        </p:scale>
        <p:origin x="9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0bf0b34d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0bf0b34d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3e6b1b20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3e6b1b20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3e6b1b20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3e6b1b20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0bf0b34d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0bf0b34d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37b7ac6d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37b7ac6d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0bf0b34d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0bf0b34d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0bf0b34d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0bf0b34d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d40dd59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d40dd59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8a80cc5d5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8a80cc5d5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bf0b34d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bf0b34d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37b7ac6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37b7ac6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0bf0b34d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0bf0b34d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0bf0b34d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0bf0b34d0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0bf0b34d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0bf0b34d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3e6b1b20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3e6b1b20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3e6b1b20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a3e6b1b20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3e6b1b2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3e6b1b2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3e6b1b20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3e6b1b20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37b7ac6d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37b7ac6d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37b7ac6b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37b7ac6b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0bf0b34d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0bf0b34d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0bf0b34d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0bf0b34d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37b7ac6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37b7ac6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a80cc5d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a80cc5d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a80cc5d5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8a80cc5d5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a80cc5d5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a80cc5d5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00" y="1789963"/>
            <a:ext cx="7790226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850" y="4389675"/>
            <a:ext cx="2639900" cy="6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6500"/>
            <a:ext cx="2224612" cy="12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91300" y="4581575"/>
            <a:ext cx="37971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bp4828 Neurologie I – podzim 2023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956475" y="1960800"/>
            <a:ext cx="72981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100">
                <a:latin typeface="Trebuchet MS"/>
                <a:ea typeface="Trebuchet MS"/>
                <a:cs typeface="Trebuchet MS"/>
                <a:sym typeface="Trebuchet MS"/>
              </a:rPr>
              <a:t>Syndromy míšní. Syndromy kmenové. </a:t>
            </a:r>
            <a:endParaRPr sz="3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936800" y="3213825"/>
            <a:ext cx="52704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Trebuchet MS"/>
                <a:ea typeface="Trebuchet MS"/>
                <a:cs typeface="Trebuchet MS"/>
                <a:sym typeface="Trebuchet MS"/>
              </a:rPr>
              <a:t>Ľubica Joppeková 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2778675" y="1033050"/>
            <a:ext cx="3653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Trebuchet MS"/>
                <a:ea typeface="Trebuchet MS"/>
                <a:cs typeface="Trebuchet MS"/>
                <a:sym typeface="Trebuchet MS"/>
              </a:rPr>
              <a:t>KAPITOLA TŘETÍ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275150" y="234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POSTIŽENÍ MOZKOVÉHO KMENE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83325" y="8635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Kraniokaudální deteriorace: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Postupná ztráta kmenových funkcí při útlaku kmene transtentoriální či temporální herniací mozku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Příčina: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Závažná poranění mozku či syndrom intrakraniální hypertenze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Dochází k postupně se rozvíjející poruše funkce diencefala a následně mesencefala, pak pontu a poté prodloužené míchy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sz="1400"/>
              <a:t>Klinicky: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postupné prohlubování poruchy vědomí s poruchou výbavnosti kmenových reflexů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l="52741" t="24942" r="9572" b="11037"/>
          <a:stretch/>
        </p:blipFill>
        <p:spPr>
          <a:xfrm>
            <a:off x="7325975" y="686625"/>
            <a:ext cx="1754924" cy="20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650" y="2960225"/>
            <a:ext cx="4267200" cy="209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8050" y="1200250"/>
            <a:ext cx="2263174" cy="15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SMRT MOZKU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b="1"/>
              <a:t>Úplné a nevratné vyhasnutí mozkových funkcí, a to včetně všech funkcí mozkového kmene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i="1"/>
              <a:t>PODMÍNKOU PRO DAROVÁNÍ ORGÁNŮ MRTVÉHO PACIENTA K TRANSPLANTACI - definuje transplantační zákon a vyhláška Ministerstva zdravotnictví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PODMÍNKY PRO STANOVENÍ SMRTI MOZKU: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Existence stavu, na jehož základě lze uvažovat o smrti mozku (příčiny) 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cs"/>
              <a:t>Závažná poranění mozku, těžké cévní mozkové příhody, mozkové nádory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Klinické známky smrti mozku 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Pomocná vyšetření prokazující nevratnost smrti mozku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SMRT MOZKU</a:t>
            </a: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23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PODMÍNKY PRO STANOVENÍ SMRTI MOZKU: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Existence stavu, na jehož základě lze uvažovat o smrti mozku (příčiny) 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Klinické známky smrti mozku 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cs"/>
              <a:t>Hluboké bezvědomí (GCS (Glasgowská škála)= 3) 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cs"/>
              <a:t>Vyhasnutí všech mozkových funkcí včetně funkcí mozkového kmene</a:t>
            </a:r>
            <a:endParaRPr/>
          </a:p>
          <a:p>
            <a:pPr marL="1828800" lvl="2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cs" i="1"/>
              <a:t>Areaktivní mydriáza (trvalé rozšíření zornic, bez reakce na osvit),....</a:t>
            </a:r>
            <a:endParaRPr i="1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cs"/>
              <a:t>Pomocná vyšetření prokazující nevratnost smrti mozku</a:t>
            </a:r>
            <a:endParaRPr/>
          </a:p>
          <a:p>
            <a:pPr marL="13716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cs"/>
              <a:t>Testy prokazující ztrátu průtoku krve mozkem</a:t>
            </a:r>
            <a:endParaRPr/>
          </a:p>
          <a:p>
            <a:pPr marL="1828800" lvl="2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cs"/>
              <a:t>CT angiografie, Mozková perfuzní scintigrafie</a:t>
            </a:r>
            <a:endParaRPr/>
          </a:p>
          <a:p>
            <a:pPr marL="13716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cs"/>
              <a:t>Test prokazující absenci elektrické aktivity mozkového kmene</a:t>
            </a:r>
            <a:endParaRPr/>
          </a:p>
          <a:p>
            <a:pPr marL="1828800" lvl="2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</a:pPr>
            <a:r>
              <a:rPr lang="cs"/>
              <a:t>Sluchové kmenové potenciály (BAEP)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t="5927" r="50396" b="13427"/>
          <a:stretch/>
        </p:blipFill>
        <p:spPr>
          <a:xfrm>
            <a:off x="7547075" y="205575"/>
            <a:ext cx="1596925" cy="23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3">
            <a:alphaModFix/>
          </a:blip>
          <a:srcRect l="50396" t="5927" b="13427"/>
          <a:stretch/>
        </p:blipFill>
        <p:spPr>
          <a:xfrm>
            <a:off x="7547075" y="2777325"/>
            <a:ext cx="1596925" cy="23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050" y="2319588"/>
            <a:ext cx="3075676" cy="266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MEZIMOZEK (DIENCEFALON) 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-44675" y="1072125"/>
            <a:ext cx="4339500" cy="3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MEZIMOZEK (DIENCEFALON)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skládá se z thalamu a hypothalamu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53" name="Google Shape;153;p25"/>
          <p:cNvSpPr/>
          <p:nvPr/>
        </p:nvSpPr>
        <p:spPr>
          <a:xfrm rot="-253395">
            <a:off x="8031237" y="3467636"/>
            <a:ext cx="1014354" cy="3700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100" y="1017725"/>
            <a:ext cx="4528774" cy="3976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/>
          <p:nvPr/>
        </p:nvSpPr>
        <p:spPr>
          <a:xfrm rot="-1428704">
            <a:off x="2755080" y="4635416"/>
            <a:ext cx="879790" cy="356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5"/>
          <p:cNvSpPr/>
          <p:nvPr/>
        </p:nvSpPr>
        <p:spPr>
          <a:xfrm>
            <a:off x="3305625" y="4837175"/>
            <a:ext cx="414900" cy="17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MEZIMOZEK (DIENCEFALON) </a:t>
            </a:r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2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/>
              <a:t>Thalamus:</a:t>
            </a:r>
            <a:endParaRPr sz="2000"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zprostředkovává převod informací ze všech senzitivních a senzorických drah (kromě čichu) do mozkové kůry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řídí motoriku a bdělost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Jednostranné postižení thalamu vede k poruše citlivosti na kontralaterální polovině těla, typicky současně s intenzivními bolestmi v této oblasti </a:t>
            </a:r>
            <a:endParaRPr/>
          </a:p>
        </p:txBody>
      </p:sp>
      <p:sp>
        <p:nvSpPr>
          <p:cNvPr id="163" name="Google Shape;163;p26"/>
          <p:cNvSpPr/>
          <p:nvPr/>
        </p:nvSpPr>
        <p:spPr>
          <a:xfrm rot="-253395">
            <a:off x="8031237" y="3467636"/>
            <a:ext cx="1014354" cy="3700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000" y="1951229"/>
            <a:ext cx="2587451" cy="30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 rotWithShape="1">
          <a:blip r:embed="rId4">
            <a:alphaModFix/>
          </a:blip>
          <a:srcRect b="9387"/>
          <a:stretch/>
        </p:blipFill>
        <p:spPr>
          <a:xfrm>
            <a:off x="7491150" y="62200"/>
            <a:ext cx="1566724" cy="17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MEZIMOZEK (DIENCEFALON) 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7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/>
              <a:t>Hypothalamus:</a:t>
            </a:r>
            <a:endParaRPr sz="2000"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Řídí tzv. autonomní funkce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termoregulace, vodní a elektrolytové rovnováha, příjem potravy a tekutin, cirkadiánní cyklus a růst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Ovlivňuje činnost hypofýzy a jejím prostřednictvím řídí všechny žlázy s vnitřní sekrecí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Mezimozek je propojen s tzv. </a:t>
            </a:r>
            <a:r>
              <a:rPr lang="cs" u="sng"/>
              <a:t>limbickým systémem</a:t>
            </a:r>
            <a:r>
              <a:rPr lang="cs"/>
              <a:t>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paměťová funkce a regulace nálady, emocí a sexuálního chování. </a:t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825" y="204200"/>
            <a:ext cx="3300100" cy="475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MEZIMOZEK (DIENCEFALON) </a:t>
            </a:r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Postižení hypothalamu: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poruchy termoregulace, vodní a elektrolytové rovnováhy, spánku a příjmu potravy (obezita X kachexie)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agresivita X pasivita (zejména při oboustranných lézích)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abnormální sexuální chování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1700" y="267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MÍCHA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probíhá páteřním kanálem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navazuje na prodlouženou míchu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u dospělého člověka leží mezi horním okrajem C1 a dolním okrajem L1 (u dětí až k L3)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níže je obsahem páteřního kanálu cauda equina - svazek kořenů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rozdělena na míšní segmenty (úsek míchy, z kterého se sbíhá 1 pár míšních nervů):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celkem 31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8 krčních, 12 hrudních, 5 bederních, 5 křížových, 1 kostrční</a:t>
            </a:r>
            <a:endParaRPr dirty="0"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r="30211" b="2286"/>
          <a:stretch/>
        </p:blipFill>
        <p:spPr>
          <a:xfrm>
            <a:off x="5432750" y="840063"/>
            <a:ext cx="2978099" cy="34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body" idx="1"/>
          </p:nvPr>
        </p:nvSpPr>
        <p:spPr>
          <a:xfrm>
            <a:off x="142064" y="30699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-CZ" b="1" dirty="0"/>
              <a:t>Zadní provazce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- hluboké čití (</a:t>
            </a:r>
            <a:r>
              <a:rPr lang="cs-CZ" sz="1400" dirty="0" err="1"/>
              <a:t>polohocit</a:t>
            </a:r>
            <a:r>
              <a:rPr lang="cs-CZ" sz="1400" dirty="0"/>
              <a:t>, </a:t>
            </a:r>
            <a:r>
              <a:rPr lang="cs-CZ" sz="1400" dirty="0" err="1"/>
              <a:t>pohybocit</a:t>
            </a:r>
            <a:r>
              <a:rPr lang="cs-CZ" sz="1400" dirty="0"/>
              <a:t>, vibrace, jemné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   taktilní čití)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- postupují </a:t>
            </a:r>
            <a:r>
              <a:rPr lang="cs-CZ" sz="1400" dirty="0" err="1"/>
              <a:t>ipsilaterálně</a:t>
            </a:r>
            <a:r>
              <a:rPr lang="cs-CZ" sz="1400" dirty="0"/>
              <a:t>, kříží se v prodloužené míše,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/>
              <a:t>  postupují do thalamu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cs-CZ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-CZ" b="1" dirty="0"/>
              <a:t>Tr. </a:t>
            </a:r>
            <a:r>
              <a:rPr lang="cs-CZ" b="1" dirty="0" err="1"/>
              <a:t>Spinothalamicus</a:t>
            </a:r>
            <a:endParaRPr lang="cs-CZ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400" b="1" dirty="0"/>
              <a:t>- </a:t>
            </a:r>
            <a:r>
              <a:rPr lang="cs-CZ" sz="1400" dirty="0"/>
              <a:t>povrchové čití (termické, algické a hrubé taktilní čití)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dirty="0"/>
              <a:t>- </a:t>
            </a:r>
            <a:r>
              <a:rPr lang="cs-CZ" sz="1400" dirty="0"/>
              <a:t>většina kříží střední čáru v </a:t>
            </a:r>
            <a:r>
              <a:rPr lang="cs-CZ" sz="1400" dirty="0" err="1"/>
              <a:t>commisura</a:t>
            </a:r>
            <a:r>
              <a:rPr lang="cs-CZ" sz="1400" dirty="0"/>
              <a:t> alba </a:t>
            </a:r>
            <a:r>
              <a:rPr lang="cs-CZ" sz="1400" dirty="0" err="1"/>
              <a:t>anterior</a:t>
            </a:r>
            <a:r>
              <a:rPr lang="cs-CZ" sz="1400" dirty="0"/>
              <a:t> téhož segmentu, stoupá v kontralaterálním předním a postranním míšním provazci a pokračuje mozkovým kmenem do thalamu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-CZ" b="1" dirty="0"/>
              <a:t>Tr. </a:t>
            </a:r>
            <a:r>
              <a:rPr lang="cs-CZ" b="1" dirty="0" err="1"/>
              <a:t>Corticospinalis</a:t>
            </a:r>
            <a:endParaRPr lang="cs-CZ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- vychází z </a:t>
            </a:r>
            <a:r>
              <a:rPr lang="cs-CZ" sz="1400" dirty="0" err="1"/>
              <a:t>gyrus</a:t>
            </a:r>
            <a:r>
              <a:rPr lang="cs-CZ" sz="1400" dirty="0"/>
              <a:t> </a:t>
            </a:r>
            <a:r>
              <a:rPr lang="cs-CZ" sz="1400" dirty="0" err="1"/>
              <a:t>precentralis</a:t>
            </a:r>
            <a:r>
              <a:rPr lang="cs-CZ" sz="1400" dirty="0"/>
              <a:t> (motorická kůra)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cs-CZ" sz="1400" dirty="0"/>
              <a:t>- kříží se při dolním okraji </a:t>
            </a:r>
            <a:r>
              <a:rPr lang="cs-CZ" sz="1400" dirty="0" err="1"/>
              <a:t>medulla</a:t>
            </a:r>
            <a:r>
              <a:rPr lang="cs-CZ" sz="1400" dirty="0"/>
              <a:t> </a:t>
            </a:r>
            <a:r>
              <a:rPr lang="cs-CZ" sz="1400" dirty="0" err="1"/>
              <a:t>oblongata</a:t>
            </a:r>
            <a:r>
              <a:rPr lang="cs-CZ" sz="1400" dirty="0"/>
              <a:t> (</a:t>
            </a:r>
            <a:r>
              <a:rPr lang="cs-CZ" sz="1400" dirty="0" err="1"/>
              <a:t>decussatio</a:t>
            </a:r>
            <a:r>
              <a:rPr lang="cs-CZ" sz="1400" dirty="0"/>
              <a:t> </a:t>
            </a:r>
            <a:r>
              <a:rPr lang="cs-CZ" sz="1400" dirty="0" err="1"/>
              <a:t>pyramidum</a:t>
            </a:r>
            <a:r>
              <a:rPr lang="cs-CZ" sz="1400" dirty="0"/>
              <a:t>), pokračuje </a:t>
            </a:r>
            <a:r>
              <a:rPr lang="cs-CZ" sz="1400" dirty="0" err="1"/>
              <a:t>kontralat</a:t>
            </a:r>
            <a:r>
              <a:rPr lang="cs-CZ" sz="1400" dirty="0"/>
              <a:t>. a vstupuje do předních rohů na příslušné úrovni míchy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2F10A1-9685-40E9-0B25-B26FBDDB5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01" y="457826"/>
            <a:ext cx="4533535" cy="263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249075" y="202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/>
              <a:t>POSTIŽENÍ MÍCHY</a:t>
            </a:r>
            <a:endParaRPr sz="2400" dirty="0"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214413" y="7751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 dirty="0"/>
              <a:t>SYNDROM TRANSVERZÁLNÍ LÉZE MÍŠNÍ </a:t>
            </a:r>
            <a:r>
              <a:rPr lang="cs" sz="1700" dirty="0"/>
              <a:t>(léze v celém průřezu míchy)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 dirty="0"/>
              <a:t>- </a:t>
            </a:r>
            <a:r>
              <a:rPr lang="cs-CZ" sz="1400" dirty="0"/>
              <a:t>poškození míchy s destrukcí daného míšního segmentu a s narušením kontinuity míšních drah</a:t>
            </a:r>
            <a:endParaRPr lang="cs-CZ" sz="1700" dirty="0"/>
          </a:p>
          <a:p>
            <a:pPr marL="285750" indent="-285750"/>
            <a:r>
              <a:rPr lang="cs-CZ" sz="1600" dirty="0"/>
              <a:t>Na úrovni léze (v </a:t>
            </a:r>
            <a:r>
              <a:rPr lang="cs-CZ" sz="1600" dirty="0" err="1"/>
              <a:t>myotomu</a:t>
            </a:r>
            <a:r>
              <a:rPr lang="cs-CZ" sz="1600" dirty="0"/>
              <a:t>) vzniká CHABÁ (PERIFERNÍ) PARÉZA</a:t>
            </a:r>
          </a:p>
          <a:p>
            <a:pPr marL="285750" indent="-285750"/>
            <a:r>
              <a:rPr lang="cs-CZ" sz="1600" dirty="0"/>
              <a:t>V odpovídajícím dermatomu PORUCHA ČITÍ</a:t>
            </a:r>
          </a:p>
          <a:p>
            <a:pPr marL="285750" indent="-285750"/>
            <a:r>
              <a:rPr lang="cs-CZ" sz="1600" dirty="0"/>
              <a:t>Pod úrovni léze CENTRÁLNÍ PARAPARÉZA/KVADRUPARÉZA</a:t>
            </a:r>
          </a:p>
          <a:p>
            <a:pPr marL="285750" indent="-285750"/>
            <a:r>
              <a:rPr lang="cs-CZ" sz="1600" dirty="0"/>
              <a:t>Pod úrovní léze porucha čití a AUTONOMNÍ PORUCHA (porucha sfinkterů, sexuálních funkcí, orgánové inervace)</a:t>
            </a:r>
          </a:p>
          <a:p>
            <a:pPr marL="285750" indent="-285750"/>
            <a:endParaRPr sz="1700" dirty="0"/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t="3610" r="3081" b="2360"/>
          <a:stretch/>
        </p:blipFill>
        <p:spPr>
          <a:xfrm>
            <a:off x="6151775" y="1346500"/>
            <a:ext cx="2215675" cy="346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l="1438" t="51483" r="65113" b="4237"/>
          <a:stretch/>
        </p:blipFill>
        <p:spPr>
          <a:xfrm>
            <a:off x="4601050" y="1824300"/>
            <a:ext cx="1308225" cy="18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/>
          <p:nvPr/>
        </p:nvSpPr>
        <p:spPr>
          <a:xfrm>
            <a:off x="4664900" y="3529000"/>
            <a:ext cx="95700" cy="24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31"/>
          <p:cNvPicPr preferRelativeResize="0"/>
          <p:nvPr/>
        </p:nvPicPr>
        <p:blipFill rotWithShape="1">
          <a:blip r:embed="rId5">
            <a:alphaModFix/>
          </a:blip>
          <a:srcRect l="11715" t="4713" b="64578"/>
          <a:stretch/>
        </p:blipFill>
        <p:spPr>
          <a:xfrm>
            <a:off x="6011400" y="236100"/>
            <a:ext cx="2758275" cy="12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Obecná stavba nervové tkáně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8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Periferní nervový systém </a:t>
            </a:r>
            <a:r>
              <a:rPr lang="cs" i="1"/>
              <a:t>(hlavové a míšní nervy)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Centrální nervový systém: </a:t>
            </a:r>
            <a:endParaRPr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lang="cs" sz="1500"/>
              <a:t>Hřbetní mícha (medulla spinalis) </a:t>
            </a:r>
            <a:endParaRPr sz="1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Mozek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Mozkový kmen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navazuje na hřbetní míchu (</a:t>
            </a:r>
            <a:r>
              <a:rPr lang="cs" i="1"/>
              <a:t>medulla spinalis</a:t>
            </a:r>
            <a:r>
              <a:rPr lang="cs"/>
              <a:t>) a sestává z prodloužené míchy (</a:t>
            </a:r>
            <a:r>
              <a:rPr lang="cs" i="1"/>
              <a:t>medulla oblongata</a:t>
            </a:r>
            <a:r>
              <a:rPr lang="cs"/>
              <a:t>), Varolova mostu (</a:t>
            </a:r>
            <a:r>
              <a:rPr lang="cs" i="1"/>
              <a:t>pons Varoli</a:t>
            </a:r>
            <a:r>
              <a:rPr lang="cs"/>
              <a:t>) a středního mozku (</a:t>
            </a:r>
            <a:r>
              <a:rPr lang="cs" i="1"/>
              <a:t>mesencephalon</a:t>
            </a:r>
            <a:r>
              <a:rPr lang="cs"/>
              <a:t>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Mozeček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Mezimozek (</a:t>
            </a:r>
            <a:r>
              <a:rPr lang="cs" i="1"/>
              <a:t>Diencephalon</a:t>
            </a:r>
            <a:r>
              <a:rPr lang="cs"/>
              <a:t>) - thalamus, hypothalamus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Koncový mozek (</a:t>
            </a:r>
            <a:r>
              <a:rPr lang="cs" i="1"/>
              <a:t>Telencephalon</a:t>
            </a:r>
            <a:r>
              <a:rPr lang="cs"/>
              <a:t>)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87775" y="104545"/>
            <a:ext cx="2129200" cy="21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5329"/>
          <a:stretch/>
        </p:blipFill>
        <p:spPr>
          <a:xfrm>
            <a:off x="6599050" y="2105900"/>
            <a:ext cx="2398701" cy="290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01A8ABA-76CA-7592-08F7-6E2CC7B3D554}"/>
              </a:ext>
            </a:extLst>
          </p:cNvPr>
          <p:cNvSpPr txBox="1"/>
          <p:nvPr/>
        </p:nvSpPr>
        <p:spPr>
          <a:xfrm>
            <a:off x="400639" y="568013"/>
            <a:ext cx="8187180" cy="458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lvl="0" indent="-285750" algn="l" rtl="0">
              <a:spcBef>
                <a:spcPts val="160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cs-CZ" sz="1700" dirty="0"/>
              <a:t>Krční úsek </a:t>
            </a:r>
          </a:p>
          <a:p>
            <a:pPr marL="120650">
              <a:spcBef>
                <a:spcPts val="400"/>
              </a:spcBef>
              <a:buSzPts val="1700"/>
            </a:pPr>
            <a:r>
              <a:rPr lang="cs-CZ" sz="1600" dirty="0"/>
              <a:t>- </a:t>
            </a:r>
            <a:r>
              <a:rPr lang="cs-CZ" dirty="0"/>
              <a:t>při postižení vyšších segmentů krční míchy (C4 a výše) může dojít k poruše dechových funkcí (n. </a:t>
            </a:r>
            <a:r>
              <a:rPr lang="cs-CZ" dirty="0" err="1"/>
              <a:t>phrenicus</a:t>
            </a:r>
            <a:r>
              <a:rPr lang="cs-CZ" dirty="0"/>
              <a:t> – inervuje bránici)</a:t>
            </a:r>
          </a:p>
          <a:p>
            <a:pPr marL="120650">
              <a:spcBef>
                <a:spcPts val="400"/>
              </a:spcBef>
              <a:buSzPts val="1700"/>
            </a:pPr>
            <a:r>
              <a:rPr lang="cs-CZ" dirty="0"/>
              <a:t>- rozvoj </a:t>
            </a:r>
            <a:r>
              <a:rPr lang="cs-CZ" dirty="0" err="1"/>
              <a:t>kvadruparézy</a:t>
            </a:r>
            <a:r>
              <a:rPr lang="cs-CZ" dirty="0"/>
              <a:t> při postižení C5-Th2 (spastická paréza DK, smíšená paréza HK)</a:t>
            </a:r>
          </a:p>
          <a:p>
            <a:pPr marL="120650">
              <a:spcBef>
                <a:spcPts val="400"/>
              </a:spcBef>
              <a:buSzPts val="1700"/>
            </a:pPr>
            <a:r>
              <a:rPr lang="cs-CZ" dirty="0"/>
              <a:t>- porucha čití pro všechny kvality v dermatomech na úrovni a pod úrovní léze</a:t>
            </a:r>
          </a:p>
          <a:p>
            <a:pPr marL="120650">
              <a:spcBef>
                <a:spcPts val="400"/>
              </a:spcBef>
              <a:buSzPts val="1700"/>
            </a:pPr>
            <a:r>
              <a:rPr lang="cs-CZ" dirty="0"/>
              <a:t>- sfinkterové poruchy (retence moči a stolice)</a:t>
            </a:r>
          </a:p>
          <a:p>
            <a:pPr marL="406400" lvl="0" indent="-285750" algn="l" rtl="0">
              <a:spcBef>
                <a:spcPts val="160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cs-CZ" sz="1700" dirty="0"/>
              <a:t>Hrudní úsek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r>
              <a:rPr lang="cs-CZ" dirty="0"/>
              <a:t>- spastická paraparéza DK, normální nález na HK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r>
              <a:rPr lang="cs-CZ" dirty="0"/>
              <a:t>- porucha čití s hranicí na trupu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r>
              <a:rPr lang="cs-CZ" dirty="0"/>
              <a:t>- retence.   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endParaRPr lang="cs-CZ" dirty="0"/>
          </a:p>
          <a:p>
            <a:pPr marL="406400" indent="-285750">
              <a:spcBef>
                <a:spcPts val="400"/>
              </a:spcBef>
              <a:buSzPts val="1700"/>
              <a:buFont typeface="Arial" panose="020B0604020202020204" pitchFamily="34" charset="0"/>
              <a:buChar char="•"/>
            </a:pPr>
            <a:r>
              <a:rPr lang="cs-CZ" sz="1700" dirty="0"/>
              <a:t>Bederní úsek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r>
              <a:rPr lang="cs-CZ" dirty="0"/>
              <a:t>- periferní (chabá) paraparéza DK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r>
              <a:rPr lang="cs-CZ" dirty="0"/>
              <a:t>- porucha čití odpovídající výši léze </a:t>
            </a:r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endParaRPr lang="cs-CZ" dirty="0"/>
          </a:p>
          <a:p>
            <a:pPr marL="120650" lvl="0" algn="l" rtl="0">
              <a:spcBef>
                <a:spcPts val="400"/>
              </a:spcBef>
              <a:spcAft>
                <a:spcPts val="0"/>
              </a:spcAft>
              <a:buSzPts val="17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482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311700" y="14983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/>
              <a:t>POSTIŽENÍ MÍCHY</a:t>
            </a:r>
            <a:endParaRPr sz="2400" dirty="0"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113737" y="863550"/>
            <a:ext cx="516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/>
              <a:t>SYNDROM HEMISEKCE MÍŠNÍ </a:t>
            </a:r>
            <a:r>
              <a:rPr lang="cs" dirty="0"/>
              <a:t>(jednostranné postižení, Brownův-Séquardův syndrom)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dirty="0"/>
              <a:t> - na úrovni léze IPSILATERÁLNĚ </a:t>
            </a:r>
            <a:r>
              <a:rPr lang="cs-CZ" sz="1400" i="1" dirty="0"/>
              <a:t>p</a:t>
            </a:r>
            <a:r>
              <a:rPr lang="cs" sz="1400" i="1" dirty="0"/>
              <a:t>eriferní paréza </a:t>
            </a:r>
            <a:r>
              <a:rPr lang="cs" sz="1400" dirty="0"/>
              <a:t>a </a:t>
            </a:r>
            <a:r>
              <a:rPr lang="cs" sz="1400" i="1" dirty="0"/>
              <a:t>anestezie </a:t>
            </a:r>
            <a:r>
              <a:rPr lang="cs" sz="1400" dirty="0"/>
              <a:t>pro všechny kvality čití v odpovídajícím myotomu a dermatomu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dirty="0"/>
              <a:t>- pod úrovní léze IPSILATERÁLNĚ </a:t>
            </a:r>
            <a:r>
              <a:rPr lang="cs-CZ" sz="1400" i="1" dirty="0"/>
              <a:t>c</a:t>
            </a:r>
            <a:r>
              <a:rPr lang="cs" sz="1400" i="1" dirty="0"/>
              <a:t>entrální paréza a porucha hlubokého čití </a:t>
            </a:r>
            <a:r>
              <a:rPr lang="cs" sz="1400" dirty="0"/>
              <a:t>(poškození zadních provazců)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400" dirty="0"/>
              <a:t>- pod úrovní léze KONTRALATERÁLNĚ </a:t>
            </a:r>
            <a:r>
              <a:rPr lang="cs-CZ" sz="1400" i="1" dirty="0"/>
              <a:t>p</a:t>
            </a:r>
            <a:r>
              <a:rPr lang="cs" sz="1400" i="1" dirty="0"/>
              <a:t>orucha povrchového čití</a:t>
            </a:r>
            <a:r>
              <a:rPr lang="cs" sz="1400" dirty="0"/>
              <a:t> (poškození tr. </a:t>
            </a:r>
            <a:r>
              <a:rPr lang="cs-CZ" sz="1400" dirty="0"/>
              <a:t>s</a:t>
            </a:r>
            <a:r>
              <a:rPr lang="cs" sz="1400" dirty="0"/>
              <a:t>pinothalamicus)</a:t>
            </a:r>
            <a:endParaRPr sz="1400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Krční úsek: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rozvoj hemiparézy (oslabení obou pravostranných nebo obou levostranných končetin) při zachování normální mimiky obličeje </a:t>
            </a:r>
            <a:r>
              <a:rPr lang="cs" sz="1400" dirty="0"/>
              <a:t> </a:t>
            </a:r>
            <a:endParaRPr sz="1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Hrudní a bederní úsek: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vznik monoparézy jedné dolní končetiny 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Obrázek 1" descr="Obsah obrázku text, kresba, ilustrace, kloub&#10;&#10;Popis byl vytvořen automaticky">
            <a:extLst>
              <a:ext uri="{FF2B5EF4-FFF2-40B4-BE49-F238E27FC236}">
                <a16:creationId xmlns:a16="http://schemas.microsoft.com/office/drawing/2014/main" id="{A5BA6FC2-CCF8-5BA0-6395-89DB42ED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337" y="374390"/>
            <a:ext cx="3700611" cy="43947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E68F3-9330-87C7-15BC-E9E266D7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57988"/>
            <a:ext cx="8520600" cy="572700"/>
          </a:xfrm>
        </p:spPr>
        <p:txBody>
          <a:bodyPr/>
          <a:lstStyle/>
          <a:p>
            <a:pPr algn="ctr"/>
            <a:r>
              <a:rPr lang="cs-CZ" dirty="0"/>
              <a:t>Syndrom </a:t>
            </a:r>
            <a:r>
              <a:rPr lang="cs-CZ" dirty="0" err="1"/>
              <a:t>hemisekce</a:t>
            </a:r>
            <a:r>
              <a:rPr lang="cs-CZ" dirty="0"/>
              <a:t> míšní</a:t>
            </a:r>
          </a:p>
        </p:txBody>
      </p:sp>
      <p:pic>
        <p:nvPicPr>
          <p:cNvPr id="6" name="Google Shape;208;p32">
            <a:extLst>
              <a:ext uri="{FF2B5EF4-FFF2-40B4-BE49-F238E27FC236}">
                <a16:creationId xmlns:a16="http://schemas.microsoft.com/office/drawing/2014/main" id="{B46311E7-94ED-B85A-94FF-BC91D99FE1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891" y="1868026"/>
            <a:ext cx="2798158" cy="281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32">
            <a:extLst>
              <a:ext uri="{FF2B5EF4-FFF2-40B4-BE49-F238E27FC236}">
                <a16:creationId xmlns:a16="http://schemas.microsoft.com/office/drawing/2014/main" id="{CE683652-62BD-9C4F-3C5C-28869D4BDB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012" y="1919113"/>
            <a:ext cx="3601039" cy="271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269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245712" y="28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/>
              <a:t>POSTIŽENÍ</a:t>
            </a:r>
            <a:r>
              <a:rPr lang="cs" dirty="0"/>
              <a:t> </a:t>
            </a:r>
            <a:r>
              <a:rPr lang="cs" sz="2400" dirty="0"/>
              <a:t>MÍCHY</a:t>
            </a:r>
            <a:endParaRPr dirty="0"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175" y="1152475"/>
            <a:ext cx="3529625" cy="26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7;p31">
            <a:extLst>
              <a:ext uri="{FF2B5EF4-FFF2-40B4-BE49-F238E27FC236}">
                <a16:creationId xmlns:a16="http://schemas.microsoft.com/office/drawing/2014/main" id="{8ECC8FED-63C1-A1B2-F1CB-D66E2EE544BB}"/>
              </a:ext>
            </a:extLst>
          </p:cNvPr>
          <p:cNvSpPr txBox="1">
            <a:spLocks/>
          </p:cNvSpPr>
          <p:nvPr/>
        </p:nvSpPr>
        <p:spPr>
          <a:xfrm>
            <a:off x="255139" y="1002377"/>
            <a:ext cx="426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cs-CZ" b="1" dirty="0"/>
              <a:t>SYNDROM ZADNÍCH PROVAZCŮ</a:t>
            </a:r>
          </a:p>
          <a:p>
            <a:pPr marL="0" indent="0">
              <a:buFont typeface="Arial"/>
              <a:buNone/>
            </a:pPr>
            <a:endParaRPr lang="cs-CZ" dirty="0"/>
          </a:p>
          <a:p>
            <a:pPr marL="0" indent="0">
              <a:buNone/>
            </a:pPr>
            <a:r>
              <a:rPr lang="cs-CZ" sz="1700" dirty="0"/>
              <a:t>- dominuje SENZITIVNÍ ATAXIE s poruchami rovnováhy (hlavně při zhoršené zrakové kontrole)</a:t>
            </a:r>
          </a:p>
          <a:p>
            <a:pPr marL="0" indent="0">
              <a:buNone/>
            </a:pPr>
            <a:r>
              <a:rPr lang="cs-CZ" sz="1700" dirty="0"/>
              <a:t>- porucha </a:t>
            </a:r>
            <a:r>
              <a:rPr lang="cs-CZ" sz="1700" dirty="0" err="1"/>
              <a:t>propriocepce</a:t>
            </a:r>
            <a:r>
              <a:rPr lang="cs-CZ" sz="1700" dirty="0"/>
              <a:t>, vibračního a jemného taktilního čití</a:t>
            </a:r>
          </a:p>
          <a:p>
            <a:pPr marL="0" indent="0">
              <a:buNone/>
            </a:pPr>
            <a:r>
              <a:rPr lang="cs-CZ" sz="1700" dirty="0"/>
              <a:t>- termické, algické a hrubé taktilní čití zachováno</a:t>
            </a:r>
          </a:p>
          <a:p>
            <a:pPr marL="0" indent="0">
              <a:buNone/>
            </a:pPr>
            <a:r>
              <a:rPr lang="cs-CZ" sz="1700" dirty="0"/>
              <a:t>- bez paréz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9CC6B9-1084-078A-9132-BB2120F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976" y="863550"/>
            <a:ext cx="8520600" cy="3416400"/>
          </a:xfrm>
        </p:spPr>
        <p:txBody>
          <a:bodyPr/>
          <a:lstStyle/>
          <a:p>
            <a:pPr marL="0" indent="0">
              <a:buFont typeface="Arial"/>
              <a:buNone/>
            </a:pPr>
            <a:r>
              <a:rPr lang="cs-CZ" b="1" dirty="0"/>
              <a:t>CENTRÁLNÍ MÍŠNÍ SYNDROM </a:t>
            </a:r>
          </a:p>
          <a:p>
            <a:pPr marL="0" indent="0">
              <a:buFont typeface="Arial"/>
              <a:buNone/>
            </a:pPr>
            <a:r>
              <a:rPr lang="cs-CZ" sz="1600" dirty="0"/>
              <a:t>(</a:t>
            </a:r>
            <a:r>
              <a:rPr lang="cs-CZ" sz="1600" dirty="0" err="1"/>
              <a:t>syringomyelický</a:t>
            </a:r>
            <a:r>
              <a:rPr lang="cs-CZ" sz="1600" dirty="0"/>
              <a:t>, </a:t>
            </a:r>
            <a:r>
              <a:rPr lang="cs-CZ" sz="1600" dirty="0" err="1"/>
              <a:t>centromedulární</a:t>
            </a:r>
            <a:r>
              <a:rPr lang="cs-CZ" sz="1600" dirty="0"/>
              <a:t>)</a:t>
            </a:r>
          </a:p>
          <a:p>
            <a:pPr marL="114300" indent="0">
              <a:buNone/>
            </a:pPr>
            <a:r>
              <a:rPr lang="cs-CZ" dirty="0"/>
              <a:t>- </a:t>
            </a:r>
            <a:r>
              <a:rPr lang="cs-CZ" sz="1200" dirty="0"/>
              <a:t>poškození šedé hmoty míchy a axonů termického, algického</a:t>
            </a:r>
          </a:p>
          <a:p>
            <a:pPr marL="114300" indent="0">
              <a:buNone/>
            </a:pPr>
            <a:r>
              <a:rPr lang="cs-CZ" sz="1200" dirty="0"/>
              <a:t> a hrubého taktilního čití křížících se před </a:t>
            </a:r>
            <a:r>
              <a:rPr lang="cs-CZ" sz="1200" dirty="0" err="1"/>
              <a:t>canalis</a:t>
            </a:r>
            <a:r>
              <a:rPr lang="cs-CZ" sz="1200" dirty="0"/>
              <a:t> </a:t>
            </a:r>
            <a:r>
              <a:rPr lang="cs-CZ" sz="1200" dirty="0" err="1"/>
              <a:t>centralis</a:t>
            </a:r>
            <a:r>
              <a:rPr lang="cs-CZ" sz="1200" dirty="0"/>
              <a:t> a </a:t>
            </a:r>
          </a:p>
          <a:p>
            <a:pPr marL="114300" indent="0">
              <a:buNone/>
            </a:pPr>
            <a:r>
              <a:rPr lang="cs-CZ" sz="1200" dirty="0"/>
              <a:t> směřujících do druhostranného </a:t>
            </a:r>
            <a:r>
              <a:rPr lang="cs-CZ" sz="1200" dirty="0" err="1"/>
              <a:t>tr</a:t>
            </a:r>
            <a:r>
              <a:rPr lang="cs-CZ" sz="1200" dirty="0"/>
              <a:t>. </a:t>
            </a:r>
            <a:r>
              <a:rPr lang="cs-CZ" sz="1200" dirty="0" err="1"/>
              <a:t>spinothalamicus</a:t>
            </a:r>
            <a:endParaRPr lang="cs-CZ" sz="1200" dirty="0"/>
          </a:p>
          <a:p>
            <a:pPr marL="114300" indent="0">
              <a:buNone/>
            </a:pPr>
            <a:r>
              <a:rPr lang="cs-CZ" sz="1200" dirty="0"/>
              <a:t>- při rozšiřování  léze mohou být postiženy i motorické neurony</a:t>
            </a:r>
          </a:p>
          <a:p>
            <a:pPr marL="114300" indent="0">
              <a:buNone/>
            </a:pPr>
            <a:r>
              <a:rPr lang="cs-CZ" sz="1200" dirty="0"/>
              <a:t> v předních rozích, neurony parasympatiku v postranních </a:t>
            </a:r>
          </a:p>
          <a:p>
            <a:pPr marL="114300" indent="0">
              <a:buNone/>
            </a:pPr>
            <a:r>
              <a:rPr lang="cs-CZ" sz="1200" dirty="0"/>
              <a:t> rozích a vlákna </a:t>
            </a:r>
            <a:r>
              <a:rPr lang="cs-CZ" sz="1200" dirty="0" err="1"/>
              <a:t>tr</a:t>
            </a:r>
            <a:r>
              <a:rPr lang="cs-CZ" sz="1200" dirty="0"/>
              <a:t>. </a:t>
            </a:r>
            <a:r>
              <a:rPr lang="cs-CZ" sz="1200" dirty="0" err="1"/>
              <a:t>corticospinalis</a:t>
            </a:r>
            <a:endParaRPr lang="cs-CZ" sz="1200" dirty="0"/>
          </a:p>
          <a:p>
            <a:pPr marL="114300" indent="0">
              <a:buNone/>
            </a:pPr>
            <a:endParaRPr lang="cs-CZ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400" dirty="0"/>
              <a:t>Na úrovni léze porucha termického, algického a hrubého</a:t>
            </a:r>
          </a:p>
          <a:p>
            <a:pPr marL="114300" indent="0">
              <a:buNone/>
            </a:pPr>
            <a:r>
              <a:rPr lang="cs-CZ" sz="1400" dirty="0"/>
              <a:t>       taktilního čití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400" dirty="0"/>
              <a:t>Hluboké čití zachováno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400" dirty="0"/>
              <a:t>V odpovídajících </a:t>
            </a:r>
            <a:r>
              <a:rPr lang="cs-CZ" sz="1400" dirty="0" err="1"/>
              <a:t>myotomech</a:t>
            </a:r>
            <a:r>
              <a:rPr lang="cs-CZ" sz="1400" dirty="0"/>
              <a:t> (především na HK) periferní</a:t>
            </a:r>
          </a:p>
          <a:p>
            <a:pPr marL="114300" indent="0">
              <a:buNone/>
            </a:pPr>
            <a:r>
              <a:rPr lang="cs-CZ" sz="1400" dirty="0"/>
              <a:t>       paréza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400" dirty="0"/>
              <a:t>Pod úrovní léze není porucha čití, může se rozvinout </a:t>
            </a:r>
          </a:p>
          <a:p>
            <a:pPr marL="114300" indent="0">
              <a:buNone/>
            </a:pPr>
            <a:r>
              <a:rPr lang="cs-CZ" sz="1400" dirty="0"/>
              <a:t>       asymetrická spastická paréza DK z postižení </a:t>
            </a:r>
            <a:r>
              <a:rPr lang="cs-CZ" sz="1400" dirty="0" err="1"/>
              <a:t>tr</a:t>
            </a:r>
            <a:r>
              <a:rPr lang="cs-CZ" sz="1400" dirty="0"/>
              <a:t>. </a:t>
            </a:r>
            <a:r>
              <a:rPr lang="cs-CZ" sz="1400" dirty="0" err="1"/>
              <a:t>corticospinalis</a:t>
            </a:r>
            <a:endParaRPr lang="cs-CZ" sz="1400" dirty="0"/>
          </a:p>
          <a:p>
            <a:pPr marL="114300" indent="0">
              <a:buNone/>
            </a:pPr>
            <a:endParaRPr lang="cs-CZ" sz="1400" dirty="0"/>
          </a:p>
          <a:p>
            <a:pPr marL="114300" indent="0">
              <a:buNone/>
            </a:pPr>
            <a:endParaRPr lang="cs-CZ" sz="14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18076FC2-AC60-DEA8-C865-C4A4AE49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9" y="136675"/>
            <a:ext cx="8520600" cy="572700"/>
          </a:xfrm>
        </p:spPr>
        <p:txBody>
          <a:bodyPr/>
          <a:lstStyle/>
          <a:p>
            <a:r>
              <a:rPr lang="cs" sz="2400" dirty="0"/>
              <a:t>POSTIŽENÍ MÍCHY</a:t>
            </a:r>
            <a:endParaRPr lang="cs-CZ" sz="2400" dirty="0"/>
          </a:p>
        </p:txBody>
      </p:sp>
      <p:pic>
        <p:nvPicPr>
          <p:cNvPr id="8" name="Obrázek 7" descr="Obsah obrázku text, kresba, skica, ilustrace&#10;&#10;Popis byl vytvořen automaticky">
            <a:extLst>
              <a:ext uri="{FF2B5EF4-FFF2-40B4-BE49-F238E27FC236}">
                <a16:creationId xmlns:a16="http://schemas.microsoft.com/office/drawing/2014/main" id="{B865820D-DA44-8D1F-5968-5E44EC06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78" y="94269"/>
            <a:ext cx="3638746" cy="451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0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273D3-0F6C-812D-7947-F0D5D4D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06" y="288275"/>
            <a:ext cx="8520600" cy="572700"/>
          </a:xfrm>
        </p:spPr>
        <p:txBody>
          <a:bodyPr/>
          <a:lstStyle/>
          <a:p>
            <a:r>
              <a:rPr lang="cs" sz="2400" dirty="0"/>
              <a:t>POSTIŽENÍ MÍCHY</a:t>
            </a:r>
            <a:endParaRPr lang="cs-CZ" sz="2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217251-EA1A-F6BF-2734-2C502BEC0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006" y="863550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cs-CZ" b="1" dirty="0"/>
              <a:t>PŘEDNÍ MÍŠNÍ SYNDROM</a:t>
            </a:r>
          </a:p>
          <a:p>
            <a:pPr marL="114300" indent="0">
              <a:buNone/>
            </a:pPr>
            <a:r>
              <a:rPr lang="cs-CZ" sz="1400" dirty="0"/>
              <a:t>(</a:t>
            </a:r>
            <a:r>
              <a:rPr lang="cs-CZ" sz="1400" dirty="0" err="1"/>
              <a:t>anteromedulární</a:t>
            </a:r>
            <a:r>
              <a:rPr lang="cs-CZ" sz="1400" dirty="0"/>
              <a:t> syndrom)</a:t>
            </a:r>
          </a:p>
          <a:p>
            <a:pPr marL="114300" indent="0">
              <a:buNone/>
            </a:pPr>
            <a:r>
              <a:rPr lang="cs-CZ" sz="1400" dirty="0"/>
              <a:t>- poškození předních 2/3 míchy (předních a </a:t>
            </a:r>
          </a:p>
          <a:p>
            <a:pPr marL="114300" indent="0">
              <a:buNone/>
            </a:pPr>
            <a:r>
              <a:rPr lang="cs-CZ" sz="1400" dirty="0"/>
              <a:t>postranních míšních provazců včetně centrální </a:t>
            </a:r>
          </a:p>
          <a:p>
            <a:pPr marL="114300" indent="0">
              <a:buNone/>
            </a:pPr>
            <a:r>
              <a:rPr lang="cs-CZ" sz="1400" dirty="0"/>
              <a:t>míšní šedi)</a:t>
            </a:r>
          </a:p>
          <a:p>
            <a:pPr marL="114300" indent="0">
              <a:buNone/>
            </a:pPr>
            <a:endParaRPr lang="cs-C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Pod úrovní léze oboustranně kompletní </a:t>
            </a:r>
          </a:p>
          <a:p>
            <a:pPr marL="114300" indent="0">
              <a:buNone/>
            </a:pPr>
            <a:r>
              <a:rPr lang="cs-CZ" sz="1600" dirty="0"/>
              <a:t>centrální paréza (přerušení </a:t>
            </a:r>
            <a:r>
              <a:rPr lang="cs-CZ" sz="1600" dirty="0" err="1"/>
              <a:t>tr</a:t>
            </a:r>
            <a:r>
              <a:rPr lang="cs-CZ" sz="1600" dirty="0"/>
              <a:t>. </a:t>
            </a:r>
            <a:r>
              <a:rPr lang="cs-CZ" sz="1600" dirty="0" err="1"/>
              <a:t>corticospinalis</a:t>
            </a:r>
            <a:r>
              <a:rPr lang="cs-CZ" sz="1600" dirty="0"/>
              <a:t>) a </a:t>
            </a:r>
          </a:p>
          <a:p>
            <a:pPr marL="114300" indent="0">
              <a:buNone/>
            </a:pPr>
            <a:r>
              <a:rPr lang="cs-CZ" sz="1600" dirty="0"/>
              <a:t>ztráta povrchového čití (termické, algické a hrubé </a:t>
            </a:r>
          </a:p>
          <a:p>
            <a:pPr marL="114300" indent="0">
              <a:buNone/>
            </a:pPr>
            <a:r>
              <a:rPr lang="cs-CZ" sz="1600" dirty="0"/>
              <a:t>taktilní čití)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Autonomní dysfunkce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Zachováno hluboké čití</a:t>
            </a:r>
          </a:p>
          <a:p>
            <a:pPr marL="114300" indent="0">
              <a:buNone/>
            </a:pPr>
            <a:endParaRPr lang="cs-CZ" b="1" dirty="0"/>
          </a:p>
          <a:p>
            <a:endParaRPr lang="cs-CZ" dirty="0"/>
          </a:p>
        </p:txBody>
      </p:sp>
      <p:pic>
        <p:nvPicPr>
          <p:cNvPr id="5" name="Obrázek 4" descr="Obsah obrázku text, kresba, ilustrace, oblečení&#10;&#10;Popis byl vytvořen automaticky">
            <a:extLst>
              <a:ext uri="{FF2B5EF4-FFF2-40B4-BE49-F238E27FC236}">
                <a16:creationId xmlns:a16="http://schemas.microsoft.com/office/drawing/2014/main" id="{9844DA33-1482-0183-EF2E-2E240DEC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123" y="530847"/>
            <a:ext cx="3501189" cy="4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5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dirty="0"/>
              <a:t>POSTIŽENÍ</a:t>
            </a:r>
            <a:r>
              <a:rPr lang="cs" dirty="0"/>
              <a:t> </a:t>
            </a:r>
            <a:r>
              <a:rPr lang="cs" sz="2400" dirty="0"/>
              <a:t>MÍCHY</a:t>
            </a:r>
            <a:endParaRPr dirty="0"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Postižení autonomních nervových funkcí: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Poruchy sfinkterových a sexuálních funkcí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močová inkontinence (neschopnost udržet moč), inkontinence stolice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retence moči (neschopnost se vymočit)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erektilní dysfunkce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Syndrom míšního konu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sfinkterové obtíže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porucha citlivosti v oblasti hráze, na zevních pohlavních orgánech a kolem konečníku</a:t>
            </a:r>
            <a:endParaRPr dirty="0"/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5050" y="178685"/>
            <a:ext cx="1148950" cy="267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 l="5514" t="9430" r="9508" b="8061"/>
          <a:stretch/>
        </p:blipFill>
        <p:spPr>
          <a:xfrm>
            <a:off x="5991575" y="2822475"/>
            <a:ext cx="2852800" cy="21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6500" y="234450"/>
            <a:ext cx="1202731" cy="233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ZOBRAZENÍ PÁTEŘE </a:t>
            </a:r>
            <a:endParaRPr/>
          </a:p>
        </p:txBody>
      </p:sp>
      <p:sp>
        <p:nvSpPr>
          <p:cNvPr id="231" name="Google Shape;23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Prostý RTG snímek páteře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degenerativní změny a zlomeniny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Dynamické snímky páteře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posouzení stability při vzájemném posunu obratlových těl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provádí se v předklonu a záklonu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cs"/>
              <a:t>INSTABILITA x FUNKČNÍ BLOK</a:t>
            </a:r>
            <a:endParaRPr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 i="1"/>
              <a:t>PERIMYELOGRAFIE</a:t>
            </a:r>
            <a:endParaRPr sz="1600" i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cs" sz="1200" i="1"/>
              <a:t>využívá rentgenového záření a kontrastní látku k zobrazení obsahu páteřního kanálu</a:t>
            </a:r>
            <a:endParaRPr sz="1200" i="1"/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825" y="129825"/>
            <a:ext cx="2572901" cy="257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500" y="2855126"/>
            <a:ext cx="3083100" cy="190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ZOBRAZENÍ PÁTEŘE A MÍCHY</a:t>
            </a:r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CT páteře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využívá rentgenového záření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detailnější charakteristika </a:t>
            </a:r>
            <a:r>
              <a:rPr lang="cs" b="1"/>
              <a:t>traumatických </a:t>
            </a:r>
            <a:r>
              <a:rPr lang="cs"/>
              <a:t>změn páteře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Využití: úrazy, kořenové obstřiky</a:t>
            </a:r>
            <a:endParaRPr b="1"/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325" y="132500"/>
            <a:ext cx="2757075" cy="23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025" y="2750775"/>
            <a:ext cx="3083101" cy="2234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ZOBRAZENÍ PÁTEŘE A MÍCHY</a:t>
            </a:r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4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MAGNETICKÁ REZONANCE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žádné škodlivé vedlejší účinky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schopnost odlišení jednotlivých tkání (disk, měkké tkáně,..)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b="1"/>
              <a:t>nejvýznamnější zobrazovací metoda míchy </a:t>
            </a:r>
            <a:endParaRPr b="1"/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053" y="213350"/>
            <a:ext cx="2821172" cy="25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225" y="2661100"/>
            <a:ext cx="2359076" cy="235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8975" y="2601575"/>
            <a:ext cx="2418600" cy="24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MÍCHA A MOZKOVÝ KMEN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0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představují struktury, přes které prochází řada nervových drah: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veškeré senzitivní informace z lidského těla a hlavy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veškeré signály zprostředkující hybnost organizmu (motorické)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informace regulující činnost jeho vnitřních orgánů (vegetativní)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 oblasti mozkového kmene senzorické informace (chuťové a sluchové, část zrakových, ale nikoli čichové)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5864"/>
          <a:stretch/>
        </p:blipFill>
        <p:spPr>
          <a:xfrm>
            <a:off x="7431725" y="165925"/>
            <a:ext cx="1649175" cy="17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t="1954" b="2251"/>
          <a:stretch/>
        </p:blipFill>
        <p:spPr>
          <a:xfrm>
            <a:off x="5392375" y="2418600"/>
            <a:ext cx="3603100" cy="24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1276" y="76600"/>
            <a:ext cx="2515527" cy="21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9D9D9"/>
                </a:solidFill>
              </a:rPr>
              <a:t>ZOBRAZENÍ PÁTEŘE A MÍCHY</a:t>
            </a:r>
            <a:endParaRPr sz="2500">
              <a:solidFill>
                <a:srgbClr val="D9D9D9"/>
              </a:solidFill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t="27823"/>
          <a:stretch/>
        </p:blipFill>
        <p:spPr>
          <a:xfrm>
            <a:off x="933800" y="1431225"/>
            <a:ext cx="7276425" cy="37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/>
        </p:nvSpPr>
        <p:spPr>
          <a:xfrm>
            <a:off x="933800" y="1033675"/>
            <a:ext cx="7089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800" dirty="0">
                <a:solidFill>
                  <a:srgbClr val="FFFFFF"/>
                </a:solidFill>
              </a:rPr>
              <a:t>RTG snímek		CT 	MR	             MR			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00" y="1789963"/>
            <a:ext cx="7790226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850" y="4389675"/>
            <a:ext cx="2639900" cy="6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6500"/>
            <a:ext cx="2224612" cy="12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191300" y="4581575"/>
            <a:ext cx="37971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bp4828 Neurologie I – podzim 2023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9"/>
          <p:cNvSpPr txBox="1"/>
          <p:nvPr/>
        </p:nvSpPr>
        <p:spPr>
          <a:xfrm>
            <a:off x="956475" y="1960800"/>
            <a:ext cx="72981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100">
                <a:latin typeface="Trebuchet MS"/>
                <a:ea typeface="Trebuchet MS"/>
                <a:cs typeface="Trebuchet MS"/>
                <a:sym typeface="Trebuchet MS"/>
              </a:rPr>
              <a:t>Syndromy míšní. Syndromy kmenové. </a:t>
            </a:r>
            <a:endParaRPr sz="3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7" name="Google Shape;267;p39"/>
          <p:cNvSpPr txBox="1"/>
          <p:nvPr/>
        </p:nvSpPr>
        <p:spPr>
          <a:xfrm>
            <a:off x="1936800" y="3213825"/>
            <a:ext cx="52704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latin typeface="Trebuchet MS"/>
                <a:ea typeface="Trebuchet MS"/>
                <a:cs typeface="Trebuchet MS"/>
                <a:sym typeface="Trebuchet MS"/>
              </a:rPr>
              <a:t>Ľubica Joppeková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Google Shape;268;p39"/>
          <p:cNvSpPr txBox="1"/>
          <p:nvPr/>
        </p:nvSpPr>
        <p:spPr>
          <a:xfrm>
            <a:off x="2778675" y="1033050"/>
            <a:ext cx="3653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Trebuchet MS"/>
                <a:ea typeface="Trebuchet MS"/>
                <a:cs typeface="Trebuchet MS"/>
                <a:sym typeface="Trebuchet MS"/>
              </a:rPr>
              <a:t>KAPITOLA TŘETÍ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MOZKOVÝ KMEN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9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nacházejí se zde jádra hlavových nervů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Další funkcí mozkového kmene (a mezimozku - diencefala): 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udržování bdělosti (vigility) pomocí ascendentní retikulární formace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Prodloužená mícha - regulace dýchání, krevního oběhu a trávení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sz="1400" i="1"/>
              <a:t>V míše i mozkovém kmeni je na malém průřezu velké množství důležitých struktur (drah, jader). I drobná léze (např. malé krvácení) zde může mít rozsáhlé funkční důsledky.</a:t>
            </a:r>
            <a:endParaRPr sz="1400" i="1"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975" y="2504762"/>
            <a:ext cx="2023650" cy="228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375" y="51025"/>
            <a:ext cx="3755249" cy="24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5">
            <a:alphaModFix/>
          </a:blip>
          <a:srcRect b="5864"/>
          <a:stretch/>
        </p:blipFill>
        <p:spPr>
          <a:xfrm>
            <a:off x="5685950" y="2792450"/>
            <a:ext cx="1697475" cy="19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763" y="976375"/>
            <a:ext cx="2222350" cy="22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POSTIŽENÍ MOZKOVÉHO KMENE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5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Porucha vědomí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Kvadru/hemiparéza a porucha čití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postižení nervových drah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Postižení hlavových nervů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postižení jader, lokalizovaných v oblasti kmen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i="1"/>
              <a:t>Klinicky dochází např. k zornicovým či okohybným poruchám, postižení mimiky či poruše motoriky jazyka</a:t>
            </a:r>
            <a:endParaRPr i="1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Důsledkem postižení hlavových nervů může být porucha výbavnosti tzv. kmenových reflexů (např. fotoreakce zornic, rohovkový reflex, dávivý reflex atd.).  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t="13660" b="22027"/>
          <a:stretch/>
        </p:blipFill>
        <p:spPr>
          <a:xfrm>
            <a:off x="6336850" y="0"/>
            <a:ext cx="2807150" cy="8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6875" y="3083775"/>
            <a:ext cx="1721900" cy="20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l="3010" t="9453" r="53231" b="4369"/>
          <a:stretch/>
        </p:blipFill>
        <p:spPr>
          <a:xfrm>
            <a:off x="7862000" y="2763200"/>
            <a:ext cx="1333750" cy="22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POSTIŽENÍ MOZKOVÉHO KMENE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81950" y="969450"/>
            <a:ext cx="564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/>
              <a:t>Jednostranné kmenové postižení:</a:t>
            </a:r>
            <a:endParaRPr sz="1700"/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cs" sz="1700"/>
              <a:t>syndromy tzv. </a:t>
            </a:r>
            <a:r>
              <a:rPr lang="cs" sz="1700" b="1"/>
              <a:t>zkřížené (alternující) hemiparézy:</a:t>
            </a:r>
            <a:endParaRPr sz="1700" b="1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 u="sng"/>
              <a:t>stejnostranná porucha hlavového nervu </a:t>
            </a:r>
            <a:endParaRPr sz="1300" u="sng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cs" sz="1300"/>
              <a:t>(v závislosti na tom, které jádro hlavového nervu je lézí postižené) 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cs" sz="1300" u="sng"/>
              <a:t>současně druhostranná hemiparéza</a:t>
            </a:r>
            <a:endParaRPr sz="1300" u="sng"/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cs" sz="1300"/>
              <a:t>(vzhledem ke křížení motorických drah na rozhraní míchy a prodloužené míchy). </a:t>
            </a:r>
            <a:endParaRPr sz="13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500" i="1"/>
              <a:t>Pacient tak může mít např. parézu svalů jazyka vlevo a současně pravostrannou hemiparézu. </a:t>
            </a:r>
            <a:endParaRPr sz="1500" i="1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sz="1500"/>
              <a:t>Méně časté je izolované postižení hlavových nervů (často současně s poruchou citlivosti či mozečkových funkcí), bez poruchy hybnosti zbytku těla.</a:t>
            </a:r>
            <a:endParaRPr sz="1500"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7150" y="50501"/>
            <a:ext cx="1379275" cy="12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l="57076"/>
          <a:stretch/>
        </p:blipFill>
        <p:spPr>
          <a:xfrm flipH="1">
            <a:off x="6483625" y="50500"/>
            <a:ext cx="1103375" cy="19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5">
            <a:alphaModFix/>
          </a:blip>
          <a:srcRect l="12968" t="1345" r="35875" b="1179"/>
          <a:stretch/>
        </p:blipFill>
        <p:spPr>
          <a:xfrm>
            <a:off x="5692325" y="2265425"/>
            <a:ext cx="1589000" cy="272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6">
            <a:alphaModFix/>
          </a:blip>
          <a:srcRect r="47881" b="4725"/>
          <a:stretch/>
        </p:blipFill>
        <p:spPr>
          <a:xfrm>
            <a:off x="7620475" y="2265425"/>
            <a:ext cx="1379276" cy="280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549225" y="35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/>
              <a:t>ALTERNUJÍCÍ KMENOVÉ SYNDROMY 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2000" b="1"/>
              <a:t>Mezencefalický alternující syndrom</a:t>
            </a:r>
            <a:r>
              <a:rPr lang="cs"/>
              <a:t> (Weber sy.)- jednostranná léze mezencefala s postižením n. III. a pyramidové dráhy: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ipsilaterální paréza n. oculomotorius (n.III)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kontralaterální hemiparéza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400"/>
              <a:t>(může být dále kontralat. hemiataxie při lézi horního mozečkového pedunklu, hemiparkinsonský syndrom při lézi subst. nigra, třes při lézi nucleus ruber, porucha vertikálních pohledů a paréza konvergence při lézi mezencefalického tekta, internukleární oftalmoparéza)</a:t>
            </a: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11700" y="375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b="1" dirty="0"/>
              <a:t>Pontinní alternující syndrom </a:t>
            </a:r>
            <a:r>
              <a:rPr lang="cs" dirty="0"/>
              <a:t>(Millard-Gubler sy.)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ipsilaterální periferní paréza n. facialis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kontralaterální hemiparéza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400" dirty="0"/>
              <a:t>(dále mohou být přítomny ipsilaterální porucha čití v obličejí při postižení jádra n. trigeminus, hemiataxie z léze ve středním mozečkovém pedunklu, pohledová paréza při postižení jádra n. abducens, internukleární oftalmoparéza)</a:t>
            </a:r>
            <a:endParaRPr sz="1400" dirty="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cs" sz="2000" b="1" dirty="0"/>
              <a:t>Mediální oblongátový syndrom</a:t>
            </a:r>
            <a:endParaRPr sz="20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při uzávěru a. spinalis anterior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ipsilaterálně paréza jazyka (při plazení se uchyluje ke straně léze)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kontralaterálně hemiparéza či hemiplegie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311700" y="330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2000" b="1" dirty="0"/>
              <a:t>Laterální oblongátový syndrom</a:t>
            </a:r>
            <a:r>
              <a:rPr lang="cs" dirty="0"/>
              <a:t> (Wallenberg sy.)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typicky při jednostranném uzávěru a. cerebelli posterior inferior (PICA)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postižena spino-thalamická dráha, senzitivní jádro trigeminu, vestibulární jádra, mozečkové pedunkly, hypotalamospinální vlákna sympatiku, jádra nn. IX.-XI.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700" dirty="0"/>
              <a:t>Ipsilaterálně:                                                                Kontralaterálně:</a:t>
            </a:r>
            <a:endParaRPr sz="1700" dirty="0"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-"/>
            </a:pPr>
            <a:r>
              <a:rPr lang="cs" sz="1500" dirty="0"/>
              <a:t>porucha čití v obličeji                                            -  porucha termického a algického čití na 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 dirty="0"/>
              <a:t>Hornerův syndrom                                                   končetinách a trupu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 dirty="0"/>
              <a:t>mozečková ataxie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 dirty="0"/>
              <a:t>snížený dávivý reflex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cs" sz="1500" dirty="0"/>
              <a:t>pokleslý patrový oblouk</a:t>
            </a:r>
            <a:endParaRPr sz="15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Macintosh PowerPoint</Application>
  <PresentationFormat>Předvádění na obrazovce (16:9)</PresentationFormat>
  <Paragraphs>240</Paragraphs>
  <Slides>31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Trebuchet MS</vt:lpstr>
      <vt:lpstr>Simple Light</vt:lpstr>
      <vt:lpstr>Prezentace aplikace PowerPoint</vt:lpstr>
      <vt:lpstr>Obecná stavba nervové tkáně</vt:lpstr>
      <vt:lpstr>MÍCHA A MOZKOVÝ KMEN</vt:lpstr>
      <vt:lpstr>MOZKOVÝ KMEN</vt:lpstr>
      <vt:lpstr>POSTIŽENÍ MOZKOVÉHO KMENE</vt:lpstr>
      <vt:lpstr>POSTIŽENÍ MOZKOVÉHO KMENE</vt:lpstr>
      <vt:lpstr>ALTERNUJÍCÍ KMENOVÉ SYNDROMY  </vt:lpstr>
      <vt:lpstr>Prezentace aplikace PowerPoint</vt:lpstr>
      <vt:lpstr>Prezentace aplikace PowerPoint</vt:lpstr>
      <vt:lpstr>POSTIŽENÍ MOZKOVÉHO KMENE</vt:lpstr>
      <vt:lpstr>SMRT MOZKU</vt:lpstr>
      <vt:lpstr>SMRT MOZKU</vt:lpstr>
      <vt:lpstr>MEZIMOZEK (DIENCEFALON) </vt:lpstr>
      <vt:lpstr>MEZIMOZEK (DIENCEFALON) </vt:lpstr>
      <vt:lpstr>MEZIMOZEK (DIENCEFALON) </vt:lpstr>
      <vt:lpstr>MEZIMOZEK (DIENCEFALON) </vt:lpstr>
      <vt:lpstr>MÍCHA</vt:lpstr>
      <vt:lpstr>Prezentace aplikace PowerPoint</vt:lpstr>
      <vt:lpstr>POSTIŽENÍ MÍCHY</vt:lpstr>
      <vt:lpstr>Prezentace aplikace PowerPoint</vt:lpstr>
      <vt:lpstr>POSTIŽENÍ MÍCHY</vt:lpstr>
      <vt:lpstr>Syndrom hemisekce míšní</vt:lpstr>
      <vt:lpstr>POSTIŽENÍ MÍCHY</vt:lpstr>
      <vt:lpstr>POSTIŽENÍ MÍCHY</vt:lpstr>
      <vt:lpstr>POSTIŽENÍ MÍCHY</vt:lpstr>
      <vt:lpstr>POSTIŽENÍ MÍCHY</vt:lpstr>
      <vt:lpstr>ZOBRAZENÍ PÁTEŘE </vt:lpstr>
      <vt:lpstr>ZOBRAZENÍ PÁTEŘE A MÍCHY</vt:lpstr>
      <vt:lpstr>ZOBRAZENÍ PÁTEŘE A MÍCHY</vt:lpstr>
      <vt:lpstr>ZOBRAZENÍ PÁTEŘE A MÍCHY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Ľubica Joppeková</cp:lastModifiedBy>
  <cp:revision>1</cp:revision>
  <dcterms:modified xsi:type="dcterms:W3CDTF">2023-10-11T18:28:49Z</dcterms:modified>
</cp:coreProperties>
</file>