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a69421bce4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a69421bce4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a69421bce4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a69421bce4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a69421bce4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a69421bce4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a69421bce4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a69421bce4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a6fa1d4087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a6fa1d4087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a3ee068eb5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a3ee068eb5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a3ee068eb5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a3ee068eb5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a3ee068eb5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a3ee068eb5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a3ee068eb5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a3ee068eb5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a3ee068eb5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a3ee068eb5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a3ee068eb5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a3ee068eb5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a69421bce4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a69421bce4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a6bec0ff88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a6bec0ff88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a696e8a5e7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a696e8a5e7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a6bec0ff88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a6bec0ff88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9f684ce104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9f684ce104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a3ee068eb5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a3ee068eb5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a3ee068eb5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a3ee068eb5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a696e8a5e7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a696e8a5e7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a696e8a5e7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a696e8a5e7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a696e8a5e7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a696e8a5e7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a3ee068eb5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a3ee068eb5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a696e8a5e7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a696e8a5e7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a696e8a5e7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a696e8a5e7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a696e8a5e7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a696e8a5e7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a696e8a5e7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a696e8a5e7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a696e8a5e7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a696e8a5e7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a696e8a5e7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a696e8a5e7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a69421bce4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a69421bce4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a6bec0ff88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a6bec0ff88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a3ee068eb5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a3ee068eb5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a3ee068eb5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a3ee068eb5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a69421bce4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a69421bce4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a69421bce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a69421bce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c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www.youtube.com/watch?v=Fh7_1D4qPlc" TargetMode="External"/><Relationship Id="rId4" Type="http://schemas.openxmlformats.org/officeDocument/2006/relationships/image" Target="../media/image8.jpg"/><Relationship Id="rId5" Type="http://schemas.openxmlformats.org/officeDocument/2006/relationships/hyperlink" Target="http://www.youtube.com/watch?v=Fh7_1D4qPlc"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www.youtube.com/watch?v=Fh7_1D4qPlc" TargetMode="External"/><Relationship Id="rId4" Type="http://schemas.openxmlformats.org/officeDocument/2006/relationships/image" Target="../media/image8.jpg"/><Relationship Id="rId5" Type="http://schemas.openxmlformats.org/officeDocument/2006/relationships/hyperlink" Target="http://www.youtube.com/watch?v=Fh7_1D4qPlc"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www.youtube.com/watch?v=R6KBVCkurM0" TargetMode="External"/><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www.youtube.com/watch?v=-Mwy9twhF-M" TargetMode="External"/><Relationship Id="rId4" Type="http://schemas.openxmlformats.org/officeDocument/2006/relationships/image" Target="../media/image6.jpg"/><Relationship Id="rId5"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4.png"/><Relationship Id="rId4" Type="http://schemas.openxmlformats.org/officeDocument/2006/relationships/image" Target="../media/image21.png"/><Relationship Id="rId5"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5.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2.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www.youtube.com/watch?v=g_7gQF8XMCY" TargetMode="External"/><Relationship Id="rId4" Type="http://schemas.openxmlformats.org/officeDocument/2006/relationships/image" Target="../media/image24.jpg"/><Relationship Id="rId5" Type="http://schemas.openxmlformats.org/officeDocument/2006/relationships/hyperlink" Target="http://www.youtube.com/watch?v=Xqlqri81iyw" TargetMode="External"/><Relationship Id="rId6"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7.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9.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http://www.youtube.com/watch?v=P6WIwiqyu1o" TargetMode="External"/><Relationship Id="rId4"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hyperlink" Target="http://www.youtube.com/watch?v=_KtMS7hx5c4" TargetMode="External"/><Relationship Id="rId4" Type="http://schemas.openxmlformats.org/officeDocument/2006/relationships/image" Target="../media/image30.jpg"/><Relationship Id="rId5"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33.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23.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www.youtube.com/watch?v=nx8urS6jtOs" TargetMode="External"/><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710400" y="1789963"/>
            <a:ext cx="7790226" cy="1211975"/>
          </a:xfrm>
          <a:prstGeom prst="rect">
            <a:avLst/>
          </a:prstGeom>
          <a:noFill/>
          <a:ln>
            <a:noFill/>
          </a:ln>
        </p:spPr>
      </p:pic>
      <p:pic>
        <p:nvPicPr>
          <p:cNvPr id="55" name="Google Shape;55;p13"/>
          <p:cNvPicPr preferRelativeResize="0"/>
          <p:nvPr/>
        </p:nvPicPr>
        <p:blipFill>
          <a:blip r:embed="rId4">
            <a:alphaModFix/>
          </a:blip>
          <a:stretch>
            <a:fillRect/>
          </a:stretch>
        </p:blipFill>
        <p:spPr>
          <a:xfrm>
            <a:off x="6398850" y="4389675"/>
            <a:ext cx="2639900" cy="632000"/>
          </a:xfrm>
          <a:prstGeom prst="rect">
            <a:avLst/>
          </a:prstGeom>
          <a:noFill/>
          <a:ln>
            <a:noFill/>
          </a:ln>
        </p:spPr>
      </p:pic>
      <p:pic>
        <p:nvPicPr>
          <p:cNvPr id="56" name="Google Shape;56;p13"/>
          <p:cNvPicPr preferRelativeResize="0"/>
          <p:nvPr/>
        </p:nvPicPr>
        <p:blipFill>
          <a:blip r:embed="rId5">
            <a:alphaModFix/>
          </a:blip>
          <a:stretch>
            <a:fillRect/>
          </a:stretch>
        </p:blipFill>
        <p:spPr>
          <a:xfrm>
            <a:off x="0" y="76500"/>
            <a:ext cx="2224612" cy="1211975"/>
          </a:xfrm>
          <a:prstGeom prst="rect">
            <a:avLst/>
          </a:prstGeom>
          <a:noFill/>
          <a:ln>
            <a:noFill/>
          </a:ln>
        </p:spPr>
      </p:pic>
      <p:sp>
        <p:nvSpPr>
          <p:cNvPr id="57" name="Google Shape;57;p13"/>
          <p:cNvSpPr txBox="1"/>
          <p:nvPr/>
        </p:nvSpPr>
        <p:spPr>
          <a:xfrm>
            <a:off x="191300" y="4581575"/>
            <a:ext cx="3797100" cy="440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cs" sz="1500">
                <a:solidFill>
                  <a:schemeClr val="dk1"/>
                </a:solidFill>
                <a:latin typeface="Calibri"/>
                <a:ea typeface="Calibri"/>
                <a:cs typeface="Calibri"/>
                <a:sym typeface="Calibri"/>
              </a:rPr>
              <a:t>bp1174 Neurologie I – podzim 2020</a:t>
            </a:r>
            <a:endParaRPr sz="15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58" name="Google Shape;58;p13"/>
          <p:cNvSpPr txBox="1"/>
          <p:nvPr/>
        </p:nvSpPr>
        <p:spPr>
          <a:xfrm>
            <a:off x="956475" y="1960800"/>
            <a:ext cx="7298100" cy="870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cs" sz="2800">
                <a:latin typeface="Trebuchet MS"/>
                <a:ea typeface="Trebuchet MS"/>
                <a:cs typeface="Trebuchet MS"/>
                <a:sym typeface="Trebuchet MS"/>
              </a:rPr>
              <a:t>Syndrom mozečkový. </a:t>
            </a:r>
            <a:r>
              <a:rPr lang="cs" sz="2800">
                <a:solidFill>
                  <a:schemeClr val="dk1"/>
                </a:solidFill>
                <a:latin typeface="Trebuchet MS"/>
                <a:ea typeface="Trebuchet MS"/>
                <a:cs typeface="Trebuchet MS"/>
                <a:sym typeface="Trebuchet MS"/>
              </a:rPr>
              <a:t>Syndromy vestibulární.</a:t>
            </a:r>
            <a:endParaRPr sz="2800">
              <a:latin typeface="Trebuchet MS"/>
              <a:ea typeface="Trebuchet MS"/>
              <a:cs typeface="Trebuchet MS"/>
              <a:sym typeface="Trebuchet MS"/>
            </a:endParaRPr>
          </a:p>
        </p:txBody>
      </p:sp>
      <p:sp>
        <p:nvSpPr>
          <p:cNvPr id="59" name="Google Shape;59;p13"/>
          <p:cNvSpPr txBox="1"/>
          <p:nvPr/>
        </p:nvSpPr>
        <p:spPr>
          <a:xfrm>
            <a:off x="1936800" y="3213825"/>
            <a:ext cx="5270400" cy="52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cs" sz="2000">
                <a:latin typeface="Trebuchet MS"/>
                <a:ea typeface="Trebuchet MS"/>
                <a:cs typeface="Trebuchet MS"/>
                <a:sym typeface="Trebuchet MS"/>
              </a:rPr>
              <a:t>MUDr. Peter Krkoška </a:t>
            </a:r>
            <a:endParaRPr sz="2000">
              <a:latin typeface="Trebuchet MS"/>
              <a:ea typeface="Trebuchet MS"/>
              <a:cs typeface="Trebuchet MS"/>
              <a:sym typeface="Trebuchet MS"/>
            </a:endParaRPr>
          </a:p>
        </p:txBody>
      </p:sp>
      <p:sp>
        <p:nvSpPr>
          <p:cNvPr id="60" name="Google Shape;60;p13"/>
          <p:cNvSpPr txBox="1"/>
          <p:nvPr/>
        </p:nvSpPr>
        <p:spPr>
          <a:xfrm>
            <a:off x="2778675" y="1033050"/>
            <a:ext cx="3653700" cy="37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cs" sz="2200">
                <a:latin typeface="Trebuchet MS"/>
                <a:ea typeface="Trebuchet MS"/>
                <a:cs typeface="Trebuchet MS"/>
                <a:sym typeface="Trebuchet MS"/>
              </a:rPr>
              <a:t>KAPITOLA PÁTÁ</a:t>
            </a:r>
            <a:endParaRPr sz="2200">
              <a:latin typeface="Trebuchet MS"/>
              <a:ea typeface="Trebuchet MS"/>
              <a:cs typeface="Trebuchet MS"/>
              <a:sym typeface="Trebuchet M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a:t>N</a:t>
            </a:r>
            <a:r>
              <a:rPr lang="cs"/>
              <a:t>eocerebellární syndrom</a:t>
            </a:r>
            <a:endParaRPr/>
          </a:p>
        </p:txBody>
      </p:sp>
      <p:pic>
        <p:nvPicPr>
          <p:cNvPr descr="This pt has all the classic features of the cerebellar syndrome such as nystagmus, abnormal finger nose test, dysdiadochokinesia, rebound phenomenon, abnormal heel shin and foot tapping etc." id="127" name="Google Shape;127;p22" title="A patient with classic cerebellar syndrome">
            <a:hlinkClick r:id="rId3"/>
          </p:cNvPr>
          <p:cNvPicPr preferRelativeResize="0"/>
          <p:nvPr/>
        </p:nvPicPr>
        <p:blipFill>
          <a:blip r:embed="rId4">
            <a:alphaModFix/>
          </a:blip>
          <a:stretch>
            <a:fillRect/>
          </a:stretch>
        </p:blipFill>
        <p:spPr>
          <a:xfrm>
            <a:off x="0" y="1633325"/>
            <a:ext cx="4680226" cy="3510175"/>
          </a:xfrm>
          <a:prstGeom prst="rect">
            <a:avLst/>
          </a:prstGeom>
          <a:noFill/>
          <a:ln>
            <a:noFill/>
          </a:ln>
        </p:spPr>
      </p:pic>
      <p:pic>
        <p:nvPicPr>
          <p:cNvPr descr="This pt has all the classic features of the cerebellar syndrome such as nystagmus, abnormal finger nose test, dysdiadochokinesia, rebound phenomenon, abnormal heel shin and foot tapping etc." id="128" name="Google Shape;128;p22" title="A patient with classic cerebellar syndrome">
            <a:hlinkClick r:id="rId5"/>
          </p:cNvPr>
          <p:cNvPicPr preferRelativeResize="0"/>
          <p:nvPr/>
        </p:nvPicPr>
        <p:blipFill>
          <a:blip r:embed="rId4">
            <a:alphaModFix/>
          </a:blip>
          <a:stretch>
            <a:fillRect/>
          </a:stretch>
        </p:blipFill>
        <p:spPr>
          <a:xfrm>
            <a:off x="4463775" y="1633325"/>
            <a:ext cx="4680226" cy="35101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a:t>Neocerebellární syndrom</a:t>
            </a:r>
            <a:endParaRPr/>
          </a:p>
        </p:txBody>
      </p:sp>
      <p:pic>
        <p:nvPicPr>
          <p:cNvPr descr="This pt has all the classic features of the cerebellar syndrome such as nystagmus, abnormal finger nose test, dysdiadochokinesia, rebound phenomenon, abnormal heel shin and foot tapping etc." id="134" name="Google Shape;134;p23" title="A patient with classic cerebellar syndrome">
            <a:hlinkClick r:id="rId3"/>
          </p:cNvPr>
          <p:cNvPicPr preferRelativeResize="0"/>
          <p:nvPr/>
        </p:nvPicPr>
        <p:blipFill>
          <a:blip r:embed="rId4">
            <a:alphaModFix/>
          </a:blip>
          <a:stretch>
            <a:fillRect/>
          </a:stretch>
        </p:blipFill>
        <p:spPr>
          <a:xfrm>
            <a:off x="0" y="1633325"/>
            <a:ext cx="4680226" cy="3510175"/>
          </a:xfrm>
          <a:prstGeom prst="rect">
            <a:avLst/>
          </a:prstGeom>
          <a:noFill/>
          <a:ln>
            <a:noFill/>
          </a:ln>
        </p:spPr>
      </p:pic>
      <p:pic>
        <p:nvPicPr>
          <p:cNvPr descr="This pt has all the classic features of the cerebellar syndrome such as nystagmus, abnormal finger nose test, dysdiadochokinesia, rebound phenomenon, abnormal heel shin and foot tapping etc." id="135" name="Google Shape;135;p23" title="A patient with classic cerebellar syndrome">
            <a:hlinkClick r:id="rId5"/>
          </p:cNvPr>
          <p:cNvPicPr preferRelativeResize="0"/>
          <p:nvPr/>
        </p:nvPicPr>
        <p:blipFill>
          <a:blip r:embed="rId4">
            <a:alphaModFix/>
          </a:blip>
          <a:stretch>
            <a:fillRect/>
          </a:stretch>
        </p:blipFill>
        <p:spPr>
          <a:xfrm>
            <a:off x="4463775" y="1633325"/>
            <a:ext cx="4680226" cy="35101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a:t>Dysmetrie</a:t>
            </a:r>
            <a:endParaRPr/>
          </a:p>
        </p:txBody>
      </p:sp>
      <p:pic>
        <p:nvPicPr>
          <p:cNvPr descr="English/Français :&#10;WARNING : For proper enderstanding read the comments. &#10;AVERTISSEMENT : Pour une compréhension correcte lire les commentaires.&#10;Cerebellar syndrome is a set of signs caused by damages to the cerebellum.  For this patient the cerebellar syndrom is complete : hypotonia, dysmetria, dysdiochokinesia  and cerebellar ataxy are there simultaneously. For more information see Playlist : http://youtube.com/playlist?list=PLyhgRQoeQea_tGaU1Qpv44f5zFMM2xGdI &#10;1.Hypotonia : The problem look like a less than normal tonicity but it doesn't have anything to do with muscle's tonicity (Hypotonia is not a proper name) . The abnormality is due to the fact that contraction of the antagonist muscles is disminished and delayed. &#10;Upper limbs : It can be seen by means of the Stuart&amp;Holmes rebound tests. When passive resistance impairing the hand's movement is suddenly released the movement of the hand towards the shoulder continues instead of being stopped and replaced by a movement in the other direction as for healthy individuals. Lower limbs : The patellar pendular reflexes give evidence of hypotonicity for the lower limbs. At the onset of the reflex reaction the leg starts to move like a pendulum showing a serie of large oscillations. The reflexes are also diffused here : reactions can be obtained by knocking zones which are not included in the normal reflexogen zone for the patelar reflex ( this is due to an Uppermotorneuron syndrom - see Playlist &#10;http://youtube.com/playlist?list=PLyhgRQoeQea-GEShposKMYNA1qZPbIyPX - Uppermotor neuron syndrome- on this channel for more information ).&#10;2. Dysmetria : Lack of coordination of movement caracterised by the undershoot or overshoot of intended position. Upper limbs : This inability to judge distance or scale is seen by means of the finger/ nose test. When the finger reaches the nose it rebounds on it and instead of stopping, the arms moves away from the nose again. This shows that the mouvement amplitude is exaggerated. The dysmetria problem increases with eyes closed showing that there is sensitive ataxia also and not only cerebellar ataxia. Proprioceptive ataxia is due to damages or compressions in the sensitive nervous system. For lack of coordination regarding lower limbs and trunk see also http://youtu.be/AisUH-NywnE which show  that the patient has difficulties to stop briskly when walking given more evidence of the inability to judge amplitude amplitude of mouvements properly and coordinate agonists and antagonists muscles properly.&#10;&#10;Le syndrome cérebelleux  est un ensemble de signes cliniques qui témoignent d'une atteinte du cervelet. Chez cette patiente le syndrome cérebelleux est complet ; on a simultanément, l'hypotonie, l'asynergie, la dysmétrie ainsi que l'ataxie cérebelleuse (pour plus d'information voir sur cette chaîne la  Playlist : http://youtube.com/playlist?list=PLyhgRQoeQea_tGaU1Qpv44f5zFMM2xGdI &#10;1.Hypotonie : Le problème semble provenir d'une tonicité inférieure à la normale mais cela n'a en fait rien à voir avec la tonicité musculaire (le terme hypotonie est mal choisi).Les anomalies sont causées par une diminution de la résistance aux mouvements passifs, du fait du retard et de l'affaiblissement de la contraction des muscles antagonistes. Membres supérieurs : Mise en évidence par la manoeuvre de Stewart&amp;Holmes : lorsque l'examinateur lâche soudainement le bras du patient le mouvement de flexion de l'avant-bras sur le bras se poursuit au lieu d'être stoppé et remplacé par un mouvement en sens contraire.Membres inférieurs : mise en évidence par les réflexes rotuliens pendulaires ; la réaction réflexe déclenche une série d'oscillation. Ici les réflexes sont.en plus diffusés : le réflexe rotulien est déclenché par une excitation de zones distinctes de la zone réflexogène habituelle pour ce réflexe. Ceci est du à un syndrome pyramidal (voir Playlist : http://youtube.com/playlist?list=PLyhgRQoeQea-GEShposKMYNA1qZPbIyPX - Syndrome pyramidal-sur cette chaîne).&#10;2.Dysmétrie : Liée à des troubles dans la coordination des mouvement et s'exprime dans un mauvais réglage de l'amplitude des mouvements qui ratent leur but, soit ne l'atteignant pas, soit le dépassant. Pour les membres supérieurs la mise en évidence se fait par le test doigt/nez. Si le doigt atteint le nez, il y rebondit et ne peut s'y arrêter, signe que l'amplitude du mouvement est trop importante. Ici la dysmétrie augmente à la fermeture des yeux attestant d'un problème d'ataxie (troubles de la coordination des mouvements) proprioceptive (liée à une atteinte des voies sensitives profondes) en plus du problème d'ataxie cérébelleuse. Pour le manque de coordination concernant le tronc et les membres inférieurs voir aussi http://youtu.be/AisUH-NywnE qui montre que la patiente à des difficultés pour cesser brusquement de marcher, ce qui prouve à nouveau l'incapacité pour juger des distances et pour coordonner les muscles agonistes et antagonistes correctement." id="141" name="Google Shape;141;p24" title="Video 5 : Cerebellar Syndrome Hypotony&amp;Dysmetria / Syndrome cérébelleux Hypotonie&amp;Dysmétrie">
            <a:hlinkClick r:id="rId3"/>
          </p:cNvPr>
          <p:cNvPicPr preferRelativeResize="0"/>
          <p:nvPr/>
        </p:nvPicPr>
        <p:blipFill>
          <a:blip r:embed="rId4">
            <a:alphaModFix/>
          </a:blip>
          <a:stretch>
            <a:fillRect/>
          </a:stretch>
        </p:blipFill>
        <p:spPr>
          <a:xfrm>
            <a:off x="1875700" y="1044950"/>
            <a:ext cx="5171675" cy="38787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a:t>Tremor </a:t>
            </a:r>
            <a:endParaRPr/>
          </a:p>
        </p:txBody>
      </p:sp>
      <p:sp>
        <p:nvSpPr>
          <p:cNvPr id="147" name="Google Shape;147;p25"/>
          <p:cNvSpPr txBox="1"/>
          <p:nvPr>
            <p:ph idx="1" type="body"/>
          </p:nvPr>
        </p:nvSpPr>
        <p:spPr>
          <a:xfrm>
            <a:off x="311700" y="1152475"/>
            <a:ext cx="5482800" cy="34164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lang="cs" sz="1500"/>
              <a:t>hrubý, kymácivý a objevuje se pouze při pohybu </a:t>
            </a:r>
            <a:endParaRPr sz="1500"/>
          </a:p>
          <a:p>
            <a:pPr indent="-311150" lvl="0" marL="457200" rtl="0" algn="l">
              <a:spcBef>
                <a:spcPts val="0"/>
              </a:spcBef>
              <a:spcAft>
                <a:spcPts val="0"/>
              </a:spcAft>
              <a:buSzPts val="1300"/>
              <a:buChar char="●"/>
            </a:pPr>
            <a:r>
              <a:rPr lang="cs" sz="1500"/>
              <a:t>v začátku a na konci před dosažením cíle</a:t>
            </a:r>
            <a:endParaRPr sz="1500"/>
          </a:p>
        </p:txBody>
      </p:sp>
      <p:pic>
        <p:nvPicPr>
          <p:cNvPr descr="View the entire playlist here: https://www.youtube.com/playlist?list=PLwlvPe1bGTl8-LWvfY8F1ClfNK7TzE102&#10;&#10;This video series contains a visual demonstration of various gait and movement disorders&#10;&#10;Visit our website for an organised list of all our videos: https://doctorprodigious.wordpress.com/" id="148" name="Google Shape;148;p25" title="2.4. Cerebellar Tremor - Tremors [Spring Video Atlas]">
            <a:hlinkClick r:id="rId3"/>
          </p:cNvPr>
          <p:cNvPicPr preferRelativeResize="0"/>
          <p:nvPr/>
        </p:nvPicPr>
        <p:blipFill>
          <a:blip r:embed="rId4">
            <a:alphaModFix/>
          </a:blip>
          <a:stretch>
            <a:fillRect/>
          </a:stretch>
        </p:blipFill>
        <p:spPr>
          <a:xfrm>
            <a:off x="2260875" y="1839700"/>
            <a:ext cx="4130026" cy="3097525"/>
          </a:xfrm>
          <a:prstGeom prst="rect">
            <a:avLst/>
          </a:prstGeom>
          <a:noFill/>
          <a:ln>
            <a:noFill/>
          </a:ln>
        </p:spPr>
      </p:pic>
      <p:pic>
        <p:nvPicPr>
          <p:cNvPr id="149" name="Google Shape;149;p25"/>
          <p:cNvPicPr preferRelativeResize="0"/>
          <p:nvPr/>
        </p:nvPicPr>
        <p:blipFill>
          <a:blip r:embed="rId5">
            <a:alphaModFix/>
          </a:blip>
          <a:stretch>
            <a:fillRect/>
          </a:stretch>
        </p:blipFill>
        <p:spPr>
          <a:xfrm>
            <a:off x="6188046" y="236721"/>
            <a:ext cx="2529875" cy="12211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a:t>Příčiny</a:t>
            </a:r>
            <a:endParaRPr/>
          </a:p>
        </p:txBody>
      </p:sp>
      <p:sp>
        <p:nvSpPr>
          <p:cNvPr id="155" name="Google Shape;155;p2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cs"/>
              <a:t>roztroušená skleróza </a:t>
            </a:r>
            <a:endParaRPr/>
          </a:p>
          <a:p>
            <a:pPr indent="-342900" lvl="0" marL="457200" rtl="0" algn="l">
              <a:spcBef>
                <a:spcPts val="0"/>
              </a:spcBef>
              <a:spcAft>
                <a:spcPts val="0"/>
              </a:spcAft>
              <a:buSzPts val="1800"/>
              <a:buChar char="●"/>
            </a:pPr>
            <a:r>
              <a:rPr lang="cs"/>
              <a:t>cévní mozkové příhody</a:t>
            </a:r>
            <a:endParaRPr/>
          </a:p>
          <a:p>
            <a:pPr indent="-317500" lvl="1" marL="914400" rtl="0" algn="l">
              <a:spcBef>
                <a:spcPts val="0"/>
              </a:spcBef>
              <a:spcAft>
                <a:spcPts val="0"/>
              </a:spcAft>
              <a:buSzPts val="1400"/>
              <a:buChar char="○"/>
            </a:pPr>
            <a:r>
              <a:rPr lang="cs"/>
              <a:t>ischemické x krvácivé </a:t>
            </a:r>
            <a:endParaRPr/>
          </a:p>
          <a:p>
            <a:pPr indent="-342900" lvl="0" marL="457200" rtl="0" algn="l">
              <a:spcBef>
                <a:spcPts val="0"/>
              </a:spcBef>
              <a:spcAft>
                <a:spcPts val="0"/>
              </a:spcAft>
              <a:buSzPts val="1800"/>
              <a:buChar char="●"/>
            </a:pPr>
            <a:r>
              <a:rPr lang="cs"/>
              <a:t>lékové intoxikace </a:t>
            </a:r>
            <a:endParaRPr/>
          </a:p>
          <a:p>
            <a:pPr indent="-342900" lvl="0" marL="457200" rtl="0" algn="l">
              <a:spcBef>
                <a:spcPts val="0"/>
              </a:spcBef>
              <a:spcAft>
                <a:spcPts val="0"/>
              </a:spcAft>
              <a:buSzPts val="1800"/>
              <a:buChar char="●"/>
            </a:pPr>
            <a:r>
              <a:rPr lang="cs"/>
              <a:t>nádory zadní jámy lební </a:t>
            </a:r>
            <a:endParaRPr/>
          </a:p>
          <a:p>
            <a:pPr indent="-342900" lvl="0" marL="457200" rtl="0" algn="l">
              <a:spcBef>
                <a:spcPts val="0"/>
              </a:spcBef>
              <a:spcAft>
                <a:spcPts val="0"/>
              </a:spcAft>
              <a:buSzPts val="1800"/>
              <a:buChar char="●"/>
            </a:pPr>
            <a:r>
              <a:rPr lang="cs"/>
              <a:t>alkoholové opojení </a:t>
            </a:r>
            <a:endParaRPr/>
          </a:p>
          <a:p>
            <a:pPr indent="-317500" lvl="1" marL="914400" rtl="0" algn="l">
              <a:spcBef>
                <a:spcPts val="0"/>
              </a:spcBef>
              <a:spcAft>
                <a:spcPts val="0"/>
              </a:spcAft>
              <a:buSzPts val="1400"/>
              <a:buChar char="○"/>
            </a:pPr>
            <a:r>
              <a:rPr lang="cs"/>
              <a:t>alkoholová degenerace mozečku </a:t>
            </a:r>
            <a:endParaRPr/>
          </a:p>
        </p:txBody>
      </p:sp>
      <p:pic>
        <p:nvPicPr>
          <p:cNvPr id="156" name="Google Shape;156;p26"/>
          <p:cNvPicPr preferRelativeResize="0"/>
          <p:nvPr/>
        </p:nvPicPr>
        <p:blipFill rotWithShape="1">
          <a:blip r:embed="rId3">
            <a:alphaModFix/>
          </a:blip>
          <a:srcRect b="0" l="4629" r="52624" t="0"/>
          <a:stretch/>
        </p:blipFill>
        <p:spPr>
          <a:xfrm>
            <a:off x="7189625" y="0"/>
            <a:ext cx="1954375" cy="2276475"/>
          </a:xfrm>
          <a:prstGeom prst="rect">
            <a:avLst/>
          </a:prstGeom>
          <a:noFill/>
          <a:ln>
            <a:noFill/>
          </a:ln>
        </p:spPr>
      </p:pic>
      <p:pic>
        <p:nvPicPr>
          <p:cNvPr id="157" name="Google Shape;157;p26"/>
          <p:cNvPicPr preferRelativeResize="0"/>
          <p:nvPr/>
        </p:nvPicPr>
        <p:blipFill rotWithShape="1">
          <a:blip r:embed="rId4">
            <a:alphaModFix/>
          </a:blip>
          <a:srcRect b="3108" l="4725" r="52354" t="3529"/>
          <a:stretch/>
        </p:blipFill>
        <p:spPr>
          <a:xfrm>
            <a:off x="7227525" y="2661525"/>
            <a:ext cx="1878575" cy="2481975"/>
          </a:xfrm>
          <a:prstGeom prst="rect">
            <a:avLst/>
          </a:prstGeom>
          <a:noFill/>
          <a:ln>
            <a:noFill/>
          </a:ln>
        </p:spPr>
      </p:pic>
      <p:pic>
        <p:nvPicPr>
          <p:cNvPr id="158" name="Google Shape;158;p26"/>
          <p:cNvPicPr preferRelativeResize="0"/>
          <p:nvPr/>
        </p:nvPicPr>
        <p:blipFill rotWithShape="1">
          <a:blip r:embed="rId5">
            <a:alphaModFix/>
          </a:blip>
          <a:srcRect b="2110" l="14634" r="53960" t="-2110"/>
          <a:stretch/>
        </p:blipFill>
        <p:spPr>
          <a:xfrm>
            <a:off x="3979350" y="162275"/>
            <a:ext cx="2531801" cy="26517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sz="2000"/>
              <a:t>VIII. SLUCHOVĚ-ROVNOVÁŽNÝ NERV (N. VESTIBULOCOCHLEARIS)</a:t>
            </a:r>
            <a:endParaRPr sz="2000"/>
          </a:p>
        </p:txBody>
      </p:sp>
      <p:sp>
        <p:nvSpPr>
          <p:cNvPr id="164" name="Google Shape;164;p27"/>
          <p:cNvSpPr txBox="1"/>
          <p:nvPr>
            <p:ph idx="1" type="body"/>
          </p:nvPr>
        </p:nvSpPr>
        <p:spPr>
          <a:xfrm>
            <a:off x="311700" y="1152475"/>
            <a:ext cx="5470800" cy="34164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cs"/>
              <a:t>Skládá se ze 2 samostatných nervů </a:t>
            </a:r>
            <a:endParaRPr/>
          </a:p>
          <a:p>
            <a:pPr indent="-342900" lvl="0" marL="457200" rtl="0" algn="l">
              <a:spcBef>
                <a:spcPts val="1600"/>
              </a:spcBef>
              <a:spcAft>
                <a:spcPts val="0"/>
              </a:spcAft>
              <a:buSzPts val="1800"/>
              <a:buChar char="●"/>
            </a:pPr>
            <a:r>
              <a:rPr lang="cs"/>
              <a:t>n. </a:t>
            </a:r>
            <a:r>
              <a:rPr b="1" lang="cs"/>
              <a:t>cochlearis</a:t>
            </a:r>
            <a:r>
              <a:rPr lang="cs"/>
              <a:t> – sluchový nerv </a:t>
            </a:r>
            <a:endParaRPr/>
          </a:p>
          <a:p>
            <a:pPr indent="-342900" lvl="0" marL="457200" rtl="0" algn="l">
              <a:spcBef>
                <a:spcPts val="0"/>
              </a:spcBef>
              <a:spcAft>
                <a:spcPts val="0"/>
              </a:spcAft>
              <a:buSzPts val="1800"/>
              <a:buChar char="●"/>
            </a:pPr>
            <a:r>
              <a:rPr lang="cs"/>
              <a:t>n. </a:t>
            </a:r>
            <a:r>
              <a:rPr b="1" lang="cs"/>
              <a:t>vestibularis</a:t>
            </a:r>
            <a:r>
              <a:rPr lang="cs"/>
              <a:t> – rovnovážný nerv</a:t>
            </a:r>
            <a:endParaRPr/>
          </a:p>
          <a:p>
            <a:pPr indent="-342900" lvl="0" marL="457200" rtl="0" algn="l">
              <a:spcBef>
                <a:spcPts val="0"/>
              </a:spcBef>
              <a:spcAft>
                <a:spcPts val="0"/>
              </a:spcAft>
              <a:buSzPts val="1800"/>
              <a:buChar char="●"/>
            </a:pPr>
            <a:r>
              <a:rPr lang="cs"/>
              <a:t>jádra nervu jsou uložena v oblasti Varolova mostu</a:t>
            </a:r>
            <a:endParaRPr/>
          </a:p>
          <a:p>
            <a:pPr indent="-342900" lvl="0" marL="457200" rtl="0" algn="l">
              <a:spcBef>
                <a:spcPts val="0"/>
              </a:spcBef>
              <a:spcAft>
                <a:spcPts val="0"/>
              </a:spcAft>
              <a:buSzPts val="1800"/>
              <a:buChar char="●"/>
            </a:pPr>
            <a:r>
              <a:rPr lang="cs"/>
              <a:t>vychází z mozkového kmene </a:t>
            </a:r>
            <a:endParaRPr/>
          </a:p>
          <a:p>
            <a:pPr indent="-342900" lvl="0" marL="457200" rtl="0" algn="l">
              <a:spcBef>
                <a:spcPts val="0"/>
              </a:spcBef>
              <a:spcAft>
                <a:spcPts val="0"/>
              </a:spcAft>
              <a:buSzPts val="1800"/>
              <a:buChar char="●"/>
            </a:pPr>
            <a:r>
              <a:rPr lang="cs"/>
              <a:t>vstupuje přes vnitřní zvukovod do pyramidy (skalní kosti, tedy kostěného útvaru uvnitř lebky chránícího vnitřní a střední ucho)</a:t>
            </a:r>
            <a:endParaRPr sz="1500"/>
          </a:p>
        </p:txBody>
      </p:sp>
      <p:pic>
        <p:nvPicPr>
          <p:cNvPr id="165" name="Google Shape;165;p27"/>
          <p:cNvPicPr preferRelativeResize="0"/>
          <p:nvPr/>
        </p:nvPicPr>
        <p:blipFill rotWithShape="1">
          <a:blip r:embed="rId3">
            <a:alphaModFix/>
          </a:blip>
          <a:srcRect b="32589" l="10679" r="13522" t="25167"/>
          <a:stretch/>
        </p:blipFill>
        <p:spPr>
          <a:xfrm flipH="1">
            <a:off x="6037090" y="2821975"/>
            <a:ext cx="2841885" cy="1648550"/>
          </a:xfrm>
          <a:prstGeom prst="rect">
            <a:avLst/>
          </a:prstGeom>
          <a:noFill/>
          <a:ln>
            <a:noFill/>
          </a:ln>
        </p:spPr>
      </p:pic>
      <p:pic>
        <p:nvPicPr>
          <p:cNvPr id="166" name="Google Shape;166;p27"/>
          <p:cNvPicPr preferRelativeResize="0"/>
          <p:nvPr/>
        </p:nvPicPr>
        <p:blipFill rotWithShape="1">
          <a:blip r:embed="rId4">
            <a:alphaModFix/>
          </a:blip>
          <a:srcRect b="13715" l="10191" r="17684" t="47790"/>
          <a:stretch/>
        </p:blipFill>
        <p:spPr>
          <a:xfrm>
            <a:off x="5889575" y="1304625"/>
            <a:ext cx="2989400" cy="1196625"/>
          </a:xfrm>
          <a:prstGeom prst="rect">
            <a:avLst/>
          </a:prstGeom>
          <a:noFill/>
          <a:ln>
            <a:noFill/>
          </a:ln>
        </p:spPr>
      </p:pic>
      <p:sp>
        <p:nvSpPr>
          <p:cNvPr id="167" name="Google Shape;167;p27"/>
          <p:cNvSpPr/>
          <p:nvPr/>
        </p:nvSpPr>
        <p:spPr>
          <a:xfrm>
            <a:off x="5769100" y="4267650"/>
            <a:ext cx="568200" cy="263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7"/>
          <p:cNvSpPr/>
          <p:nvPr/>
        </p:nvSpPr>
        <p:spPr>
          <a:xfrm>
            <a:off x="8166900" y="2728825"/>
            <a:ext cx="568200" cy="263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7"/>
          <p:cNvSpPr/>
          <p:nvPr/>
        </p:nvSpPr>
        <p:spPr>
          <a:xfrm>
            <a:off x="8264100" y="2888000"/>
            <a:ext cx="615000" cy="263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7"/>
          <p:cNvSpPr/>
          <p:nvPr/>
        </p:nvSpPr>
        <p:spPr>
          <a:xfrm>
            <a:off x="8328600" y="3047175"/>
            <a:ext cx="615000" cy="263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7"/>
          <p:cNvSpPr/>
          <p:nvPr/>
        </p:nvSpPr>
        <p:spPr>
          <a:xfrm>
            <a:off x="8393075" y="3280725"/>
            <a:ext cx="615000" cy="263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7"/>
          <p:cNvSpPr/>
          <p:nvPr/>
        </p:nvSpPr>
        <p:spPr>
          <a:xfrm>
            <a:off x="7076775" y="4400275"/>
            <a:ext cx="615000" cy="263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7"/>
          <p:cNvSpPr/>
          <p:nvPr/>
        </p:nvSpPr>
        <p:spPr>
          <a:xfrm>
            <a:off x="6594375" y="1252175"/>
            <a:ext cx="482400" cy="195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7"/>
          <p:cNvSpPr txBox="1"/>
          <p:nvPr/>
        </p:nvSpPr>
        <p:spPr>
          <a:xfrm>
            <a:off x="7304375" y="1040925"/>
            <a:ext cx="909900" cy="263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t/>
            </a:r>
            <a:endParaRPr sz="6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cs" sz="2000"/>
              <a:t>N. vestibularis</a:t>
            </a:r>
            <a:endParaRPr sz="2000"/>
          </a:p>
        </p:txBody>
      </p:sp>
      <p:sp>
        <p:nvSpPr>
          <p:cNvPr id="180" name="Google Shape;180;p28"/>
          <p:cNvSpPr txBox="1"/>
          <p:nvPr>
            <p:ph idx="1" type="body"/>
          </p:nvPr>
        </p:nvSpPr>
        <p:spPr>
          <a:xfrm>
            <a:off x="311700" y="1152475"/>
            <a:ext cx="51462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cs"/>
              <a:t>zajišťuje rovnovážné funkce</a:t>
            </a:r>
            <a:endParaRPr/>
          </a:p>
          <a:p>
            <a:pPr indent="-342900" lvl="0" marL="457200" rtl="0" algn="l">
              <a:spcBef>
                <a:spcPts val="0"/>
              </a:spcBef>
              <a:spcAft>
                <a:spcPts val="0"/>
              </a:spcAft>
              <a:buSzPts val="1800"/>
              <a:buChar char="●"/>
            </a:pPr>
            <a:r>
              <a:rPr lang="cs"/>
              <a:t>vede vzruchy z vestibulárního aparátu vnitřního ucha </a:t>
            </a:r>
            <a:endParaRPr/>
          </a:p>
          <a:p>
            <a:pPr indent="-342900" lvl="0" marL="457200" rtl="0" algn="l">
              <a:spcBef>
                <a:spcPts val="0"/>
              </a:spcBef>
              <a:spcAft>
                <a:spcPts val="0"/>
              </a:spcAft>
              <a:buSzPts val="1800"/>
              <a:buChar char="●"/>
            </a:pPr>
            <a:r>
              <a:rPr lang="cs"/>
              <a:t>reaguje na </a:t>
            </a:r>
            <a:r>
              <a:rPr lang="cs" u="sng"/>
              <a:t>změny polohy hlavy</a:t>
            </a:r>
            <a:r>
              <a:rPr lang="cs"/>
              <a:t> v trojrozměrném prostoru a </a:t>
            </a:r>
            <a:r>
              <a:rPr lang="cs" u="sng"/>
              <a:t>zrychlení</a:t>
            </a:r>
            <a:r>
              <a:rPr lang="cs"/>
              <a:t> a </a:t>
            </a:r>
            <a:r>
              <a:rPr lang="cs" u="sng"/>
              <a:t>zpomalení</a:t>
            </a:r>
            <a:r>
              <a:rPr lang="cs"/>
              <a:t> pohybu </a:t>
            </a:r>
            <a:endParaRPr/>
          </a:p>
          <a:p>
            <a:pPr indent="-342900" lvl="0" marL="457200" rtl="0" algn="l">
              <a:spcBef>
                <a:spcPts val="0"/>
              </a:spcBef>
              <a:spcAft>
                <a:spcPts val="0"/>
              </a:spcAft>
              <a:buSzPts val="1800"/>
              <a:buChar char="●"/>
            </a:pPr>
            <a:r>
              <a:rPr lang="cs"/>
              <a:t>Funkcí je : </a:t>
            </a:r>
            <a:endParaRPr/>
          </a:p>
          <a:p>
            <a:pPr indent="-317500" lvl="1" marL="1371600" rtl="0" algn="l">
              <a:spcBef>
                <a:spcPts val="0"/>
              </a:spcBef>
              <a:spcAft>
                <a:spcPts val="0"/>
              </a:spcAft>
              <a:buSzPts val="1400"/>
              <a:buChar char="○"/>
            </a:pPr>
            <a:r>
              <a:rPr lang="cs"/>
              <a:t>udržování rovnováhy</a:t>
            </a:r>
            <a:endParaRPr/>
          </a:p>
          <a:p>
            <a:pPr indent="-317500" lvl="1" marL="1371600" rtl="0" algn="l">
              <a:spcBef>
                <a:spcPts val="0"/>
              </a:spcBef>
              <a:spcAft>
                <a:spcPts val="0"/>
              </a:spcAft>
              <a:buSzPts val="1400"/>
              <a:buChar char="○"/>
            </a:pPr>
            <a:r>
              <a:rPr lang="cs"/>
              <a:t>ovlivňuje svalového napětí </a:t>
            </a:r>
            <a:endParaRPr/>
          </a:p>
          <a:p>
            <a:pPr indent="-317500" lvl="1" marL="1371600" rtl="0" algn="l">
              <a:spcBef>
                <a:spcPts val="0"/>
              </a:spcBef>
              <a:spcAft>
                <a:spcPts val="0"/>
              </a:spcAft>
              <a:buSzPts val="1400"/>
              <a:buChar char="○"/>
            </a:pPr>
            <a:r>
              <a:rPr lang="cs"/>
              <a:t>souhra pohybů hlavy a očí</a:t>
            </a:r>
            <a:endParaRPr sz="1500"/>
          </a:p>
        </p:txBody>
      </p:sp>
      <p:pic>
        <p:nvPicPr>
          <p:cNvPr id="181" name="Google Shape;181;p28"/>
          <p:cNvPicPr preferRelativeResize="0"/>
          <p:nvPr/>
        </p:nvPicPr>
        <p:blipFill>
          <a:blip r:embed="rId3">
            <a:alphaModFix/>
          </a:blip>
          <a:stretch>
            <a:fillRect/>
          </a:stretch>
        </p:blipFill>
        <p:spPr>
          <a:xfrm>
            <a:off x="5978200" y="257000"/>
            <a:ext cx="2381250" cy="1714500"/>
          </a:xfrm>
          <a:prstGeom prst="rect">
            <a:avLst/>
          </a:prstGeom>
          <a:noFill/>
          <a:ln>
            <a:noFill/>
          </a:ln>
        </p:spPr>
      </p:pic>
      <p:pic>
        <p:nvPicPr>
          <p:cNvPr id="182" name="Google Shape;182;p28"/>
          <p:cNvPicPr preferRelativeResize="0"/>
          <p:nvPr/>
        </p:nvPicPr>
        <p:blipFill rotWithShape="1">
          <a:blip r:embed="rId4">
            <a:alphaModFix/>
          </a:blip>
          <a:srcRect b="4067" l="0" r="0" t="0"/>
          <a:stretch/>
        </p:blipFill>
        <p:spPr>
          <a:xfrm>
            <a:off x="5457900" y="2516025"/>
            <a:ext cx="3591000" cy="2177700"/>
          </a:xfrm>
          <a:prstGeom prst="rect">
            <a:avLst/>
          </a:prstGeom>
          <a:noFill/>
          <a:ln>
            <a:noFill/>
          </a:ln>
        </p:spPr>
      </p:pic>
      <p:sp>
        <p:nvSpPr>
          <p:cNvPr id="183" name="Google Shape;183;p28"/>
          <p:cNvSpPr/>
          <p:nvPr/>
        </p:nvSpPr>
        <p:spPr>
          <a:xfrm>
            <a:off x="7728025" y="3005700"/>
            <a:ext cx="357300" cy="1596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8"/>
          <p:cNvSpPr/>
          <p:nvPr/>
        </p:nvSpPr>
        <p:spPr>
          <a:xfrm>
            <a:off x="7408925" y="2603650"/>
            <a:ext cx="319200" cy="2298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sz="2000"/>
              <a:t>Vestibulární syndrom</a:t>
            </a:r>
            <a:endParaRPr sz="2000"/>
          </a:p>
        </p:txBody>
      </p:sp>
      <p:sp>
        <p:nvSpPr>
          <p:cNvPr id="190" name="Google Shape;190;p29"/>
          <p:cNvSpPr txBox="1"/>
          <p:nvPr>
            <p:ph idx="1" type="body"/>
          </p:nvPr>
        </p:nvSpPr>
        <p:spPr>
          <a:xfrm>
            <a:off x="311700" y="1152475"/>
            <a:ext cx="5584800" cy="34164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cs"/>
              <a:t>Porucha vestibulárních funkcí = vestibulární syndrom</a:t>
            </a:r>
            <a:endParaRPr/>
          </a:p>
          <a:p>
            <a:pPr indent="0" lvl="0" marL="457200" rtl="0" algn="l">
              <a:spcBef>
                <a:spcPts val="1600"/>
              </a:spcBef>
              <a:spcAft>
                <a:spcPts val="0"/>
              </a:spcAft>
              <a:buNone/>
            </a:pPr>
            <a:r>
              <a:rPr lang="cs"/>
              <a:t>Vzniká při poruše:</a:t>
            </a:r>
            <a:endParaRPr/>
          </a:p>
          <a:p>
            <a:pPr indent="-342900" lvl="0" marL="457200" rtl="0" algn="l">
              <a:spcBef>
                <a:spcPts val="1600"/>
              </a:spcBef>
              <a:spcAft>
                <a:spcPts val="0"/>
              </a:spcAft>
              <a:buSzPts val="1800"/>
              <a:buChar char="●"/>
            </a:pPr>
            <a:r>
              <a:rPr lang="cs"/>
              <a:t>vlastního rovnovážného ústrojí a vestibulárního nervu (</a:t>
            </a:r>
            <a:r>
              <a:rPr b="1" lang="cs"/>
              <a:t>periferní vestibulární syndrom</a:t>
            </a:r>
            <a:r>
              <a:rPr lang="cs"/>
              <a:t>) </a:t>
            </a:r>
            <a:endParaRPr/>
          </a:p>
          <a:p>
            <a:pPr indent="-342900" lvl="0" marL="457200" rtl="0" algn="l">
              <a:spcBef>
                <a:spcPts val="0"/>
              </a:spcBef>
              <a:spcAft>
                <a:spcPts val="0"/>
              </a:spcAft>
              <a:buSzPts val="1800"/>
              <a:buChar char="●"/>
            </a:pPr>
            <a:r>
              <a:rPr lang="cs"/>
              <a:t>kmenových struktur (</a:t>
            </a:r>
            <a:r>
              <a:rPr b="1" lang="cs"/>
              <a:t>centrální vestibulární syndrom</a:t>
            </a:r>
            <a:r>
              <a:rPr lang="cs"/>
              <a:t>) </a:t>
            </a:r>
            <a:endParaRPr/>
          </a:p>
          <a:p>
            <a:pPr indent="0" lvl="0" marL="0" rtl="0" algn="l">
              <a:spcBef>
                <a:spcPts val="1600"/>
              </a:spcBef>
              <a:spcAft>
                <a:spcPts val="1600"/>
              </a:spcAft>
              <a:buNone/>
            </a:pPr>
            <a:r>
              <a:t/>
            </a:r>
            <a:endParaRPr sz="1500"/>
          </a:p>
        </p:txBody>
      </p:sp>
      <p:pic>
        <p:nvPicPr>
          <p:cNvPr id="191" name="Google Shape;191;p29"/>
          <p:cNvPicPr preferRelativeResize="0"/>
          <p:nvPr/>
        </p:nvPicPr>
        <p:blipFill rotWithShape="1">
          <a:blip r:embed="rId3">
            <a:alphaModFix/>
          </a:blip>
          <a:srcRect b="10346" l="0" r="1293" t="3073"/>
          <a:stretch/>
        </p:blipFill>
        <p:spPr>
          <a:xfrm>
            <a:off x="5718500" y="150475"/>
            <a:ext cx="3337575" cy="1900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cs" sz="2000"/>
              <a:t>Vestibulární syndrom - subjektivní příznaky </a:t>
            </a:r>
            <a:endParaRPr sz="2000"/>
          </a:p>
          <a:p>
            <a:pPr indent="0" lvl="0" marL="0" rtl="0" algn="l">
              <a:spcBef>
                <a:spcPts val="0"/>
              </a:spcBef>
              <a:spcAft>
                <a:spcPts val="0"/>
              </a:spcAft>
              <a:buNone/>
            </a:pPr>
            <a:r>
              <a:t/>
            </a:r>
            <a:endParaRPr sz="2000"/>
          </a:p>
        </p:txBody>
      </p:sp>
      <p:sp>
        <p:nvSpPr>
          <p:cNvPr id="197" name="Google Shape;197;p30"/>
          <p:cNvSpPr txBox="1"/>
          <p:nvPr>
            <p:ph idx="1" type="body"/>
          </p:nvPr>
        </p:nvSpPr>
        <p:spPr>
          <a:xfrm>
            <a:off x="311700" y="1152475"/>
            <a:ext cx="8577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a:t>Z</a:t>
            </a:r>
            <a:r>
              <a:rPr lang="cs"/>
              <a:t>ávrať = vertigo</a:t>
            </a:r>
            <a:endParaRPr/>
          </a:p>
          <a:p>
            <a:pPr indent="-342900" lvl="0" marL="457200" rtl="0" algn="l">
              <a:spcBef>
                <a:spcPts val="1600"/>
              </a:spcBef>
              <a:spcAft>
                <a:spcPts val="0"/>
              </a:spcAft>
              <a:buSzPts val="1800"/>
              <a:buChar char="●"/>
            </a:pPr>
            <a:r>
              <a:rPr lang="cs"/>
              <a:t>Iluze pohybu </a:t>
            </a:r>
            <a:endParaRPr/>
          </a:p>
          <a:p>
            <a:pPr indent="-317500" lvl="1" marL="914400" rtl="0" algn="l">
              <a:spcBef>
                <a:spcPts val="0"/>
              </a:spcBef>
              <a:spcAft>
                <a:spcPts val="0"/>
              </a:spcAft>
              <a:buSzPts val="1400"/>
              <a:buChar char="○"/>
            </a:pPr>
            <a:r>
              <a:rPr i="1" lang="cs"/>
              <a:t>Pacient při něm vnímá narušenou rovnováhu (pocit pohybu vlastního těla vzhledem k okolí)</a:t>
            </a:r>
            <a:endParaRPr i="1"/>
          </a:p>
          <a:p>
            <a:pPr indent="-342900" lvl="0" marL="457200" rtl="0" algn="l">
              <a:spcBef>
                <a:spcPts val="0"/>
              </a:spcBef>
              <a:spcAft>
                <a:spcPts val="0"/>
              </a:spcAft>
              <a:buSzPts val="1800"/>
              <a:buChar char="●"/>
            </a:pPr>
            <a:r>
              <a:rPr lang="cs"/>
              <a:t>Charakter:</a:t>
            </a:r>
            <a:endParaRPr/>
          </a:p>
          <a:p>
            <a:pPr indent="-317500" lvl="1" marL="1371600" rtl="0" algn="l">
              <a:spcBef>
                <a:spcPts val="0"/>
              </a:spcBef>
              <a:spcAft>
                <a:spcPts val="0"/>
              </a:spcAft>
              <a:buSzPts val="1400"/>
              <a:buChar char="○"/>
            </a:pPr>
            <a:r>
              <a:rPr b="1" lang="cs"/>
              <a:t>rotační</a:t>
            </a:r>
            <a:r>
              <a:rPr lang="cs"/>
              <a:t> </a:t>
            </a:r>
            <a:endParaRPr/>
          </a:p>
          <a:p>
            <a:pPr indent="-317500" lvl="2" marL="1828800" rtl="0" algn="l">
              <a:spcBef>
                <a:spcPts val="0"/>
              </a:spcBef>
              <a:spcAft>
                <a:spcPts val="0"/>
              </a:spcAft>
              <a:buSzPts val="1400"/>
              <a:buChar char="■"/>
            </a:pPr>
            <a:r>
              <a:rPr lang="cs"/>
              <a:t>vyvolává pocit, jakoby se prostor otáčel dokola, často s pocitem tahu na některou ze stran – doprava nebo doleva</a:t>
            </a:r>
            <a:endParaRPr/>
          </a:p>
          <a:p>
            <a:pPr indent="-317500" lvl="1" marL="1371600" rtl="0" algn="l">
              <a:spcBef>
                <a:spcPts val="0"/>
              </a:spcBef>
              <a:spcAft>
                <a:spcPts val="0"/>
              </a:spcAft>
              <a:buSzPts val="1400"/>
              <a:buChar char="○"/>
            </a:pPr>
            <a:r>
              <a:rPr b="1" lang="cs"/>
              <a:t>nejistota v prostoru </a:t>
            </a:r>
            <a:endParaRPr b="1"/>
          </a:p>
          <a:p>
            <a:pPr indent="-317500" lvl="2" marL="1828800" rtl="0" algn="l">
              <a:spcBef>
                <a:spcPts val="0"/>
              </a:spcBef>
              <a:spcAft>
                <a:spcPts val="0"/>
              </a:spcAft>
              <a:buSzPts val="1400"/>
              <a:buChar char="■"/>
            </a:pPr>
            <a:r>
              <a:rPr lang="cs"/>
              <a:t>pocit houpání prostoru - jako na lodi</a:t>
            </a:r>
            <a:endParaRPr/>
          </a:p>
          <a:p>
            <a:pPr indent="-342900" lvl="0" marL="457200" rtl="0" algn="l">
              <a:spcBef>
                <a:spcPts val="0"/>
              </a:spcBef>
              <a:spcAft>
                <a:spcPts val="0"/>
              </a:spcAft>
              <a:buSzPts val="1800"/>
              <a:buChar char="●"/>
            </a:pPr>
            <a:r>
              <a:rPr lang="cs" u="sng"/>
              <a:t>vegetativní příznaky</a:t>
            </a:r>
            <a:endParaRPr u="sng"/>
          </a:p>
          <a:p>
            <a:pPr indent="-317500" lvl="1" marL="1371600" rtl="0" algn="l">
              <a:spcBef>
                <a:spcPts val="0"/>
              </a:spcBef>
              <a:spcAft>
                <a:spcPts val="0"/>
              </a:spcAft>
              <a:buSzPts val="1400"/>
              <a:buChar char="○"/>
            </a:pPr>
            <a:r>
              <a:rPr lang="cs"/>
              <a:t>pocení, nevolnost nebo zvracení</a:t>
            </a:r>
            <a:endParaRPr sz="15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sz="2000"/>
              <a:t>Vestibulární syndrom - objektivní příznaky </a:t>
            </a:r>
            <a:endParaRPr sz="2000"/>
          </a:p>
          <a:p>
            <a:pPr indent="0" lvl="0" marL="0" rtl="0" algn="l">
              <a:spcBef>
                <a:spcPts val="0"/>
              </a:spcBef>
              <a:spcAft>
                <a:spcPts val="0"/>
              </a:spcAft>
              <a:buNone/>
            </a:pPr>
            <a:r>
              <a:t/>
            </a:r>
            <a:endParaRPr sz="2000"/>
          </a:p>
        </p:txBody>
      </p:sp>
      <p:sp>
        <p:nvSpPr>
          <p:cNvPr id="203" name="Google Shape;203;p31"/>
          <p:cNvSpPr txBox="1"/>
          <p:nvPr>
            <p:ph idx="1" type="body"/>
          </p:nvPr>
        </p:nvSpPr>
        <p:spPr>
          <a:xfrm>
            <a:off x="311700" y="1152475"/>
            <a:ext cx="8577600" cy="3416400"/>
          </a:xfrm>
          <a:prstGeom prst="rect">
            <a:avLst/>
          </a:prstGeom>
        </p:spPr>
        <p:txBody>
          <a:bodyPr anchorCtr="0" anchor="t" bIns="91425" lIns="91425" spcFirstLastPara="1" rIns="91425" wrap="square" tIns="91425">
            <a:noAutofit/>
          </a:bodyPr>
          <a:lstStyle/>
          <a:p>
            <a:pPr indent="-342900" lvl="0" marL="914400" rtl="0" algn="l">
              <a:spcBef>
                <a:spcPts val="0"/>
              </a:spcBef>
              <a:spcAft>
                <a:spcPts val="0"/>
              </a:spcAft>
              <a:buSzPts val="1800"/>
              <a:buChar char="●"/>
            </a:pPr>
            <a:r>
              <a:rPr b="1" lang="cs" sz="1800"/>
              <a:t>nystagmus </a:t>
            </a:r>
            <a:endParaRPr sz="1800"/>
          </a:p>
          <a:p>
            <a:pPr indent="-317500" lvl="1" marL="1371600" rtl="0" algn="l">
              <a:spcBef>
                <a:spcPts val="0"/>
              </a:spcBef>
              <a:spcAft>
                <a:spcPts val="0"/>
              </a:spcAft>
              <a:buSzPts val="1400"/>
              <a:buChar char="○"/>
            </a:pPr>
            <a:r>
              <a:rPr lang="cs" sz="1800"/>
              <a:t>rytmické kmitání očních bulbů</a:t>
            </a:r>
            <a:endParaRPr sz="1800"/>
          </a:p>
          <a:p>
            <a:pPr indent="-342900" lvl="1" marL="1371600" rtl="0" algn="l">
              <a:spcBef>
                <a:spcPts val="0"/>
              </a:spcBef>
              <a:spcAft>
                <a:spcPts val="0"/>
              </a:spcAft>
              <a:buSzPts val="1800"/>
              <a:buChar char="○"/>
            </a:pPr>
            <a:r>
              <a:rPr lang="cs" sz="1800"/>
              <a:t>vertikální x horizontální</a:t>
            </a:r>
            <a:endParaRPr sz="1800"/>
          </a:p>
          <a:p>
            <a:pPr indent="-342900" lvl="0" marL="914400" rtl="0" algn="l">
              <a:spcBef>
                <a:spcPts val="0"/>
              </a:spcBef>
              <a:spcAft>
                <a:spcPts val="0"/>
              </a:spcAft>
              <a:buSzPts val="1800"/>
              <a:buChar char="●"/>
            </a:pPr>
            <a:r>
              <a:rPr b="1" lang="cs" sz="1800"/>
              <a:t>tonické úchylky</a:t>
            </a:r>
            <a:r>
              <a:rPr lang="cs"/>
              <a:t>:</a:t>
            </a:r>
            <a:endParaRPr/>
          </a:p>
          <a:p>
            <a:pPr indent="-317500" lvl="1" marL="1371600" rtl="0" algn="l">
              <a:spcBef>
                <a:spcPts val="0"/>
              </a:spcBef>
              <a:spcAft>
                <a:spcPts val="0"/>
              </a:spcAft>
              <a:buSzPts val="1400"/>
              <a:buChar char="○"/>
            </a:pPr>
            <a:r>
              <a:rPr lang="cs" sz="1800"/>
              <a:t>končetin </a:t>
            </a:r>
            <a:endParaRPr/>
          </a:p>
          <a:p>
            <a:pPr indent="-304800" lvl="2" marL="1828800" rtl="0" algn="l">
              <a:spcBef>
                <a:spcPts val="0"/>
              </a:spcBef>
              <a:spcAft>
                <a:spcPts val="0"/>
              </a:spcAft>
              <a:buSzPts val="1200"/>
              <a:buChar char="■"/>
            </a:pPr>
            <a:r>
              <a:rPr lang="cs" sz="1600"/>
              <a:t>v předpažení při zavřených očích uchylují horní končetiny na jednu stranu </a:t>
            </a:r>
            <a:endParaRPr sz="1600"/>
          </a:p>
          <a:p>
            <a:pPr indent="-330200" lvl="1" marL="1371600" rtl="0" algn="l">
              <a:spcBef>
                <a:spcPts val="0"/>
              </a:spcBef>
              <a:spcAft>
                <a:spcPts val="0"/>
              </a:spcAft>
              <a:buSzPts val="1600"/>
              <a:buChar char="○"/>
            </a:pPr>
            <a:r>
              <a:rPr lang="cs" sz="1800"/>
              <a:t>trupu </a:t>
            </a:r>
            <a:endParaRPr sz="1600"/>
          </a:p>
          <a:p>
            <a:pPr indent="-342900" lvl="2" marL="1828800" rtl="0" algn="l">
              <a:spcBef>
                <a:spcPts val="0"/>
              </a:spcBef>
              <a:spcAft>
                <a:spcPts val="0"/>
              </a:spcAft>
              <a:buSzPts val="1800"/>
              <a:buChar char="■"/>
            </a:pPr>
            <a:r>
              <a:rPr lang="cs"/>
              <a:t>při stoji a chůzi</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a:t>Mozeček</a:t>
            </a:r>
            <a:endParaRPr/>
          </a:p>
        </p:txBody>
      </p:sp>
      <p:sp>
        <p:nvSpPr>
          <p:cNvPr id="66" name="Google Shape;66;p14"/>
          <p:cNvSpPr txBox="1"/>
          <p:nvPr>
            <p:ph idx="1" type="body"/>
          </p:nvPr>
        </p:nvSpPr>
        <p:spPr>
          <a:xfrm>
            <a:off x="311700" y="1152475"/>
            <a:ext cx="54828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cs"/>
              <a:t>čast mozku </a:t>
            </a:r>
            <a:r>
              <a:rPr lang="cs"/>
              <a:t>umístěná v zadní jámě lební</a:t>
            </a:r>
            <a:endParaRPr/>
          </a:p>
          <a:p>
            <a:pPr indent="-342900" lvl="0" marL="457200" rtl="0" algn="l">
              <a:spcBef>
                <a:spcPts val="0"/>
              </a:spcBef>
              <a:spcAft>
                <a:spcPts val="0"/>
              </a:spcAft>
              <a:buSzPts val="1800"/>
              <a:buChar char="●"/>
            </a:pPr>
            <a:r>
              <a:rPr lang="cs"/>
              <a:t>z</a:t>
            </a:r>
            <a:r>
              <a:rPr lang="cs"/>
              <a:t> anatomického a funkčního hlediska lze mozeček rozdělit na: </a:t>
            </a:r>
            <a:endParaRPr/>
          </a:p>
          <a:p>
            <a:pPr indent="-317500" lvl="1" marL="914400" rtl="0" algn="l">
              <a:spcBef>
                <a:spcPts val="0"/>
              </a:spcBef>
              <a:spcAft>
                <a:spcPts val="0"/>
              </a:spcAft>
              <a:buSzPts val="1400"/>
              <a:buChar char="○"/>
            </a:pPr>
            <a:r>
              <a:rPr b="1" lang="cs"/>
              <a:t>Střední část (tzv. vermis) </a:t>
            </a:r>
            <a:endParaRPr b="1"/>
          </a:p>
          <a:p>
            <a:pPr indent="-292100" lvl="1" marL="914400" rtl="0" algn="l">
              <a:spcBef>
                <a:spcPts val="0"/>
              </a:spcBef>
              <a:spcAft>
                <a:spcPts val="0"/>
              </a:spcAft>
              <a:buSzPts val="1000"/>
              <a:buChar char="○"/>
            </a:pPr>
            <a:r>
              <a:rPr b="1" lang="cs"/>
              <a:t>Hemisféry</a:t>
            </a:r>
            <a:endParaRPr b="1" sz="1000"/>
          </a:p>
          <a:p>
            <a:pPr indent="0" lvl="0" marL="1371600" rtl="0" algn="l">
              <a:spcBef>
                <a:spcPts val="1600"/>
              </a:spcBef>
              <a:spcAft>
                <a:spcPts val="1600"/>
              </a:spcAft>
              <a:buNone/>
            </a:pPr>
            <a:r>
              <a:t/>
            </a:r>
            <a:endParaRPr i="1" sz="1500"/>
          </a:p>
        </p:txBody>
      </p:sp>
      <p:pic>
        <p:nvPicPr>
          <p:cNvPr id="67" name="Google Shape;67;p14"/>
          <p:cNvPicPr preferRelativeResize="0"/>
          <p:nvPr/>
        </p:nvPicPr>
        <p:blipFill>
          <a:blip r:embed="rId3">
            <a:alphaModFix/>
          </a:blip>
          <a:stretch>
            <a:fillRect/>
          </a:stretch>
        </p:blipFill>
        <p:spPr>
          <a:xfrm>
            <a:off x="5763900" y="35675"/>
            <a:ext cx="3329751" cy="1891550"/>
          </a:xfrm>
          <a:prstGeom prst="rect">
            <a:avLst/>
          </a:prstGeom>
          <a:noFill/>
          <a:ln>
            <a:noFill/>
          </a:ln>
        </p:spPr>
      </p:pic>
      <p:pic>
        <p:nvPicPr>
          <p:cNvPr id="68" name="Google Shape;68;p14"/>
          <p:cNvPicPr preferRelativeResize="0"/>
          <p:nvPr/>
        </p:nvPicPr>
        <p:blipFill>
          <a:blip r:embed="rId4">
            <a:alphaModFix/>
          </a:blip>
          <a:stretch>
            <a:fillRect/>
          </a:stretch>
        </p:blipFill>
        <p:spPr>
          <a:xfrm flipH="1">
            <a:off x="5838400" y="1773300"/>
            <a:ext cx="2952750" cy="1943100"/>
          </a:xfrm>
          <a:prstGeom prst="rect">
            <a:avLst/>
          </a:prstGeom>
          <a:noFill/>
          <a:ln>
            <a:noFill/>
          </a:ln>
        </p:spPr>
      </p:pic>
      <p:sp>
        <p:nvSpPr>
          <p:cNvPr id="69" name="Google Shape;69;p14"/>
          <p:cNvSpPr/>
          <p:nvPr/>
        </p:nvSpPr>
        <p:spPr>
          <a:xfrm>
            <a:off x="8168325" y="3114175"/>
            <a:ext cx="784800" cy="267900"/>
          </a:xfrm>
          <a:prstGeom prst="rect">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0" name="Google Shape;70;p14"/>
          <p:cNvPicPr preferRelativeResize="0"/>
          <p:nvPr/>
        </p:nvPicPr>
        <p:blipFill rotWithShape="1">
          <a:blip r:embed="rId5">
            <a:alphaModFix/>
          </a:blip>
          <a:srcRect b="1370" l="0" r="0" t="0"/>
          <a:stretch/>
        </p:blipFill>
        <p:spPr>
          <a:xfrm>
            <a:off x="2514925" y="2571750"/>
            <a:ext cx="3017950" cy="2342025"/>
          </a:xfrm>
          <a:prstGeom prst="rect">
            <a:avLst/>
          </a:prstGeom>
          <a:noFill/>
          <a:ln>
            <a:noFill/>
          </a:ln>
        </p:spPr>
      </p:pic>
      <p:sp>
        <p:nvSpPr>
          <p:cNvPr id="71" name="Google Shape;71;p14"/>
          <p:cNvSpPr/>
          <p:nvPr/>
        </p:nvSpPr>
        <p:spPr>
          <a:xfrm>
            <a:off x="4058650" y="2680225"/>
            <a:ext cx="513300" cy="236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4"/>
          <p:cNvSpPr/>
          <p:nvPr/>
        </p:nvSpPr>
        <p:spPr>
          <a:xfrm>
            <a:off x="4964075" y="3668600"/>
            <a:ext cx="513300" cy="236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4"/>
          <p:cNvSpPr/>
          <p:nvPr/>
        </p:nvSpPr>
        <p:spPr>
          <a:xfrm>
            <a:off x="4797375" y="4414600"/>
            <a:ext cx="784800" cy="267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4"/>
          <p:cNvSpPr/>
          <p:nvPr/>
        </p:nvSpPr>
        <p:spPr>
          <a:xfrm>
            <a:off x="2352500" y="4483925"/>
            <a:ext cx="870300" cy="267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4"/>
          <p:cNvSpPr/>
          <p:nvPr/>
        </p:nvSpPr>
        <p:spPr>
          <a:xfrm>
            <a:off x="3111175" y="4703625"/>
            <a:ext cx="1056000" cy="267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sz="2000"/>
              <a:t>Nystagmus </a:t>
            </a:r>
            <a:r>
              <a:rPr lang="cs" sz="1800">
                <a:solidFill>
                  <a:schemeClr val="dk2"/>
                </a:solidFill>
              </a:rPr>
              <a:t>(vertkální x horizontální)</a:t>
            </a:r>
            <a:endParaRPr sz="1800">
              <a:solidFill>
                <a:schemeClr val="dk2"/>
              </a:solidFill>
            </a:endParaRPr>
          </a:p>
          <a:p>
            <a:pPr indent="0" lvl="0" marL="0" rtl="0" algn="l">
              <a:spcBef>
                <a:spcPts val="0"/>
              </a:spcBef>
              <a:spcAft>
                <a:spcPts val="0"/>
              </a:spcAft>
              <a:buNone/>
            </a:pPr>
            <a:r>
              <a:t/>
            </a:r>
            <a:endParaRPr sz="2000"/>
          </a:p>
          <a:p>
            <a:pPr indent="0" lvl="0" marL="0" rtl="0" algn="l">
              <a:spcBef>
                <a:spcPts val="0"/>
              </a:spcBef>
              <a:spcAft>
                <a:spcPts val="0"/>
              </a:spcAft>
              <a:buNone/>
            </a:pPr>
            <a:r>
              <a:t/>
            </a:r>
            <a:endParaRPr sz="2000"/>
          </a:p>
        </p:txBody>
      </p:sp>
      <p:pic>
        <p:nvPicPr>
          <p:cNvPr descr="Classic Right horizontal canalithiasis is shown with stronger geotropic horizontal nystagmus to the Right in the head Right position" id="209" name="Google Shape;209;p32" title="Right Horizontal Canalithiasis- Supine Roll Test">
            <a:hlinkClick r:id="rId3"/>
          </p:cNvPr>
          <p:cNvPicPr preferRelativeResize="0"/>
          <p:nvPr/>
        </p:nvPicPr>
        <p:blipFill>
          <a:blip r:embed="rId4">
            <a:alphaModFix/>
          </a:blip>
          <a:stretch>
            <a:fillRect/>
          </a:stretch>
        </p:blipFill>
        <p:spPr>
          <a:xfrm>
            <a:off x="181675" y="1170125"/>
            <a:ext cx="4572000" cy="3429000"/>
          </a:xfrm>
          <a:prstGeom prst="rect">
            <a:avLst/>
          </a:prstGeom>
          <a:noFill/>
          <a:ln>
            <a:noFill/>
          </a:ln>
        </p:spPr>
      </p:pic>
      <p:pic>
        <p:nvPicPr>
          <p:cNvPr descr="Central Nystagmus" id="210" name="Google Shape;210;p32" title="Vertical Nystagmus">
            <a:hlinkClick r:id="rId5"/>
          </p:cNvPr>
          <p:cNvPicPr preferRelativeResize="0"/>
          <p:nvPr/>
        </p:nvPicPr>
        <p:blipFill>
          <a:blip r:embed="rId6">
            <a:alphaModFix/>
          </a:blip>
          <a:stretch>
            <a:fillRect/>
          </a:stretch>
        </p:blipFill>
        <p:spPr>
          <a:xfrm>
            <a:off x="4876800" y="1170125"/>
            <a:ext cx="4114800" cy="30861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a:t>Periferní x centrální vestibulární syndrom</a:t>
            </a:r>
            <a:endParaRPr/>
          </a:p>
        </p:txBody>
      </p:sp>
      <p:sp>
        <p:nvSpPr>
          <p:cNvPr id="216" name="Google Shape;216;p3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cs" u="sng"/>
              <a:t>Periferní</a:t>
            </a:r>
            <a:r>
              <a:rPr lang="cs"/>
              <a:t> vestibulární syndrom: </a:t>
            </a:r>
            <a:endParaRPr/>
          </a:p>
          <a:p>
            <a:pPr indent="-317500" lvl="1" marL="914400" rtl="0" algn="l">
              <a:spcBef>
                <a:spcPts val="0"/>
              </a:spcBef>
              <a:spcAft>
                <a:spcPts val="0"/>
              </a:spcAft>
              <a:buSzPts val="1400"/>
              <a:buAutoNum type="alphaLcPeriod"/>
            </a:pPr>
            <a:r>
              <a:rPr lang="cs"/>
              <a:t>Způsoben poruchou vlastního rovnovážného ústrojí a vestibulárního nervu</a:t>
            </a:r>
            <a:endParaRPr/>
          </a:p>
          <a:p>
            <a:pPr indent="-317500" lvl="1" marL="914400" rtl="0" algn="l">
              <a:spcBef>
                <a:spcPts val="0"/>
              </a:spcBef>
              <a:spcAft>
                <a:spcPts val="0"/>
              </a:spcAft>
              <a:buSzPts val="1400"/>
              <a:buAutoNum type="alphaLcPeriod"/>
            </a:pPr>
            <a:r>
              <a:rPr lang="cs" u="sng"/>
              <a:t>Harmonický</a:t>
            </a:r>
            <a:endParaRPr/>
          </a:p>
          <a:p>
            <a:pPr indent="-317500" lvl="2" marL="1371600" rtl="0" algn="l">
              <a:spcBef>
                <a:spcPts val="0"/>
              </a:spcBef>
              <a:spcAft>
                <a:spcPts val="0"/>
              </a:spcAft>
              <a:buSzPts val="1400"/>
              <a:buAutoNum type="romanLcPeriod"/>
            </a:pPr>
            <a:r>
              <a:rPr lang="cs"/>
              <a:t>shodný směr pomalé složky nystagmu a deviace</a:t>
            </a:r>
            <a:endParaRPr/>
          </a:p>
          <a:p>
            <a:pPr indent="-317500" lvl="2" marL="1371600" rtl="0" algn="l">
              <a:spcBef>
                <a:spcPts val="0"/>
              </a:spcBef>
              <a:spcAft>
                <a:spcPts val="0"/>
              </a:spcAft>
              <a:buSzPts val="1400"/>
              <a:buAutoNum type="romanLcPeriod"/>
            </a:pPr>
            <a:r>
              <a:rPr lang="cs"/>
              <a:t>tonické uýchlky směrují jedným směrem </a:t>
            </a:r>
            <a:endParaRPr/>
          </a:p>
          <a:p>
            <a:pPr indent="-317500" lvl="3" marL="1828800" rtl="0" algn="l">
              <a:spcBef>
                <a:spcPts val="0"/>
              </a:spcBef>
              <a:spcAft>
                <a:spcPts val="0"/>
              </a:spcAft>
              <a:buSzPts val="1400"/>
              <a:buAutoNum type="arabicPeriod"/>
            </a:pPr>
            <a:r>
              <a:rPr lang="cs"/>
              <a:t>ve směru relativně slabšího labyrintu</a:t>
            </a:r>
            <a:endParaRPr/>
          </a:p>
          <a:p>
            <a:pPr indent="-317500" lvl="2" marL="1371600" rtl="0" algn="l">
              <a:spcBef>
                <a:spcPts val="0"/>
              </a:spcBef>
              <a:spcAft>
                <a:spcPts val="0"/>
              </a:spcAft>
              <a:buSzPts val="1400"/>
              <a:buAutoNum type="romanLcPeriod"/>
            </a:pPr>
            <a:r>
              <a:rPr lang="cs"/>
              <a:t>Hautantova zkouška: </a:t>
            </a:r>
            <a:endParaRPr/>
          </a:p>
          <a:p>
            <a:pPr indent="-317500" lvl="3" marL="1828800" rtl="0" algn="l">
              <a:spcBef>
                <a:spcPts val="0"/>
              </a:spcBef>
              <a:spcAft>
                <a:spcPts val="0"/>
              </a:spcAft>
              <a:buSzPts val="1400"/>
              <a:buAutoNum type="arabicPeriod"/>
            </a:pPr>
            <a:r>
              <a:rPr lang="cs"/>
              <a:t>tonické úchylky paží při předpažení a zavření očí, spojeny s úchylkou trupu stejným směrem</a:t>
            </a:r>
            <a:endParaRPr/>
          </a:p>
          <a:p>
            <a:pPr indent="0" lvl="0" marL="1371600" rtl="0" algn="l">
              <a:spcBef>
                <a:spcPts val="0"/>
              </a:spcBef>
              <a:spcAft>
                <a:spcPts val="0"/>
              </a:spcAft>
              <a:buNone/>
            </a:pPr>
            <a:r>
              <a:t/>
            </a:r>
            <a:endParaRPr/>
          </a:p>
          <a:p>
            <a:pPr indent="0" lvl="0" marL="457200" rtl="0" algn="l">
              <a:spcBef>
                <a:spcPts val="0"/>
              </a:spcBef>
              <a:spcAft>
                <a:spcPts val="160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a:t>P</a:t>
            </a:r>
            <a:r>
              <a:rPr lang="cs"/>
              <a:t>eriferní x centrální vestibulární syndrom</a:t>
            </a:r>
            <a:endParaRPr/>
          </a:p>
        </p:txBody>
      </p:sp>
      <p:sp>
        <p:nvSpPr>
          <p:cNvPr id="222" name="Google Shape;222;p3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cs" u="sng"/>
              <a:t>P</a:t>
            </a:r>
            <a:r>
              <a:rPr lang="cs" u="sng"/>
              <a:t>eriferní</a:t>
            </a:r>
            <a:r>
              <a:rPr lang="cs"/>
              <a:t> vestibulární syndrom: </a:t>
            </a:r>
            <a:endParaRPr/>
          </a:p>
          <a:p>
            <a:pPr indent="-342900" lvl="0" marL="457200" rtl="0" algn="l">
              <a:spcBef>
                <a:spcPts val="0"/>
              </a:spcBef>
              <a:spcAft>
                <a:spcPts val="0"/>
              </a:spcAft>
              <a:buSzPts val="1800"/>
              <a:buAutoNum type="arabicPeriod"/>
            </a:pPr>
            <a:r>
              <a:rPr b="1" lang="cs" u="sng"/>
              <a:t>Centrální</a:t>
            </a:r>
            <a:r>
              <a:rPr lang="cs"/>
              <a:t> vestibulární syndrom </a:t>
            </a:r>
            <a:endParaRPr/>
          </a:p>
          <a:p>
            <a:pPr indent="-323850" lvl="1" marL="914400" rtl="0" algn="l">
              <a:spcBef>
                <a:spcPts val="0"/>
              </a:spcBef>
              <a:spcAft>
                <a:spcPts val="0"/>
              </a:spcAft>
              <a:buSzPts val="1500"/>
              <a:buAutoNum type="alphaLcPeriod"/>
            </a:pPr>
            <a:r>
              <a:rPr lang="cs" sz="1500"/>
              <a:t>Vzniká při postižení 2. neuronu vestibulární dráhy</a:t>
            </a:r>
            <a:endParaRPr sz="1500"/>
          </a:p>
          <a:p>
            <a:pPr indent="-292100" lvl="1" marL="914400" rtl="0" algn="l">
              <a:spcBef>
                <a:spcPts val="0"/>
              </a:spcBef>
              <a:spcAft>
                <a:spcPts val="0"/>
              </a:spcAft>
              <a:buSzPts val="1000"/>
              <a:buAutoNum type="alphaLcPeriod"/>
            </a:pPr>
            <a:r>
              <a:rPr b="1" lang="cs" u="sng"/>
              <a:t>Dysharmonický</a:t>
            </a:r>
            <a:endParaRPr b="1" sz="1000" u="sng"/>
          </a:p>
          <a:p>
            <a:pPr indent="-317500" lvl="2" marL="1371600" rtl="0" algn="l">
              <a:spcBef>
                <a:spcPts val="0"/>
              </a:spcBef>
              <a:spcAft>
                <a:spcPts val="0"/>
              </a:spcAft>
              <a:buSzPts val="1400"/>
              <a:buAutoNum type="romanLcPeriod"/>
            </a:pPr>
            <a:r>
              <a:rPr lang="cs"/>
              <a:t>Nystagmus a tonické úchylky nemusí mít stejný směr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cs" sz="2000"/>
              <a:t>Vestibulární syndrom - příčina</a:t>
            </a:r>
            <a:endParaRPr sz="2000"/>
          </a:p>
        </p:txBody>
      </p:sp>
      <p:sp>
        <p:nvSpPr>
          <p:cNvPr id="228" name="Google Shape;228;p35"/>
          <p:cNvSpPr txBox="1"/>
          <p:nvPr>
            <p:ph idx="1" type="body"/>
          </p:nvPr>
        </p:nvSpPr>
        <p:spPr>
          <a:xfrm>
            <a:off x="311700" y="1152475"/>
            <a:ext cx="80481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arenR"/>
            </a:pPr>
            <a:r>
              <a:rPr b="1" lang="cs" u="sng"/>
              <a:t>Periferní</a:t>
            </a:r>
            <a:r>
              <a:rPr lang="cs"/>
              <a:t> vestibulární syndrom </a:t>
            </a:r>
            <a:endParaRPr/>
          </a:p>
          <a:p>
            <a:pPr indent="-317500" lvl="1" marL="914400" rtl="0" algn="l">
              <a:spcBef>
                <a:spcPts val="0"/>
              </a:spcBef>
              <a:spcAft>
                <a:spcPts val="0"/>
              </a:spcAft>
              <a:buSzPts val="1400"/>
              <a:buAutoNum type="alphaLcParenR"/>
            </a:pPr>
            <a:r>
              <a:rPr lang="cs"/>
              <a:t>poruchy vnitřního ucha a rovnovážného nervu</a:t>
            </a:r>
            <a:endParaRPr/>
          </a:p>
          <a:p>
            <a:pPr indent="-317500" lvl="2" marL="1371600" rtl="0" algn="l">
              <a:spcBef>
                <a:spcPts val="1000"/>
              </a:spcBef>
              <a:spcAft>
                <a:spcPts val="0"/>
              </a:spcAft>
              <a:buSzPts val="1400"/>
              <a:buAutoNum type="romanLcParenR"/>
            </a:pPr>
            <a:r>
              <a:rPr lang="cs"/>
              <a:t>záněty, ototoxická ATB </a:t>
            </a:r>
            <a:endParaRPr/>
          </a:p>
          <a:p>
            <a:pPr indent="-317500" lvl="2" marL="1371600" rtl="0" algn="l">
              <a:spcBef>
                <a:spcPts val="1000"/>
              </a:spcBef>
              <a:spcAft>
                <a:spcPts val="0"/>
              </a:spcAft>
              <a:buSzPts val="1400"/>
              <a:buAutoNum type="romanLcParenR"/>
            </a:pPr>
            <a:r>
              <a:rPr lang="cs"/>
              <a:t>nádory rovnovážného nervu</a:t>
            </a:r>
            <a:endParaRPr/>
          </a:p>
          <a:p>
            <a:pPr indent="-317500" lvl="2" marL="1371600" rtl="0" algn="l">
              <a:spcBef>
                <a:spcPts val="1000"/>
              </a:spcBef>
              <a:spcAft>
                <a:spcPts val="0"/>
              </a:spcAft>
              <a:buSzPts val="1400"/>
              <a:buAutoNum type="romanLcParenR"/>
            </a:pPr>
            <a:r>
              <a:rPr lang="cs"/>
              <a:t>poruchy prokrvení vestibulárního aparátu </a:t>
            </a:r>
            <a:endParaRPr/>
          </a:p>
          <a:p>
            <a:pPr indent="-317500" lvl="2" marL="1371600" rtl="0" algn="l">
              <a:spcBef>
                <a:spcPts val="0"/>
              </a:spcBef>
              <a:spcAft>
                <a:spcPts val="0"/>
              </a:spcAft>
              <a:buSzPts val="1400"/>
              <a:buAutoNum type="romanLcParenR"/>
            </a:pPr>
            <a:r>
              <a:rPr lang="cs"/>
              <a:t>Poruchy funkce vnitřiho ucha </a:t>
            </a:r>
            <a:endParaRPr/>
          </a:p>
          <a:p>
            <a:pPr indent="-317500" lvl="3" marL="1828800" rtl="0" algn="l">
              <a:spcBef>
                <a:spcPts val="0"/>
              </a:spcBef>
              <a:spcAft>
                <a:spcPts val="0"/>
              </a:spcAft>
              <a:buSzPts val="1400"/>
              <a:buAutoNum type="arabicParenBoth"/>
            </a:pPr>
            <a:r>
              <a:rPr lang="cs"/>
              <a:t>Ménièrova nemoc </a:t>
            </a:r>
            <a:endParaRPr/>
          </a:p>
          <a:p>
            <a:pPr indent="-317500" lvl="3" marL="1828800" rtl="0" algn="l">
              <a:spcBef>
                <a:spcPts val="0"/>
              </a:spcBef>
              <a:spcAft>
                <a:spcPts val="0"/>
              </a:spcAft>
              <a:buSzPts val="1400"/>
              <a:buAutoNum type="arabicParenBoth"/>
            </a:pPr>
            <a:r>
              <a:rPr lang="cs"/>
              <a:t>BENIGNÍ PAROXYSMÁLNÍ POLOHOVÉ VERTIGO</a:t>
            </a:r>
            <a:endParaRPr/>
          </a:p>
          <a:p>
            <a:pPr indent="0" lvl="0" marL="1371600" rtl="0" algn="l">
              <a:spcBef>
                <a:spcPts val="1600"/>
              </a:spcBef>
              <a:spcAft>
                <a:spcPts val="1600"/>
              </a:spcAft>
              <a:buNone/>
            </a:pPr>
            <a:r>
              <a:t/>
            </a:r>
            <a:endParaRPr sz="1500"/>
          </a:p>
        </p:txBody>
      </p:sp>
      <p:pic>
        <p:nvPicPr>
          <p:cNvPr id="229" name="Google Shape;229;p35"/>
          <p:cNvPicPr preferRelativeResize="0"/>
          <p:nvPr/>
        </p:nvPicPr>
        <p:blipFill>
          <a:blip r:embed="rId3">
            <a:alphaModFix/>
          </a:blip>
          <a:stretch>
            <a:fillRect/>
          </a:stretch>
        </p:blipFill>
        <p:spPr>
          <a:xfrm>
            <a:off x="5021900" y="0"/>
            <a:ext cx="4122100" cy="1565925"/>
          </a:xfrm>
          <a:prstGeom prst="rect">
            <a:avLst/>
          </a:prstGeom>
          <a:noFill/>
          <a:ln>
            <a:noFill/>
          </a:ln>
        </p:spPr>
      </p:pic>
      <p:pic>
        <p:nvPicPr>
          <p:cNvPr id="230" name="Google Shape;230;p35"/>
          <p:cNvPicPr preferRelativeResize="0"/>
          <p:nvPr/>
        </p:nvPicPr>
        <p:blipFill>
          <a:blip r:embed="rId4">
            <a:alphaModFix/>
          </a:blip>
          <a:stretch>
            <a:fillRect/>
          </a:stretch>
        </p:blipFill>
        <p:spPr>
          <a:xfrm>
            <a:off x="6487125" y="1636800"/>
            <a:ext cx="2735925" cy="205815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cs" sz="1800">
                <a:solidFill>
                  <a:schemeClr val="dk2"/>
                </a:solidFill>
              </a:rPr>
              <a:t>BENIGNÍ PAROXYSMÁLNÍ POLOHOVÉ VERTIGO</a:t>
            </a:r>
            <a:endParaRPr sz="1800">
              <a:solidFill>
                <a:schemeClr val="dk2"/>
              </a:solidFill>
            </a:endParaRPr>
          </a:p>
          <a:p>
            <a:pPr indent="0" lvl="0" marL="1371600" rtl="0" algn="l">
              <a:lnSpc>
                <a:spcPct val="115000"/>
              </a:lnSpc>
              <a:spcBef>
                <a:spcPts val="1600"/>
              </a:spcBef>
              <a:spcAft>
                <a:spcPts val="0"/>
              </a:spcAft>
              <a:buClr>
                <a:schemeClr val="dk1"/>
              </a:buClr>
              <a:buSzPts val="1100"/>
              <a:buFont typeface="Arial"/>
              <a:buNone/>
            </a:pPr>
            <a:r>
              <a:t/>
            </a:r>
            <a:endParaRPr sz="1500">
              <a:solidFill>
                <a:schemeClr val="dk2"/>
              </a:solidFill>
            </a:endParaRPr>
          </a:p>
          <a:p>
            <a:pPr indent="0" lvl="0" marL="0" rtl="0" algn="l">
              <a:spcBef>
                <a:spcPts val="1600"/>
              </a:spcBef>
              <a:spcAft>
                <a:spcPts val="0"/>
              </a:spcAft>
              <a:buClr>
                <a:schemeClr val="dk1"/>
              </a:buClr>
              <a:buSzPts val="1100"/>
              <a:buFont typeface="Arial"/>
              <a:buNone/>
            </a:pPr>
            <a:r>
              <a:t/>
            </a:r>
            <a:endParaRPr sz="2000"/>
          </a:p>
        </p:txBody>
      </p:sp>
      <p:sp>
        <p:nvSpPr>
          <p:cNvPr id="236" name="Google Shape;236;p36"/>
          <p:cNvSpPr txBox="1"/>
          <p:nvPr>
            <p:ph idx="1" type="body"/>
          </p:nvPr>
        </p:nvSpPr>
        <p:spPr>
          <a:xfrm>
            <a:off x="311700" y="1152475"/>
            <a:ext cx="80481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37" name="Google Shape;237;p36"/>
          <p:cNvPicPr preferRelativeResize="0"/>
          <p:nvPr/>
        </p:nvPicPr>
        <p:blipFill>
          <a:blip r:embed="rId3">
            <a:alphaModFix/>
          </a:blip>
          <a:stretch>
            <a:fillRect/>
          </a:stretch>
        </p:blipFill>
        <p:spPr>
          <a:xfrm>
            <a:off x="5116150" y="826125"/>
            <a:ext cx="4119075" cy="4317376"/>
          </a:xfrm>
          <a:prstGeom prst="rect">
            <a:avLst/>
          </a:prstGeom>
          <a:noFill/>
          <a:ln>
            <a:noFill/>
          </a:ln>
        </p:spPr>
      </p:pic>
      <p:pic>
        <p:nvPicPr>
          <p:cNvPr id="238" name="Google Shape;238;p36"/>
          <p:cNvPicPr preferRelativeResize="0"/>
          <p:nvPr/>
        </p:nvPicPr>
        <p:blipFill rotWithShape="1">
          <a:blip r:embed="rId4">
            <a:alphaModFix/>
          </a:blip>
          <a:srcRect b="2931" l="0" r="0" t="0"/>
          <a:stretch/>
        </p:blipFill>
        <p:spPr>
          <a:xfrm>
            <a:off x="342825" y="1152475"/>
            <a:ext cx="4399425" cy="34164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cs" sz="2000"/>
              <a:t>Vestibulární syndrom - příčina</a:t>
            </a:r>
            <a:endParaRPr sz="2000"/>
          </a:p>
        </p:txBody>
      </p:sp>
      <p:sp>
        <p:nvSpPr>
          <p:cNvPr id="244" name="Google Shape;244;p37"/>
          <p:cNvSpPr txBox="1"/>
          <p:nvPr>
            <p:ph idx="1" type="body"/>
          </p:nvPr>
        </p:nvSpPr>
        <p:spPr>
          <a:xfrm>
            <a:off x="311700" y="1152475"/>
            <a:ext cx="80481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arenR"/>
            </a:pPr>
            <a:r>
              <a:rPr b="1" lang="cs" u="sng"/>
              <a:t>Periferní</a:t>
            </a:r>
            <a:r>
              <a:rPr lang="cs"/>
              <a:t> vestibulární syndrom </a:t>
            </a:r>
            <a:endParaRPr/>
          </a:p>
          <a:p>
            <a:pPr indent="-342900" lvl="0" marL="457200" rtl="0" algn="l">
              <a:spcBef>
                <a:spcPts val="0"/>
              </a:spcBef>
              <a:spcAft>
                <a:spcPts val="0"/>
              </a:spcAft>
              <a:buSzPts val="1800"/>
              <a:buAutoNum type="arabicParenR"/>
            </a:pPr>
            <a:r>
              <a:rPr b="1" lang="cs" u="sng"/>
              <a:t>Centrální</a:t>
            </a:r>
            <a:r>
              <a:rPr lang="cs"/>
              <a:t> vestibulární syndrom</a:t>
            </a:r>
            <a:endParaRPr/>
          </a:p>
          <a:p>
            <a:pPr indent="-317500" lvl="1" marL="914400" rtl="0" algn="l">
              <a:spcBef>
                <a:spcPts val="1000"/>
              </a:spcBef>
              <a:spcAft>
                <a:spcPts val="0"/>
              </a:spcAft>
              <a:buSzPts val="1400"/>
              <a:buAutoNum type="alphaLcParenR"/>
            </a:pPr>
            <a:r>
              <a:rPr lang="cs"/>
              <a:t>cévní léze kmen</a:t>
            </a:r>
            <a:r>
              <a:rPr lang="cs"/>
              <a:t>e</a:t>
            </a:r>
            <a:endParaRPr/>
          </a:p>
          <a:p>
            <a:pPr indent="-317500" lvl="2" marL="1371600" rtl="0" algn="l">
              <a:spcBef>
                <a:spcPts val="0"/>
              </a:spcBef>
              <a:spcAft>
                <a:spcPts val="0"/>
              </a:spcAft>
              <a:buSzPts val="1400"/>
              <a:buAutoNum type="romanLcParenR"/>
            </a:pPr>
            <a:r>
              <a:rPr lang="cs"/>
              <a:t>ischémie nebo krvácení v mozkovém kmeni</a:t>
            </a:r>
            <a:endParaRPr/>
          </a:p>
          <a:p>
            <a:pPr indent="-317500" lvl="1" marL="914400" rtl="0" algn="l">
              <a:spcBef>
                <a:spcPts val="0"/>
              </a:spcBef>
              <a:spcAft>
                <a:spcPts val="0"/>
              </a:spcAft>
              <a:buSzPts val="1400"/>
              <a:buAutoNum type="alphaLcParenR"/>
            </a:pPr>
            <a:r>
              <a:rPr lang="cs"/>
              <a:t>záněty v mozkovém kmeni </a:t>
            </a:r>
            <a:endParaRPr/>
          </a:p>
          <a:p>
            <a:pPr indent="-317500" lvl="2" marL="1371600" rtl="0" algn="l">
              <a:spcBef>
                <a:spcPts val="0"/>
              </a:spcBef>
              <a:spcAft>
                <a:spcPts val="0"/>
              </a:spcAft>
              <a:buSzPts val="1400"/>
              <a:buAutoNum type="romanLcParenR"/>
            </a:pPr>
            <a:r>
              <a:rPr lang="cs"/>
              <a:t>např. při roztroušené skleróze</a:t>
            </a:r>
            <a:endParaRPr/>
          </a:p>
          <a:p>
            <a:pPr indent="-317500" lvl="1" marL="914400" rtl="0" algn="l">
              <a:spcBef>
                <a:spcPts val="0"/>
              </a:spcBef>
              <a:spcAft>
                <a:spcPts val="0"/>
              </a:spcAft>
              <a:buSzPts val="1400"/>
              <a:buAutoNum type="alphaLcParenR"/>
            </a:pPr>
            <a:r>
              <a:rPr lang="cs"/>
              <a:t>nádory </a:t>
            </a:r>
            <a:endParaRPr/>
          </a:p>
          <a:p>
            <a:pPr indent="0" lvl="0" marL="1371600" rtl="0" algn="l">
              <a:spcBef>
                <a:spcPts val="1600"/>
              </a:spcBef>
              <a:spcAft>
                <a:spcPts val="1600"/>
              </a:spcAft>
              <a:buNone/>
            </a:pPr>
            <a:r>
              <a:t/>
            </a:r>
            <a:endParaRPr sz="15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pic>
        <p:nvPicPr>
          <p:cNvPr id="249" name="Google Shape;249;p38"/>
          <p:cNvPicPr preferRelativeResize="0"/>
          <p:nvPr/>
        </p:nvPicPr>
        <p:blipFill>
          <a:blip r:embed="rId3">
            <a:alphaModFix/>
          </a:blip>
          <a:stretch>
            <a:fillRect/>
          </a:stretch>
        </p:blipFill>
        <p:spPr>
          <a:xfrm>
            <a:off x="710400" y="1789963"/>
            <a:ext cx="7790226" cy="1211975"/>
          </a:xfrm>
          <a:prstGeom prst="rect">
            <a:avLst/>
          </a:prstGeom>
          <a:noFill/>
          <a:ln>
            <a:noFill/>
          </a:ln>
        </p:spPr>
      </p:pic>
      <p:pic>
        <p:nvPicPr>
          <p:cNvPr id="250" name="Google Shape;250;p38"/>
          <p:cNvPicPr preferRelativeResize="0"/>
          <p:nvPr/>
        </p:nvPicPr>
        <p:blipFill>
          <a:blip r:embed="rId4">
            <a:alphaModFix/>
          </a:blip>
          <a:stretch>
            <a:fillRect/>
          </a:stretch>
        </p:blipFill>
        <p:spPr>
          <a:xfrm>
            <a:off x="6398850" y="4389675"/>
            <a:ext cx="2639900" cy="632000"/>
          </a:xfrm>
          <a:prstGeom prst="rect">
            <a:avLst/>
          </a:prstGeom>
          <a:noFill/>
          <a:ln>
            <a:noFill/>
          </a:ln>
        </p:spPr>
      </p:pic>
      <p:pic>
        <p:nvPicPr>
          <p:cNvPr id="251" name="Google Shape;251;p38"/>
          <p:cNvPicPr preferRelativeResize="0"/>
          <p:nvPr/>
        </p:nvPicPr>
        <p:blipFill>
          <a:blip r:embed="rId5">
            <a:alphaModFix/>
          </a:blip>
          <a:stretch>
            <a:fillRect/>
          </a:stretch>
        </p:blipFill>
        <p:spPr>
          <a:xfrm>
            <a:off x="0" y="76500"/>
            <a:ext cx="2224612" cy="1211975"/>
          </a:xfrm>
          <a:prstGeom prst="rect">
            <a:avLst/>
          </a:prstGeom>
          <a:noFill/>
          <a:ln>
            <a:noFill/>
          </a:ln>
        </p:spPr>
      </p:pic>
      <p:sp>
        <p:nvSpPr>
          <p:cNvPr id="252" name="Google Shape;252;p38"/>
          <p:cNvSpPr txBox="1"/>
          <p:nvPr/>
        </p:nvSpPr>
        <p:spPr>
          <a:xfrm>
            <a:off x="191300" y="4581575"/>
            <a:ext cx="3797100" cy="440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cs" sz="1500">
                <a:solidFill>
                  <a:schemeClr val="dk1"/>
                </a:solidFill>
                <a:latin typeface="Calibri"/>
                <a:ea typeface="Calibri"/>
                <a:cs typeface="Calibri"/>
                <a:sym typeface="Calibri"/>
              </a:rPr>
              <a:t>bp1174 Neurologie I – podzim 2020</a:t>
            </a:r>
            <a:endParaRPr sz="15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253" name="Google Shape;253;p38"/>
          <p:cNvSpPr txBox="1"/>
          <p:nvPr/>
        </p:nvSpPr>
        <p:spPr>
          <a:xfrm>
            <a:off x="956475" y="1960800"/>
            <a:ext cx="7298100" cy="870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cs" sz="2800">
                <a:latin typeface="Trebuchet MS"/>
                <a:ea typeface="Trebuchet MS"/>
                <a:cs typeface="Trebuchet MS"/>
                <a:sym typeface="Trebuchet MS"/>
              </a:rPr>
              <a:t>Syndrom mozečkový. </a:t>
            </a:r>
            <a:r>
              <a:rPr lang="cs" sz="2800">
                <a:solidFill>
                  <a:schemeClr val="dk1"/>
                </a:solidFill>
                <a:latin typeface="Trebuchet MS"/>
                <a:ea typeface="Trebuchet MS"/>
                <a:cs typeface="Trebuchet MS"/>
                <a:sym typeface="Trebuchet MS"/>
              </a:rPr>
              <a:t>Syndromy vestibulární.</a:t>
            </a:r>
            <a:endParaRPr sz="2800">
              <a:latin typeface="Trebuchet MS"/>
              <a:ea typeface="Trebuchet MS"/>
              <a:cs typeface="Trebuchet MS"/>
              <a:sym typeface="Trebuchet MS"/>
            </a:endParaRPr>
          </a:p>
        </p:txBody>
      </p:sp>
      <p:sp>
        <p:nvSpPr>
          <p:cNvPr id="254" name="Google Shape;254;p38"/>
          <p:cNvSpPr txBox="1"/>
          <p:nvPr/>
        </p:nvSpPr>
        <p:spPr>
          <a:xfrm>
            <a:off x="1936800" y="3213825"/>
            <a:ext cx="5270400" cy="52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cs" sz="2000">
                <a:latin typeface="Trebuchet MS"/>
                <a:ea typeface="Trebuchet MS"/>
                <a:cs typeface="Trebuchet MS"/>
                <a:sym typeface="Trebuchet MS"/>
              </a:rPr>
              <a:t>MUDr. Peter Krkoška </a:t>
            </a:r>
            <a:endParaRPr sz="2000">
              <a:latin typeface="Trebuchet MS"/>
              <a:ea typeface="Trebuchet MS"/>
              <a:cs typeface="Trebuchet MS"/>
              <a:sym typeface="Trebuchet MS"/>
            </a:endParaRPr>
          </a:p>
        </p:txBody>
      </p:sp>
      <p:sp>
        <p:nvSpPr>
          <p:cNvPr id="255" name="Google Shape;255;p38"/>
          <p:cNvSpPr txBox="1"/>
          <p:nvPr/>
        </p:nvSpPr>
        <p:spPr>
          <a:xfrm>
            <a:off x="2778675" y="1033050"/>
            <a:ext cx="3653700" cy="37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cs" sz="2200">
                <a:latin typeface="Trebuchet MS"/>
                <a:ea typeface="Trebuchet MS"/>
                <a:cs typeface="Trebuchet MS"/>
                <a:sym typeface="Trebuchet MS"/>
              </a:rPr>
              <a:t>KAPITOLA PÁTÁ</a:t>
            </a:r>
            <a:endParaRPr sz="2200">
              <a:latin typeface="Trebuchet MS"/>
              <a:ea typeface="Trebuchet MS"/>
              <a:cs typeface="Trebuchet MS"/>
              <a:sym typeface="Trebuchet M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a:t>Kazuistika I. </a:t>
            </a:r>
            <a:endParaRPr/>
          </a:p>
        </p:txBody>
      </p:sp>
      <p:sp>
        <p:nvSpPr>
          <p:cNvPr id="261" name="Google Shape;261;p39"/>
          <p:cNvSpPr txBox="1"/>
          <p:nvPr>
            <p:ph idx="1" type="body"/>
          </p:nvPr>
        </p:nvSpPr>
        <p:spPr>
          <a:xfrm>
            <a:off x="311700" y="1152475"/>
            <a:ext cx="8385900" cy="34164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
            </a:pPr>
            <a:r>
              <a:rPr i="1" lang="cs" sz="1500"/>
              <a:t>žena, 42 let </a:t>
            </a:r>
            <a:endParaRPr i="1" sz="1500"/>
          </a:p>
          <a:p>
            <a:pPr indent="-323850" lvl="0" marL="457200" rtl="0" algn="l">
              <a:spcBef>
                <a:spcPts val="0"/>
              </a:spcBef>
              <a:spcAft>
                <a:spcPts val="0"/>
              </a:spcAft>
              <a:buSzPts val="1500"/>
              <a:buChar char="●"/>
            </a:pPr>
            <a:r>
              <a:rPr i="1" lang="cs" sz="1500"/>
              <a:t>bez předcházejícího oněmocnění, bez žádné léčby </a:t>
            </a:r>
            <a:endParaRPr i="1" sz="1500"/>
          </a:p>
          <a:p>
            <a:pPr indent="-323850" lvl="0" marL="457200" rtl="0" algn="l">
              <a:spcBef>
                <a:spcPts val="0"/>
              </a:spcBef>
              <a:spcAft>
                <a:spcPts val="0"/>
              </a:spcAft>
              <a:buSzPts val="1500"/>
              <a:buChar char="●"/>
            </a:pPr>
            <a:r>
              <a:rPr i="1" lang="cs" sz="1500"/>
              <a:t>přichází pro náhle vzniklou silnou závrať, opakované zvracení</a:t>
            </a:r>
            <a:endParaRPr i="1" sz="1500"/>
          </a:p>
          <a:p>
            <a:pPr indent="-323850" lvl="1" marL="914400" rtl="0" algn="l">
              <a:spcBef>
                <a:spcPts val="0"/>
              </a:spcBef>
              <a:spcAft>
                <a:spcPts val="0"/>
              </a:spcAft>
              <a:buSzPts val="1500"/>
              <a:buChar char="○"/>
            </a:pPr>
            <a:r>
              <a:rPr i="1" lang="cs" sz="1500"/>
              <a:t>závrať je horší při otevření očí</a:t>
            </a:r>
            <a:endParaRPr i="1" sz="1500"/>
          </a:p>
          <a:p>
            <a:pPr indent="-323850" lvl="1" marL="914400" rtl="0" algn="l">
              <a:spcBef>
                <a:spcPts val="0"/>
              </a:spcBef>
              <a:spcAft>
                <a:spcPts val="0"/>
              </a:spcAft>
              <a:buSzPts val="1500"/>
              <a:buChar char="○"/>
            </a:pPr>
            <a:r>
              <a:rPr i="1" lang="cs" sz="1500"/>
              <a:t>pacientku “táhne” směrem doprava</a:t>
            </a:r>
            <a:endParaRPr i="1" sz="1500"/>
          </a:p>
          <a:p>
            <a:pPr indent="0" lvl="0" marL="457200" rtl="0" algn="l">
              <a:spcBef>
                <a:spcPts val="1600"/>
              </a:spcBef>
              <a:spcAft>
                <a:spcPts val="1600"/>
              </a:spcAft>
              <a:buNone/>
            </a:pPr>
            <a:r>
              <a:t/>
            </a:r>
            <a:endParaRPr i="1" sz="1500"/>
          </a:p>
        </p:txBody>
      </p:sp>
      <p:sp>
        <p:nvSpPr>
          <p:cNvPr id="262" name="Google Shape;262;p39"/>
          <p:cNvSpPr/>
          <p:nvPr/>
        </p:nvSpPr>
        <p:spPr>
          <a:xfrm>
            <a:off x="4964075" y="3668600"/>
            <a:ext cx="513300" cy="236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39"/>
          <p:cNvSpPr/>
          <p:nvPr/>
        </p:nvSpPr>
        <p:spPr>
          <a:xfrm>
            <a:off x="4797375" y="4414600"/>
            <a:ext cx="784800" cy="267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39"/>
          <p:cNvSpPr/>
          <p:nvPr/>
        </p:nvSpPr>
        <p:spPr>
          <a:xfrm>
            <a:off x="2352500" y="4483925"/>
            <a:ext cx="870300" cy="267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39"/>
          <p:cNvSpPr/>
          <p:nvPr/>
        </p:nvSpPr>
        <p:spPr>
          <a:xfrm>
            <a:off x="3111175" y="4703625"/>
            <a:ext cx="1056000" cy="267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4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a:t>Kazuistika I. </a:t>
            </a:r>
            <a:endParaRPr/>
          </a:p>
        </p:txBody>
      </p:sp>
      <p:sp>
        <p:nvSpPr>
          <p:cNvPr id="271" name="Google Shape;271;p40"/>
          <p:cNvSpPr txBox="1"/>
          <p:nvPr>
            <p:ph idx="1" type="body"/>
          </p:nvPr>
        </p:nvSpPr>
        <p:spPr>
          <a:xfrm>
            <a:off x="311700" y="1152475"/>
            <a:ext cx="8385900" cy="34164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
            </a:pPr>
            <a:r>
              <a:rPr i="1" lang="cs" sz="1500"/>
              <a:t>žena, 42 let </a:t>
            </a:r>
            <a:endParaRPr i="1" sz="1500"/>
          </a:p>
          <a:p>
            <a:pPr indent="-323850" lvl="0" marL="457200" rtl="0" algn="l">
              <a:spcBef>
                <a:spcPts val="0"/>
              </a:spcBef>
              <a:spcAft>
                <a:spcPts val="0"/>
              </a:spcAft>
              <a:buSzPts val="1500"/>
              <a:buChar char="●"/>
            </a:pPr>
            <a:r>
              <a:rPr i="1" lang="cs" sz="1500"/>
              <a:t>bez předcházejícího oněmocnění, bez žádné léčby </a:t>
            </a:r>
            <a:endParaRPr i="1" sz="1500"/>
          </a:p>
          <a:p>
            <a:pPr indent="-323850" lvl="0" marL="457200" rtl="0" algn="l">
              <a:spcBef>
                <a:spcPts val="0"/>
              </a:spcBef>
              <a:spcAft>
                <a:spcPts val="0"/>
              </a:spcAft>
              <a:buSzPts val="1500"/>
              <a:buChar char="●"/>
            </a:pPr>
            <a:r>
              <a:rPr i="1" lang="cs" sz="1500"/>
              <a:t>přichází pro náhle vzniklou silnou závrať, opakované zvracení</a:t>
            </a:r>
            <a:endParaRPr i="1" sz="1500"/>
          </a:p>
          <a:p>
            <a:pPr indent="-323850" lvl="1" marL="914400" rtl="0" algn="l">
              <a:spcBef>
                <a:spcPts val="0"/>
              </a:spcBef>
              <a:spcAft>
                <a:spcPts val="0"/>
              </a:spcAft>
              <a:buSzPts val="1500"/>
              <a:buChar char="○"/>
            </a:pPr>
            <a:r>
              <a:rPr i="1" lang="cs" sz="1500"/>
              <a:t>závrať je horší při otevření očí</a:t>
            </a:r>
            <a:endParaRPr i="1" sz="1500"/>
          </a:p>
          <a:p>
            <a:pPr indent="-323850" lvl="1" marL="914400" rtl="0" algn="l">
              <a:spcBef>
                <a:spcPts val="0"/>
              </a:spcBef>
              <a:spcAft>
                <a:spcPts val="0"/>
              </a:spcAft>
              <a:buSzPts val="1500"/>
              <a:buChar char="○"/>
            </a:pPr>
            <a:r>
              <a:rPr i="1" lang="cs" sz="1500"/>
              <a:t>pacientku “táhne” směrem doprava</a:t>
            </a:r>
            <a:endParaRPr i="1" sz="1500"/>
          </a:p>
          <a:p>
            <a:pPr indent="0" lvl="0" marL="0" rtl="0" algn="l">
              <a:spcBef>
                <a:spcPts val="1600"/>
              </a:spcBef>
              <a:spcAft>
                <a:spcPts val="0"/>
              </a:spcAft>
              <a:buNone/>
            </a:pPr>
            <a:r>
              <a:rPr i="1" lang="cs" sz="1500"/>
              <a:t>Objektivně nerologicky: </a:t>
            </a:r>
            <a:endParaRPr i="1" sz="1500"/>
          </a:p>
          <a:p>
            <a:pPr indent="-323850" lvl="0" marL="457200" rtl="0" algn="l">
              <a:spcBef>
                <a:spcPts val="1600"/>
              </a:spcBef>
              <a:spcAft>
                <a:spcPts val="0"/>
              </a:spcAft>
              <a:buSzPts val="1500"/>
              <a:buChar char="●"/>
            </a:pPr>
            <a:r>
              <a:rPr i="1" lang="cs" sz="1500"/>
              <a:t>Tonické úchylky doprava</a:t>
            </a:r>
            <a:endParaRPr i="1" sz="1500"/>
          </a:p>
          <a:p>
            <a:pPr indent="-323850" lvl="0" marL="457200" rtl="0" algn="l">
              <a:spcBef>
                <a:spcPts val="0"/>
              </a:spcBef>
              <a:spcAft>
                <a:spcPts val="0"/>
              </a:spcAft>
              <a:buSzPts val="1500"/>
              <a:buChar char="●"/>
            </a:pPr>
            <a:r>
              <a:rPr i="1" lang="cs" sz="1500"/>
              <a:t>Horizontální nystagmus doleva</a:t>
            </a:r>
            <a:endParaRPr i="1" sz="1500"/>
          </a:p>
          <a:p>
            <a:pPr indent="-323850" lvl="0" marL="457200" rtl="0" algn="l">
              <a:spcBef>
                <a:spcPts val="0"/>
              </a:spcBef>
              <a:spcAft>
                <a:spcPts val="0"/>
              </a:spcAft>
              <a:buSzPts val="1500"/>
              <a:buChar char="●"/>
            </a:pPr>
            <a:r>
              <a:rPr i="1" lang="cs" sz="1500"/>
              <a:t>Bez jiné neurologické patalogie </a:t>
            </a:r>
            <a:endParaRPr i="1" sz="1500"/>
          </a:p>
          <a:p>
            <a:pPr indent="0" lvl="0" marL="457200" rtl="0" algn="l">
              <a:spcBef>
                <a:spcPts val="1600"/>
              </a:spcBef>
              <a:spcAft>
                <a:spcPts val="1600"/>
              </a:spcAft>
              <a:buNone/>
            </a:pPr>
            <a:r>
              <a:t/>
            </a:r>
            <a:endParaRPr i="1" sz="1500"/>
          </a:p>
        </p:txBody>
      </p:sp>
      <p:sp>
        <p:nvSpPr>
          <p:cNvPr id="272" name="Google Shape;272;p40"/>
          <p:cNvSpPr/>
          <p:nvPr/>
        </p:nvSpPr>
        <p:spPr>
          <a:xfrm>
            <a:off x="4964075" y="3668600"/>
            <a:ext cx="513300" cy="236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40"/>
          <p:cNvSpPr/>
          <p:nvPr/>
        </p:nvSpPr>
        <p:spPr>
          <a:xfrm>
            <a:off x="4797375" y="4414600"/>
            <a:ext cx="784800" cy="267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40"/>
          <p:cNvSpPr/>
          <p:nvPr/>
        </p:nvSpPr>
        <p:spPr>
          <a:xfrm>
            <a:off x="2352500" y="4483925"/>
            <a:ext cx="870300" cy="267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40"/>
          <p:cNvSpPr/>
          <p:nvPr/>
        </p:nvSpPr>
        <p:spPr>
          <a:xfrm>
            <a:off x="3111175" y="4703625"/>
            <a:ext cx="1056000" cy="267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a:t>Kazuistika I. </a:t>
            </a:r>
            <a:endParaRPr/>
          </a:p>
        </p:txBody>
      </p:sp>
      <p:sp>
        <p:nvSpPr>
          <p:cNvPr id="281" name="Google Shape;281;p41"/>
          <p:cNvSpPr txBox="1"/>
          <p:nvPr>
            <p:ph idx="1" type="body"/>
          </p:nvPr>
        </p:nvSpPr>
        <p:spPr>
          <a:xfrm>
            <a:off x="311700" y="1152475"/>
            <a:ext cx="8385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cs" sz="1500"/>
              <a:t>Horizontální nystagmus doleva</a:t>
            </a:r>
            <a:endParaRPr i="1" sz="1500"/>
          </a:p>
          <a:p>
            <a:pPr indent="0" lvl="0" marL="457200" rtl="0" algn="l">
              <a:spcBef>
                <a:spcPts val="1600"/>
              </a:spcBef>
              <a:spcAft>
                <a:spcPts val="1600"/>
              </a:spcAft>
              <a:buNone/>
            </a:pPr>
            <a:r>
              <a:t/>
            </a:r>
            <a:endParaRPr i="1" sz="1500"/>
          </a:p>
        </p:txBody>
      </p:sp>
      <p:sp>
        <p:nvSpPr>
          <p:cNvPr id="282" name="Google Shape;282;p41"/>
          <p:cNvSpPr/>
          <p:nvPr/>
        </p:nvSpPr>
        <p:spPr>
          <a:xfrm>
            <a:off x="4964075" y="3668600"/>
            <a:ext cx="513300" cy="236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41"/>
          <p:cNvSpPr/>
          <p:nvPr/>
        </p:nvSpPr>
        <p:spPr>
          <a:xfrm>
            <a:off x="4797375" y="4414600"/>
            <a:ext cx="784800" cy="267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41"/>
          <p:cNvSpPr/>
          <p:nvPr/>
        </p:nvSpPr>
        <p:spPr>
          <a:xfrm>
            <a:off x="2352500" y="4483925"/>
            <a:ext cx="870300" cy="267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41"/>
          <p:cNvSpPr/>
          <p:nvPr/>
        </p:nvSpPr>
        <p:spPr>
          <a:xfrm>
            <a:off x="3111175" y="4703625"/>
            <a:ext cx="1056000" cy="267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6" name="Google Shape;286;p41" title="Horizontal Nystagmus">
            <a:hlinkClick r:id="rId3"/>
          </p:cNvPr>
          <p:cNvPicPr preferRelativeResize="0"/>
          <p:nvPr/>
        </p:nvPicPr>
        <p:blipFill>
          <a:blip r:embed="rId4">
            <a:alphaModFix/>
          </a:blip>
          <a:stretch>
            <a:fillRect/>
          </a:stretch>
        </p:blipFill>
        <p:spPr>
          <a:xfrm>
            <a:off x="2286000" y="1542525"/>
            <a:ext cx="4572000" cy="3429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a:t>Mozeček</a:t>
            </a:r>
            <a:endParaRPr/>
          </a:p>
        </p:txBody>
      </p:sp>
      <p:sp>
        <p:nvSpPr>
          <p:cNvPr id="81" name="Google Shape;81;p15"/>
          <p:cNvSpPr txBox="1"/>
          <p:nvPr>
            <p:ph idx="1" type="body"/>
          </p:nvPr>
        </p:nvSpPr>
        <p:spPr>
          <a:xfrm>
            <a:off x="311700" y="1152475"/>
            <a:ext cx="86022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a:t>Funkce: </a:t>
            </a:r>
            <a:endParaRPr/>
          </a:p>
          <a:p>
            <a:pPr indent="-330200" lvl="0" marL="457200" rtl="0" algn="l">
              <a:spcBef>
                <a:spcPts val="1600"/>
              </a:spcBef>
              <a:spcAft>
                <a:spcPts val="0"/>
              </a:spcAft>
              <a:buSzPts val="1600"/>
              <a:buChar char="●"/>
            </a:pPr>
            <a:r>
              <a:rPr lang="cs" sz="1600" u="sng"/>
              <a:t>koordinace</a:t>
            </a:r>
            <a:r>
              <a:rPr lang="cs" sz="1600"/>
              <a:t> pohybů</a:t>
            </a:r>
            <a:endParaRPr sz="1600"/>
          </a:p>
          <a:p>
            <a:pPr indent="-304800" lvl="1" marL="914400" rtl="0" algn="l">
              <a:spcBef>
                <a:spcPts val="0"/>
              </a:spcBef>
              <a:spcAft>
                <a:spcPts val="0"/>
              </a:spcAft>
              <a:buSzPts val="1200"/>
              <a:buChar char="○"/>
            </a:pPr>
            <a:r>
              <a:rPr lang="cs" sz="1600"/>
              <a:t>plynulost a přesnost jemných a rychlých pohybů končetin</a:t>
            </a:r>
            <a:endParaRPr sz="1600"/>
          </a:p>
          <a:p>
            <a:pPr indent="-304800" lvl="1" marL="914400" rtl="0" algn="l">
              <a:spcBef>
                <a:spcPts val="0"/>
              </a:spcBef>
              <a:spcAft>
                <a:spcPts val="0"/>
              </a:spcAft>
              <a:buSzPts val="1200"/>
              <a:buChar char="○"/>
            </a:pPr>
            <a:r>
              <a:rPr lang="cs" sz="1600"/>
              <a:t>regulace svalového tonu (napětí)</a:t>
            </a:r>
            <a:endParaRPr sz="1600"/>
          </a:p>
          <a:p>
            <a:pPr indent="-330200" lvl="0" marL="457200" rtl="0" algn="l">
              <a:spcBef>
                <a:spcPts val="1600"/>
              </a:spcBef>
              <a:spcAft>
                <a:spcPts val="0"/>
              </a:spcAft>
              <a:buSzPts val="1600"/>
              <a:buChar char="●"/>
            </a:pPr>
            <a:r>
              <a:rPr lang="cs" sz="1600" u="sng"/>
              <a:t>udržování vzpřímeného postoje a rovnováhy </a:t>
            </a:r>
            <a:r>
              <a:rPr lang="cs" sz="1600"/>
              <a:t>(společně s vestibulárním systémem)</a:t>
            </a:r>
            <a:endParaRPr sz="1600"/>
          </a:p>
          <a:p>
            <a:pPr indent="0" lvl="0" marL="457200" rtl="0" algn="l">
              <a:spcBef>
                <a:spcPts val="1600"/>
              </a:spcBef>
              <a:spcAft>
                <a:spcPts val="0"/>
              </a:spcAft>
              <a:buNone/>
            </a:pPr>
            <a:r>
              <a:rPr i="1" lang="cs" sz="1600"/>
              <a:t>Při poruše mozečkových funkcí je pohyb možný, je však narušena jeho plynulost a přesnost. </a:t>
            </a:r>
            <a:endParaRPr i="1" sz="1300"/>
          </a:p>
          <a:p>
            <a:pPr indent="0" lvl="0" marL="0" rtl="0" algn="l">
              <a:spcBef>
                <a:spcPts val="1600"/>
              </a:spcBef>
              <a:spcAft>
                <a:spcPts val="0"/>
              </a:spcAft>
              <a:buNone/>
            </a:pPr>
            <a:r>
              <a:t/>
            </a:r>
            <a:endParaRPr/>
          </a:p>
          <a:p>
            <a:pPr indent="0" lvl="0" marL="457200" rtl="0" algn="l">
              <a:spcBef>
                <a:spcPts val="1600"/>
              </a:spcBef>
              <a:spcAft>
                <a:spcPts val="1600"/>
              </a:spcAft>
              <a:buNone/>
            </a:pPr>
            <a:r>
              <a:t/>
            </a:r>
            <a:endParaRPr sz="15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a:t>Kazuistika I. </a:t>
            </a:r>
            <a:endParaRPr/>
          </a:p>
        </p:txBody>
      </p:sp>
      <p:sp>
        <p:nvSpPr>
          <p:cNvPr id="292" name="Google Shape;292;p42"/>
          <p:cNvSpPr txBox="1"/>
          <p:nvPr>
            <p:ph idx="1" type="body"/>
          </p:nvPr>
        </p:nvSpPr>
        <p:spPr>
          <a:xfrm>
            <a:off x="311700" y="1152475"/>
            <a:ext cx="8385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cs" sz="1500"/>
              <a:t>Objektivně nerologicky: </a:t>
            </a:r>
            <a:endParaRPr i="1" sz="1500"/>
          </a:p>
          <a:p>
            <a:pPr indent="-323850" lvl="0" marL="457200" rtl="0" algn="l">
              <a:spcBef>
                <a:spcPts val="1600"/>
              </a:spcBef>
              <a:spcAft>
                <a:spcPts val="0"/>
              </a:spcAft>
              <a:buSzPts val="1500"/>
              <a:buChar char="●"/>
            </a:pPr>
            <a:r>
              <a:rPr i="1" lang="cs" sz="1500"/>
              <a:t>Tonické úchylky doprava</a:t>
            </a:r>
            <a:endParaRPr i="1" sz="1500"/>
          </a:p>
          <a:p>
            <a:pPr indent="-323850" lvl="0" marL="457200" rtl="0" algn="l">
              <a:spcBef>
                <a:spcPts val="0"/>
              </a:spcBef>
              <a:spcAft>
                <a:spcPts val="0"/>
              </a:spcAft>
              <a:buSzPts val="1500"/>
              <a:buChar char="●"/>
            </a:pPr>
            <a:r>
              <a:rPr i="1" lang="cs" sz="1500"/>
              <a:t>Horizontální nystagmus doleva</a:t>
            </a:r>
            <a:endParaRPr i="1" sz="1500"/>
          </a:p>
          <a:p>
            <a:pPr indent="-323850" lvl="0" marL="457200" rtl="0" algn="l">
              <a:spcBef>
                <a:spcPts val="0"/>
              </a:spcBef>
              <a:spcAft>
                <a:spcPts val="0"/>
              </a:spcAft>
              <a:buSzPts val="1500"/>
              <a:buChar char="●"/>
            </a:pPr>
            <a:r>
              <a:rPr i="1" lang="cs" sz="1500"/>
              <a:t>Bez jiné neurologické patalogie </a:t>
            </a:r>
            <a:endParaRPr i="1" sz="1500"/>
          </a:p>
          <a:p>
            <a:pPr indent="0" lvl="0" marL="0" rtl="0" algn="l">
              <a:spcBef>
                <a:spcPts val="1600"/>
              </a:spcBef>
              <a:spcAft>
                <a:spcPts val="0"/>
              </a:spcAft>
              <a:buNone/>
            </a:pPr>
            <a:r>
              <a:rPr i="1" lang="cs" sz="1500"/>
              <a:t>Provedená vyšetření: </a:t>
            </a:r>
            <a:endParaRPr i="1" sz="1500"/>
          </a:p>
          <a:p>
            <a:pPr indent="-323850" lvl="0" marL="457200" rtl="0" algn="l">
              <a:spcBef>
                <a:spcPts val="1600"/>
              </a:spcBef>
              <a:spcAft>
                <a:spcPts val="0"/>
              </a:spcAft>
              <a:buSzPts val="1500"/>
              <a:buChar char="●"/>
            </a:pPr>
            <a:r>
              <a:rPr i="1" lang="cs" sz="1500"/>
              <a:t>CT mozku normální nález </a:t>
            </a:r>
            <a:endParaRPr i="1" sz="1500"/>
          </a:p>
          <a:p>
            <a:pPr indent="-323850" lvl="0" marL="457200" rtl="0" algn="l">
              <a:spcBef>
                <a:spcPts val="0"/>
              </a:spcBef>
              <a:spcAft>
                <a:spcPts val="0"/>
              </a:spcAft>
              <a:buSzPts val="1500"/>
              <a:buChar char="●"/>
            </a:pPr>
            <a:r>
              <a:rPr i="1" lang="cs" sz="1500"/>
              <a:t>krevní odběry bez patologie</a:t>
            </a:r>
            <a:endParaRPr i="1" sz="1500"/>
          </a:p>
        </p:txBody>
      </p:sp>
      <p:sp>
        <p:nvSpPr>
          <p:cNvPr id="293" name="Google Shape;293;p42"/>
          <p:cNvSpPr/>
          <p:nvPr/>
        </p:nvSpPr>
        <p:spPr>
          <a:xfrm>
            <a:off x="4964075" y="3668600"/>
            <a:ext cx="513300" cy="236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42"/>
          <p:cNvSpPr/>
          <p:nvPr/>
        </p:nvSpPr>
        <p:spPr>
          <a:xfrm>
            <a:off x="4797375" y="4414600"/>
            <a:ext cx="784800" cy="267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42"/>
          <p:cNvSpPr/>
          <p:nvPr/>
        </p:nvSpPr>
        <p:spPr>
          <a:xfrm>
            <a:off x="2352500" y="4483925"/>
            <a:ext cx="870300" cy="267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42"/>
          <p:cNvSpPr/>
          <p:nvPr/>
        </p:nvSpPr>
        <p:spPr>
          <a:xfrm>
            <a:off x="3111175" y="4703625"/>
            <a:ext cx="1056000" cy="267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4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a:t>Kazuistika I. </a:t>
            </a:r>
            <a:endParaRPr/>
          </a:p>
        </p:txBody>
      </p:sp>
      <p:sp>
        <p:nvSpPr>
          <p:cNvPr id="302" name="Google Shape;302;p43"/>
          <p:cNvSpPr txBox="1"/>
          <p:nvPr>
            <p:ph idx="1" type="body"/>
          </p:nvPr>
        </p:nvSpPr>
        <p:spPr>
          <a:xfrm>
            <a:off x="311700" y="1152475"/>
            <a:ext cx="8385900" cy="34164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
            </a:pPr>
            <a:r>
              <a:rPr i="1" lang="cs" sz="1500"/>
              <a:t>Diagnóza: </a:t>
            </a:r>
            <a:endParaRPr i="1" sz="1500"/>
          </a:p>
          <a:p>
            <a:pPr indent="-323850" lvl="1" marL="914400" rtl="0" algn="l">
              <a:spcBef>
                <a:spcPts val="0"/>
              </a:spcBef>
              <a:spcAft>
                <a:spcPts val="0"/>
              </a:spcAft>
              <a:buSzPts val="1500"/>
              <a:buChar char="○"/>
            </a:pPr>
            <a:r>
              <a:rPr i="1" lang="cs" sz="1500"/>
              <a:t>Vestibulární neuronitida</a:t>
            </a:r>
            <a:endParaRPr i="1" sz="1500"/>
          </a:p>
          <a:p>
            <a:pPr indent="-323850" lvl="2" marL="1371600" rtl="0" algn="l">
              <a:spcBef>
                <a:spcPts val="0"/>
              </a:spcBef>
              <a:spcAft>
                <a:spcPts val="0"/>
              </a:spcAft>
              <a:buSzPts val="1500"/>
              <a:buChar char="■"/>
            </a:pPr>
            <a:r>
              <a:rPr i="1" lang="cs" sz="1500"/>
              <a:t>zánět vestibulárního nervu </a:t>
            </a:r>
            <a:endParaRPr i="1" sz="1500"/>
          </a:p>
          <a:p>
            <a:pPr indent="-323850" lvl="0" marL="457200" rtl="0" algn="l">
              <a:spcBef>
                <a:spcPts val="0"/>
              </a:spcBef>
              <a:spcAft>
                <a:spcPts val="0"/>
              </a:spcAft>
              <a:buSzPts val="1500"/>
              <a:buChar char="●"/>
            </a:pPr>
            <a:r>
              <a:rPr i="1" lang="cs" sz="1500"/>
              <a:t>Léčba </a:t>
            </a:r>
            <a:endParaRPr i="1" sz="1500"/>
          </a:p>
          <a:p>
            <a:pPr indent="-323850" lvl="1" marL="914400" rtl="0" algn="l">
              <a:spcBef>
                <a:spcPts val="0"/>
              </a:spcBef>
              <a:spcAft>
                <a:spcPts val="0"/>
              </a:spcAft>
              <a:buSzPts val="1500"/>
              <a:buChar char="○"/>
            </a:pPr>
            <a:r>
              <a:rPr i="1" lang="cs" sz="1500"/>
              <a:t>Kortikoidy, rehydratace </a:t>
            </a:r>
            <a:endParaRPr i="1" sz="1500"/>
          </a:p>
          <a:p>
            <a:pPr indent="-323850" lvl="1" marL="914400" rtl="0" algn="l">
              <a:spcBef>
                <a:spcPts val="0"/>
              </a:spcBef>
              <a:spcAft>
                <a:spcPts val="0"/>
              </a:spcAft>
              <a:buSzPts val="1500"/>
              <a:buChar char="○"/>
            </a:pPr>
            <a:r>
              <a:rPr i="1" lang="cs" sz="1500" u="sng"/>
              <a:t>Vestibulární rehabilitace</a:t>
            </a:r>
            <a:endParaRPr i="1" sz="1500" u="sng"/>
          </a:p>
          <a:p>
            <a:pPr indent="-323850" lvl="0" marL="457200" rtl="0" algn="l">
              <a:spcBef>
                <a:spcPts val="0"/>
              </a:spcBef>
              <a:spcAft>
                <a:spcPts val="0"/>
              </a:spcAft>
              <a:buSzPts val="1500"/>
              <a:buChar char="●"/>
            </a:pPr>
            <a:r>
              <a:rPr i="1" lang="cs" sz="1500"/>
              <a:t>Výsledek</a:t>
            </a:r>
            <a:endParaRPr i="1" sz="1500"/>
          </a:p>
          <a:p>
            <a:pPr indent="-323850" lvl="1" marL="914400" rtl="0" algn="l">
              <a:spcBef>
                <a:spcPts val="0"/>
              </a:spcBef>
              <a:spcAft>
                <a:spcPts val="0"/>
              </a:spcAft>
              <a:buSzPts val="1500"/>
              <a:buChar char="○"/>
            </a:pPr>
            <a:r>
              <a:rPr i="1" lang="cs" sz="1500"/>
              <a:t>Po 5 dnech propuštena domů, bez obtíží </a:t>
            </a:r>
            <a:endParaRPr i="1" sz="1500"/>
          </a:p>
          <a:p>
            <a:pPr indent="0" lvl="0" marL="914400" rtl="0" algn="l">
              <a:spcBef>
                <a:spcPts val="1600"/>
              </a:spcBef>
              <a:spcAft>
                <a:spcPts val="1600"/>
              </a:spcAft>
              <a:buNone/>
            </a:pPr>
            <a:r>
              <a:t/>
            </a:r>
            <a:endParaRPr i="1" sz="1500"/>
          </a:p>
        </p:txBody>
      </p:sp>
      <p:sp>
        <p:nvSpPr>
          <p:cNvPr id="303" name="Google Shape;303;p43"/>
          <p:cNvSpPr/>
          <p:nvPr/>
        </p:nvSpPr>
        <p:spPr>
          <a:xfrm>
            <a:off x="4964075" y="3668600"/>
            <a:ext cx="513300" cy="236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43"/>
          <p:cNvSpPr/>
          <p:nvPr/>
        </p:nvSpPr>
        <p:spPr>
          <a:xfrm>
            <a:off x="4797375" y="4414600"/>
            <a:ext cx="784800" cy="267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43"/>
          <p:cNvSpPr/>
          <p:nvPr/>
        </p:nvSpPr>
        <p:spPr>
          <a:xfrm>
            <a:off x="2352500" y="4483925"/>
            <a:ext cx="870300" cy="267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43"/>
          <p:cNvSpPr/>
          <p:nvPr/>
        </p:nvSpPr>
        <p:spPr>
          <a:xfrm>
            <a:off x="3111175" y="4703625"/>
            <a:ext cx="1056000" cy="267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4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a:t>Kazuistika II. </a:t>
            </a:r>
            <a:endParaRPr/>
          </a:p>
        </p:txBody>
      </p:sp>
      <p:sp>
        <p:nvSpPr>
          <p:cNvPr id="312" name="Google Shape;312;p44"/>
          <p:cNvSpPr txBox="1"/>
          <p:nvPr>
            <p:ph idx="1" type="body"/>
          </p:nvPr>
        </p:nvSpPr>
        <p:spPr>
          <a:xfrm>
            <a:off x="311700" y="1152475"/>
            <a:ext cx="8372400" cy="34164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
            </a:pPr>
            <a:r>
              <a:rPr lang="cs"/>
              <a:t>Muž 65 let</a:t>
            </a:r>
            <a:endParaRPr/>
          </a:p>
          <a:p>
            <a:pPr indent="-342900" lvl="0" marL="457200" rtl="0" algn="l">
              <a:spcBef>
                <a:spcPts val="0"/>
              </a:spcBef>
              <a:spcAft>
                <a:spcPts val="0"/>
              </a:spcAft>
              <a:buSzPts val="1800"/>
              <a:buChar char="●"/>
            </a:pPr>
            <a:r>
              <a:rPr lang="cs"/>
              <a:t>A. hypertenze, DM II, kuřák</a:t>
            </a:r>
            <a:endParaRPr/>
          </a:p>
          <a:p>
            <a:pPr indent="-342900" lvl="0" marL="457200" rtl="0" algn="l">
              <a:spcBef>
                <a:spcPts val="0"/>
              </a:spcBef>
              <a:spcAft>
                <a:spcPts val="0"/>
              </a:spcAft>
              <a:buSzPts val="1800"/>
              <a:buChar char="●"/>
            </a:pPr>
            <a:r>
              <a:rPr lang="cs"/>
              <a:t>Přichází  pro náhle vzniklou silnou závrať, zvracení</a:t>
            </a:r>
            <a:endParaRPr/>
          </a:p>
          <a:p>
            <a:pPr indent="-317500" lvl="1" marL="914400" rtl="0" algn="l">
              <a:spcBef>
                <a:spcPts val="0"/>
              </a:spcBef>
              <a:spcAft>
                <a:spcPts val="0"/>
              </a:spcAft>
              <a:buSzPts val="1400"/>
              <a:buChar char="○"/>
            </a:pPr>
            <a:r>
              <a:rPr lang="cs"/>
              <a:t>závrať má charakter jako na houpací lodi, nemá jednotný směr (“táhne” ho všemi směry) </a:t>
            </a:r>
            <a:endParaRPr/>
          </a:p>
          <a:p>
            <a:pPr indent="-342900" lvl="0" marL="457200" rtl="0" algn="l">
              <a:spcBef>
                <a:spcPts val="0"/>
              </a:spcBef>
              <a:spcAft>
                <a:spcPts val="0"/>
              </a:spcAft>
              <a:buSzPts val="1800"/>
              <a:buChar char="●"/>
            </a:pPr>
            <a:r>
              <a:rPr lang="cs"/>
              <a:t>Pacient si stěžuje na rozmazané </a:t>
            </a:r>
            <a:r>
              <a:rPr lang="cs"/>
              <a:t>vydění </a:t>
            </a:r>
            <a:r>
              <a:rPr lang="cs"/>
              <a:t>a obtížné polykání </a:t>
            </a:r>
            <a:endParaRPr/>
          </a:p>
          <a:p>
            <a:pPr indent="0" lvl="0" marL="0" rtl="0" algn="l">
              <a:spcBef>
                <a:spcPts val="1600"/>
              </a:spcBef>
              <a:spcAft>
                <a:spcPts val="0"/>
              </a:spcAft>
              <a:buNone/>
            </a:pPr>
            <a:r>
              <a:rPr i="1" lang="cs" sz="1500"/>
              <a:t>Objektivně neurologicky: </a:t>
            </a:r>
            <a:endParaRPr i="1" sz="1500"/>
          </a:p>
          <a:p>
            <a:pPr indent="-323850" lvl="0" marL="457200" rtl="0" algn="l">
              <a:spcBef>
                <a:spcPts val="1600"/>
              </a:spcBef>
              <a:spcAft>
                <a:spcPts val="0"/>
              </a:spcAft>
              <a:buSzPts val="1500"/>
              <a:buChar char="●"/>
            </a:pPr>
            <a:r>
              <a:rPr i="1" lang="cs" sz="1500"/>
              <a:t>Tonické úchylky všemi směry</a:t>
            </a:r>
            <a:endParaRPr i="1" sz="1500"/>
          </a:p>
          <a:p>
            <a:pPr indent="-323850" lvl="0" marL="457200" rtl="0" algn="l">
              <a:spcBef>
                <a:spcPts val="0"/>
              </a:spcBef>
              <a:spcAft>
                <a:spcPts val="0"/>
              </a:spcAft>
              <a:buSzPts val="1500"/>
              <a:buChar char="●"/>
            </a:pPr>
            <a:r>
              <a:rPr i="1" lang="cs" sz="1500"/>
              <a:t>Vertikální nystagmus </a:t>
            </a:r>
            <a:endParaRPr i="1" sz="1500"/>
          </a:p>
          <a:p>
            <a:pPr indent="-323850" lvl="0" marL="457200" rtl="0" algn="l">
              <a:spcBef>
                <a:spcPts val="0"/>
              </a:spcBef>
              <a:spcAft>
                <a:spcPts val="0"/>
              </a:spcAft>
              <a:buSzPts val="1500"/>
              <a:buChar char="●"/>
            </a:pPr>
            <a:r>
              <a:rPr i="1" lang="cs" sz="1500"/>
              <a:t>Léze n. XII vpravo, lehká dysfagie a dysartrie </a:t>
            </a:r>
            <a:endParaRPr i="1" sz="1500"/>
          </a:p>
          <a:p>
            <a:pPr indent="0" lvl="0" marL="0" rtl="0" algn="l">
              <a:spcBef>
                <a:spcPts val="1600"/>
              </a:spcBef>
              <a:spcAft>
                <a:spcPts val="0"/>
              </a:spcAft>
              <a:buNone/>
            </a:pPr>
            <a:r>
              <a:t/>
            </a:r>
            <a:endParaRPr i="1" sz="1500"/>
          </a:p>
          <a:p>
            <a:pPr indent="0" lvl="0" marL="0" rtl="0" algn="l">
              <a:spcBef>
                <a:spcPts val="1600"/>
              </a:spcBef>
              <a:spcAft>
                <a:spcPts val="0"/>
              </a:spcAft>
              <a:buNone/>
            </a:pPr>
            <a:r>
              <a:t/>
            </a:r>
            <a:endParaRPr/>
          </a:p>
          <a:p>
            <a:pPr indent="0" lvl="0" marL="457200" rtl="0" algn="l">
              <a:spcBef>
                <a:spcPts val="1600"/>
              </a:spcBef>
              <a:spcAft>
                <a:spcPts val="1600"/>
              </a:spcAft>
              <a:buNone/>
            </a:pPr>
            <a:r>
              <a:t/>
            </a:r>
            <a:endParaRPr/>
          </a:p>
        </p:txBody>
      </p:sp>
      <p:sp>
        <p:nvSpPr>
          <p:cNvPr id="313" name="Google Shape;313;p44"/>
          <p:cNvSpPr/>
          <p:nvPr/>
        </p:nvSpPr>
        <p:spPr>
          <a:xfrm>
            <a:off x="4797375" y="4414600"/>
            <a:ext cx="784800" cy="267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44"/>
          <p:cNvSpPr/>
          <p:nvPr/>
        </p:nvSpPr>
        <p:spPr>
          <a:xfrm>
            <a:off x="2352500" y="4483925"/>
            <a:ext cx="870300" cy="267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4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a:t>Kazuistika II. </a:t>
            </a:r>
            <a:endParaRPr/>
          </a:p>
        </p:txBody>
      </p:sp>
      <p:sp>
        <p:nvSpPr>
          <p:cNvPr id="320" name="Google Shape;320;p45"/>
          <p:cNvSpPr txBox="1"/>
          <p:nvPr>
            <p:ph idx="1" type="body"/>
          </p:nvPr>
        </p:nvSpPr>
        <p:spPr>
          <a:xfrm>
            <a:off x="311700" y="1152475"/>
            <a:ext cx="8372400" cy="34164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
            </a:pPr>
            <a:r>
              <a:rPr i="1" lang="cs" sz="1500"/>
              <a:t>Vertikální nystagmus </a:t>
            </a:r>
            <a:endParaRPr i="1" sz="1500"/>
          </a:p>
          <a:p>
            <a:pPr indent="-323850" lvl="0" marL="457200" rtl="0" algn="l">
              <a:spcBef>
                <a:spcPts val="0"/>
              </a:spcBef>
              <a:spcAft>
                <a:spcPts val="0"/>
              </a:spcAft>
              <a:buSzPts val="1500"/>
              <a:buChar char="●"/>
            </a:pPr>
            <a:r>
              <a:rPr i="1" lang="cs" sz="1500"/>
              <a:t>Léze n. XII vpravo</a:t>
            </a:r>
            <a:endParaRPr i="1" sz="1500"/>
          </a:p>
          <a:p>
            <a:pPr indent="0" lvl="0" marL="0" rtl="0" algn="l">
              <a:spcBef>
                <a:spcPts val="1600"/>
              </a:spcBef>
              <a:spcAft>
                <a:spcPts val="0"/>
              </a:spcAft>
              <a:buNone/>
            </a:pPr>
            <a:r>
              <a:t/>
            </a:r>
            <a:endParaRPr i="1" sz="1500"/>
          </a:p>
          <a:p>
            <a:pPr indent="0" lvl="0" marL="0" rtl="0" algn="l">
              <a:spcBef>
                <a:spcPts val="1600"/>
              </a:spcBef>
              <a:spcAft>
                <a:spcPts val="0"/>
              </a:spcAft>
              <a:buNone/>
            </a:pPr>
            <a:r>
              <a:t/>
            </a:r>
            <a:endParaRPr/>
          </a:p>
          <a:p>
            <a:pPr indent="0" lvl="0" marL="457200" rtl="0" algn="l">
              <a:spcBef>
                <a:spcPts val="1600"/>
              </a:spcBef>
              <a:spcAft>
                <a:spcPts val="1600"/>
              </a:spcAft>
              <a:buNone/>
            </a:pPr>
            <a:r>
              <a:t/>
            </a:r>
            <a:endParaRPr/>
          </a:p>
        </p:txBody>
      </p:sp>
      <p:sp>
        <p:nvSpPr>
          <p:cNvPr id="321" name="Google Shape;321;p45"/>
          <p:cNvSpPr/>
          <p:nvPr/>
        </p:nvSpPr>
        <p:spPr>
          <a:xfrm>
            <a:off x="4058650" y="2680225"/>
            <a:ext cx="513300" cy="236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45"/>
          <p:cNvSpPr/>
          <p:nvPr/>
        </p:nvSpPr>
        <p:spPr>
          <a:xfrm>
            <a:off x="4797375" y="4414600"/>
            <a:ext cx="784800" cy="267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45"/>
          <p:cNvSpPr/>
          <p:nvPr/>
        </p:nvSpPr>
        <p:spPr>
          <a:xfrm>
            <a:off x="2352500" y="4483925"/>
            <a:ext cx="870300" cy="267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45"/>
          <p:cNvSpPr/>
          <p:nvPr/>
        </p:nvSpPr>
        <p:spPr>
          <a:xfrm>
            <a:off x="3111175" y="4703625"/>
            <a:ext cx="1056000" cy="267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Vertical Nystagmus" id="325" name="Google Shape;325;p45" title="Vertical Nystagmus">
            <a:hlinkClick r:id="rId3"/>
          </p:cNvPr>
          <p:cNvPicPr preferRelativeResize="0"/>
          <p:nvPr/>
        </p:nvPicPr>
        <p:blipFill>
          <a:blip r:embed="rId4">
            <a:alphaModFix/>
          </a:blip>
          <a:stretch>
            <a:fillRect/>
          </a:stretch>
        </p:blipFill>
        <p:spPr>
          <a:xfrm>
            <a:off x="4677975" y="121750"/>
            <a:ext cx="4328500" cy="3246375"/>
          </a:xfrm>
          <a:prstGeom prst="rect">
            <a:avLst/>
          </a:prstGeom>
          <a:noFill/>
          <a:ln>
            <a:noFill/>
          </a:ln>
        </p:spPr>
      </p:pic>
      <p:pic>
        <p:nvPicPr>
          <p:cNvPr id="326" name="Google Shape;326;p45"/>
          <p:cNvPicPr preferRelativeResize="0"/>
          <p:nvPr/>
        </p:nvPicPr>
        <p:blipFill>
          <a:blip r:embed="rId5">
            <a:alphaModFix/>
          </a:blip>
          <a:stretch>
            <a:fillRect/>
          </a:stretch>
        </p:blipFill>
        <p:spPr>
          <a:xfrm>
            <a:off x="963550" y="2335046"/>
            <a:ext cx="3148550" cy="24167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4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a:t>Kazuistika II. </a:t>
            </a:r>
            <a:endParaRPr/>
          </a:p>
        </p:txBody>
      </p:sp>
      <p:sp>
        <p:nvSpPr>
          <p:cNvPr id="332" name="Google Shape;332;p46"/>
          <p:cNvSpPr txBox="1"/>
          <p:nvPr>
            <p:ph idx="1" type="body"/>
          </p:nvPr>
        </p:nvSpPr>
        <p:spPr>
          <a:xfrm>
            <a:off x="311700" y="1152475"/>
            <a:ext cx="8372400" cy="34164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
            </a:pPr>
            <a:r>
              <a:rPr lang="cs"/>
              <a:t>CT mozku </a:t>
            </a:r>
            <a:endParaRPr i="1" sz="1500"/>
          </a:p>
          <a:p>
            <a:pPr indent="0" lvl="0" marL="0" rtl="0" algn="l">
              <a:spcBef>
                <a:spcPts val="1600"/>
              </a:spcBef>
              <a:spcAft>
                <a:spcPts val="0"/>
              </a:spcAft>
              <a:buNone/>
            </a:pPr>
            <a:r>
              <a:t/>
            </a:r>
            <a:endParaRPr/>
          </a:p>
          <a:p>
            <a:pPr indent="0" lvl="0" marL="457200" rtl="0" algn="l">
              <a:spcBef>
                <a:spcPts val="1600"/>
              </a:spcBef>
              <a:spcAft>
                <a:spcPts val="1600"/>
              </a:spcAft>
              <a:buNone/>
            </a:pPr>
            <a:r>
              <a:t/>
            </a:r>
            <a:endParaRPr/>
          </a:p>
        </p:txBody>
      </p:sp>
      <p:sp>
        <p:nvSpPr>
          <p:cNvPr id="333" name="Google Shape;333;p46"/>
          <p:cNvSpPr/>
          <p:nvPr/>
        </p:nvSpPr>
        <p:spPr>
          <a:xfrm>
            <a:off x="4058650" y="2680225"/>
            <a:ext cx="513300" cy="236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46"/>
          <p:cNvSpPr/>
          <p:nvPr/>
        </p:nvSpPr>
        <p:spPr>
          <a:xfrm>
            <a:off x="4797375" y="4414600"/>
            <a:ext cx="784800" cy="267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46"/>
          <p:cNvSpPr/>
          <p:nvPr/>
        </p:nvSpPr>
        <p:spPr>
          <a:xfrm>
            <a:off x="2352500" y="4483925"/>
            <a:ext cx="870300" cy="267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46"/>
          <p:cNvSpPr/>
          <p:nvPr/>
        </p:nvSpPr>
        <p:spPr>
          <a:xfrm>
            <a:off x="3111175" y="4703625"/>
            <a:ext cx="1056000" cy="267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7" name="Google Shape;337;p46"/>
          <p:cNvPicPr preferRelativeResize="0"/>
          <p:nvPr/>
        </p:nvPicPr>
        <p:blipFill>
          <a:blip r:embed="rId3">
            <a:alphaModFix/>
          </a:blip>
          <a:stretch>
            <a:fillRect/>
          </a:stretch>
        </p:blipFill>
        <p:spPr>
          <a:xfrm>
            <a:off x="5484850" y="233375"/>
            <a:ext cx="3199250" cy="2996125"/>
          </a:xfrm>
          <a:prstGeom prst="rect">
            <a:avLst/>
          </a:prstGeom>
          <a:noFill/>
          <a:ln>
            <a:noFill/>
          </a:ln>
        </p:spPr>
      </p:pic>
      <p:pic>
        <p:nvPicPr>
          <p:cNvPr id="338" name="Google Shape;338;p46"/>
          <p:cNvPicPr preferRelativeResize="0"/>
          <p:nvPr/>
        </p:nvPicPr>
        <p:blipFill>
          <a:blip r:embed="rId4">
            <a:alphaModFix/>
          </a:blip>
          <a:stretch>
            <a:fillRect/>
          </a:stretch>
        </p:blipFill>
        <p:spPr>
          <a:xfrm>
            <a:off x="2321775" y="1817038"/>
            <a:ext cx="2865475" cy="28654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4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a:t>Kazuistika II. </a:t>
            </a:r>
            <a:endParaRPr/>
          </a:p>
        </p:txBody>
      </p:sp>
      <p:sp>
        <p:nvSpPr>
          <p:cNvPr id="344" name="Google Shape;344;p47"/>
          <p:cNvSpPr txBox="1"/>
          <p:nvPr>
            <p:ph idx="1" type="body"/>
          </p:nvPr>
        </p:nvSpPr>
        <p:spPr>
          <a:xfrm>
            <a:off x="311700" y="1152475"/>
            <a:ext cx="8372400" cy="34164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
            </a:pPr>
            <a:r>
              <a:rPr lang="cs"/>
              <a:t>CT mozku </a:t>
            </a:r>
            <a:endParaRPr/>
          </a:p>
          <a:p>
            <a:pPr indent="-323850" lvl="1" marL="914400" rtl="0" algn="l">
              <a:spcBef>
                <a:spcPts val="0"/>
              </a:spcBef>
              <a:spcAft>
                <a:spcPts val="0"/>
              </a:spcAft>
              <a:buSzPts val="1500"/>
              <a:buChar char="○"/>
            </a:pPr>
            <a:r>
              <a:rPr lang="cs"/>
              <a:t>krvácení do mozkového kmene </a:t>
            </a:r>
            <a:endParaRPr/>
          </a:p>
          <a:p>
            <a:pPr indent="-342900" lvl="0" marL="457200" rtl="0" algn="l">
              <a:spcBef>
                <a:spcPts val="0"/>
              </a:spcBef>
              <a:spcAft>
                <a:spcPts val="0"/>
              </a:spcAft>
              <a:buSzPts val="1800"/>
              <a:buChar char="●"/>
            </a:pPr>
            <a:r>
              <a:rPr lang="cs"/>
              <a:t>Terapie:</a:t>
            </a:r>
            <a:endParaRPr/>
          </a:p>
          <a:p>
            <a:pPr indent="-317500" lvl="1" marL="914400" rtl="0" algn="l">
              <a:spcBef>
                <a:spcPts val="0"/>
              </a:spcBef>
              <a:spcAft>
                <a:spcPts val="0"/>
              </a:spcAft>
              <a:buSzPts val="1400"/>
              <a:buChar char="○"/>
            </a:pPr>
            <a:r>
              <a:rPr lang="cs"/>
              <a:t>Korekce krevního tlaku, korekce glykemie</a:t>
            </a:r>
            <a:endParaRPr/>
          </a:p>
          <a:p>
            <a:pPr indent="-317500" lvl="1" marL="914400" rtl="0" algn="l">
              <a:spcBef>
                <a:spcPts val="0"/>
              </a:spcBef>
              <a:spcAft>
                <a:spcPts val="0"/>
              </a:spcAft>
              <a:buSzPts val="1400"/>
              <a:buChar char="○"/>
            </a:pPr>
            <a:r>
              <a:rPr lang="cs"/>
              <a:t>Rehabilitace</a:t>
            </a:r>
            <a:endParaRPr/>
          </a:p>
          <a:p>
            <a:pPr indent="-342900" lvl="0" marL="457200" rtl="0" algn="l">
              <a:spcBef>
                <a:spcPts val="0"/>
              </a:spcBef>
              <a:spcAft>
                <a:spcPts val="0"/>
              </a:spcAft>
              <a:buSzPts val="1800"/>
              <a:buChar char="●"/>
            </a:pPr>
            <a:r>
              <a:rPr lang="cs"/>
              <a:t>Po týdnu hospitalizace propuštěn domů</a:t>
            </a:r>
            <a:endParaRPr/>
          </a:p>
          <a:p>
            <a:pPr indent="-317500" lvl="1" marL="914400" rtl="0" algn="l">
              <a:spcBef>
                <a:spcPts val="0"/>
              </a:spcBef>
              <a:spcAft>
                <a:spcPts val="0"/>
              </a:spcAft>
              <a:buSzPts val="1400"/>
              <a:buChar char="○"/>
            </a:pPr>
            <a:r>
              <a:rPr lang="cs"/>
              <a:t>Zůstalo vertigo, léze n. hypoglossus, lehká dysartrie a dysfagie </a:t>
            </a:r>
            <a:endParaRPr/>
          </a:p>
          <a:p>
            <a:pPr indent="0" lvl="0" marL="0" rtl="0" algn="l">
              <a:spcBef>
                <a:spcPts val="1600"/>
              </a:spcBef>
              <a:spcAft>
                <a:spcPts val="0"/>
              </a:spcAft>
              <a:buNone/>
            </a:pPr>
            <a:r>
              <a:t/>
            </a:r>
            <a:endParaRPr/>
          </a:p>
          <a:p>
            <a:pPr indent="0" lvl="0" marL="457200" rtl="0" algn="l">
              <a:spcBef>
                <a:spcPts val="1600"/>
              </a:spcBef>
              <a:spcAft>
                <a:spcPts val="1600"/>
              </a:spcAft>
              <a:buNone/>
            </a:pPr>
            <a:r>
              <a:t/>
            </a:r>
            <a:endParaRPr/>
          </a:p>
        </p:txBody>
      </p:sp>
      <p:sp>
        <p:nvSpPr>
          <p:cNvPr id="345" name="Google Shape;345;p47"/>
          <p:cNvSpPr/>
          <p:nvPr/>
        </p:nvSpPr>
        <p:spPr>
          <a:xfrm>
            <a:off x="4797375" y="4414600"/>
            <a:ext cx="784800" cy="267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47"/>
          <p:cNvSpPr/>
          <p:nvPr/>
        </p:nvSpPr>
        <p:spPr>
          <a:xfrm>
            <a:off x="2352500" y="4483925"/>
            <a:ext cx="870300" cy="267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47"/>
          <p:cNvSpPr/>
          <p:nvPr/>
        </p:nvSpPr>
        <p:spPr>
          <a:xfrm>
            <a:off x="3111175" y="4703625"/>
            <a:ext cx="1056000" cy="267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a:t>Vyšetření mozečkových funkcí</a:t>
            </a:r>
            <a:endParaRPr/>
          </a:p>
        </p:txBody>
      </p:sp>
      <p:sp>
        <p:nvSpPr>
          <p:cNvPr id="87" name="Google Shape;87;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17500" lvl="0" marL="457200" rtl="0" algn="l">
              <a:spcBef>
                <a:spcPts val="1200"/>
              </a:spcBef>
              <a:spcAft>
                <a:spcPts val="0"/>
              </a:spcAft>
              <a:buSzPts val="1400"/>
              <a:buChar char="●"/>
            </a:pPr>
            <a:r>
              <a:rPr b="1" lang="cs" sz="1400"/>
              <a:t>Vyšetření stoje </a:t>
            </a:r>
            <a:endParaRPr b="1" sz="1400"/>
          </a:p>
          <a:p>
            <a:pPr indent="-317500" lvl="1" marL="914400" rtl="0" algn="l">
              <a:spcBef>
                <a:spcPts val="0"/>
              </a:spcBef>
              <a:spcAft>
                <a:spcPts val="0"/>
              </a:spcAft>
              <a:buSzPts val="1400"/>
              <a:buChar char="○"/>
            </a:pPr>
            <a:r>
              <a:rPr lang="cs" sz="1400"/>
              <a:t>Romberg I, II, III</a:t>
            </a:r>
            <a:endParaRPr b="1" sz="1400"/>
          </a:p>
          <a:p>
            <a:pPr indent="-317500" lvl="2" marL="1371600" rtl="0" algn="l">
              <a:spcBef>
                <a:spcPts val="0"/>
              </a:spcBef>
              <a:spcAft>
                <a:spcPts val="0"/>
              </a:spcAft>
              <a:buSzPts val="1400"/>
              <a:buChar char="■"/>
            </a:pPr>
            <a:r>
              <a:rPr lang="cs"/>
              <a:t>porucha stoje</a:t>
            </a:r>
            <a:r>
              <a:rPr b="1" lang="cs"/>
              <a:t> (abazie)</a:t>
            </a:r>
            <a:endParaRPr b="1" sz="1400"/>
          </a:p>
          <a:p>
            <a:pPr indent="-317500" lvl="0" marL="457200" rtl="0" algn="l">
              <a:spcBef>
                <a:spcPts val="0"/>
              </a:spcBef>
              <a:spcAft>
                <a:spcPts val="0"/>
              </a:spcAft>
              <a:buSzPts val="1400"/>
              <a:buChar char="●"/>
            </a:pPr>
            <a:r>
              <a:rPr b="1" lang="cs" sz="1400"/>
              <a:t>Vyšetření chůze </a:t>
            </a:r>
            <a:endParaRPr b="1" sz="1400"/>
          </a:p>
          <a:p>
            <a:pPr indent="-317500" lvl="1" marL="914400" rtl="0" algn="l">
              <a:spcBef>
                <a:spcPts val="0"/>
              </a:spcBef>
              <a:spcAft>
                <a:spcPts val="0"/>
              </a:spcAft>
              <a:buSzPts val="1400"/>
              <a:buChar char="○"/>
            </a:pPr>
            <a:r>
              <a:rPr lang="cs"/>
              <a:t>Chůze I (otevřené oči), chůze II (při zavřených očích)</a:t>
            </a:r>
            <a:endParaRPr/>
          </a:p>
          <a:p>
            <a:pPr indent="-317500" lvl="2" marL="1371600" rtl="0" algn="l">
              <a:spcBef>
                <a:spcPts val="0"/>
              </a:spcBef>
              <a:spcAft>
                <a:spcPts val="0"/>
              </a:spcAft>
              <a:buSzPts val="1400"/>
              <a:buChar char="■"/>
            </a:pPr>
            <a:r>
              <a:rPr lang="cs"/>
              <a:t>porucha chůze</a:t>
            </a:r>
            <a:r>
              <a:rPr b="1" lang="cs"/>
              <a:t> (astazie)</a:t>
            </a:r>
            <a:endParaRPr/>
          </a:p>
          <a:p>
            <a:pPr indent="-317500" lvl="0" marL="457200" rtl="0" algn="l">
              <a:spcBef>
                <a:spcPts val="0"/>
              </a:spcBef>
              <a:spcAft>
                <a:spcPts val="0"/>
              </a:spcAft>
              <a:buSzPts val="1400"/>
              <a:buChar char="●"/>
            </a:pPr>
            <a:r>
              <a:rPr b="1" lang="cs" sz="1400"/>
              <a:t>Vyšetření taxe </a:t>
            </a:r>
            <a:r>
              <a:rPr lang="cs" sz="1400"/>
              <a:t>(koordinace pohybů)</a:t>
            </a:r>
            <a:endParaRPr sz="1400"/>
          </a:p>
          <a:p>
            <a:pPr indent="-317500" lvl="1" marL="914400" rtl="0" algn="l">
              <a:spcBef>
                <a:spcPts val="0"/>
              </a:spcBef>
              <a:spcAft>
                <a:spcPts val="0"/>
              </a:spcAft>
              <a:buSzPts val="1400"/>
              <a:buChar char="○"/>
            </a:pPr>
            <a:r>
              <a:rPr b="1" lang="cs" u="sng"/>
              <a:t>Na HKK </a:t>
            </a:r>
            <a:endParaRPr b="1" u="sng"/>
          </a:p>
          <a:p>
            <a:pPr indent="-317500" lvl="2" marL="1371600" rtl="0" algn="l">
              <a:spcBef>
                <a:spcPts val="0"/>
              </a:spcBef>
              <a:spcAft>
                <a:spcPts val="0"/>
              </a:spcAft>
              <a:buSzPts val="1400"/>
              <a:buChar char="■"/>
            </a:pPr>
            <a:r>
              <a:rPr i="1" lang="cs" u="sng"/>
              <a:t>TEST PRST (UKAZOVÁK) – NOS (</a:t>
            </a:r>
            <a:r>
              <a:rPr lang="cs"/>
              <a:t>oči otevřené)</a:t>
            </a:r>
            <a:endParaRPr/>
          </a:p>
          <a:p>
            <a:pPr indent="-317500" lvl="2" marL="1371600" rtl="0" algn="l">
              <a:spcBef>
                <a:spcPts val="0"/>
              </a:spcBef>
              <a:spcAft>
                <a:spcPts val="0"/>
              </a:spcAft>
              <a:buSzPts val="1400"/>
              <a:buChar char="■"/>
            </a:pPr>
            <a:r>
              <a:rPr lang="cs"/>
              <a:t>Nebo jen </a:t>
            </a:r>
            <a:r>
              <a:rPr i="1" lang="cs" u="sng"/>
              <a:t>DOTYK NOSU UKAZOVÁKEM  </a:t>
            </a:r>
            <a:r>
              <a:rPr lang="cs"/>
              <a:t>při zavřených očích</a:t>
            </a:r>
            <a:endParaRPr/>
          </a:p>
          <a:p>
            <a:pPr indent="-317500" lvl="1" marL="914400" rtl="0" algn="l">
              <a:spcBef>
                <a:spcPts val="0"/>
              </a:spcBef>
              <a:spcAft>
                <a:spcPts val="0"/>
              </a:spcAft>
              <a:buSzPts val="1400"/>
              <a:buChar char="○"/>
            </a:pPr>
            <a:r>
              <a:rPr b="1" lang="cs" u="sng"/>
              <a:t>Na DKK </a:t>
            </a:r>
            <a:endParaRPr b="1" u="sng"/>
          </a:p>
          <a:p>
            <a:pPr indent="-317500" lvl="2" marL="1371600" rtl="0" algn="l">
              <a:spcBef>
                <a:spcPts val="0"/>
              </a:spcBef>
              <a:spcAft>
                <a:spcPts val="0"/>
              </a:spcAft>
              <a:buSzPts val="1400"/>
              <a:buChar char="■"/>
            </a:pPr>
            <a:r>
              <a:rPr lang="cs">
                <a:highlight>
                  <a:srgbClr val="FFFFFF"/>
                </a:highlight>
              </a:rPr>
              <a:t>Dotyk paty jedné nohy kolena druhé nohy a pohyb paty až na nárt </a:t>
            </a:r>
            <a:r>
              <a:rPr lang="cs"/>
              <a:t>při zavřených očích</a:t>
            </a:r>
            <a:endParaRPr/>
          </a:p>
          <a:p>
            <a:pPr indent="-342900" lvl="0" marL="457200" rtl="0" algn="l">
              <a:spcBef>
                <a:spcPts val="0"/>
              </a:spcBef>
              <a:spcAft>
                <a:spcPts val="0"/>
              </a:spcAft>
              <a:buSzPts val="1800"/>
              <a:buChar char="●"/>
            </a:pPr>
            <a:r>
              <a:rPr lang="cs">
                <a:highlight>
                  <a:srgbClr val="FFFFFF"/>
                </a:highlight>
              </a:rPr>
              <a:t>Diadochokineza - schopnost vykonávat střídavě rychlé protichůdné pohyby</a:t>
            </a:r>
            <a:endParaRPr b="1"/>
          </a:p>
          <a:p>
            <a:pPr indent="0" lvl="0" marL="457200" rtl="0" algn="l">
              <a:spcBef>
                <a:spcPts val="1700"/>
              </a:spcBef>
              <a:spcAft>
                <a:spcPts val="1600"/>
              </a:spcAft>
              <a:buNone/>
            </a:pPr>
            <a:r>
              <a:t/>
            </a:r>
            <a:endParaRPr sz="1400"/>
          </a:p>
        </p:txBody>
      </p:sp>
      <p:pic>
        <p:nvPicPr>
          <p:cNvPr id="88" name="Google Shape;88;p16"/>
          <p:cNvPicPr preferRelativeResize="0"/>
          <p:nvPr/>
        </p:nvPicPr>
        <p:blipFill rotWithShape="1">
          <a:blip r:embed="rId3">
            <a:alphaModFix/>
          </a:blip>
          <a:srcRect b="18334" l="16052" r="19427" t="18681"/>
          <a:stretch/>
        </p:blipFill>
        <p:spPr>
          <a:xfrm>
            <a:off x="6341800" y="851800"/>
            <a:ext cx="2349100" cy="17199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a:t>Vyšetření mozečkových funkcí</a:t>
            </a:r>
            <a:endParaRPr/>
          </a:p>
        </p:txBody>
      </p:sp>
      <p:pic>
        <p:nvPicPr>
          <p:cNvPr id="94" name="Google Shape;94;p17"/>
          <p:cNvPicPr preferRelativeResize="0"/>
          <p:nvPr/>
        </p:nvPicPr>
        <p:blipFill rotWithShape="1">
          <a:blip r:embed="rId3">
            <a:alphaModFix/>
          </a:blip>
          <a:srcRect b="-2261" l="7804" r="8098" t="3515"/>
          <a:stretch/>
        </p:blipFill>
        <p:spPr>
          <a:xfrm>
            <a:off x="1008275" y="1327350"/>
            <a:ext cx="6809076" cy="33482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a:t>Mozeček</a:t>
            </a:r>
            <a:endParaRPr/>
          </a:p>
        </p:txBody>
      </p:sp>
      <p:sp>
        <p:nvSpPr>
          <p:cNvPr id="100" name="Google Shape;100;p18"/>
          <p:cNvSpPr txBox="1"/>
          <p:nvPr>
            <p:ph idx="1" type="body"/>
          </p:nvPr>
        </p:nvSpPr>
        <p:spPr>
          <a:xfrm>
            <a:off x="311700" y="1152475"/>
            <a:ext cx="81357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a:t>Příznaky poruch</a:t>
            </a:r>
            <a:endParaRPr/>
          </a:p>
          <a:p>
            <a:pPr indent="-330200" lvl="0" marL="457200" rtl="0" algn="l">
              <a:spcBef>
                <a:spcPts val="1600"/>
              </a:spcBef>
              <a:spcAft>
                <a:spcPts val="0"/>
              </a:spcAft>
              <a:buSzPts val="1600"/>
              <a:buChar char="●"/>
            </a:pPr>
            <a:r>
              <a:rPr lang="cs" sz="1600"/>
              <a:t>porucha stoje</a:t>
            </a:r>
            <a:r>
              <a:rPr b="1" lang="cs" sz="1600"/>
              <a:t> (abazie) </a:t>
            </a:r>
            <a:r>
              <a:rPr lang="cs" sz="1600"/>
              <a:t>a chůze</a:t>
            </a:r>
            <a:r>
              <a:rPr b="1" lang="cs" sz="1600"/>
              <a:t> (astazie)</a:t>
            </a:r>
            <a:endParaRPr b="1" sz="1600"/>
          </a:p>
          <a:p>
            <a:pPr indent="-330200" lvl="0" marL="457200" rtl="0" algn="l">
              <a:spcBef>
                <a:spcPts val="0"/>
              </a:spcBef>
              <a:spcAft>
                <a:spcPts val="0"/>
              </a:spcAft>
              <a:buSzPts val="1600"/>
              <a:buChar char="●"/>
            </a:pPr>
            <a:r>
              <a:rPr b="1" lang="cs" sz="1600"/>
              <a:t>hypotonie</a:t>
            </a:r>
            <a:r>
              <a:rPr lang="cs" sz="1600"/>
              <a:t> </a:t>
            </a:r>
            <a:r>
              <a:rPr lang="cs" sz="1500"/>
              <a:t>končetin (snížení svalového tonu)</a:t>
            </a:r>
            <a:endParaRPr sz="1500"/>
          </a:p>
          <a:p>
            <a:pPr indent="-330200" lvl="0" marL="457200" rtl="0" algn="l">
              <a:spcBef>
                <a:spcPts val="0"/>
              </a:spcBef>
              <a:spcAft>
                <a:spcPts val="0"/>
              </a:spcAft>
              <a:buSzPts val="1600"/>
              <a:buChar char="●"/>
            </a:pPr>
            <a:r>
              <a:rPr b="1" lang="cs" sz="1600"/>
              <a:t>ataxie</a:t>
            </a:r>
            <a:r>
              <a:rPr lang="cs" sz="1600"/>
              <a:t> </a:t>
            </a:r>
            <a:r>
              <a:rPr lang="cs" sz="1500"/>
              <a:t>(porucha koordinace pohybu)</a:t>
            </a:r>
            <a:endParaRPr sz="1500"/>
          </a:p>
          <a:p>
            <a:pPr indent="-317500" lvl="1" marL="1371600" rtl="0" algn="l">
              <a:spcBef>
                <a:spcPts val="0"/>
              </a:spcBef>
              <a:spcAft>
                <a:spcPts val="0"/>
              </a:spcAft>
              <a:buSzPts val="1400"/>
              <a:buChar char="○"/>
            </a:pPr>
            <a:r>
              <a:rPr lang="cs"/>
              <a:t>neschopnost jeho provedení plynule a po nejkratší dráze, takže pohyb je kymácivý </a:t>
            </a:r>
            <a:endParaRPr/>
          </a:p>
          <a:p>
            <a:pPr indent="-330200" lvl="0" marL="457200" rtl="0" algn="l">
              <a:spcBef>
                <a:spcPts val="0"/>
              </a:spcBef>
              <a:spcAft>
                <a:spcPts val="0"/>
              </a:spcAft>
              <a:buSzPts val="1600"/>
              <a:buChar char="●"/>
            </a:pPr>
            <a:r>
              <a:rPr b="1" lang="cs" sz="1600"/>
              <a:t>dysmetrie</a:t>
            </a:r>
            <a:r>
              <a:rPr lang="cs" sz="1600"/>
              <a:t> </a:t>
            </a:r>
            <a:r>
              <a:rPr lang="cs" sz="1400"/>
              <a:t>(neschopnost přesného cílení pohybů  většinou jde o hypermetrii, tedy přestřelení pohybu)</a:t>
            </a:r>
            <a:r>
              <a:rPr lang="cs" sz="1500"/>
              <a:t> </a:t>
            </a:r>
            <a:endParaRPr sz="1500"/>
          </a:p>
          <a:p>
            <a:pPr indent="-330200" lvl="0" marL="457200" rtl="0" algn="l">
              <a:spcBef>
                <a:spcPts val="0"/>
              </a:spcBef>
              <a:spcAft>
                <a:spcPts val="0"/>
              </a:spcAft>
              <a:buSzPts val="1600"/>
              <a:buChar char="●"/>
            </a:pPr>
            <a:r>
              <a:rPr lang="cs" sz="1500"/>
              <a:t>třes končetin</a:t>
            </a:r>
            <a:r>
              <a:rPr lang="cs" sz="1600"/>
              <a:t> (</a:t>
            </a:r>
            <a:r>
              <a:rPr b="1" lang="cs" sz="1600"/>
              <a:t>tremor</a:t>
            </a:r>
            <a:r>
              <a:rPr lang="cs" sz="1600"/>
              <a:t>)</a:t>
            </a:r>
            <a:endParaRPr sz="1600"/>
          </a:p>
          <a:p>
            <a:pPr indent="-317500" lvl="1" marL="1371600" rtl="0" algn="l">
              <a:spcBef>
                <a:spcPts val="0"/>
              </a:spcBef>
              <a:spcAft>
                <a:spcPts val="0"/>
              </a:spcAft>
              <a:buSzPts val="1400"/>
              <a:buChar char="○"/>
            </a:pPr>
            <a:r>
              <a:rPr lang="cs"/>
              <a:t>hrubý, kymácivý a objevuje se pouze při pohybu (v začátku a na konci před dosažením cíle)</a:t>
            </a:r>
            <a:endParaRPr/>
          </a:p>
          <a:p>
            <a:pPr indent="0" lvl="0" marL="914400" rtl="0" algn="l">
              <a:spcBef>
                <a:spcPts val="1600"/>
              </a:spcBef>
              <a:spcAft>
                <a:spcPts val="160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id="105" name="Google Shape;105;p19"/>
          <p:cNvPicPr preferRelativeResize="0"/>
          <p:nvPr/>
        </p:nvPicPr>
        <p:blipFill>
          <a:blip r:embed="rId3">
            <a:alphaModFix/>
          </a:blip>
          <a:stretch>
            <a:fillRect/>
          </a:stretch>
        </p:blipFill>
        <p:spPr>
          <a:xfrm>
            <a:off x="5617425" y="38274"/>
            <a:ext cx="3656601" cy="1841025"/>
          </a:xfrm>
          <a:prstGeom prst="rect">
            <a:avLst/>
          </a:prstGeom>
          <a:noFill/>
          <a:ln>
            <a:noFill/>
          </a:ln>
        </p:spPr>
      </p:pic>
      <p:sp>
        <p:nvSpPr>
          <p:cNvPr id="106" name="Google Shape;106;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a:t>Mozeček</a:t>
            </a:r>
            <a:endParaRPr/>
          </a:p>
        </p:txBody>
      </p:sp>
      <p:sp>
        <p:nvSpPr>
          <p:cNvPr id="107" name="Google Shape;107;p19"/>
          <p:cNvSpPr txBox="1"/>
          <p:nvPr>
            <p:ph idx="1" type="body"/>
          </p:nvPr>
        </p:nvSpPr>
        <p:spPr>
          <a:xfrm>
            <a:off x="311700" y="1152475"/>
            <a:ext cx="5482800" cy="34164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
            </a:pPr>
            <a:r>
              <a:rPr b="1" lang="cs" sz="1500"/>
              <a:t>Střední část (tzv. vermis) </a:t>
            </a:r>
            <a:endParaRPr b="1" sz="1500"/>
          </a:p>
          <a:p>
            <a:pPr indent="-317500" lvl="1" marL="914400" rtl="0" algn="l">
              <a:spcBef>
                <a:spcPts val="0"/>
              </a:spcBef>
              <a:spcAft>
                <a:spcPts val="0"/>
              </a:spcAft>
              <a:buSzPts val="1400"/>
              <a:buChar char="○"/>
            </a:pPr>
            <a:r>
              <a:rPr lang="cs"/>
              <a:t>S</a:t>
            </a:r>
            <a:r>
              <a:rPr lang="cs" sz="1400"/>
              <a:t>tarší část mozečku, která koordinuje trupové svalstvo</a:t>
            </a:r>
            <a:endParaRPr sz="1400"/>
          </a:p>
          <a:p>
            <a:pPr indent="-317500" lvl="1" marL="914400" rtl="0" algn="l">
              <a:spcBef>
                <a:spcPts val="0"/>
              </a:spcBef>
              <a:spcAft>
                <a:spcPts val="0"/>
              </a:spcAft>
              <a:buSzPts val="1400"/>
              <a:buChar char="○"/>
            </a:pPr>
            <a:r>
              <a:rPr lang="cs" sz="1400"/>
              <a:t>Při postižení vzniká tzv. </a:t>
            </a:r>
            <a:r>
              <a:rPr lang="cs" sz="1400" u="sng"/>
              <a:t>palleocerebellární syndrom</a:t>
            </a:r>
            <a:r>
              <a:rPr lang="cs" sz="1400"/>
              <a:t>: </a:t>
            </a:r>
            <a:endParaRPr sz="1400"/>
          </a:p>
          <a:p>
            <a:pPr indent="-317500" lvl="2" marL="1371600" rtl="0" algn="l">
              <a:spcBef>
                <a:spcPts val="0"/>
              </a:spcBef>
              <a:spcAft>
                <a:spcPts val="0"/>
              </a:spcAft>
              <a:buSzPts val="1400"/>
              <a:buChar char="■"/>
            </a:pPr>
            <a:r>
              <a:rPr i="1" lang="cs"/>
              <a:t>porucha stoje a chůze, podobná chůzi opilecké (nejistý nestabilní stoj, chůze o široké bázi, vrávoravá, s tendencí k pádům, potíže s koordinací pohybů při změně polohy těla např. do sedu či stoje)</a:t>
            </a:r>
            <a:endParaRPr i="1" sz="1500"/>
          </a:p>
          <a:p>
            <a:pPr indent="0" lvl="0" marL="914400" rtl="0" algn="l">
              <a:spcBef>
                <a:spcPts val="1600"/>
              </a:spcBef>
              <a:spcAft>
                <a:spcPts val="1600"/>
              </a:spcAft>
              <a:buNone/>
            </a:pPr>
            <a:r>
              <a:t/>
            </a:r>
            <a:endParaRPr sz="1400"/>
          </a:p>
        </p:txBody>
      </p:sp>
      <p:pic>
        <p:nvPicPr>
          <p:cNvPr id="108" name="Google Shape;108;p19"/>
          <p:cNvPicPr preferRelativeResize="0"/>
          <p:nvPr/>
        </p:nvPicPr>
        <p:blipFill>
          <a:blip r:embed="rId4">
            <a:alphaModFix/>
          </a:blip>
          <a:stretch>
            <a:fillRect/>
          </a:stretch>
        </p:blipFill>
        <p:spPr>
          <a:xfrm>
            <a:off x="5946900" y="1993424"/>
            <a:ext cx="2997677" cy="29976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a:t>P</a:t>
            </a:r>
            <a:r>
              <a:rPr lang="cs"/>
              <a:t>alleocerebellární syndrom</a:t>
            </a:r>
            <a:endParaRPr/>
          </a:p>
        </p:txBody>
      </p:sp>
      <p:sp>
        <p:nvSpPr>
          <p:cNvPr id="114" name="Google Shape;114;p2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15" name="Google Shape;115;p20" title="Keep Going-Motivation">
            <a:hlinkClick r:id="rId3"/>
          </p:cNvPr>
          <p:cNvPicPr preferRelativeResize="0"/>
          <p:nvPr/>
        </p:nvPicPr>
        <p:blipFill>
          <a:blip r:embed="rId4">
            <a:alphaModFix/>
          </a:blip>
          <a:stretch>
            <a:fillRect/>
          </a:stretch>
        </p:blipFill>
        <p:spPr>
          <a:xfrm>
            <a:off x="2130450" y="1146175"/>
            <a:ext cx="4572000" cy="3429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s"/>
              <a:t>Mozeček</a:t>
            </a:r>
            <a:endParaRPr/>
          </a:p>
        </p:txBody>
      </p:sp>
      <p:sp>
        <p:nvSpPr>
          <p:cNvPr id="121" name="Google Shape;121;p21"/>
          <p:cNvSpPr txBox="1"/>
          <p:nvPr>
            <p:ph idx="1" type="body"/>
          </p:nvPr>
        </p:nvSpPr>
        <p:spPr>
          <a:xfrm>
            <a:off x="311700" y="1152475"/>
            <a:ext cx="79869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b="1" lang="cs"/>
              <a:t>Hemisféry</a:t>
            </a:r>
            <a:r>
              <a:rPr lang="cs"/>
              <a:t> </a:t>
            </a:r>
            <a:endParaRPr/>
          </a:p>
          <a:p>
            <a:pPr indent="-317500" lvl="1" marL="914400" rtl="0" algn="l">
              <a:spcBef>
                <a:spcPts val="0"/>
              </a:spcBef>
              <a:spcAft>
                <a:spcPts val="0"/>
              </a:spcAft>
              <a:buSzPts val="1400"/>
              <a:buChar char="○"/>
            </a:pPr>
            <a:r>
              <a:rPr lang="cs"/>
              <a:t>Novější část mozečku, zajištující koordinaci pohybů končetin </a:t>
            </a:r>
            <a:endParaRPr/>
          </a:p>
          <a:p>
            <a:pPr indent="-317500" lvl="1" marL="914400" rtl="0" algn="l">
              <a:spcBef>
                <a:spcPts val="0"/>
              </a:spcBef>
              <a:spcAft>
                <a:spcPts val="0"/>
              </a:spcAft>
              <a:buSzPts val="1400"/>
              <a:buChar char="○"/>
            </a:pPr>
            <a:r>
              <a:rPr lang="cs"/>
              <a:t>Při postižení vzniká - </a:t>
            </a:r>
            <a:r>
              <a:rPr lang="cs" u="sng"/>
              <a:t>neocerebellární syndrom</a:t>
            </a:r>
            <a:r>
              <a:rPr lang="cs"/>
              <a:t> </a:t>
            </a:r>
            <a:endParaRPr/>
          </a:p>
          <a:p>
            <a:pPr indent="-317500" lvl="2" marL="1371600" rtl="0" algn="l">
              <a:spcBef>
                <a:spcPts val="0"/>
              </a:spcBef>
              <a:spcAft>
                <a:spcPts val="0"/>
              </a:spcAft>
              <a:buSzPts val="1400"/>
              <a:buChar char="■"/>
            </a:pPr>
            <a:r>
              <a:rPr lang="cs"/>
              <a:t>porucha plynulosti a přesnosti pohybů končetin, a to na stejné straně těla </a:t>
            </a:r>
            <a:endParaRPr/>
          </a:p>
          <a:p>
            <a:pPr indent="-317500" lvl="3" marL="1828800" rtl="0" algn="l">
              <a:spcBef>
                <a:spcPts val="0"/>
              </a:spcBef>
              <a:spcAft>
                <a:spcPts val="0"/>
              </a:spcAft>
              <a:buSzPts val="1400"/>
              <a:buChar char="●"/>
            </a:pPr>
            <a:r>
              <a:rPr lang="cs" u="sng"/>
              <a:t>pravá hemisféra</a:t>
            </a:r>
            <a:r>
              <a:rPr lang="cs"/>
              <a:t> mozečku - hybnost </a:t>
            </a:r>
            <a:r>
              <a:rPr lang="cs" u="sng"/>
              <a:t>pravostranných končetin</a:t>
            </a:r>
            <a:r>
              <a:rPr lang="cs"/>
              <a:t> </a:t>
            </a:r>
            <a:endParaRPr/>
          </a:p>
          <a:p>
            <a:pPr indent="-317500" lvl="3" marL="1828800" rtl="0" algn="l">
              <a:spcBef>
                <a:spcPts val="0"/>
              </a:spcBef>
              <a:spcAft>
                <a:spcPts val="0"/>
              </a:spcAft>
              <a:buSzPts val="1400"/>
              <a:buChar char="●"/>
            </a:pPr>
            <a:r>
              <a:rPr lang="cs"/>
              <a:t>l</a:t>
            </a:r>
            <a:r>
              <a:rPr lang="cs" u="sng"/>
              <a:t>evá hemisféra </a:t>
            </a:r>
            <a:r>
              <a:rPr lang="cs"/>
              <a:t>-</a:t>
            </a:r>
            <a:r>
              <a:rPr lang="cs"/>
              <a:t> hybnost končetin </a:t>
            </a:r>
            <a:r>
              <a:rPr lang="cs" u="sng"/>
              <a:t>levostranných</a:t>
            </a:r>
            <a:endParaRPr u="sng"/>
          </a:p>
          <a:p>
            <a:pPr indent="0" lvl="0" marL="914400" rtl="0" algn="l">
              <a:spcBef>
                <a:spcPts val="1600"/>
              </a:spcBef>
              <a:spcAft>
                <a:spcPts val="160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