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315" r:id="rId4"/>
    <p:sldId id="258" r:id="rId5"/>
    <p:sldId id="316" r:id="rId6"/>
    <p:sldId id="259" r:id="rId7"/>
    <p:sldId id="260" r:id="rId8"/>
    <p:sldId id="261" r:id="rId9"/>
    <p:sldId id="262" r:id="rId10"/>
    <p:sldId id="31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9C50D-12D8-41A0-AC22-9374A6AA191C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58239-6BB4-4040-A4D3-EB71D676B9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58239-6BB4-4040-A4D3-EB71D676B9D3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B2D01-B0CE-4AB6-A15E-90A5226F8AB0}" type="slidenum">
              <a:rPr lang="cs-CZ" smtClean="0"/>
              <a:pPr/>
              <a:t>20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58239-6BB4-4040-A4D3-EB71D676B9D3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25.10.2023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Aplikovaná fyzioterapie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</a:t>
            </a:r>
            <a:r>
              <a:rPr lang="cs-CZ" smtClean="0"/>
              <a:t>orní</a:t>
            </a:r>
            <a:r>
              <a:rPr lang="cs-CZ" dirty="0" smtClean="0"/>
              <a:t> končetina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targ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ZLOMENINY DISTÁLNÍHO FEMURU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klasifikace</a:t>
            </a:r>
          </a:p>
          <a:p>
            <a:pPr>
              <a:buNone/>
            </a:pPr>
            <a:r>
              <a:rPr lang="cs-CZ" dirty="0" smtClean="0"/>
              <a:t>-typ A-</a:t>
            </a:r>
            <a:r>
              <a:rPr lang="cs-CZ" dirty="0" err="1" smtClean="0"/>
              <a:t>suprakondylické</a:t>
            </a:r>
            <a:r>
              <a:rPr lang="cs-CZ" dirty="0" smtClean="0"/>
              <a:t> (</a:t>
            </a:r>
            <a:r>
              <a:rPr lang="cs-CZ" dirty="0" err="1" smtClean="0"/>
              <a:t>extrakapsulární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-typ B-</a:t>
            </a:r>
            <a:r>
              <a:rPr lang="cs-CZ" dirty="0" err="1" smtClean="0"/>
              <a:t>intraartikulární</a:t>
            </a:r>
            <a:r>
              <a:rPr lang="cs-CZ" dirty="0" smtClean="0"/>
              <a:t> s odlomením jednoho kondylu</a:t>
            </a:r>
          </a:p>
          <a:p>
            <a:pPr>
              <a:buNone/>
            </a:pPr>
            <a:r>
              <a:rPr lang="cs-CZ" dirty="0" smtClean="0"/>
              <a:t>-typ C-</a:t>
            </a:r>
            <a:r>
              <a:rPr lang="cs-CZ" dirty="0" err="1" smtClean="0"/>
              <a:t>intraartikulární</a:t>
            </a:r>
            <a:r>
              <a:rPr lang="cs-CZ" dirty="0" smtClean="0"/>
              <a:t> s odlomením obou kondylů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většinou operační</a:t>
            </a:r>
          </a:p>
          <a:p>
            <a:pPr>
              <a:buNone/>
            </a:pPr>
            <a:r>
              <a:rPr lang="cs-CZ" dirty="0" smtClean="0"/>
              <a:t>-kondylární dlaha</a:t>
            </a:r>
          </a:p>
          <a:p>
            <a:pPr algn="just">
              <a:buNone/>
            </a:pPr>
            <a:r>
              <a:rPr lang="cs-CZ" dirty="0" smtClean="0"/>
              <a:t>-</a:t>
            </a:r>
            <a:r>
              <a:rPr lang="cs-CZ" dirty="0" err="1" smtClean="0"/>
              <a:t>nitrodřeňový</a:t>
            </a:r>
            <a:r>
              <a:rPr lang="cs-CZ" dirty="0" smtClean="0"/>
              <a:t> hřeb(retrográdně zajištěný)</a:t>
            </a:r>
          </a:p>
          <a:p>
            <a:pPr>
              <a:buNone/>
            </a:pPr>
            <a:r>
              <a:rPr lang="cs-CZ" dirty="0" smtClean="0"/>
              <a:t>-tahový šroub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spongiozní</a:t>
            </a:r>
            <a:r>
              <a:rPr lang="cs-CZ" dirty="0" smtClean="0"/>
              <a:t> šrouby</a:t>
            </a:r>
          </a:p>
          <a:p>
            <a:pPr>
              <a:buNone/>
            </a:pPr>
            <a:r>
              <a:rPr lang="cs-CZ" dirty="0" smtClean="0"/>
              <a:t>-podpůrné dlahy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 smtClean="0"/>
              <a:t>polohování – </a:t>
            </a:r>
            <a:r>
              <a:rPr lang="cs-CZ" dirty="0" err="1" smtClean="0"/>
              <a:t>antalgické</a:t>
            </a:r>
            <a:r>
              <a:rPr lang="cs-CZ" dirty="0" smtClean="0"/>
              <a:t>-molitanové korýtko,vypodložení stehna pro optimální úhel v KOK</a:t>
            </a:r>
          </a:p>
          <a:p>
            <a:pPr>
              <a:buNone/>
            </a:pPr>
            <a:r>
              <a:rPr lang="cs-CZ" dirty="0" smtClean="0"/>
              <a:t>-zajistit mobilitu pately-</a:t>
            </a:r>
            <a:r>
              <a:rPr lang="cs-CZ" dirty="0" err="1" smtClean="0"/>
              <a:t>kraniokaudální</a:t>
            </a:r>
            <a:r>
              <a:rPr lang="cs-CZ" dirty="0" smtClean="0"/>
              <a:t> a </a:t>
            </a:r>
            <a:r>
              <a:rPr lang="cs-CZ" dirty="0" err="1" smtClean="0"/>
              <a:t>mediolaterální</a:t>
            </a:r>
            <a:r>
              <a:rPr lang="cs-CZ" dirty="0" smtClean="0"/>
              <a:t> posun,vyvarovat se tlaku přímo na patelu</a:t>
            </a:r>
          </a:p>
          <a:p>
            <a:pPr>
              <a:buNone/>
            </a:pPr>
            <a:r>
              <a:rPr lang="cs-CZ" dirty="0" smtClean="0"/>
              <a:t>-pozvolné zvyšování ROM ve smyslu flexe s možností využití motorové dlahy,zamezení flekční kontraktury</a:t>
            </a:r>
          </a:p>
          <a:p>
            <a:pPr>
              <a:buNone/>
            </a:pPr>
            <a:r>
              <a:rPr lang="cs-CZ" dirty="0" smtClean="0"/>
              <a:t>-cvičení ve všech polohách</a:t>
            </a:r>
          </a:p>
          <a:p>
            <a:pPr>
              <a:buNone/>
            </a:pPr>
            <a:r>
              <a:rPr lang="cs-CZ" dirty="0" smtClean="0"/>
              <a:t>-TMT </a:t>
            </a:r>
            <a:r>
              <a:rPr lang="cs-CZ" dirty="0" err="1" smtClean="0"/>
              <a:t>míčková</a:t>
            </a:r>
            <a:r>
              <a:rPr lang="cs-CZ" dirty="0" smtClean="0"/>
              <a:t> facilitace,ošetření fascií,uvolnění ITT</a:t>
            </a:r>
          </a:p>
          <a:p>
            <a:pPr>
              <a:buNone/>
            </a:pPr>
            <a:r>
              <a:rPr lang="cs-CZ" dirty="0" smtClean="0"/>
              <a:t>-využití </a:t>
            </a:r>
            <a:r>
              <a:rPr lang="cs-CZ" dirty="0" err="1" smtClean="0"/>
              <a:t>expanderu</a:t>
            </a:r>
            <a:r>
              <a:rPr lang="cs-CZ" dirty="0" smtClean="0"/>
              <a:t>, </a:t>
            </a:r>
            <a:r>
              <a:rPr lang="cs-CZ" dirty="0" err="1" smtClean="0"/>
              <a:t>overballu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-cvičení i v CKC –využití závěsného stoje pro posílení pánevních stabilizátorů –stojná končetina zdravá</a:t>
            </a:r>
          </a:p>
          <a:p>
            <a:pPr>
              <a:buNone/>
            </a:pPr>
            <a:r>
              <a:rPr lang="cs-CZ" dirty="0" smtClean="0"/>
              <a:t>-brzká </a:t>
            </a:r>
            <a:r>
              <a:rPr lang="cs-CZ" dirty="0" err="1" smtClean="0"/>
              <a:t>vertikalizace</a:t>
            </a:r>
            <a:r>
              <a:rPr lang="cs-CZ" dirty="0" smtClean="0"/>
              <a:t>-striktně 3M bez zatížení </a:t>
            </a:r>
            <a:r>
              <a:rPr lang="cs-CZ" dirty="0" err="1" smtClean="0"/>
              <a:t>op.končetiny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po 4T možnost využití stacionárního bicyklu,bez silové zátěže </a:t>
            </a:r>
          </a:p>
          <a:p>
            <a:r>
              <a:rPr lang="cs-CZ" dirty="0" smtClean="0"/>
              <a:t>komplikace </a:t>
            </a:r>
          </a:p>
          <a:p>
            <a:pPr>
              <a:buNone/>
            </a:pPr>
            <a:r>
              <a:rPr lang="cs-CZ" dirty="0" smtClean="0"/>
              <a:t>-špatně zhojená zlomenina(odchylky v ose)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myositis</a:t>
            </a:r>
            <a:r>
              <a:rPr lang="cs-CZ" dirty="0" smtClean="0"/>
              <a:t> </a:t>
            </a:r>
            <a:r>
              <a:rPr lang="cs-CZ" dirty="0" err="1" smtClean="0"/>
              <a:t>osificans</a:t>
            </a:r>
            <a:r>
              <a:rPr lang="cs-CZ" dirty="0" smtClean="0"/>
              <a:t>-vlivem nárazu na kost může být poškozen m.</a:t>
            </a:r>
            <a:r>
              <a:rPr lang="cs-CZ" dirty="0" err="1" smtClean="0"/>
              <a:t>rectus</a:t>
            </a:r>
            <a:r>
              <a:rPr lang="cs-CZ" dirty="0" smtClean="0"/>
              <a:t> </a:t>
            </a:r>
            <a:r>
              <a:rPr lang="cs-CZ" dirty="0" err="1" smtClean="0"/>
              <a:t>femoris</a:t>
            </a:r>
            <a:r>
              <a:rPr lang="cs-CZ" dirty="0" smtClean="0"/>
              <a:t> a následně limitována flexe</a:t>
            </a:r>
          </a:p>
          <a:p>
            <a:pPr>
              <a:buNone/>
            </a:pPr>
            <a:r>
              <a:rPr lang="cs-CZ" dirty="0" smtClean="0"/>
              <a:t>-adheze</a:t>
            </a:r>
          </a:p>
          <a:p>
            <a:pPr>
              <a:buNone/>
            </a:pPr>
            <a:r>
              <a:rPr lang="cs-CZ" dirty="0" smtClean="0"/>
              <a:t>-flekční kontraktura v KOK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ZLOMENINA ČÉŠKY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mechanismy úrazu</a:t>
            </a:r>
          </a:p>
          <a:p>
            <a:pPr>
              <a:buNone/>
            </a:pPr>
            <a:r>
              <a:rPr lang="cs-CZ" dirty="0" smtClean="0"/>
              <a:t>-přímé-náraz na ohnuté koleno(nejčastější)postižena střední část pately</a:t>
            </a:r>
          </a:p>
          <a:p>
            <a:pPr>
              <a:buNone/>
            </a:pPr>
            <a:r>
              <a:rPr lang="cs-CZ" dirty="0" smtClean="0"/>
              <a:t>-nepřímé nekoordinovaná svalová kontrakce-</a:t>
            </a:r>
            <a:r>
              <a:rPr lang="cs-CZ" dirty="0" err="1" smtClean="0"/>
              <a:t>avulzní</a:t>
            </a:r>
            <a:r>
              <a:rPr lang="cs-CZ" dirty="0" smtClean="0"/>
              <a:t> zlomeniny,horní nebo dolní část</a:t>
            </a:r>
          </a:p>
          <a:p>
            <a:r>
              <a:rPr lang="cs-CZ" dirty="0" smtClean="0"/>
              <a:t>klasifikace</a:t>
            </a:r>
          </a:p>
          <a:p>
            <a:pPr>
              <a:buNone/>
            </a:pPr>
            <a:r>
              <a:rPr lang="cs-CZ" dirty="0" smtClean="0"/>
              <a:t>-příčné</a:t>
            </a:r>
          </a:p>
          <a:p>
            <a:pPr>
              <a:buNone/>
            </a:pPr>
            <a:r>
              <a:rPr lang="cs-CZ" dirty="0" smtClean="0"/>
              <a:t>-šikmé</a:t>
            </a:r>
          </a:p>
          <a:p>
            <a:pPr>
              <a:buNone/>
            </a:pPr>
            <a:r>
              <a:rPr lang="cs-CZ" dirty="0" smtClean="0"/>
              <a:t>-podélné</a:t>
            </a:r>
          </a:p>
          <a:p>
            <a:pPr>
              <a:buNone/>
            </a:pPr>
            <a:r>
              <a:rPr lang="cs-CZ" dirty="0" smtClean="0"/>
              <a:t>-dvou,tří a </a:t>
            </a:r>
            <a:r>
              <a:rPr lang="cs-CZ" dirty="0" err="1" smtClean="0"/>
              <a:t>víceúlomkové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konzervativní-pouze u nedislokovaných zlomenin -3-4T rigidní ortéza –izometrické kontrakce po sejmutí ortézy pozvolné zvyšování ROM</a:t>
            </a:r>
          </a:p>
          <a:p>
            <a:r>
              <a:rPr lang="cs-CZ" dirty="0" smtClean="0"/>
              <a:t>operační-tahová </a:t>
            </a:r>
            <a:r>
              <a:rPr lang="cs-CZ" dirty="0" err="1" smtClean="0"/>
              <a:t>cerkláž</a:t>
            </a:r>
            <a:r>
              <a:rPr lang="cs-CZ" dirty="0" smtClean="0"/>
              <a:t> a dva podélné K dráty-sešití roztržených </a:t>
            </a:r>
            <a:r>
              <a:rPr lang="cs-CZ" dirty="0" err="1" smtClean="0"/>
              <a:t>retinakul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-parciální </a:t>
            </a:r>
            <a:r>
              <a:rPr lang="cs-CZ" dirty="0" err="1" smtClean="0"/>
              <a:t>patelektomie</a:t>
            </a:r>
            <a:r>
              <a:rPr lang="cs-CZ" dirty="0" smtClean="0"/>
              <a:t>-u </a:t>
            </a:r>
            <a:r>
              <a:rPr lang="cs-CZ" dirty="0" err="1" smtClean="0"/>
              <a:t>výceúlomkových</a:t>
            </a:r>
            <a:r>
              <a:rPr lang="cs-CZ" dirty="0" smtClean="0"/>
              <a:t> zlomenin-nutné </a:t>
            </a:r>
            <a:r>
              <a:rPr lang="cs-CZ" dirty="0" err="1" smtClean="0"/>
              <a:t>transoseální</a:t>
            </a:r>
            <a:r>
              <a:rPr lang="cs-CZ" dirty="0" smtClean="0"/>
              <a:t> zajištění  lig.</a:t>
            </a:r>
            <a:r>
              <a:rPr lang="cs-CZ" dirty="0" err="1" smtClean="0"/>
              <a:t>patelae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-totální </a:t>
            </a:r>
            <a:r>
              <a:rPr lang="cs-CZ" dirty="0" err="1" smtClean="0"/>
              <a:t>patelektomie</a:t>
            </a:r>
            <a:r>
              <a:rPr lang="cs-CZ" dirty="0" smtClean="0"/>
              <a:t>-u hvězdicovité zlomeniny-oslabení extenčního aparátu KOK</a:t>
            </a:r>
          </a:p>
          <a:p>
            <a:r>
              <a:rPr lang="cs-CZ" dirty="0" smtClean="0"/>
              <a:t>FYZIOTERAPIE-neflektovat KOK 4-6T ,chůze s 50% zátěží,IK 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cs-CZ" dirty="0" smtClean="0"/>
              <a:t>PORANĚNÍ MĚKKÉHO KOLENE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anatomie KO</a:t>
            </a:r>
            <a:endParaRPr lang="cs-CZ" sz="2300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-nosný kloub,středový článek kinematického řetězce, nutná centrace v každé poloze</a:t>
            </a:r>
          </a:p>
          <a:p>
            <a:r>
              <a:rPr lang="cs-CZ" dirty="0" smtClean="0"/>
              <a:t>druhy poranění měkkého kolene</a:t>
            </a:r>
          </a:p>
          <a:p>
            <a:pPr>
              <a:buNone/>
            </a:pPr>
            <a:r>
              <a:rPr lang="cs-CZ" dirty="0" smtClean="0"/>
              <a:t>1.vazy</a:t>
            </a:r>
          </a:p>
          <a:p>
            <a:pPr>
              <a:buNone/>
            </a:pPr>
            <a:r>
              <a:rPr lang="cs-CZ" dirty="0" smtClean="0"/>
              <a:t>2.menisky</a:t>
            </a:r>
          </a:p>
          <a:p>
            <a:pPr>
              <a:buNone/>
            </a:pPr>
            <a:r>
              <a:rPr lang="cs-CZ" dirty="0" smtClean="0"/>
              <a:t>3.poranění chrupavek</a:t>
            </a:r>
          </a:p>
          <a:p>
            <a:pPr>
              <a:buNone/>
            </a:pPr>
            <a:r>
              <a:rPr lang="cs-CZ" dirty="0" smtClean="0"/>
              <a:t>4.luxace kolene</a:t>
            </a:r>
          </a:p>
          <a:p>
            <a:pPr>
              <a:buNone/>
            </a:pPr>
            <a:r>
              <a:rPr lang="cs-CZ" dirty="0" smtClean="0"/>
              <a:t>5.luxace pately</a:t>
            </a:r>
          </a:p>
          <a:p>
            <a:pPr>
              <a:buNone/>
            </a:pPr>
            <a:r>
              <a:rPr lang="cs-CZ" dirty="0" smtClean="0"/>
              <a:t> „nešťastná triáda“současné poranění LCM ,MM,ACL</a:t>
            </a:r>
          </a:p>
          <a:p>
            <a:r>
              <a:rPr lang="cs-CZ" dirty="0" smtClean="0"/>
              <a:t>akutní poranění vazivového aparátu</a:t>
            </a:r>
          </a:p>
          <a:p>
            <a:pPr>
              <a:buNone/>
            </a:pPr>
            <a:r>
              <a:rPr lang="cs-CZ" dirty="0" smtClean="0"/>
              <a:t>-primárně poškozeny kapsulární stabilizátory-</a:t>
            </a:r>
          </a:p>
          <a:p>
            <a:pPr>
              <a:buNone/>
            </a:pPr>
            <a:r>
              <a:rPr lang="cs-CZ" dirty="0" smtClean="0"/>
              <a:t>nejprve poraněny kapsulární stabilizátory a teprve při určitém rozsahu jejich poškození může v další fázi poranění dojít k lézi zkřížených vazů za současného zvětšení léze kapsulárních vazů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creenshot_20211101_093223_com.facebook.katan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25518" b="27943"/>
          <a:stretch>
            <a:fillRect/>
          </a:stretch>
        </p:blipFill>
        <p:spPr>
          <a:xfrm>
            <a:off x="2123728" y="1844824"/>
            <a:ext cx="4895850" cy="43926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poranění kolaterálních vazů(LCM,LCL)</a:t>
            </a:r>
          </a:p>
          <a:p>
            <a:pPr>
              <a:buNone/>
            </a:pPr>
            <a:r>
              <a:rPr lang="cs-CZ" dirty="0" smtClean="0"/>
              <a:t>-LCM 10x častější poranění než LCL</a:t>
            </a:r>
          </a:p>
          <a:p>
            <a:pPr>
              <a:buNone/>
            </a:pPr>
            <a:r>
              <a:rPr lang="cs-CZ" dirty="0" smtClean="0"/>
              <a:t>-při roztržení LCM při femorálním úponu </a:t>
            </a:r>
          </a:p>
          <a:p>
            <a:pPr>
              <a:buNone/>
            </a:pPr>
            <a:r>
              <a:rPr lang="cs-CZ" dirty="0" smtClean="0"/>
              <a:t>-někdy v procesu hojení </a:t>
            </a:r>
            <a:r>
              <a:rPr lang="cs-CZ" dirty="0" err="1" smtClean="0"/>
              <a:t>calcifikát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(</a:t>
            </a:r>
            <a:r>
              <a:rPr lang="cs-CZ" dirty="0" err="1" smtClean="0"/>
              <a:t>Pellegrini</a:t>
            </a:r>
            <a:r>
              <a:rPr lang="cs-CZ" dirty="0" smtClean="0"/>
              <a:t>-</a:t>
            </a:r>
            <a:r>
              <a:rPr lang="cs-CZ" dirty="0" err="1" smtClean="0"/>
              <a:t>steeda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-iniciální bolest při lézi LCM může být výraznější a zakrýt lézi MM, nutno </a:t>
            </a:r>
            <a:r>
              <a:rPr lang="cs-CZ" dirty="0" err="1" smtClean="0"/>
              <a:t>dovyšetřit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-při poranění LCL může být poraněn </a:t>
            </a:r>
            <a:r>
              <a:rPr lang="cs-CZ" dirty="0" err="1" smtClean="0"/>
              <a:t>n.peroneus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konzervativní –u parciálních ruptur a distenzí-</a:t>
            </a:r>
          </a:p>
          <a:p>
            <a:pPr>
              <a:buNone/>
            </a:pPr>
            <a:r>
              <a:rPr lang="cs-CZ" dirty="0" smtClean="0"/>
              <a:t>klid,odlehčení,kryoterapie,při výraznější bolest rigidní ortéza na 3T</a:t>
            </a:r>
          </a:p>
          <a:p>
            <a:pPr>
              <a:buNone/>
            </a:pPr>
            <a:r>
              <a:rPr lang="cs-CZ" dirty="0" smtClean="0"/>
              <a:t>                            -u totálních rpt.6T ortéza,po odeznění akutní bolesti cca po 3T ortéza s limitovaným pohybem (0-90)</a:t>
            </a:r>
          </a:p>
          <a:p>
            <a:pPr>
              <a:buNone/>
            </a:pPr>
            <a:r>
              <a:rPr lang="cs-CZ" dirty="0" smtClean="0"/>
              <a:t>                            -sportovci do 72h adaptační sutury-</a:t>
            </a:r>
            <a:r>
              <a:rPr lang="cs-CZ" dirty="0" err="1" smtClean="0"/>
              <a:t>benefit</a:t>
            </a:r>
            <a:r>
              <a:rPr lang="cs-CZ" dirty="0" smtClean="0"/>
              <a:t> diskutabilní</a:t>
            </a:r>
          </a:p>
          <a:p>
            <a:pPr>
              <a:buNone/>
            </a:pPr>
            <a:r>
              <a:rPr lang="cs-CZ" dirty="0" smtClean="0"/>
              <a:t>FYZIOTERAPIE- IK,CG –po 3T pozvolné zvyšování ROM-po 6T intenzivnější posilování i CKC šikmé sedy-z vývojově nižších poloh do vyšších,postupné přidávání zátěže,dále dle individuálních potřeb,posilování pánevních stabilizátorů,trupová stabilita,neopomenout ošetření a cvičení nohy,TMT-ošetření fascií a reflexních </a:t>
            </a:r>
            <a:r>
              <a:rPr lang="cs-CZ" dirty="0" err="1" smtClean="0"/>
              <a:t>zmněn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ZLOMENINY PROXIMÁLNÍHO FEMURU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seniorský věk</a:t>
            </a:r>
          </a:p>
          <a:p>
            <a:r>
              <a:rPr lang="cs-CZ" b="1" dirty="0" smtClean="0"/>
              <a:t>zlomeniny hlavice </a:t>
            </a:r>
            <a:r>
              <a:rPr lang="cs-CZ" dirty="0" smtClean="0"/>
              <a:t>klasifikace dle </a:t>
            </a:r>
            <a:r>
              <a:rPr lang="cs-CZ" dirty="0" err="1" smtClean="0"/>
              <a:t>Pipkina</a:t>
            </a:r>
            <a:r>
              <a:rPr lang="cs-CZ" dirty="0" smtClean="0"/>
              <a:t> I-IV</a:t>
            </a:r>
          </a:p>
          <a:p>
            <a:pPr>
              <a:buFontTx/>
              <a:buChar char="-"/>
            </a:pPr>
            <a:r>
              <a:rPr lang="cs-CZ" dirty="0" err="1" smtClean="0"/>
              <a:t>Pipkin</a:t>
            </a:r>
            <a:r>
              <a:rPr lang="cs-CZ" dirty="0" smtClean="0"/>
              <a:t> I-zadní luxace kyčle s frakturou hlavice distálně od fovea </a:t>
            </a:r>
            <a:r>
              <a:rPr lang="cs-CZ" dirty="0" err="1" smtClean="0"/>
              <a:t>centralis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Pipkin</a:t>
            </a:r>
            <a:r>
              <a:rPr lang="cs-CZ" dirty="0" smtClean="0"/>
              <a:t> II-zadní luxace kyčle s frakturou hlavice kraniálně od fovea </a:t>
            </a:r>
            <a:r>
              <a:rPr lang="cs-CZ" dirty="0" err="1" smtClean="0"/>
              <a:t>centralis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Pipkin</a:t>
            </a:r>
            <a:r>
              <a:rPr lang="cs-CZ" dirty="0" smtClean="0"/>
              <a:t> III-typ I nebo II s frakturou krčku</a:t>
            </a:r>
          </a:p>
          <a:p>
            <a:pPr>
              <a:buFontTx/>
              <a:buChar char="-"/>
            </a:pPr>
            <a:r>
              <a:rPr lang="cs-CZ" dirty="0" err="1" smtClean="0"/>
              <a:t>Pipkin</a:t>
            </a:r>
            <a:r>
              <a:rPr lang="cs-CZ" dirty="0" smtClean="0"/>
              <a:t> IV: typ I, II nebo III se zlomeninou </a:t>
            </a:r>
            <a:r>
              <a:rPr lang="cs-CZ" dirty="0" err="1" smtClean="0"/>
              <a:t>acetabula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hlavice ohrožena </a:t>
            </a:r>
            <a:r>
              <a:rPr lang="cs-CZ" dirty="0" err="1" smtClean="0"/>
              <a:t>nekrozou</a:t>
            </a:r>
            <a:endParaRPr lang="cs-CZ" dirty="0" smtClean="0"/>
          </a:p>
          <a:p>
            <a:r>
              <a:rPr lang="cs-CZ" dirty="0" smtClean="0"/>
              <a:t>léčba zlomenin hlavice je obtížná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osteosyntéza</a:t>
            </a:r>
            <a:r>
              <a:rPr lang="cs-CZ" dirty="0" smtClean="0"/>
              <a:t> je možná pouze u větších fragmentů, nedislokované či dobře zavřeně </a:t>
            </a:r>
            <a:r>
              <a:rPr lang="cs-CZ" dirty="0" err="1" smtClean="0"/>
              <a:t>zreponované</a:t>
            </a:r>
            <a:r>
              <a:rPr lang="cs-CZ" dirty="0" smtClean="0"/>
              <a:t> zlomeniny hlavice u mladších pacientů je možné léčit i trakcí</a:t>
            </a:r>
          </a:p>
          <a:p>
            <a:pPr>
              <a:buNone/>
            </a:pPr>
            <a:r>
              <a:rPr lang="cs-CZ" dirty="0" smtClean="0"/>
              <a:t>-relativně nejjednodušším způsobem pro lékaře i pacienta je TEP</a:t>
            </a:r>
          </a:p>
          <a:p>
            <a:pPr>
              <a:buNone/>
            </a:pPr>
            <a:r>
              <a:rPr lang="cs-CZ" dirty="0" smtClean="0"/>
              <a:t>-mladých pacientů, kteří tvoří většinu v této skupině zlomenin, je vždy snaha zachovat kyčel.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741368"/>
          </a:xfrm>
        </p:spPr>
        <p:txBody>
          <a:bodyPr>
            <a:noAutofit/>
          </a:bodyPr>
          <a:lstStyle/>
          <a:p>
            <a:r>
              <a:rPr lang="cs-CZ" sz="1400" dirty="0" smtClean="0"/>
              <a:t>poranění zkřížených vazů</a:t>
            </a:r>
          </a:p>
          <a:p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-flekčně –vnitřně rotační-lyžaři,dřep s nadměrnou zátěží</a:t>
            </a:r>
          </a:p>
          <a:p>
            <a:pPr>
              <a:buNone/>
            </a:pPr>
            <a:r>
              <a:rPr lang="cs-CZ" sz="1400" dirty="0" smtClean="0"/>
              <a:t>-rotace v extenzi nebo lehké flexi</a:t>
            </a:r>
          </a:p>
          <a:p>
            <a:pPr>
              <a:buNone/>
            </a:pPr>
            <a:r>
              <a:rPr lang="cs-CZ" sz="1400" dirty="0" smtClean="0"/>
              <a:t>-kontaktní poranění</a:t>
            </a:r>
          </a:p>
          <a:p>
            <a:pPr>
              <a:buNone/>
            </a:pPr>
            <a:r>
              <a:rPr lang="cs-CZ" sz="1400" dirty="0" smtClean="0"/>
              <a:t>- např. když nám pacient vypoví, že se mu nevypnulo vázání u lyží, nebo při doskoku dopadl na protihráčovu nohu</a:t>
            </a:r>
          </a:p>
          <a:p>
            <a:pPr>
              <a:buFontTx/>
              <a:buChar char="-"/>
            </a:pPr>
            <a:r>
              <a:rPr lang="cs-CZ" sz="1400" dirty="0" smtClean="0"/>
              <a:t>kombinace flexe, varozity a vnitřní rotace - tento mechanizmus je častý při pádu z motorky- </a:t>
            </a:r>
            <a:r>
              <a:rPr lang="cs-CZ" sz="1400" dirty="0" err="1" smtClean="0"/>
              <a:t>hyperextenze</a:t>
            </a:r>
            <a:r>
              <a:rPr lang="cs-CZ" sz="1400" dirty="0" smtClean="0"/>
              <a:t> kdy přiléhá přední okraj LCA </a:t>
            </a:r>
            <a:r>
              <a:rPr lang="az-Cyrl-AZ" sz="1400" dirty="0" smtClean="0"/>
              <a:t>к </a:t>
            </a:r>
            <a:r>
              <a:rPr lang="cs-CZ" sz="1400" dirty="0" err="1" smtClean="0"/>
              <a:t>interkondylárnímu</a:t>
            </a:r>
            <a:r>
              <a:rPr lang="cs-CZ" sz="1400" dirty="0" smtClean="0"/>
              <a:t> zářezu, který způsobí jeho rupturu</a:t>
            </a:r>
          </a:p>
          <a:p>
            <a:pPr>
              <a:buFontTx/>
              <a:buChar char="-"/>
            </a:pPr>
            <a:r>
              <a:rPr lang="cs-CZ" sz="1400" dirty="0" smtClean="0"/>
              <a:t>pacient popisuje, že chtěl kopnout do míče, ale netrefil se a příliš nohu vykopnul</a:t>
            </a:r>
          </a:p>
          <a:p>
            <a:pPr>
              <a:buNone/>
            </a:pPr>
            <a:r>
              <a:rPr lang="cs-CZ" sz="1400" dirty="0" smtClean="0"/>
              <a:t>-„prasknutí„v KOK- m. </a:t>
            </a:r>
            <a:r>
              <a:rPr lang="cs-CZ" sz="1400" dirty="0" err="1" smtClean="0"/>
              <a:t>quadriceps</a:t>
            </a:r>
            <a:r>
              <a:rPr lang="cs-CZ" sz="1400" dirty="0" smtClean="0"/>
              <a:t> </a:t>
            </a:r>
            <a:r>
              <a:rPr lang="cs-CZ" sz="1400" dirty="0" err="1" smtClean="0"/>
              <a:t>femoris</a:t>
            </a:r>
            <a:r>
              <a:rPr lang="cs-CZ" sz="1400" dirty="0" smtClean="0"/>
              <a:t> vyvinutá u lyžařů má díky „</a:t>
            </a:r>
            <a:r>
              <a:rPr lang="cs-CZ" sz="1400" dirty="0" err="1" smtClean="0"/>
              <a:t>sling</a:t>
            </a:r>
            <a:r>
              <a:rPr lang="cs-CZ" sz="1400" dirty="0" smtClean="0"/>
              <a:t> shot efektu" za následek rupturu LCA</a:t>
            </a:r>
          </a:p>
          <a:p>
            <a:pPr>
              <a:buFontTx/>
              <a:buChar char="-"/>
            </a:pPr>
            <a:r>
              <a:rPr lang="cs-CZ" sz="1400" dirty="0" smtClean="0"/>
              <a:t>nedostatečná </a:t>
            </a:r>
            <a:r>
              <a:rPr lang="cs-CZ" sz="1400" dirty="0" err="1" smtClean="0"/>
              <a:t>kokontrakce</a:t>
            </a:r>
            <a:r>
              <a:rPr lang="cs-CZ" sz="1400" dirty="0" smtClean="0"/>
              <a:t> </a:t>
            </a:r>
            <a:r>
              <a:rPr lang="cs-CZ" sz="1400" dirty="0" err="1" smtClean="0"/>
              <a:t>hamstringů</a:t>
            </a:r>
            <a:r>
              <a:rPr lang="cs-CZ" sz="1400" dirty="0" smtClean="0"/>
              <a:t>. </a:t>
            </a:r>
          </a:p>
          <a:p>
            <a:pPr>
              <a:buNone/>
            </a:pPr>
            <a:endParaRPr lang="cs-CZ" sz="1400" dirty="0" smtClean="0"/>
          </a:p>
          <a:p>
            <a:r>
              <a:rPr lang="cs-CZ" sz="1400" dirty="0" smtClean="0"/>
              <a:t>léčba dle výsledku ASKP </a:t>
            </a:r>
          </a:p>
          <a:p>
            <a:pPr>
              <a:buNone/>
            </a:pPr>
            <a:r>
              <a:rPr lang="cs-CZ" sz="1400" dirty="0" smtClean="0"/>
              <a:t>-parciální ruptura(nejméně polovina vazu je zachována a má dostatečný tonus)-odtržený cíp vazu se může dostat do kloubní štěrbiny(většinou zevní) a imitovat meniskovou symptomatologii proto resekce</a:t>
            </a:r>
          </a:p>
          <a:p>
            <a:pPr>
              <a:buNone/>
            </a:pPr>
            <a:r>
              <a:rPr lang="cs-CZ" sz="1400" dirty="0" smtClean="0"/>
              <a:t>-</a:t>
            </a:r>
            <a:r>
              <a:rPr lang="cs-CZ" sz="1400" dirty="0" err="1" smtClean="0"/>
              <a:t>subtotální</a:t>
            </a:r>
            <a:r>
              <a:rPr lang="cs-CZ" sz="1400" dirty="0" smtClean="0"/>
              <a:t> až totální ruptura při úponu(u LCA většinou femorální)</a:t>
            </a:r>
          </a:p>
          <a:p>
            <a:pPr>
              <a:buNone/>
            </a:pPr>
            <a:r>
              <a:rPr lang="cs-CZ" sz="1400" dirty="0" smtClean="0"/>
              <a:t>-v případě ošetření do 72h a pokud není </a:t>
            </a:r>
            <a:r>
              <a:rPr lang="cs-CZ" sz="1400" dirty="0" err="1" smtClean="0"/>
              <a:t>retrahován</a:t>
            </a:r>
            <a:r>
              <a:rPr lang="cs-CZ" sz="1400" dirty="0" smtClean="0"/>
              <a:t> pahýl-lze dvěma pevnými stehy </a:t>
            </a:r>
            <a:r>
              <a:rPr lang="cs-CZ" sz="1400" dirty="0" err="1" smtClean="0"/>
              <a:t>reinzerovat</a:t>
            </a:r>
            <a:endParaRPr lang="cs-CZ" sz="1400" dirty="0" smtClean="0"/>
          </a:p>
          <a:p>
            <a:pPr>
              <a:buNone/>
            </a:pPr>
            <a:r>
              <a:rPr lang="cs-CZ" sz="1400" dirty="0" smtClean="0"/>
              <a:t>-</a:t>
            </a:r>
            <a:r>
              <a:rPr lang="cs-CZ" sz="1400" dirty="0" err="1" smtClean="0"/>
              <a:t>subtotální</a:t>
            </a:r>
            <a:r>
              <a:rPr lang="cs-CZ" sz="1400" dirty="0" smtClean="0"/>
              <a:t> až totální ruptura v průběhu vazu</a:t>
            </a:r>
          </a:p>
          <a:p>
            <a:pPr>
              <a:buNone/>
            </a:pPr>
            <a:r>
              <a:rPr lang="cs-CZ" sz="1400" dirty="0" smtClean="0"/>
              <a:t>-paliativní ošetření </a:t>
            </a:r>
          </a:p>
          <a:p>
            <a:pPr>
              <a:buNone/>
            </a:pPr>
            <a:r>
              <a:rPr lang="cs-CZ" sz="1400" dirty="0" smtClean="0"/>
              <a:t>-náhrada vazu-indikována u pacientů se sportovní a pracovní zátěží –není indikována  primárně,až po odeznění </a:t>
            </a:r>
            <a:r>
              <a:rPr lang="cs-CZ" sz="1400" dirty="0" err="1" smtClean="0"/>
              <a:t>synovialitidy</a:t>
            </a:r>
            <a:r>
              <a:rPr lang="cs-CZ" sz="1400" dirty="0" smtClean="0"/>
              <a:t>,docvičení dynam.stabilizátorů</a:t>
            </a:r>
          </a:p>
          <a:p>
            <a:pPr>
              <a:buNone/>
            </a:pPr>
            <a:endParaRPr lang="cs-CZ" sz="1600" dirty="0" smtClean="0"/>
          </a:p>
          <a:p>
            <a:pPr>
              <a:buNone/>
            </a:pPr>
            <a:endParaRPr lang="cs-CZ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976664"/>
          </a:xfrm>
        </p:spPr>
        <p:txBody>
          <a:bodyPr>
            <a:normAutofit/>
          </a:bodyPr>
          <a:lstStyle/>
          <a:p>
            <a:r>
              <a:rPr lang="cs-CZ" dirty="0" smtClean="0"/>
              <a:t>-autogenní transplantát. Další variantou je použití </a:t>
            </a:r>
            <a:r>
              <a:rPr lang="cs-CZ" dirty="0" err="1" smtClean="0"/>
              <a:t>allogenního</a:t>
            </a:r>
            <a:r>
              <a:rPr lang="cs-CZ" dirty="0" smtClean="0"/>
              <a:t> transplantátu (štěp odebraný z mrtvého dárce)</a:t>
            </a:r>
          </a:p>
          <a:p>
            <a:r>
              <a:rPr lang="cs-CZ" dirty="0" smtClean="0"/>
              <a:t> xenogenní (štep z jiného živočišného druhu)</a:t>
            </a:r>
          </a:p>
          <a:p>
            <a:r>
              <a:rPr lang="cs-CZ" dirty="0" smtClean="0"/>
              <a:t>uměle vytvořený transplantát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Názory na dobu </a:t>
            </a:r>
            <a:r>
              <a:rPr lang="cs-CZ" dirty="0" err="1" smtClean="0"/>
              <a:t>vhojení</a:t>
            </a:r>
            <a:r>
              <a:rPr lang="cs-CZ" dirty="0" smtClean="0"/>
              <a:t> transplantátu se liší od 3. týdnu do 4M.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LCP –izolované poranění velmi vzácné-přímé působení razantního násilí na přední plochu kolenního kloubu ve flexi</a:t>
            </a:r>
          </a:p>
          <a:p>
            <a:pPr>
              <a:buNone/>
            </a:pPr>
            <a:r>
              <a:rPr lang="cs-CZ" dirty="0" smtClean="0"/>
              <a:t>-náraz kolene na palubní desku při autonehodě (</a:t>
            </a:r>
            <a:r>
              <a:rPr lang="cs-CZ" dirty="0" err="1" smtClean="0"/>
              <a:t>dash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-pád </a:t>
            </a:r>
          </a:p>
          <a:p>
            <a:pPr>
              <a:buNone/>
            </a:pPr>
            <a:r>
              <a:rPr lang="cs-CZ" dirty="0" smtClean="0"/>
              <a:t>-léčba má stejné zásady.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 PO NÁHRADĚ ACL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předoperační fáze </a:t>
            </a:r>
          </a:p>
          <a:p>
            <a:pPr>
              <a:buNone/>
            </a:pPr>
            <a:r>
              <a:rPr lang="cs-CZ" dirty="0" smtClean="0"/>
              <a:t>-evakuace otoku, redukce bolesti(analgetické,</a:t>
            </a:r>
            <a:r>
              <a:rPr lang="cs-CZ" dirty="0" err="1" smtClean="0"/>
              <a:t>trofotropní</a:t>
            </a:r>
            <a:r>
              <a:rPr lang="cs-CZ" dirty="0" smtClean="0"/>
              <a:t> procedury FT), a obnova co největšího rozsahu pohybu a posílení dynamických stabilizátorů KOK,nácvik chůze o 2FB,posilování stabilizátorů pánve ,posílení HSSP,berle odložit až po úpravě stereotypu chůze,nácvik </a:t>
            </a:r>
            <a:r>
              <a:rPr lang="cs-CZ" dirty="0" err="1" smtClean="0"/>
              <a:t>propriocepce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-náhrada se nedoporučuje dříve než za 3M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6264696"/>
          </a:xfrm>
        </p:spPr>
        <p:txBody>
          <a:bodyPr>
            <a:normAutofit/>
          </a:bodyPr>
          <a:lstStyle/>
          <a:p>
            <a:r>
              <a:rPr lang="cs-CZ" sz="3400" dirty="0" smtClean="0"/>
              <a:t>časná pooperační fáze  1-14 den</a:t>
            </a:r>
          </a:p>
          <a:p>
            <a:pPr>
              <a:buNone/>
            </a:pPr>
            <a:r>
              <a:rPr lang="cs-CZ" sz="3400" dirty="0" smtClean="0"/>
              <a:t>-v závislosti na typu operace se rehabilitace v časné pooperační fázi mění</a:t>
            </a:r>
          </a:p>
          <a:p>
            <a:pPr>
              <a:buNone/>
            </a:pPr>
            <a:r>
              <a:rPr lang="cs-CZ" sz="3400" dirty="0" smtClean="0"/>
              <a:t>-hlavní úkol je eliminace otoku a bolesti a rozvoje </a:t>
            </a:r>
            <a:r>
              <a:rPr lang="cs-CZ" sz="3400" dirty="0" err="1" smtClean="0"/>
              <a:t>synovialitidy</a:t>
            </a:r>
            <a:endParaRPr lang="cs-CZ" sz="3400" dirty="0" smtClean="0"/>
          </a:p>
          <a:p>
            <a:pPr>
              <a:buNone/>
            </a:pPr>
            <a:r>
              <a:rPr lang="cs-CZ" sz="3400" dirty="0" smtClean="0"/>
              <a:t>-při náhradě z m. </a:t>
            </a:r>
            <a:r>
              <a:rPr lang="cs-CZ" sz="3400" dirty="0" err="1" smtClean="0"/>
              <a:t>semitendinosus</a:t>
            </a:r>
            <a:r>
              <a:rPr lang="cs-CZ" sz="3400" dirty="0" smtClean="0"/>
              <a:t>  postupné zatěžování operované dolní končetiny s 2FB</a:t>
            </a:r>
          </a:p>
          <a:p>
            <a:pPr>
              <a:buNone/>
            </a:pPr>
            <a:r>
              <a:rPr lang="cs-CZ" sz="3400" dirty="0" smtClean="0"/>
              <a:t>-u  náhrady z lig. </a:t>
            </a:r>
            <a:r>
              <a:rPr lang="cs-CZ" sz="3400" dirty="0" err="1" smtClean="0"/>
              <a:t>patellae</a:t>
            </a:r>
            <a:r>
              <a:rPr lang="cs-CZ" sz="3400" dirty="0" smtClean="0"/>
              <a:t> doporučujeme úplně zatížit operovanou dolní končetinu na konci čtvrtého týdne po operaci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1261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fáze 3-5T</a:t>
            </a:r>
          </a:p>
          <a:p>
            <a:pPr>
              <a:buNone/>
            </a:pPr>
            <a:r>
              <a:rPr lang="cs-CZ" dirty="0" smtClean="0"/>
              <a:t>-péče o jizvu i ASKP vstupy</a:t>
            </a:r>
          </a:p>
          <a:p>
            <a:pPr>
              <a:buNone/>
            </a:pPr>
            <a:r>
              <a:rPr lang="cs-CZ" dirty="0" smtClean="0"/>
              <a:t>-zvyšování ROM ve smyslu flexe(předpoklad,že extenze již 0st.)ke konci by měla být docvičená flexe</a:t>
            </a:r>
          </a:p>
          <a:p>
            <a:pPr>
              <a:buNone/>
            </a:pPr>
            <a:r>
              <a:rPr lang="cs-CZ" dirty="0" smtClean="0"/>
              <a:t>-cvičení v CKC</a:t>
            </a:r>
          </a:p>
          <a:p>
            <a:pPr>
              <a:buNone/>
            </a:pPr>
            <a:r>
              <a:rPr lang="cs-CZ" dirty="0" smtClean="0"/>
              <a:t>-cvičení v sedě s rovnoměrným zatížením DKK-využití </a:t>
            </a:r>
            <a:r>
              <a:rPr lang="cs-CZ" dirty="0" err="1" smtClean="0"/>
              <a:t>expanderu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-po docvičení flexe 100st-stacionární ergometr (0,5-1W na 1kg) 10-15min 2-3x/D</a:t>
            </a:r>
          </a:p>
          <a:p>
            <a:pPr>
              <a:buNone/>
            </a:pPr>
            <a:r>
              <a:rPr lang="cs-CZ" dirty="0" smtClean="0"/>
              <a:t>-po zhojení jizvy hydroterapie</a:t>
            </a:r>
          </a:p>
          <a:p>
            <a:pPr>
              <a:buNone/>
            </a:pPr>
            <a:r>
              <a:rPr lang="cs-CZ" dirty="0" smtClean="0"/>
              <a:t>-CAVE není ukončena </a:t>
            </a:r>
            <a:r>
              <a:rPr lang="cs-CZ" dirty="0" err="1" smtClean="0"/>
              <a:t>revaskularizace</a:t>
            </a:r>
            <a:r>
              <a:rPr lang="cs-CZ" dirty="0" smtClean="0"/>
              <a:t> štěpu(ne silová zátěž)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5792788"/>
          </a:xfrm>
        </p:spPr>
        <p:txBody>
          <a:bodyPr/>
          <a:lstStyle/>
          <a:p>
            <a:r>
              <a:rPr lang="cs-CZ" dirty="0" smtClean="0"/>
              <a:t>fáze 6-8T</a:t>
            </a:r>
          </a:p>
          <a:p>
            <a:pPr>
              <a:buNone/>
            </a:pPr>
            <a:r>
              <a:rPr lang="cs-CZ" dirty="0" smtClean="0"/>
              <a:t>-postupně silová cvičení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propriocepce</a:t>
            </a:r>
            <a:r>
              <a:rPr lang="cs-CZ" dirty="0" smtClean="0"/>
              <a:t>- nutná kvalitní stabilita a až následně –labilní plochy-</a:t>
            </a:r>
            <a:r>
              <a:rPr lang="cs-CZ" dirty="0" err="1" smtClean="0"/>
              <a:t>posturomed</a:t>
            </a:r>
            <a:r>
              <a:rPr lang="cs-CZ" dirty="0" smtClean="0"/>
              <a:t>, závěsné </a:t>
            </a:r>
            <a:r>
              <a:rPr lang="cs-CZ" dirty="0" err="1" smtClean="0"/>
              <a:t>sytémy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-squat,medvěd DNS,výstupy</a:t>
            </a:r>
          </a:p>
          <a:p>
            <a:pPr>
              <a:buNone/>
            </a:pPr>
            <a:r>
              <a:rPr lang="cs-CZ" dirty="0" smtClean="0"/>
              <a:t>-sportovci dobře svalově vybavení-běh na pásu</a:t>
            </a:r>
          </a:p>
          <a:p>
            <a:r>
              <a:rPr lang="cs-CZ" dirty="0" smtClean="0"/>
              <a:t>další fáze dle individuálních potřeb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229600" cy="579278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poranění menisků-častěji poraněn vzhledem k anatomickým poměrům MM</a:t>
            </a:r>
          </a:p>
          <a:p>
            <a:r>
              <a:rPr lang="cs-CZ" dirty="0" smtClean="0"/>
              <a:t>léčba konzervativní –jen u nedislokované menší trhliny v úponové cévně zásobené </a:t>
            </a:r>
            <a:r>
              <a:rPr lang="cs-CZ" dirty="0" err="1" smtClean="0"/>
              <a:t>zoně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cípovité</a:t>
            </a:r>
            <a:r>
              <a:rPr lang="cs-CZ" dirty="0" smtClean="0"/>
              <a:t> trhliny se nezhojí mohou se rozšiřovat a následně způsobit lézi chrupavky</a:t>
            </a:r>
          </a:p>
          <a:p>
            <a:r>
              <a:rPr lang="cs-CZ" dirty="0" smtClean="0"/>
              <a:t>léčba operační –operace záchovné –sutura menisku v prokrvené </a:t>
            </a:r>
            <a:r>
              <a:rPr lang="cs-CZ" dirty="0" err="1" smtClean="0"/>
              <a:t>zoně</a:t>
            </a:r>
            <a:r>
              <a:rPr lang="cs-CZ" dirty="0" smtClean="0"/>
              <a:t> do 6-10T od jejího vzniku</a:t>
            </a:r>
          </a:p>
          <a:p>
            <a:pPr>
              <a:buNone/>
            </a:pPr>
            <a:r>
              <a:rPr lang="cs-CZ" dirty="0" smtClean="0"/>
              <a:t>                               -operace resekční-parciální-</a:t>
            </a:r>
            <a:r>
              <a:rPr lang="cs-CZ" dirty="0" err="1" smtClean="0"/>
              <a:t>subtotální</a:t>
            </a:r>
            <a:r>
              <a:rPr lang="cs-CZ" dirty="0" smtClean="0"/>
              <a:t> resekce-jen poraněný úsek-</a:t>
            </a:r>
          </a:p>
          <a:p>
            <a:pPr>
              <a:buNone/>
            </a:pPr>
            <a:r>
              <a:rPr lang="cs-CZ" dirty="0" smtClean="0"/>
              <a:t>-totální resekce se již neprovádí</a:t>
            </a:r>
          </a:p>
          <a:p>
            <a:pPr>
              <a:buNone/>
            </a:pPr>
            <a:r>
              <a:rPr lang="cs-CZ" dirty="0" smtClean="0"/>
              <a:t>-transplantace menisku-syntetika,</a:t>
            </a:r>
            <a:r>
              <a:rPr lang="cs-CZ" dirty="0" err="1" smtClean="0"/>
              <a:t>allotransplantát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913"/>
            <a:ext cx="8229600" cy="5937250"/>
          </a:xfrm>
        </p:spPr>
        <p:txBody>
          <a:bodyPr/>
          <a:lstStyle/>
          <a:p>
            <a:r>
              <a:rPr lang="cs-CZ" dirty="0" smtClean="0"/>
              <a:t>FYZIOTERAPIE-resekce-postupně zátěž po týdnu možná plná</a:t>
            </a:r>
          </a:p>
          <a:p>
            <a:pPr>
              <a:buNone/>
            </a:pPr>
            <a:r>
              <a:rPr lang="cs-CZ" dirty="0" smtClean="0"/>
              <a:t>                            -sutura-4T-bez zatížení,následně 50%, po 6T plné zatížení</a:t>
            </a:r>
          </a:p>
          <a:p>
            <a:pPr>
              <a:buNone/>
            </a:pPr>
            <a:r>
              <a:rPr lang="cs-CZ" dirty="0" smtClean="0"/>
              <a:t>-do 4T cvičení v horizontále,po 4T v sedě,stacionární ergometr(uvolnění měkkých tkání  a zajištění výživy menisku</a:t>
            </a:r>
          </a:p>
          <a:p>
            <a:pPr>
              <a:buNone/>
            </a:pPr>
            <a:r>
              <a:rPr lang="cs-CZ" dirty="0" smtClean="0"/>
              <a:t>-dále obecné principy u KOK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INSTABILITY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mediální </a:t>
            </a:r>
            <a:r>
              <a:rPr lang="cs-CZ" dirty="0" err="1" smtClean="0"/>
              <a:t>instability</a:t>
            </a:r>
            <a:r>
              <a:rPr lang="cs-CZ" dirty="0" smtClean="0"/>
              <a:t> -nejčastější </a:t>
            </a:r>
            <a:r>
              <a:rPr lang="cs-CZ" dirty="0" err="1" smtClean="0"/>
              <a:t>instability</a:t>
            </a:r>
            <a:r>
              <a:rPr lang="cs-CZ" dirty="0" smtClean="0"/>
              <a:t>, tvoří více jak 90% všech poranění vazivového aparátu </a:t>
            </a:r>
          </a:p>
          <a:p>
            <a:pPr>
              <a:buNone/>
            </a:pPr>
            <a:r>
              <a:rPr lang="cs-CZ" dirty="0" smtClean="0"/>
              <a:t>-násilnou abdukcí a zevní rotací bérce nebo působením přímého násilí na kloub ze zevní</a:t>
            </a:r>
          </a:p>
          <a:p>
            <a:pPr>
              <a:buNone/>
            </a:pPr>
            <a:r>
              <a:rPr lang="cs-CZ" dirty="0" smtClean="0"/>
              <a:t>-1. stupeň - poraněny mediální kapsulární struktury (je roztržen vnitřní postranní vaz, kloubní pouzdro) a působením dalšího násilí může dojít  k poškození mediálního menisku</a:t>
            </a:r>
          </a:p>
          <a:p>
            <a:pPr>
              <a:buNone/>
            </a:pPr>
            <a:r>
              <a:rPr lang="cs-CZ" dirty="0" smtClean="0"/>
              <a:t>-poranění LCM 10x častější než LCL</a:t>
            </a:r>
          </a:p>
          <a:p>
            <a:pPr>
              <a:buNone/>
            </a:pPr>
            <a:r>
              <a:rPr lang="cs-CZ" dirty="0" smtClean="0"/>
              <a:t>-2. stupně vlivem většího působení násilí dojde k poranění jednoho z obou zkřížených vazů-častěji to bývá LCA</a:t>
            </a:r>
          </a:p>
          <a:p>
            <a:pPr>
              <a:buNone/>
            </a:pPr>
            <a:r>
              <a:rPr lang="cs-CZ" dirty="0" smtClean="0"/>
              <a:t>podle toho, jaký zkřížený vaz se poruší je lze rozdělit na </a:t>
            </a:r>
            <a:r>
              <a:rPr lang="cs-CZ" dirty="0" err="1" smtClean="0"/>
              <a:t>instabilitu</a:t>
            </a:r>
            <a:r>
              <a:rPr lang="cs-CZ" dirty="0" smtClean="0"/>
              <a:t> </a:t>
            </a:r>
            <a:r>
              <a:rPr lang="cs-CZ" dirty="0" err="1" smtClean="0"/>
              <a:t>anteromediální</a:t>
            </a:r>
            <a:r>
              <a:rPr lang="cs-CZ" dirty="0" smtClean="0"/>
              <a:t> a </a:t>
            </a:r>
            <a:r>
              <a:rPr lang="cs-CZ" dirty="0" err="1" smtClean="0"/>
              <a:t>posteromediální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-3. stupeň vzniká působením velkého přímého násilí na </a:t>
            </a:r>
            <a:r>
              <a:rPr lang="cs-CZ" dirty="0" err="1" smtClean="0"/>
              <a:t>extendovaný</a:t>
            </a:r>
            <a:r>
              <a:rPr lang="cs-CZ" dirty="0" smtClean="0"/>
              <a:t> kloub ze zevní strany - přímá mediální </a:t>
            </a:r>
            <a:r>
              <a:rPr lang="cs-CZ" dirty="0" err="1" smtClean="0"/>
              <a:t>instabilita</a:t>
            </a:r>
            <a:r>
              <a:rPr lang="cs-CZ" dirty="0" smtClean="0"/>
              <a:t>-dochází k roztržení všech mediálních kapsulárních stabilizátorů, obou zkřížených vazů a může dojít i k rozdrcení laterálního menisku</a:t>
            </a:r>
          </a:p>
          <a:p>
            <a:r>
              <a:rPr lang="cs-CZ" dirty="0" smtClean="0"/>
              <a:t>laterální </a:t>
            </a:r>
            <a:r>
              <a:rPr lang="cs-CZ" dirty="0" err="1" smtClean="0"/>
              <a:t>instability</a:t>
            </a:r>
            <a:r>
              <a:rPr lang="cs-CZ" dirty="0" smtClean="0"/>
              <a:t> – tyto </a:t>
            </a:r>
            <a:r>
              <a:rPr lang="cs-CZ" dirty="0" err="1" smtClean="0"/>
              <a:t>instability</a:t>
            </a:r>
            <a:r>
              <a:rPr lang="cs-CZ" dirty="0" smtClean="0"/>
              <a:t> vzácné  tvoří zhruba 5% všech poranění vazivového aparátu </a:t>
            </a:r>
          </a:p>
          <a:p>
            <a:pPr>
              <a:buNone/>
            </a:pPr>
            <a:r>
              <a:rPr lang="cs-CZ" dirty="0" smtClean="0"/>
              <a:t>-násilná addukce sdružená se zevní či vnitřní rotací bérce a přímé mediální násilí</a:t>
            </a:r>
          </a:p>
          <a:p>
            <a:pPr>
              <a:buNone/>
            </a:pPr>
            <a:r>
              <a:rPr lang="cs-CZ" dirty="0" smtClean="0"/>
              <a:t>-1. vzniká poškozením kapsulárních struktur, může dojít k roztržení zevního postranního vazu s pouzdrem kloubním a zevním meniskem, může být poškozena i šlacha m. </a:t>
            </a:r>
            <a:r>
              <a:rPr lang="cs-CZ" dirty="0" err="1" smtClean="0"/>
              <a:t>popliteus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-při poranění LCL může být poškozen </a:t>
            </a:r>
            <a:r>
              <a:rPr lang="cs-CZ" dirty="0" err="1" smtClean="0"/>
              <a:t>n.peroneus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-2. stupně vzniká </a:t>
            </a:r>
            <a:r>
              <a:rPr lang="cs-CZ" dirty="0" err="1" smtClean="0"/>
              <a:t>anterolateralní</a:t>
            </a:r>
            <a:r>
              <a:rPr lang="cs-CZ" dirty="0" smtClean="0"/>
              <a:t> </a:t>
            </a:r>
            <a:r>
              <a:rPr lang="cs-CZ" dirty="0" err="1" smtClean="0"/>
              <a:t>instabilita</a:t>
            </a:r>
            <a:r>
              <a:rPr lang="cs-CZ" dirty="0" smtClean="0"/>
              <a:t> následkem poškození kapsulárních struktur, postranního vazu, předního zkříženého vazu a zevního menisku může být poškozen </a:t>
            </a:r>
            <a:r>
              <a:rPr lang="cs-CZ" dirty="0" err="1" smtClean="0"/>
              <a:t>tractus</a:t>
            </a:r>
            <a:r>
              <a:rPr lang="cs-CZ" dirty="0" smtClean="0"/>
              <a:t> </a:t>
            </a:r>
            <a:r>
              <a:rPr lang="cs-CZ" dirty="0" err="1" smtClean="0"/>
              <a:t>iliotibialis</a:t>
            </a:r>
            <a:r>
              <a:rPr lang="cs-CZ" dirty="0" smtClean="0"/>
              <a:t> a m. biceps </a:t>
            </a:r>
            <a:r>
              <a:rPr lang="cs-CZ" dirty="0" err="1" smtClean="0"/>
              <a:t>femoris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-3. stupeň vzniká působením přímého násilí na vnitřní stranu kloubu v plné extenzi - přímá laterální </a:t>
            </a:r>
            <a:r>
              <a:rPr lang="cs-CZ" dirty="0" err="1" smtClean="0"/>
              <a:t>instabilita</a:t>
            </a:r>
            <a:r>
              <a:rPr lang="cs-CZ" dirty="0" smtClean="0"/>
              <a:t>- dochází k poškození obou zkřížených vazů a </a:t>
            </a:r>
            <a:r>
              <a:rPr lang="cs-CZ" dirty="0" err="1" smtClean="0"/>
              <a:t>caput</a:t>
            </a:r>
            <a:r>
              <a:rPr lang="cs-CZ" dirty="0" smtClean="0"/>
              <a:t> </a:t>
            </a:r>
            <a:r>
              <a:rPr lang="cs-CZ" dirty="0" err="1" smtClean="0"/>
              <a:t>laterale</a:t>
            </a:r>
            <a:r>
              <a:rPr lang="cs-CZ" dirty="0" smtClean="0"/>
              <a:t> m. </a:t>
            </a:r>
            <a:r>
              <a:rPr lang="cs-CZ" dirty="0" err="1" smtClean="0"/>
              <a:t>gastrocnemií</a:t>
            </a:r>
            <a:r>
              <a:rPr lang="cs-CZ" dirty="0" smtClean="0"/>
              <a:t>-zevní meniskus a může být poškozen i meniskus vnitřní. Toto poranění je jedno z nejzávažnějších poranění kolen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lomeniny_proximálního_femuru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23728" y="980728"/>
            <a:ext cx="5472113" cy="482441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126163"/>
          </a:xfrm>
        </p:spPr>
        <p:txBody>
          <a:bodyPr>
            <a:normAutofit lnSpcReduction="10000"/>
          </a:bodyPr>
          <a:lstStyle/>
          <a:p>
            <a:r>
              <a:rPr lang="az-Cyrl-AZ" dirty="0" smtClean="0"/>
              <a:t>Ну</a:t>
            </a:r>
            <a:r>
              <a:rPr lang="cs-CZ" dirty="0" err="1" smtClean="0"/>
              <a:t>perextenční</a:t>
            </a:r>
            <a:r>
              <a:rPr lang="cs-CZ" dirty="0" smtClean="0"/>
              <a:t> </a:t>
            </a:r>
            <a:r>
              <a:rPr lang="cs-CZ" dirty="0" err="1" smtClean="0"/>
              <a:t>instability</a:t>
            </a:r>
            <a:r>
              <a:rPr lang="cs-CZ" dirty="0" smtClean="0"/>
              <a:t> (genu </a:t>
            </a:r>
            <a:r>
              <a:rPr lang="cs-CZ" dirty="0" err="1" smtClean="0"/>
              <a:t>recurvatum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-vzácná poranění-násilná </a:t>
            </a:r>
            <a:r>
              <a:rPr lang="cs-CZ" dirty="0" err="1" smtClean="0"/>
              <a:t>hyperextenze</a:t>
            </a:r>
            <a:r>
              <a:rPr lang="cs-CZ" dirty="0" smtClean="0"/>
              <a:t> kolenního kloubu</a:t>
            </a:r>
          </a:p>
          <a:p>
            <a:pPr>
              <a:buNone/>
            </a:pPr>
            <a:r>
              <a:rPr lang="cs-CZ" dirty="0" smtClean="0"/>
              <a:t> -přímé </a:t>
            </a:r>
            <a:r>
              <a:rPr lang="cs-CZ" dirty="0" err="1" smtClean="0"/>
              <a:t>hyperextenční</a:t>
            </a:r>
            <a:r>
              <a:rPr lang="cs-CZ" dirty="0" smtClean="0"/>
              <a:t> poranění- dochází kromě poškození dorzální části pouzdra, LCA a LCP i </a:t>
            </a:r>
            <a:r>
              <a:rPr lang="az-Cyrl-AZ" dirty="0" smtClean="0"/>
              <a:t>к </a:t>
            </a:r>
            <a:r>
              <a:rPr lang="cs-CZ" dirty="0" smtClean="0"/>
              <a:t>distenzi či částečné ruptuře postranních vazů a mohou být poškozeny i menisky</a:t>
            </a:r>
          </a:p>
          <a:p>
            <a:pPr>
              <a:buNone/>
            </a:pPr>
            <a:r>
              <a:rPr lang="cs-CZ" dirty="0" smtClean="0"/>
              <a:t> -</a:t>
            </a:r>
            <a:r>
              <a:rPr lang="cs-CZ" dirty="0" err="1" smtClean="0"/>
              <a:t>hyperextenční</a:t>
            </a:r>
            <a:r>
              <a:rPr lang="cs-CZ" dirty="0" smtClean="0"/>
              <a:t> poranění spojené s varózním násilím vede </a:t>
            </a:r>
            <a:r>
              <a:rPr lang="az-Cyrl-AZ" dirty="0" smtClean="0"/>
              <a:t>к </a:t>
            </a:r>
            <a:r>
              <a:rPr lang="cs-CZ" dirty="0" smtClean="0"/>
              <a:t>poškození </a:t>
            </a:r>
            <a:r>
              <a:rPr lang="cs-CZ" dirty="0" err="1" smtClean="0"/>
              <a:t>posterolaterálního</a:t>
            </a:r>
            <a:r>
              <a:rPr lang="cs-CZ" dirty="0" smtClean="0"/>
              <a:t> kapsulárního komplexu, zevního postranního vazu a LCA,při pokračování působení dalšího násilí pak dojde </a:t>
            </a:r>
            <a:r>
              <a:rPr lang="az-Cyrl-AZ" dirty="0" smtClean="0"/>
              <a:t>к </a:t>
            </a:r>
            <a:r>
              <a:rPr lang="cs-CZ" dirty="0" smtClean="0"/>
              <a:t>luxaci kolenního kloubu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LUXACE KOK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mechanismus-velké násilí-roztrženy oba zkřížené vazy a zpravidla další struktury-vždy ohrožen nervově cévní svazek-</a:t>
            </a:r>
            <a:r>
              <a:rPr lang="cs-CZ" dirty="0" err="1" smtClean="0"/>
              <a:t>vyšetřeit</a:t>
            </a:r>
            <a:r>
              <a:rPr lang="cs-CZ" dirty="0" smtClean="0"/>
              <a:t> pulsaci,kapilární plnění,pohyb prstů a </a:t>
            </a:r>
            <a:r>
              <a:rPr lang="cs-CZ" dirty="0" err="1" smtClean="0"/>
              <a:t>hlezna</a:t>
            </a:r>
            <a:endParaRPr lang="cs-CZ" dirty="0" smtClean="0"/>
          </a:p>
          <a:p>
            <a:r>
              <a:rPr lang="cs-CZ" dirty="0" smtClean="0"/>
              <a:t>léčba operační-důkladná repozice s vysokou urgencí(</a:t>
            </a:r>
            <a:r>
              <a:rPr lang="cs-CZ" dirty="0" err="1" smtClean="0"/>
              <a:t>uzavřenáxnebo</a:t>
            </a:r>
            <a:r>
              <a:rPr lang="cs-CZ" dirty="0" smtClean="0"/>
              <a:t> otevřená)někdy zevní fixace</a:t>
            </a:r>
          </a:p>
          <a:p>
            <a:r>
              <a:rPr lang="cs-CZ" dirty="0" smtClean="0"/>
              <a:t>komplikace –poranění </a:t>
            </a:r>
            <a:r>
              <a:rPr lang="cs-CZ" dirty="0" err="1" smtClean="0"/>
              <a:t>popliteální</a:t>
            </a:r>
            <a:r>
              <a:rPr lang="cs-CZ" dirty="0" smtClean="0"/>
              <a:t> tepny-postupná </a:t>
            </a:r>
            <a:r>
              <a:rPr lang="cs-CZ" dirty="0" err="1" smtClean="0"/>
              <a:t>trombotizace</a:t>
            </a:r>
            <a:r>
              <a:rPr lang="cs-CZ" dirty="0" smtClean="0"/>
              <a:t> i za 3-4dny</a:t>
            </a:r>
          </a:p>
          <a:p>
            <a:pPr>
              <a:buNone/>
            </a:pPr>
            <a:r>
              <a:rPr lang="cs-CZ" dirty="0" smtClean="0"/>
              <a:t>-   neurologické-nejčastěji postižen </a:t>
            </a:r>
            <a:r>
              <a:rPr lang="cs-CZ" dirty="0" err="1" smtClean="0"/>
              <a:t>n.peroneus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LUXACE PATELY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nejčastěji zevně-predispozice u žen-často kongenitální dispozice-valgozita kloubu-</a:t>
            </a:r>
            <a:r>
              <a:rPr lang="cs-CZ" dirty="0" err="1" smtClean="0"/>
              <a:t>hyperextenze</a:t>
            </a:r>
            <a:r>
              <a:rPr lang="cs-CZ" dirty="0" smtClean="0"/>
              <a:t>-vysoký stav čéšky-</a:t>
            </a:r>
            <a:r>
              <a:rPr lang="cs-CZ" dirty="0" err="1" smtClean="0"/>
              <a:t>laterizace</a:t>
            </a:r>
            <a:r>
              <a:rPr lang="cs-CZ" dirty="0" smtClean="0"/>
              <a:t> čéšky</a:t>
            </a:r>
          </a:p>
          <a:p>
            <a:r>
              <a:rPr lang="cs-CZ" dirty="0" smtClean="0"/>
              <a:t>typy čéšky dle </a:t>
            </a:r>
            <a:r>
              <a:rPr lang="cs-CZ" dirty="0" err="1" smtClean="0"/>
              <a:t>Wiberga</a:t>
            </a:r>
            <a:endParaRPr lang="cs-CZ" dirty="0" smtClean="0"/>
          </a:p>
          <a:p>
            <a:r>
              <a:rPr lang="cs-CZ" dirty="0" smtClean="0"/>
              <a:t>léčba repozice flektované koleno převést do extenze patela se většinou reponuje spontánně-konzervativně fixace na 3T</a:t>
            </a:r>
          </a:p>
          <a:p>
            <a:pPr>
              <a:buNone/>
            </a:pPr>
            <a:r>
              <a:rPr lang="cs-CZ" dirty="0" smtClean="0"/>
              <a:t>-   operační postup preferován-medializace pately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PORANĚNÍ CHRUPAVKY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kontuze -klinicky významné až po 8-12T-</a:t>
            </a:r>
            <a:r>
              <a:rPr lang="cs-CZ" dirty="0" err="1" smtClean="0"/>
              <a:t>osteochondritida</a:t>
            </a:r>
            <a:r>
              <a:rPr lang="cs-CZ" dirty="0" smtClean="0"/>
              <a:t>-MR,ASKP</a:t>
            </a:r>
          </a:p>
          <a:p>
            <a:r>
              <a:rPr lang="cs-CZ" dirty="0" err="1" smtClean="0"/>
              <a:t>osteochondrální</a:t>
            </a:r>
            <a:r>
              <a:rPr lang="cs-CZ" dirty="0" smtClean="0"/>
              <a:t> zlomeniny-malý fragment lze </a:t>
            </a:r>
            <a:r>
              <a:rPr lang="cs-CZ" dirty="0" err="1" smtClean="0"/>
              <a:t>extirpovat</a:t>
            </a:r>
            <a:r>
              <a:rPr lang="cs-CZ" dirty="0" smtClean="0"/>
              <a:t>,větší uchytit</a:t>
            </a:r>
          </a:p>
          <a:p>
            <a:pPr>
              <a:buNone/>
            </a:pPr>
            <a:r>
              <a:rPr lang="cs-CZ" dirty="0" smtClean="0"/>
              <a:t>-   neléčené fraktury-špatná </a:t>
            </a:r>
            <a:r>
              <a:rPr lang="cs-CZ" dirty="0" err="1" smtClean="0"/>
              <a:t>prognoza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KOK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kolaterální vazy-</a:t>
            </a:r>
            <a:r>
              <a:rPr lang="cs-CZ" dirty="0" err="1" smtClean="0"/>
              <a:t>valgus</a:t>
            </a:r>
            <a:r>
              <a:rPr lang="cs-CZ" dirty="0" smtClean="0"/>
              <a:t>-</a:t>
            </a:r>
            <a:r>
              <a:rPr lang="cs-CZ" dirty="0" err="1" smtClean="0"/>
              <a:t>varus</a:t>
            </a:r>
            <a:r>
              <a:rPr lang="cs-CZ" dirty="0" smtClean="0"/>
              <a:t> stres-pozitivita v lehké </a:t>
            </a:r>
            <a:r>
              <a:rPr lang="cs-CZ" dirty="0" err="1" smtClean="0"/>
              <a:t>semiflexi</a:t>
            </a:r>
            <a:r>
              <a:rPr lang="cs-CZ" dirty="0" smtClean="0"/>
              <a:t>-izolovaná léze </a:t>
            </a:r>
            <a:r>
              <a:rPr lang="cs-CZ" dirty="0" err="1" smtClean="0"/>
              <a:t>kolat.vazu</a:t>
            </a:r>
            <a:r>
              <a:rPr lang="cs-CZ" dirty="0" smtClean="0"/>
              <a:t>-v extenzi podmíněna poraněním zkřížených vazů</a:t>
            </a:r>
          </a:p>
          <a:p>
            <a:r>
              <a:rPr lang="cs-CZ" dirty="0" smtClean="0"/>
              <a:t>zkřížené vazy-přední a zadní zásuvka v pravém úhlu KOK –v </a:t>
            </a:r>
            <a:r>
              <a:rPr lang="cs-CZ" dirty="0" err="1" smtClean="0"/>
              <a:t>semiflexi</a:t>
            </a:r>
            <a:r>
              <a:rPr lang="cs-CZ" dirty="0" smtClean="0"/>
              <a:t> </a:t>
            </a:r>
            <a:r>
              <a:rPr lang="cs-CZ" dirty="0" err="1" smtClean="0"/>
              <a:t>Lachman</a:t>
            </a:r>
            <a:r>
              <a:rPr lang="cs-CZ" dirty="0" smtClean="0"/>
              <a:t>-pozitivita LCP-hlavice zapadá do poplit.jamky a naopak vysunutí před kondyly pozitivita LCA</a:t>
            </a:r>
          </a:p>
          <a:p>
            <a:pPr>
              <a:buFontTx/>
              <a:buChar char="-"/>
            </a:pPr>
            <a:r>
              <a:rPr lang="cs-CZ" dirty="0" smtClean="0"/>
              <a:t>Pivot </a:t>
            </a:r>
            <a:r>
              <a:rPr lang="cs-CZ" dirty="0" err="1" smtClean="0"/>
              <a:t>shift</a:t>
            </a:r>
            <a:r>
              <a:rPr lang="cs-CZ" dirty="0" smtClean="0"/>
              <a:t> </a:t>
            </a:r>
            <a:r>
              <a:rPr lang="cs-CZ" dirty="0" err="1" smtClean="0"/>
              <a:t>fenomen</a:t>
            </a:r>
            <a:r>
              <a:rPr lang="cs-CZ" dirty="0" smtClean="0"/>
              <a:t>-izolovaná léze LCA –svalově relaxovaná končetina se převádí </a:t>
            </a:r>
            <a:r>
              <a:rPr lang="cs-CZ" dirty="0" err="1" smtClean="0"/>
              <a:t>pasivne</a:t>
            </a:r>
            <a:r>
              <a:rPr lang="cs-CZ" dirty="0" smtClean="0"/>
              <a:t> z flexe do extenze při forsírované VR a abdukci bérce ve 20st.dojde k náhlému skluzu hlavice </a:t>
            </a:r>
            <a:r>
              <a:rPr lang="cs-CZ" dirty="0" err="1" smtClean="0"/>
              <a:t>tibie</a:t>
            </a:r>
            <a:r>
              <a:rPr lang="cs-CZ" dirty="0" smtClean="0"/>
              <a:t> dopředu(vyřadí se ITT)</a:t>
            </a:r>
          </a:p>
          <a:p>
            <a:r>
              <a:rPr lang="cs-CZ" dirty="0" smtClean="0"/>
              <a:t>menisky-příznak extenze –palpace předního úseku štěrbiny na pokrčeném koleně-bolest při dokončení extenze</a:t>
            </a:r>
          </a:p>
          <a:p>
            <a:pPr>
              <a:buNone/>
            </a:pPr>
            <a:r>
              <a:rPr lang="cs-CZ" dirty="0" smtClean="0"/>
              <a:t>-rotační příznak(</a:t>
            </a:r>
            <a:r>
              <a:rPr lang="cs-CZ" dirty="0" err="1" smtClean="0"/>
              <a:t>Steinman</a:t>
            </a:r>
            <a:r>
              <a:rPr lang="cs-CZ" dirty="0" smtClean="0"/>
              <a:t> I-začátek testu jako u předešlého –místo extenze rotace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ZÁSADY FYZIOTERAPIE U KOK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optimalizace svalových řetězců  KOK z proximálního i distálního směru</a:t>
            </a:r>
          </a:p>
          <a:p>
            <a:pPr>
              <a:buNone/>
            </a:pPr>
            <a:r>
              <a:rPr lang="cs-CZ" dirty="0" smtClean="0"/>
              <a:t>    (pánev,kyčelní klouby,noha)</a:t>
            </a:r>
          </a:p>
          <a:p>
            <a:r>
              <a:rPr lang="cs-CZ" dirty="0" smtClean="0"/>
              <a:t>neopomenout ošetření lýtka(m.</a:t>
            </a:r>
            <a:r>
              <a:rPr lang="cs-CZ" dirty="0" err="1" smtClean="0"/>
              <a:t>gastrocnemius</a:t>
            </a:r>
            <a:r>
              <a:rPr lang="cs-CZ" dirty="0" smtClean="0"/>
              <a:t>)</a:t>
            </a:r>
          </a:p>
          <a:p>
            <a:r>
              <a:rPr lang="cs-CZ" dirty="0" smtClean="0"/>
              <a:t>zajištění optimální </a:t>
            </a:r>
            <a:r>
              <a:rPr lang="cs-CZ" dirty="0" err="1" smtClean="0"/>
              <a:t>postury</a:t>
            </a:r>
            <a:r>
              <a:rPr lang="cs-CZ" dirty="0" smtClean="0"/>
              <a:t> s dobrou kvalitou HSSP</a:t>
            </a:r>
          </a:p>
          <a:p>
            <a:r>
              <a:rPr lang="cs-CZ" dirty="0" smtClean="0"/>
              <a:t>centrace kloubů </a:t>
            </a:r>
          </a:p>
          <a:p>
            <a:r>
              <a:rPr lang="cs-CZ" dirty="0" smtClean="0"/>
              <a:t>preference cvičení v CKC</a:t>
            </a:r>
          </a:p>
          <a:p>
            <a:r>
              <a:rPr lang="cs-CZ" dirty="0" smtClean="0"/>
              <a:t>postupné dozování zátěže a zařazení cviků do dynamiky dle individuálních potřeb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ZLOMENINY HLAVICE TIBIE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mechanismus-přímý-pád nebo náraz na kolenní kloub</a:t>
            </a:r>
          </a:p>
          <a:p>
            <a:r>
              <a:rPr lang="cs-CZ" dirty="0" smtClean="0"/>
              <a:t>AO-klasifikace</a:t>
            </a:r>
          </a:p>
          <a:p>
            <a:pPr>
              <a:buNone/>
            </a:pPr>
            <a:r>
              <a:rPr lang="cs-CZ" dirty="0" smtClean="0"/>
              <a:t>-A </a:t>
            </a:r>
            <a:r>
              <a:rPr lang="cs-CZ" dirty="0" err="1" smtClean="0"/>
              <a:t>extraartikulární</a:t>
            </a:r>
            <a:r>
              <a:rPr lang="cs-CZ" dirty="0" smtClean="0"/>
              <a:t>-poranění </a:t>
            </a:r>
            <a:r>
              <a:rPr lang="cs-CZ" dirty="0" err="1" smtClean="0"/>
              <a:t>interkondylické</a:t>
            </a:r>
            <a:r>
              <a:rPr lang="cs-CZ" dirty="0" smtClean="0"/>
              <a:t> eminence,fr.metafýzy</a:t>
            </a:r>
          </a:p>
          <a:p>
            <a:pPr>
              <a:buNone/>
            </a:pPr>
            <a:r>
              <a:rPr lang="cs-CZ" dirty="0" smtClean="0"/>
              <a:t>-B </a:t>
            </a:r>
            <a:r>
              <a:rPr lang="cs-CZ" dirty="0" err="1" smtClean="0"/>
              <a:t>intraartikulární</a:t>
            </a:r>
            <a:r>
              <a:rPr lang="cs-CZ" dirty="0" smtClean="0"/>
              <a:t>-</a:t>
            </a:r>
            <a:r>
              <a:rPr lang="cs-CZ" dirty="0" err="1" smtClean="0"/>
              <a:t>monokondylární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-C plně </a:t>
            </a:r>
            <a:r>
              <a:rPr lang="cs-CZ" dirty="0" err="1" smtClean="0"/>
              <a:t>intraartikulární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Nejčastější zlomeniny typu B 8-10x častěji laterální kondyl 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operační-kortikální šrouby,podpůrné dlahy,zevní fixatér</a:t>
            </a:r>
          </a:p>
          <a:p>
            <a:pPr>
              <a:buFontTx/>
              <a:buChar char="-"/>
            </a:pPr>
            <a:r>
              <a:rPr lang="cs-CZ" dirty="0" smtClean="0"/>
              <a:t>na některých pracovištích zlomeniny typu B-ASKP (šetrnější pro menisky</a:t>
            </a:r>
          </a:p>
          <a:p>
            <a:pPr>
              <a:buFontTx/>
              <a:buChar char="-"/>
            </a:pPr>
            <a:r>
              <a:rPr lang="cs-CZ" dirty="0" smtClean="0"/>
              <a:t>zlomeniny typu C možno dořešit na ZF s </a:t>
            </a:r>
            <a:r>
              <a:rPr lang="cs-CZ" dirty="0" err="1" smtClean="0"/>
              <a:t>miniosteosyntézou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Konzervativní terapie pouze v případě,že je kontraindikována operační léčba.</a:t>
            </a:r>
          </a:p>
          <a:p>
            <a:pPr>
              <a:buNone/>
            </a:pPr>
            <a:r>
              <a:rPr lang="cs-CZ" dirty="0" smtClean="0"/>
              <a:t>-zlomeniny typu B a C prognosticky komplikované-často omezení RP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evakuace otoku</a:t>
            </a:r>
          </a:p>
          <a:p>
            <a:pPr>
              <a:buFontTx/>
              <a:buChar char="-"/>
            </a:pPr>
            <a:r>
              <a:rPr lang="cs-CZ" dirty="0" smtClean="0"/>
              <a:t>zvyšování ROM-obvykle 3.den po </a:t>
            </a:r>
            <a:r>
              <a:rPr lang="cs-CZ" dirty="0" err="1" smtClean="0"/>
              <a:t>op.Redon</a:t>
            </a:r>
            <a:r>
              <a:rPr lang="cs-CZ" dirty="0" smtClean="0"/>
              <a:t> ex-motorová dlaha-40-60st-dbát na plnou extenzi v KOK</a:t>
            </a:r>
          </a:p>
          <a:p>
            <a:pPr>
              <a:buFontTx/>
              <a:buChar char="-"/>
            </a:pPr>
            <a:r>
              <a:rPr lang="cs-CZ" dirty="0" smtClean="0"/>
              <a:t>posilování dynamických stabilizátorů KOK-s důrazem na </a:t>
            </a:r>
            <a:r>
              <a:rPr lang="cs-CZ" dirty="0" err="1" smtClean="0"/>
              <a:t>koaktivaci</a:t>
            </a:r>
            <a:r>
              <a:rPr lang="cs-CZ" dirty="0" smtClean="0"/>
              <a:t>-využití modifikace PNF</a:t>
            </a:r>
          </a:p>
          <a:p>
            <a:pPr>
              <a:buNone/>
            </a:pPr>
            <a:r>
              <a:rPr lang="cs-CZ" dirty="0" smtClean="0"/>
              <a:t>-   při </a:t>
            </a:r>
            <a:r>
              <a:rPr lang="cs-CZ" dirty="0" err="1" smtClean="0"/>
              <a:t>vertikalizaci</a:t>
            </a:r>
            <a:r>
              <a:rPr lang="cs-CZ" dirty="0" smtClean="0"/>
              <a:t> zpočátku vhodná rigidní ortéza</a:t>
            </a:r>
          </a:p>
          <a:p>
            <a:pPr>
              <a:buFontTx/>
              <a:buChar char="-"/>
            </a:pPr>
            <a:r>
              <a:rPr lang="cs-CZ" dirty="0" smtClean="0"/>
              <a:t>TMT –ošetření fascií i plantární </a:t>
            </a:r>
            <a:r>
              <a:rPr lang="cs-CZ" dirty="0" err="1" smtClean="0"/>
              <a:t>f</a:t>
            </a:r>
            <a:r>
              <a:rPr lang="cs-CZ" dirty="0" smtClean="0"/>
              <a:t>.,</a:t>
            </a:r>
            <a:r>
              <a:rPr lang="cs-CZ" dirty="0" err="1" smtClean="0"/>
              <a:t>TrPs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ZLOMENINY PROXIMÁLNÍ FIBULY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nejčastěji izolované fraktury hlavičky fibuly</a:t>
            </a:r>
          </a:p>
          <a:p>
            <a:r>
              <a:rPr lang="cs-CZ" dirty="0" smtClean="0"/>
              <a:t>mechanismus- přímý náraz x patologická addukce bérce</a:t>
            </a:r>
          </a:p>
          <a:p>
            <a:r>
              <a:rPr lang="cs-CZ" dirty="0" smtClean="0"/>
              <a:t>CAVE poranění </a:t>
            </a:r>
            <a:r>
              <a:rPr lang="cs-CZ" dirty="0" err="1" smtClean="0"/>
              <a:t>n.peroneus</a:t>
            </a:r>
            <a:endParaRPr lang="cs-CZ" dirty="0" smtClean="0"/>
          </a:p>
          <a:p>
            <a:r>
              <a:rPr lang="cs-CZ" dirty="0" smtClean="0"/>
              <a:t> u </a:t>
            </a:r>
            <a:r>
              <a:rPr lang="cs-CZ" dirty="0" err="1" smtClean="0"/>
              <a:t>avulzního</a:t>
            </a:r>
            <a:r>
              <a:rPr lang="cs-CZ" dirty="0" smtClean="0"/>
              <a:t> poranění riziko léze kolaterálního vazu,úponu m.biceps.</a:t>
            </a:r>
            <a:r>
              <a:rPr lang="cs-CZ" dirty="0" err="1" smtClean="0"/>
              <a:t>fem</a:t>
            </a:r>
            <a:r>
              <a:rPr lang="cs-CZ" dirty="0" smtClean="0"/>
              <a:t>.,</a:t>
            </a:r>
            <a:r>
              <a:rPr lang="cs-CZ" dirty="0" err="1" smtClean="0"/>
              <a:t>popř.m.soleus</a:t>
            </a:r>
            <a:r>
              <a:rPr lang="cs-CZ" dirty="0" smtClean="0"/>
              <a:t>, m.</a:t>
            </a:r>
            <a:r>
              <a:rPr lang="cs-CZ" dirty="0" err="1" smtClean="0"/>
              <a:t>fibularis</a:t>
            </a:r>
            <a:r>
              <a:rPr lang="cs-CZ" dirty="0" smtClean="0"/>
              <a:t> </a:t>
            </a:r>
            <a:r>
              <a:rPr lang="cs-CZ" dirty="0" err="1" smtClean="0"/>
              <a:t>longus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908720"/>
            <a:ext cx="8229600" cy="5217443"/>
          </a:xfrm>
        </p:spPr>
        <p:txBody>
          <a:bodyPr/>
          <a:lstStyle/>
          <a:p>
            <a:r>
              <a:rPr lang="cs-CZ" b="1" dirty="0" smtClean="0"/>
              <a:t>zlomeniny krčku-</a:t>
            </a:r>
            <a:r>
              <a:rPr lang="cs-CZ" dirty="0" err="1" smtClean="0"/>
              <a:t>intrakapsulární</a:t>
            </a:r>
            <a:r>
              <a:rPr lang="cs-CZ" dirty="0" smtClean="0"/>
              <a:t>,</a:t>
            </a:r>
            <a:r>
              <a:rPr lang="cs-CZ" dirty="0" err="1" smtClean="0"/>
              <a:t>extrakapsulární</a:t>
            </a:r>
            <a:endParaRPr lang="cs-CZ" b="1" dirty="0" smtClean="0"/>
          </a:p>
          <a:p>
            <a:r>
              <a:rPr lang="cs-CZ" b="1" dirty="0" smtClean="0"/>
              <a:t>zlomeniny </a:t>
            </a:r>
            <a:r>
              <a:rPr lang="cs-CZ" b="1" dirty="0" err="1" smtClean="0"/>
              <a:t>trochanterické</a:t>
            </a:r>
            <a:r>
              <a:rPr lang="cs-CZ" b="1" dirty="0" smtClean="0"/>
              <a:t>-</a:t>
            </a:r>
            <a:r>
              <a:rPr lang="cs-CZ" dirty="0" err="1" smtClean="0"/>
              <a:t>pertrochanterické</a:t>
            </a:r>
            <a:r>
              <a:rPr lang="cs-CZ" dirty="0" smtClean="0"/>
              <a:t>,</a:t>
            </a:r>
            <a:r>
              <a:rPr lang="cs-CZ" dirty="0" err="1" smtClean="0"/>
              <a:t>intertrochanterické</a:t>
            </a:r>
            <a:r>
              <a:rPr lang="cs-CZ" dirty="0" smtClean="0"/>
              <a:t> (</a:t>
            </a:r>
            <a:r>
              <a:rPr lang="cs-CZ" dirty="0" err="1" smtClean="0"/>
              <a:t>subtrochanterické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klinické příznaky</a:t>
            </a:r>
            <a:r>
              <a:rPr lang="cs-CZ" dirty="0" smtClean="0"/>
              <a:t>- </a:t>
            </a:r>
            <a:r>
              <a:rPr lang="cs-CZ" dirty="0" err="1" smtClean="0"/>
              <a:t>antalgická</a:t>
            </a:r>
            <a:r>
              <a:rPr lang="cs-CZ" dirty="0" smtClean="0"/>
              <a:t> ZR někdy zkratek</a:t>
            </a:r>
          </a:p>
          <a:p>
            <a:endParaRPr lang="cs-CZ" dirty="0" smtClean="0"/>
          </a:p>
          <a:p>
            <a:pPr>
              <a:buNone/>
            </a:pPr>
            <a:r>
              <a:rPr lang="cs-CZ" b="1" dirty="0" smtClean="0"/>
              <a:t>            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konzervativní-3T ortéze-postupná obnova mobility-plná zátěž po 6T</a:t>
            </a:r>
          </a:p>
          <a:p>
            <a:pPr>
              <a:buNone/>
            </a:pPr>
            <a:r>
              <a:rPr lang="cs-CZ" dirty="0" smtClean="0"/>
              <a:t>-operační-při zvýšené </a:t>
            </a:r>
            <a:r>
              <a:rPr lang="cs-CZ" dirty="0" err="1" smtClean="0"/>
              <a:t>laxicitě</a:t>
            </a:r>
            <a:r>
              <a:rPr lang="cs-CZ" dirty="0" smtClean="0"/>
              <a:t> KOK-</a:t>
            </a:r>
            <a:r>
              <a:rPr lang="cs-CZ" dirty="0" err="1" smtClean="0"/>
              <a:t>reinzerce</a:t>
            </a:r>
            <a:r>
              <a:rPr lang="cs-CZ" dirty="0" smtClean="0"/>
              <a:t>-šlachy bicepsu a LCL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DIAFYZÁRNÍ ZLOMENINY BÉRCE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mechanismy-nepřímé-páčení a rotace</a:t>
            </a:r>
          </a:p>
          <a:p>
            <a:pPr>
              <a:buNone/>
            </a:pPr>
            <a:r>
              <a:rPr lang="cs-CZ" dirty="0" smtClean="0"/>
              <a:t>                          -přímé-nárazem a úderem</a:t>
            </a:r>
          </a:p>
          <a:p>
            <a:pPr>
              <a:buNone/>
            </a:pPr>
            <a:r>
              <a:rPr lang="cs-CZ" dirty="0" smtClean="0"/>
              <a:t>                          -kombinované</a:t>
            </a:r>
          </a:p>
          <a:p>
            <a:pPr>
              <a:buNone/>
            </a:pPr>
            <a:r>
              <a:rPr lang="cs-CZ" dirty="0" smtClean="0"/>
              <a:t>AO klasifikace 3 základní dělení, nutno zohlednit i stav měkkých tkání (</a:t>
            </a:r>
            <a:r>
              <a:rPr lang="cs-CZ" dirty="0" err="1" smtClean="0"/>
              <a:t>Tschern</a:t>
            </a:r>
            <a:r>
              <a:rPr lang="cs-CZ" dirty="0" smtClean="0"/>
              <a:t>),vzhledem k vysokému riziku </a:t>
            </a:r>
            <a:r>
              <a:rPr lang="cs-CZ" dirty="0" err="1" smtClean="0"/>
              <a:t>kompartment</a:t>
            </a:r>
            <a:r>
              <a:rPr lang="cs-CZ" dirty="0" smtClean="0"/>
              <a:t> </a:t>
            </a:r>
            <a:r>
              <a:rPr lang="cs-CZ" dirty="0" err="1" smtClean="0"/>
              <a:t>sy</a:t>
            </a:r>
            <a:endParaRPr lang="cs-CZ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-konzervativní-</a:t>
            </a:r>
            <a:r>
              <a:rPr lang="cs-CZ" dirty="0" err="1" smtClean="0"/>
              <a:t>infrakce</a:t>
            </a:r>
            <a:r>
              <a:rPr lang="cs-CZ" dirty="0" smtClean="0"/>
              <a:t> –málo dislokované zlomeniny,příčné nebo krátce šikmé zlomeniny-</a:t>
            </a:r>
            <a:r>
              <a:rPr lang="cs-CZ" dirty="0" err="1" smtClean="0"/>
              <a:t>reponovatelné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(</a:t>
            </a:r>
            <a:r>
              <a:rPr lang="cs-CZ" dirty="0" err="1" smtClean="0"/>
              <a:t>vyjímečně</a:t>
            </a:r>
            <a:r>
              <a:rPr lang="cs-CZ" dirty="0" smtClean="0"/>
              <a:t> i u nestabilních zlomenin kdy není možná operační léčba -3T </a:t>
            </a:r>
            <a:r>
              <a:rPr lang="cs-CZ" dirty="0" err="1" smtClean="0"/>
              <a:t>skeletární</a:t>
            </a:r>
            <a:r>
              <a:rPr lang="cs-CZ" dirty="0" smtClean="0"/>
              <a:t> trakce za patu (4-5kg) a následně </a:t>
            </a:r>
            <a:r>
              <a:rPr lang="cs-CZ" dirty="0" err="1" smtClean="0"/>
              <a:t>cirulační</a:t>
            </a:r>
            <a:r>
              <a:rPr lang="cs-CZ" dirty="0" smtClean="0"/>
              <a:t> sádra znehybňující </a:t>
            </a:r>
            <a:r>
              <a:rPr lang="cs-CZ" dirty="0" err="1" smtClean="0"/>
              <a:t>hlezno</a:t>
            </a:r>
            <a:r>
              <a:rPr lang="cs-CZ" dirty="0" smtClean="0"/>
              <a:t> i koleno </a:t>
            </a:r>
          </a:p>
          <a:p>
            <a:pPr>
              <a:buNone/>
            </a:pPr>
            <a:r>
              <a:rPr lang="cs-CZ" dirty="0" smtClean="0"/>
              <a:t>-operační-</a:t>
            </a:r>
            <a:r>
              <a:rPr lang="cs-CZ" dirty="0" err="1" smtClean="0"/>
              <a:t>osteosyntézy</a:t>
            </a:r>
            <a:r>
              <a:rPr lang="cs-CZ" dirty="0" smtClean="0"/>
              <a:t>-</a:t>
            </a:r>
            <a:r>
              <a:rPr lang="cs-CZ" dirty="0" err="1" smtClean="0"/>
              <a:t>nitrodřeněnový</a:t>
            </a:r>
            <a:r>
              <a:rPr lang="cs-CZ" dirty="0" smtClean="0"/>
              <a:t> hřeb,dlahová technika,zevní fixatér</a:t>
            </a:r>
          </a:p>
          <a:p>
            <a:r>
              <a:rPr lang="cs-CZ" dirty="0" smtClean="0"/>
              <a:t>fyzioterapie –časná </a:t>
            </a:r>
            <a:r>
              <a:rPr lang="cs-CZ" dirty="0" err="1" smtClean="0"/>
              <a:t>vertikalizace</a:t>
            </a:r>
            <a:r>
              <a:rPr lang="cs-CZ" dirty="0" smtClean="0"/>
              <a:t>-udržení RP,SS,prevence TEN,CAVE v případě nutnosti lalokové plastiky bez vertikální zátěže dle instrukcí plastického </a:t>
            </a:r>
            <a:r>
              <a:rPr lang="cs-CZ" dirty="0" err="1" smtClean="0"/>
              <a:t>chirurka</a:t>
            </a:r>
            <a:r>
              <a:rPr lang="cs-CZ" dirty="0" smtClean="0"/>
              <a:t>,naopak podtlaková terapie není překážka ve </a:t>
            </a:r>
            <a:r>
              <a:rPr lang="cs-CZ" dirty="0" err="1" smtClean="0"/>
              <a:t>vertikalizaci</a:t>
            </a:r>
            <a:r>
              <a:rPr lang="cs-CZ" dirty="0" smtClean="0"/>
              <a:t>,CAVE </a:t>
            </a:r>
            <a:r>
              <a:rPr lang="cs-CZ" dirty="0" err="1" smtClean="0"/>
              <a:t>kompartment</a:t>
            </a:r>
            <a:r>
              <a:rPr lang="cs-CZ" dirty="0" smtClean="0"/>
              <a:t> </a:t>
            </a:r>
            <a:r>
              <a:rPr lang="cs-CZ" dirty="0" err="1" smtClean="0"/>
              <a:t>sy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                   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Podtlaková terapie+ZF</a:t>
            </a:r>
            <a:endParaRPr lang="cs-CZ" dirty="0"/>
          </a:p>
        </p:txBody>
      </p:sp>
      <p:pic>
        <p:nvPicPr>
          <p:cNvPr id="4" name="Zástupný symbol pro obsah 3" descr="podtl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412776"/>
            <a:ext cx="6034617" cy="4713387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ZLOMENINY DISTÁLNÍHO BÉRCE</a:t>
            </a:r>
            <a:br>
              <a:rPr lang="cs-CZ" dirty="0" smtClean="0"/>
            </a:br>
            <a:r>
              <a:rPr lang="cs-CZ" dirty="0" smtClean="0"/>
              <a:t>(zlomeniny </a:t>
            </a:r>
            <a:r>
              <a:rPr lang="cs-CZ" dirty="0" err="1" smtClean="0"/>
              <a:t>pilonu</a:t>
            </a:r>
            <a:r>
              <a:rPr lang="cs-CZ" dirty="0" smtClean="0"/>
              <a:t> </a:t>
            </a:r>
            <a:r>
              <a:rPr lang="cs-CZ" dirty="0" err="1" smtClean="0"/>
              <a:t>tibie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mechanismus-špatný doskok-skluz na schodech-zaklínění chodidla</a:t>
            </a:r>
          </a:p>
          <a:p>
            <a:r>
              <a:rPr lang="cs-CZ" dirty="0" smtClean="0"/>
              <a:t>klasifikace dle AO (</a:t>
            </a:r>
            <a:r>
              <a:rPr lang="cs-CZ" dirty="0" err="1" smtClean="0"/>
              <a:t>extraartikulární</a:t>
            </a:r>
            <a:r>
              <a:rPr lang="cs-CZ" dirty="0" smtClean="0"/>
              <a:t>,částečně </a:t>
            </a:r>
            <a:r>
              <a:rPr lang="cs-CZ" dirty="0" err="1" smtClean="0"/>
              <a:t>intraartikulární</a:t>
            </a:r>
            <a:r>
              <a:rPr lang="cs-CZ" dirty="0" smtClean="0"/>
              <a:t>,</a:t>
            </a:r>
            <a:r>
              <a:rPr lang="cs-CZ" dirty="0" err="1" smtClean="0"/>
              <a:t>intraartikulární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klasifikace dle Webera</a:t>
            </a:r>
          </a:p>
          <a:p>
            <a:pPr>
              <a:buNone/>
            </a:pPr>
            <a:r>
              <a:rPr lang="cs-CZ" dirty="0" smtClean="0"/>
              <a:t>Typ 1 -odlomení přední a zadní hrany se středovou impresí při nárazu na pravoúhle postavené </a:t>
            </a:r>
            <a:r>
              <a:rPr lang="cs-CZ" dirty="0" err="1" smtClean="0"/>
              <a:t>hlezno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Typ 2 -odlomení přední hrany při maximální dorzální flexi </a:t>
            </a:r>
            <a:r>
              <a:rPr lang="cs-CZ" dirty="0" err="1" smtClean="0"/>
              <a:t>hlezna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Typ 3 -odlomení zadní hrany při maximální plantární flexi </a:t>
            </a:r>
            <a:r>
              <a:rPr lang="cs-CZ" dirty="0" err="1" smtClean="0"/>
              <a:t>hlezna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konzervativní-u málo dislokovaných zlomenin s dobrou kongruencí kloubních ploch</a:t>
            </a:r>
          </a:p>
          <a:p>
            <a:pPr>
              <a:buNone/>
            </a:pPr>
            <a:r>
              <a:rPr lang="cs-CZ" dirty="0" smtClean="0"/>
              <a:t>- nevýhodou je znehybnění </a:t>
            </a:r>
            <a:r>
              <a:rPr lang="cs-CZ" dirty="0" err="1" smtClean="0"/>
              <a:t>hlezna</a:t>
            </a:r>
            <a:r>
              <a:rPr lang="cs-CZ" dirty="0" smtClean="0"/>
              <a:t> na 8-12T následné omezení pohybu a omezení RP</a:t>
            </a:r>
          </a:p>
          <a:p>
            <a:r>
              <a:rPr lang="cs-CZ" dirty="0" smtClean="0"/>
              <a:t>operační –kortikální šrouby,dlahy někdy nutná </a:t>
            </a:r>
            <a:r>
              <a:rPr lang="cs-CZ" dirty="0" err="1" smtClean="0"/>
              <a:t>spongioplastika</a:t>
            </a:r>
            <a:r>
              <a:rPr lang="cs-CZ" dirty="0" smtClean="0"/>
              <a:t>, ZF s </a:t>
            </a:r>
            <a:r>
              <a:rPr lang="cs-CZ" dirty="0" err="1" smtClean="0"/>
              <a:t>miniosteosyntézou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-prognosticky nevýhodné zejména fraktury typu C –časté </a:t>
            </a:r>
            <a:r>
              <a:rPr lang="cs-CZ" dirty="0" err="1" smtClean="0"/>
              <a:t>artrozy</a:t>
            </a:r>
            <a:r>
              <a:rPr lang="cs-CZ" dirty="0" smtClean="0"/>
              <a:t>-omezení RP </a:t>
            </a:r>
          </a:p>
          <a:p>
            <a:r>
              <a:rPr lang="cs-CZ" dirty="0" smtClean="0"/>
              <a:t>fyzioterapie-časná mobilita </a:t>
            </a:r>
            <a:r>
              <a:rPr lang="cs-CZ" dirty="0" err="1" smtClean="0"/>
              <a:t>hlezna</a:t>
            </a:r>
            <a:r>
              <a:rPr lang="cs-CZ" dirty="0" smtClean="0"/>
              <a:t>,ale odlehčení 3M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ZLOMENINY HORNÍHO HLEZENNÉHO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400" dirty="0" smtClean="0"/>
              <a:t>mechanismus-nejčastěji nepřímé-častěji supinační mechanismus-mohou být i otevřené-chudý kryt měkkých tkání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5973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klasifikace dle Webera</a:t>
            </a:r>
          </a:p>
          <a:p>
            <a:pPr>
              <a:buNone/>
            </a:pPr>
            <a:r>
              <a:rPr lang="cs-CZ" dirty="0" smtClean="0"/>
              <a:t>-A:maleolární zlomeniny fibuly distálně od syndesmózy- supinační násilí-lomná linie příčně pod úrovní syndesmózy-na mediální straně může dojít ke zlomenině vnitřního kotníku- u tohoto typu nedochází k přetržení vazů </a:t>
            </a:r>
            <a:r>
              <a:rPr lang="cs-CZ" dirty="0" err="1" smtClean="0"/>
              <a:t>tibiofibulární</a:t>
            </a:r>
            <a:r>
              <a:rPr lang="cs-CZ" dirty="0" smtClean="0"/>
              <a:t> syndesmózy a deltového vazu</a:t>
            </a:r>
          </a:p>
          <a:p>
            <a:pPr>
              <a:buNone/>
            </a:pPr>
            <a:r>
              <a:rPr lang="cs-CZ" dirty="0" smtClean="0"/>
              <a:t>-B: zlomenině fibuly v úrovni syndesmózy pronačním a zevně rotačním mechanismem-lomná linie je přítomna v úrovni syndesmózy-z mediální strany dochází ke zlomenině vnitřního kotníku a může dojít k přetržení deltového vazu-mezikostní membrána zůstává intaktní</a:t>
            </a:r>
          </a:p>
          <a:p>
            <a:pPr>
              <a:buNone/>
            </a:pPr>
            <a:r>
              <a:rPr lang="cs-CZ" dirty="0" smtClean="0"/>
              <a:t>-C: linie lomu prochází nad úrovní syndesmózy-zlomenina vnitřního kotníku-přetržení deltového vazu a téměř vždy je přetrženo lig. </a:t>
            </a:r>
            <a:r>
              <a:rPr lang="cs-CZ" dirty="0" err="1" smtClean="0"/>
              <a:t>tibiofibulare</a:t>
            </a:r>
            <a:r>
              <a:rPr lang="cs-CZ" dirty="0" smtClean="0"/>
              <a:t> ant.</a:t>
            </a:r>
          </a:p>
          <a:p>
            <a:pPr>
              <a:buNone/>
            </a:pPr>
            <a:r>
              <a:rPr lang="cs-CZ" dirty="0" smtClean="0"/>
              <a:t>Zlomeniny typu B a C s rozestupem vidlice </a:t>
            </a:r>
            <a:r>
              <a:rPr lang="cs-CZ" dirty="0" err="1" smtClean="0"/>
              <a:t>hlezna</a:t>
            </a:r>
            <a:r>
              <a:rPr lang="cs-CZ" dirty="0" smtClean="0"/>
              <a:t> jsou posuzovány jako luxační-</a:t>
            </a:r>
            <a:r>
              <a:rPr lang="cs-CZ" dirty="0" err="1" smtClean="0"/>
              <a:t>talus</a:t>
            </a:r>
            <a:r>
              <a:rPr lang="cs-CZ" dirty="0" smtClean="0"/>
              <a:t> bývá dislokován v rovině frontální, ale i sagitální</a:t>
            </a:r>
          </a:p>
          <a:p>
            <a:pPr>
              <a:buNone/>
            </a:pPr>
            <a:r>
              <a:rPr lang="cs-CZ" dirty="0" smtClean="0"/>
              <a:t>V klinické praxi  se setkáváme s přechody </a:t>
            </a:r>
            <a:r>
              <a:rPr lang="cs-CZ" dirty="0" err="1" smtClean="0"/>
              <a:t>bi</a:t>
            </a:r>
            <a:r>
              <a:rPr lang="cs-CZ" dirty="0" smtClean="0"/>
              <a:t> a </a:t>
            </a:r>
            <a:r>
              <a:rPr lang="cs-CZ" dirty="0" err="1" smtClean="0"/>
              <a:t>trimaleolárních</a:t>
            </a:r>
            <a:r>
              <a:rPr lang="cs-CZ" dirty="0" smtClean="0"/>
              <a:t> (zadní hrana </a:t>
            </a:r>
            <a:r>
              <a:rPr lang="cs-CZ" dirty="0" err="1" smtClean="0"/>
              <a:t>tibie</a:t>
            </a:r>
            <a:r>
              <a:rPr lang="cs-CZ" dirty="0" smtClean="0"/>
              <a:t>)do zlomeniny </a:t>
            </a:r>
            <a:r>
              <a:rPr lang="cs-CZ" dirty="0" err="1" smtClean="0"/>
              <a:t>pilonu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858000"/>
          </a:xfrm>
        </p:spPr>
        <p:txBody>
          <a:bodyPr/>
          <a:lstStyle/>
          <a:p>
            <a:r>
              <a:rPr lang="cs-CZ" dirty="0" smtClean="0"/>
              <a:t>klasifikace dle </a:t>
            </a:r>
            <a:r>
              <a:rPr lang="cs-CZ" dirty="0" err="1" smtClean="0"/>
              <a:t>Lauge</a:t>
            </a:r>
            <a:r>
              <a:rPr lang="cs-CZ" dirty="0" smtClean="0"/>
              <a:t>-</a:t>
            </a:r>
            <a:r>
              <a:rPr lang="cs-CZ" dirty="0" err="1" smtClean="0"/>
              <a:t>Hansen</a:t>
            </a:r>
            <a:r>
              <a:rPr lang="cs-CZ" dirty="0" smtClean="0"/>
              <a:t>(dle mechanismu)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supinačně</a:t>
            </a:r>
            <a:r>
              <a:rPr lang="cs-CZ" dirty="0" smtClean="0"/>
              <a:t>-addukční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supinačně</a:t>
            </a:r>
            <a:r>
              <a:rPr lang="cs-CZ" dirty="0" smtClean="0"/>
              <a:t>-everzní</a:t>
            </a:r>
          </a:p>
          <a:p>
            <a:pPr>
              <a:buNone/>
            </a:pPr>
            <a:r>
              <a:rPr lang="cs-CZ" dirty="0" smtClean="0"/>
              <a:t>-pronačně-addukční</a:t>
            </a:r>
          </a:p>
          <a:p>
            <a:pPr>
              <a:buNone/>
            </a:pPr>
            <a:r>
              <a:rPr lang="cs-CZ" dirty="0" smtClean="0"/>
              <a:t>-pronačně-everzní</a:t>
            </a:r>
          </a:p>
          <a:p>
            <a:pPr>
              <a:buNone/>
            </a:pPr>
            <a:r>
              <a:rPr lang="cs-CZ" dirty="0" smtClean="0"/>
              <a:t>Dříve návod pro uzavřenou repozici(opačný manévr),dnes spíše akademický význam.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konzervativní-pouze u nedislokovaných zlomenin-dorzální U dlaha-po odeznění otoku</a:t>
            </a:r>
          </a:p>
          <a:p>
            <a:pPr>
              <a:buNone/>
            </a:pPr>
            <a:r>
              <a:rPr lang="cs-CZ" dirty="0" smtClean="0"/>
              <a:t>(5-7dnů) cirkulační sádra-obvykle 6T-následně ortéza na </a:t>
            </a:r>
            <a:r>
              <a:rPr lang="cs-CZ" dirty="0" err="1" smtClean="0"/>
              <a:t>hlezno</a:t>
            </a:r>
            <a:endParaRPr lang="cs-CZ" dirty="0" smtClean="0"/>
          </a:p>
          <a:p>
            <a:r>
              <a:rPr lang="cs-CZ" dirty="0" smtClean="0"/>
              <a:t>operační-K-drát,cirkulační klička,maleolární šroub,tahový šroub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prognosticka</a:t>
            </a:r>
            <a:r>
              <a:rPr lang="cs-CZ" dirty="0" smtClean="0"/>
              <a:t> často fyzioterapii brzdí </a:t>
            </a:r>
            <a:r>
              <a:rPr lang="cs-CZ" dirty="0" err="1" smtClean="0"/>
              <a:t>artrofibrozy</a:t>
            </a:r>
            <a:r>
              <a:rPr lang="cs-CZ" dirty="0" smtClean="0"/>
              <a:t>-6M po úraze ASKP revize s </a:t>
            </a:r>
            <a:r>
              <a:rPr lang="cs-CZ" dirty="0" err="1" smtClean="0"/>
              <a:t>debridementem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uwels_I-II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7128792" cy="4536503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ZLOMENINY A LUXACE TALU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mechanismus-nejčastěji tvrdým nárazem v ose končetiny nebo při dopravních nehodách, které bývají spojené s dorzální nebo plantární flexí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talus</a:t>
            </a:r>
            <a:r>
              <a:rPr lang="cs-CZ" dirty="0" smtClean="0"/>
              <a:t> má chudé krevní zásobení-hojení bývá komplikované</a:t>
            </a:r>
          </a:p>
          <a:p>
            <a:r>
              <a:rPr lang="cs-CZ" dirty="0" smtClean="0"/>
              <a:t>klasifikace </a:t>
            </a:r>
          </a:p>
          <a:p>
            <a:pPr>
              <a:buNone/>
            </a:pPr>
            <a:r>
              <a:rPr lang="cs-CZ" dirty="0" smtClean="0"/>
              <a:t>-zlomeniny těla </a:t>
            </a:r>
            <a:r>
              <a:rPr lang="cs-CZ" dirty="0" err="1" smtClean="0"/>
              <a:t>talu</a:t>
            </a:r>
            <a:r>
              <a:rPr lang="cs-CZ" dirty="0" smtClean="0"/>
              <a:t>,</a:t>
            </a:r>
          </a:p>
          <a:p>
            <a:pPr>
              <a:buNone/>
            </a:pPr>
            <a:r>
              <a:rPr lang="cs-CZ" dirty="0" smtClean="0"/>
              <a:t>-hlavice </a:t>
            </a:r>
            <a:r>
              <a:rPr lang="cs-CZ" dirty="0" err="1" smtClean="0"/>
              <a:t>talu</a:t>
            </a:r>
            <a:r>
              <a:rPr lang="cs-CZ" dirty="0" smtClean="0"/>
              <a:t>,</a:t>
            </a:r>
          </a:p>
          <a:p>
            <a:pPr>
              <a:buNone/>
            </a:pPr>
            <a:r>
              <a:rPr lang="cs-CZ" dirty="0" smtClean="0"/>
              <a:t>-zlomeniny krčku </a:t>
            </a:r>
            <a:r>
              <a:rPr lang="cs-CZ" dirty="0" err="1" smtClean="0"/>
              <a:t>talu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-izolované zlomeniny zadního výběžku </a:t>
            </a:r>
            <a:r>
              <a:rPr lang="cs-CZ" dirty="0" err="1" smtClean="0"/>
              <a:t>talu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-zlomeniny laterálního výběžku </a:t>
            </a:r>
            <a:r>
              <a:rPr lang="cs-CZ" dirty="0" err="1" smtClean="0"/>
              <a:t>talu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Konzervativní terapie u nedislokovaných zlomenin spočívá v sádrové fixaci po dobu 8 týdnů bez zátěže, poté pozvolná zátěž v ortéze na další 4 – 6 týdnů. U dislokovaných zlomenin je volena operačně repozice a fixace </a:t>
            </a:r>
            <a:r>
              <a:rPr lang="cs-CZ" dirty="0" err="1" smtClean="0"/>
              <a:t>talu</a:t>
            </a:r>
            <a:r>
              <a:rPr lang="cs-CZ" dirty="0" smtClean="0"/>
              <a:t>. Po operaci je povolena zátěž až po třech měsících odlehčení. Déletrvající odlehčení může mít za následek postupující nekrózu</a:t>
            </a:r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konzervativní terapie u nedislokovaných-sádrová fixaci po dobu 8 týdnů bez zátěže-pozvolná zátěž v ortéze na další 4 – 6 týdnů</a:t>
            </a:r>
          </a:p>
          <a:p>
            <a:r>
              <a:rPr lang="cs-CZ" dirty="0" smtClean="0"/>
              <a:t>operační terapie  dislokované zlomeniny -repozice a fixace </a:t>
            </a:r>
            <a:r>
              <a:rPr lang="cs-CZ" dirty="0" err="1" smtClean="0"/>
              <a:t>talu</a:t>
            </a:r>
            <a:r>
              <a:rPr lang="cs-CZ" dirty="0" smtClean="0"/>
              <a:t> (urgentní repozice pro udržení vitality </a:t>
            </a:r>
            <a:r>
              <a:rPr lang="cs-CZ" dirty="0" err="1" smtClean="0"/>
              <a:t>talu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Po operaci je povolena zátěž až po třech měsících odlehčení. Déletrvající odlehčení může mít za následek postupující nekrózu.</a:t>
            </a:r>
          </a:p>
          <a:p>
            <a:r>
              <a:rPr lang="cs-CZ" dirty="0" smtClean="0"/>
              <a:t>fyzioterapie-u konzervativní terapie po 8T snímat ortézu a cvičit RP-odlehčení minimálně 3M</a:t>
            </a:r>
          </a:p>
          <a:p>
            <a:pPr>
              <a:buNone/>
            </a:pPr>
            <a:r>
              <a:rPr lang="cs-CZ" dirty="0" smtClean="0"/>
              <a:t>-u operační léčby po odeznění akutní bolesti AAROM a AROM-odlehčení 3M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ZLOMENINY METATARZÁLNÍCH KOSTÍ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mechanismus</a:t>
            </a:r>
          </a:p>
          <a:p>
            <a:pPr>
              <a:buNone/>
            </a:pPr>
            <a:r>
              <a:rPr lang="cs-CZ" dirty="0" smtClean="0"/>
              <a:t>-podélný-doskok při </a:t>
            </a:r>
            <a:r>
              <a:rPr lang="cs-CZ" dirty="0" err="1" smtClean="0"/>
              <a:t>dorziflexi</a:t>
            </a:r>
            <a:r>
              <a:rPr lang="cs-CZ" dirty="0" smtClean="0"/>
              <a:t> prstů</a:t>
            </a:r>
          </a:p>
          <a:p>
            <a:pPr>
              <a:buNone/>
            </a:pPr>
            <a:r>
              <a:rPr lang="cs-CZ" dirty="0" smtClean="0"/>
              <a:t>-předozadní-pád břemen</a:t>
            </a:r>
          </a:p>
          <a:p>
            <a:pPr>
              <a:buNone/>
            </a:pPr>
            <a:r>
              <a:rPr lang="cs-CZ" dirty="0" smtClean="0"/>
              <a:t>-příčný-zaklínění chodidla</a:t>
            </a:r>
          </a:p>
          <a:p>
            <a:pPr>
              <a:buNone/>
            </a:pPr>
            <a:r>
              <a:rPr lang="cs-CZ" dirty="0" smtClean="0"/>
              <a:t>-nepřímým násilím při inverzi chodidla –</a:t>
            </a:r>
            <a:r>
              <a:rPr lang="cs-CZ" dirty="0" err="1" smtClean="0"/>
              <a:t>avulzní</a:t>
            </a:r>
            <a:r>
              <a:rPr lang="cs-CZ" dirty="0" smtClean="0"/>
              <a:t> zlomenina V.MTT</a:t>
            </a:r>
          </a:p>
          <a:p>
            <a:pPr>
              <a:buNone/>
            </a:pPr>
            <a:r>
              <a:rPr lang="cs-CZ" dirty="0" smtClean="0"/>
              <a:t>II.-III.MTT-únavová zlomenina</a:t>
            </a:r>
          </a:p>
          <a:p>
            <a:r>
              <a:rPr lang="cs-CZ" dirty="0" smtClean="0"/>
              <a:t>léčba</a:t>
            </a:r>
          </a:p>
          <a:p>
            <a:pPr>
              <a:buNone/>
            </a:pPr>
            <a:r>
              <a:rPr lang="cs-CZ" dirty="0" smtClean="0"/>
              <a:t>-převážně konzervativní sádrová fixace na 4-6T</a:t>
            </a:r>
          </a:p>
          <a:p>
            <a:pPr>
              <a:buNone/>
            </a:pPr>
            <a:r>
              <a:rPr lang="cs-CZ" dirty="0" smtClean="0"/>
              <a:t>-operační –u vícečetných dislokovaných a otevřených zlomenin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                          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ZLOMENINY PRSTCŮ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mechanismus-přímý náraz</a:t>
            </a:r>
          </a:p>
          <a:p>
            <a:r>
              <a:rPr lang="cs-CZ" dirty="0" smtClean="0"/>
              <a:t>léčba-terminální a střední článek 3T náplasťová fixace,u základního článku a palce je třeba dbát osového postavení u palce pokud by došlo k rigiditě –problém s odrazem</a:t>
            </a: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PORANĚNÍ ACHILOVY ŠLACHY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mechanismus</a:t>
            </a:r>
          </a:p>
          <a:p>
            <a:pPr>
              <a:buNone/>
            </a:pPr>
            <a:r>
              <a:rPr lang="cs-CZ" dirty="0" smtClean="0"/>
              <a:t>-převážně na degenerativním podkladě,nejčastěji 3-5cm nad místem úponu-při rychlé změně pohybu,při odrazu(squash,tenis,volejbal,basketbal kopaná)</a:t>
            </a:r>
          </a:p>
          <a:p>
            <a:pPr>
              <a:buNone/>
            </a:pPr>
            <a:r>
              <a:rPr lang="cs-CZ" dirty="0" smtClean="0"/>
              <a:t> -otevřené poranění-sečné,řezné</a:t>
            </a:r>
          </a:p>
          <a:p>
            <a:r>
              <a:rPr lang="cs-CZ" dirty="0" smtClean="0"/>
              <a:t>Klinika-hlasité prasknutí ,otok,hematom-plantární flexi zvládne,ale nepostaví se na špičky</a:t>
            </a:r>
          </a:p>
          <a:p>
            <a:pPr>
              <a:buNone/>
            </a:pPr>
            <a:r>
              <a:rPr lang="cs-CZ" dirty="0" err="1" smtClean="0"/>
              <a:t>Thompsonův</a:t>
            </a:r>
            <a:r>
              <a:rPr lang="cs-CZ" dirty="0" smtClean="0"/>
              <a:t> test- při pasivním tlaku na svalová bříška m.triceps </a:t>
            </a:r>
            <a:r>
              <a:rPr lang="cs-CZ" dirty="0" err="1" smtClean="0"/>
              <a:t>surae</a:t>
            </a:r>
            <a:r>
              <a:rPr lang="cs-CZ" dirty="0" smtClean="0"/>
              <a:t> nedojde k </a:t>
            </a:r>
            <a:r>
              <a:rPr lang="cs-CZ" dirty="0" err="1" smtClean="0"/>
              <a:t>plant.fl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akutní sutura-sádra nad koleno s nohou v plantární flexi na 3T,následně přesádrování pod koleno s </a:t>
            </a:r>
            <a:r>
              <a:rPr lang="cs-CZ" dirty="0" err="1" smtClean="0"/>
              <a:t>hleznem</a:t>
            </a:r>
            <a:r>
              <a:rPr lang="cs-CZ" dirty="0" smtClean="0"/>
              <a:t> ve středním postavení –celková doba fixace 6-8T(doba i způsob fixace se může lišit dle operatéra)odlehčení na FH 3M</a:t>
            </a: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PORANĚNÍ LIGAMENTOZNÍHO APARÁTU HLEZNA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mechanismus – nejčastěji supinační-sportovní úrazy,ale i chůze </a:t>
            </a:r>
          </a:p>
          <a:p>
            <a:pPr>
              <a:buNone/>
            </a:pPr>
            <a:r>
              <a:rPr lang="cs-CZ" dirty="0" smtClean="0"/>
              <a:t>-distorze v </a:t>
            </a:r>
            <a:r>
              <a:rPr lang="cs-CZ" dirty="0" err="1" smtClean="0"/>
              <a:t>hlezenném</a:t>
            </a:r>
            <a:r>
              <a:rPr lang="cs-CZ" dirty="0" smtClean="0"/>
              <a:t> kloubu je spíše popisem úrazového mechanismu než </a:t>
            </a:r>
            <a:r>
              <a:rPr lang="cs-CZ" dirty="0" err="1" smtClean="0"/>
              <a:t>diagnozou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-při supinaci se nejprve poraní přední </a:t>
            </a:r>
            <a:r>
              <a:rPr lang="cs-CZ" dirty="0" err="1" smtClean="0"/>
              <a:t>fibulotalární</a:t>
            </a:r>
            <a:r>
              <a:rPr lang="cs-CZ" dirty="0" smtClean="0"/>
              <a:t> vaz následně </a:t>
            </a:r>
            <a:r>
              <a:rPr lang="cs-CZ" dirty="0" err="1" smtClean="0"/>
              <a:t>fibulokalkaneární</a:t>
            </a:r>
            <a:r>
              <a:rPr lang="cs-CZ" dirty="0" smtClean="0"/>
              <a:t> a poté i zadní </a:t>
            </a:r>
            <a:r>
              <a:rPr lang="cs-CZ" dirty="0" err="1" smtClean="0"/>
              <a:t>fibulotalární</a:t>
            </a:r>
            <a:r>
              <a:rPr lang="cs-CZ" dirty="0" smtClean="0"/>
              <a:t> vaz</a:t>
            </a:r>
          </a:p>
          <a:p>
            <a:pPr>
              <a:buNone/>
            </a:pPr>
            <a:r>
              <a:rPr lang="cs-CZ" dirty="0" smtClean="0"/>
              <a:t>-při pronace se poškozuje deltový vaz,ale </a:t>
            </a:r>
            <a:r>
              <a:rPr lang="cs-CZ" dirty="0" err="1" smtClean="0"/>
              <a:t>ligamenta</a:t>
            </a:r>
            <a:r>
              <a:rPr lang="cs-CZ" dirty="0" smtClean="0"/>
              <a:t> vnitřního kotníku pevnější</a:t>
            </a:r>
          </a:p>
          <a:p>
            <a:pPr>
              <a:buNone/>
            </a:pPr>
            <a:r>
              <a:rPr lang="cs-CZ" dirty="0" smtClean="0"/>
              <a:t>-součástí stabilizačního aparátu </a:t>
            </a:r>
            <a:r>
              <a:rPr lang="cs-CZ" dirty="0" err="1" smtClean="0"/>
              <a:t>hlezna</a:t>
            </a:r>
            <a:r>
              <a:rPr lang="cs-CZ" dirty="0" smtClean="0"/>
              <a:t> </a:t>
            </a:r>
            <a:r>
              <a:rPr lang="cs-CZ" dirty="0" err="1" smtClean="0"/>
              <a:t>tibiofibulární</a:t>
            </a:r>
            <a:r>
              <a:rPr lang="cs-CZ" dirty="0" smtClean="0"/>
              <a:t> </a:t>
            </a:r>
            <a:r>
              <a:rPr lang="cs-CZ" dirty="0" err="1" smtClean="0"/>
              <a:t>syndesmoza</a:t>
            </a:r>
            <a:r>
              <a:rPr lang="cs-CZ" dirty="0" smtClean="0"/>
              <a:t> přední i zadní porce</a:t>
            </a:r>
          </a:p>
          <a:p>
            <a:pPr>
              <a:buNone/>
            </a:pPr>
            <a:r>
              <a:rPr lang="cs-CZ" dirty="0" smtClean="0"/>
              <a:t>-distenze,parciální ruptura,totální ruptura,ruptura kloubního pouzdra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836712"/>
            <a:ext cx="9144000" cy="5289451"/>
          </a:xfrm>
        </p:spPr>
        <p:txBody>
          <a:bodyPr/>
          <a:lstStyle/>
          <a:p>
            <a:r>
              <a:rPr lang="cs-CZ" dirty="0" smtClean="0"/>
              <a:t>klinika –při distenzi,někdy i parciální ruptuře,může pacient dokončit pohybovou aktivitu a otok i hematom až následně,u kompletní ruptury bolest okamžitě,na končetinu se nepostaví-RTG v držených pozicích,v akutní fázi velmi bolestivé (optimální krátkodobá </a:t>
            </a:r>
            <a:r>
              <a:rPr lang="cs-CZ" dirty="0" err="1" smtClean="0"/>
              <a:t>narkoza</a:t>
            </a:r>
            <a:r>
              <a:rPr lang="cs-CZ" dirty="0" smtClean="0"/>
              <a:t>),také nativní snímky k posouzení </a:t>
            </a:r>
            <a:r>
              <a:rPr lang="cs-CZ" dirty="0" err="1" smtClean="0"/>
              <a:t>syndesmozy</a:t>
            </a:r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převážně konzervativní-v současné době se upřednostňuje funkční léčba jen s kompresním obvazem,někdy fixace ortézou,dlahou</a:t>
            </a:r>
          </a:p>
          <a:p>
            <a:r>
              <a:rPr lang="cs-CZ" dirty="0" smtClean="0"/>
              <a:t>operační –někdy u kompletní ruptury</a:t>
            </a:r>
          </a:p>
          <a:p>
            <a:r>
              <a:rPr lang="cs-CZ" dirty="0" smtClean="0"/>
              <a:t>CHRONICKÁ NESTABILITA HLEZNA</a:t>
            </a:r>
          </a:p>
          <a:p>
            <a:pPr>
              <a:buNone/>
            </a:pPr>
            <a:r>
              <a:rPr lang="cs-CZ" dirty="0" smtClean="0"/>
              <a:t>-recidivující distorze-u mladých sportujících pacientů-plastika předního </a:t>
            </a:r>
            <a:r>
              <a:rPr lang="cs-CZ" dirty="0" err="1" smtClean="0"/>
              <a:t>fibulotalárního</a:t>
            </a:r>
            <a:r>
              <a:rPr lang="cs-CZ" dirty="0" smtClean="0"/>
              <a:t> vazu z m.</a:t>
            </a:r>
            <a:r>
              <a:rPr lang="cs-CZ" dirty="0" err="1" smtClean="0"/>
              <a:t>peroneus</a:t>
            </a:r>
            <a:r>
              <a:rPr lang="cs-CZ" dirty="0" smtClean="0"/>
              <a:t> </a:t>
            </a:r>
            <a:r>
              <a:rPr lang="cs-CZ" dirty="0" err="1" smtClean="0"/>
              <a:t>brevis</a:t>
            </a:r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FYZIOTERAPIE PO ÚRAZECH LIGAMENTOZNÍHO APARÁTU HLEZNA  A NOHY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časná poúrazová fáze- eliminace otoku</a:t>
            </a:r>
          </a:p>
          <a:p>
            <a:pPr>
              <a:buFontTx/>
              <a:buChar char="-"/>
            </a:pPr>
            <a:r>
              <a:rPr lang="cs-CZ" dirty="0" smtClean="0"/>
              <a:t>pozdní poúrazová fáze-</a:t>
            </a:r>
            <a:r>
              <a:rPr lang="cs-CZ" dirty="0" err="1" smtClean="0"/>
              <a:t>izokinetické</a:t>
            </a:r>
            <a:r>
              <a:rPr lang="cs-CZ" dirty="0" smtClean="0"/>
              <a:t> cvičení,cvičení v CKC,koordinační cvičení,TMT,FT –TENS ,vysokovýkonný laser…</a:t>
            </a:r>
          </a:p>
          <a:p>
            <a:pPr>
              <a:buNone/>
            </a:pPr>
            <a:r>
              <a:rPr lang="cs-CZ" dirty="0" smtClean="0"/>
              <a:t>Kritéria pro ukončení fáze-normální stereotyp chůze,kvalitní stabilita</a:t>
            </a:r>
          </a:p>
          <a:p>
            <a:pPr>
              <a:buNone/>
            </a:pPr>
            <a:r>
              <a:rPr lang="cs-CZ" dirty="0" smtClean="0"/>
              <a:t>-příprava na sportovní zátěž-posilovací cvičení i s využitím strojů(preference uzavřených pohybových řetězců),nácvik akcelerace,koordinačně rychlostní cvičení</a:t>
            </a:r>
          </a:p>
          <a:p>
            <a:pPr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Zlomeniny krčku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dělení dle </a:t>
            </a:r>
            <a:r>
              <a:rPr lang="cs-CZ" dirty="0" err="1" smtClean="0"/>
              <a:t>Pauwelse</a:t>
            </a:r>
            <a:r>
              <a:rPr lang="cs-CZ" dirty="0" smtClean="0"/>
              <a:t>-zažité,jednoduché</a:t>
            </a:r>
          </a:p>
          <a:p>
            <a:pPr>
              <a:buNone/>
            </a:pPr>
            <a:r>
              <a:rPr lang="cs-CZ" dirty="0" smtClean="0"/>
              <a:t>-typ I- příznivý pro hojení </a:t>
            </a:r>
          </a:p>
          <a:p>
            <a:pPr>
              <a:buNone/>
            </a:pPr>
            <a:r>
              <a:rPr lang="cs-CZ" dirty="0" smtClean="0"/>
              <a:t>-typ II-30-70st.</a:t>
            </a:r>
          </a:p>
          <a:p>
            <a:pPr>
              <a:buNone/>
            </a:pPr>
            <a:r>
              <a:rPr lang="cs-CZ" dirty="0" smtClean="0"/>
              <a:t>-typ III- nepříznivý pro hojení</a:t>
            </a:r>
          </a:p>
          <a:p>
            <a:r>
              <a:rPr lang="cs-CZ" dirty="0" smtClean="0"/>
              <a:t>léčba konzervativní jen u nedislokovaných fraktur-klid na lůžku-následně chůze v odlehčení (mladí pac.)</a:t>
            </a:r>
          </a:p>
          <a:p>
            <a:r>
              <a:rPr lang="cs-CZ" dirty="0" smtClean="0"/>
              <a:t>operační</a:t>
            </a:r>
          </a:p>
          <a:p>
            <a:pPr>
              <a:buNone/>
            </a:pPr>
            <a:r>
              <a:rPr lang="cs-CZ" dirty="0" smtClean="0"/>
              <a:t>-děti a adolescenti </a:t>
            </a:r>
            <a:r>
              <a:rPr lang="cs-CZ" dirty="0" err="1" smtClean="0"/>
              <a:t>spongiozní</a:t>
            </a:r>
            <a:r>
              <a:rPr lang="cs-CZ" dirty="0" smtClean="0"/>
              <a:t> šrouby </a:t>
            </a:r>
          </a:p>
          <a:p>
            <a:pPr>
              <a:buNone/>
            </a:pPr>
            <a:r>
              <a:rPr lang="cs-CZ" dirty="0" smtClean="0"/>
              <a:t>-dospělí do 50let-</a:t>
            </a:r>
            <a:r>
              <a:rPr lang="cs-CZ" dirty="0" err="1" smtClean="0"/>
              <a:t>osteosynteza</a:t>
            </a:r>
            <a:r>
              <a:rPr lang="cs-CZ" dirty="0" smtClean="0"/>
              <a:t> (PFN,dlaha…)</a:t>
            </a:r>
          </a:p>
          <a:p>
            <a:pPr>
              <a:buNone/>
            </a:pPr>
            <a:r>
              <a:rPr lang="cs-CZ" dirty="0" smtClean="0"/>
              <a:t>-senioři nad 60 let-TEP</a:t>
            </a:r>
          </a:p>
          <a:p>
            <a:pPr>
              <a:buNone/>
            </a:pPr>
            <a:r>
              <a:rPr lang="cs-CZ" dirty="0" smtClean="0"/>
              <a:t>-velmi staří a </a:t>
            </a:r>
            <a:r>
              <a:rPr lang="cs-CZ" dirty="0" err="1" smtClean="0"/>
              <a:t>polymorbidní</a:t>
            </a:r>
            <a:r>
              <a:rPr lang="cs-CZ" dirty="0" smtClean="0"/>
              <a:t> pac.CKP(možná okamžitá </a:t>
            </a:r>
            <a:r>
              <a:rPr lang="cs-CZ" dirty="0" err="1" smtClean="0"/>
              <a:t>vertikalizace</a:t>
            </a:r>
            <a:r>
              <a:rPr lang="cs-CZ" dirty="0" smtClean="0"/>
              <a:t>,CAVE luxace-</a:t>
            </a:r>
            <a:r>
              <a:rPr lang="cs-CZ" dirty="0" err="1" smtClean="0"/>
              <a:t>antoritační</a:t>
            </a:r>
            <a:r>
              <a:rPr lang="cs-CZ" dirty="0" smtClean="0"/>
              <a:t> postavení)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dirty="0" err="1" smtClean="0"/>
              <a:t>pertrochanterické</a:t>
            </a:r>
            <a:r>
              <a:rPr lang="cs-CZ" dirty="0" smtClean="0"/>
              <a:t> zlomeniny-dobře </a:t>
            </a:r>
            <a:r>
              <a:rPr lang="cs-CZ" dirty="0" err="1" smtClean="0"/>
              <a:t>vaskularizované</a:t>
            </a:r>
            <a:r>
              <a:rPr lang="cs-CZ" dirty="0" smtClean="0"/>
              <a:t>,dobře se hojí,větší krvácení</a:t>
            </a:r>
          </a:p>
          <a:p>
            <a:r>
              <a:rPr lang="cs-CZ" dirty="0" smtClean="0"/>
              <a:t>léčba vždy operační-je třeba kvalitní repozice a obnovení délky a osového postavení</a:t>
            </a:r>
          </a:p>
          <a:p>
            <a:r>
              <a:rPr lang="cs-CZ" dirty="0" err="1" smtClean="0"/>
              <a:t>subtrochanterické</a:t>
            </a:r>
            <a:r>
              <a:rPr lang="cs-CZ" dirty="0" smtClean="0"/>
              <a:t> –zásadně operační léčba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dle způsobu léčby</a:t>
            </a:r>
          </a:p>
          <a:p>
            <a:pPr>
              <a:buFontTx/>
              <a:buChar char="-"/>
            </a:pPr>
            <a:r>
              <a:rPr lang="cs-CZ" dirty="0" err="1" smtClean="0"/>
              <a:t>osteosyntéza</a:t>
            </a:r>
            <a:r>
              <a:rPr lang="cs-CZ" dirty="0" smtClean="0"/>
              <a:t> (hřebová,dlahová)-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vertikalizace</a:t>
            </a:r>
            <a:r>
              <a:rPr lang="cs-CZ" dirty="0" smtClean="0"/>
              <a:t> -DKK s trupem točí v jedné ose neposazovat přes bok(z důvodu náročnosti a bolestivosti,posléze může přes zdravý bok se zajištěním osového postavení operované končetiny</a:t>
            </a:r>
          </a:p>
          <a:p>
            <a:pPr>
              <a:buNone/>
            </a:pPr>
            <a:r>
              <a:rPr lang="cs-CZ" dirty="0" smtClean="0"/>
              <a:t>-leh na operovaném boku je kontraindikován 3M po zákroku -zajištění osového postavení operované končetiny,schůdek pod DKK</a:t>
            </a:r>
          </a:p>
          <a:p>
            <a:pPr>
              <a:buNone/>
            </a:pPr>
            <a:r>
              <a:rPr lang="cs-CZ" dirty="0" smtClean="0"/>
              <a:t>-snaha o </a:t>
            </a:r>
            <a:r>
              <a:rPr lang="cs-CZ" dirty="0" err="1" smtClean="0"/>
              <a:t>vertikalizaci</a:t>
            </a:r>
            <a:r>
              <a:rPr lang="cs-CZ" dirty="0" smtClean="0"/>
              <a:t> v co nejkratším čase po operaci</a:t>
            </a:r>
          </a:p>
          <a:p>
            <a:pPr>
              <a:buNone/>
            </a:pPr>
            <a:r>
              <a:rPr lang="cs-CZ" dirty="0" smtClean="0"/>
              <a:t>-vzhledem k vyššímu věku pacientů-vysoké chodítko a následně podpažní berle 3M s přikládáním a odlehčením operované končetiny</a:t>
            </a:r>
          </a:p>
          <a:p>
            <a:pPr>
              <a:buNone/>
            </a:pPr>
            <a:r>
              <a:rPr lang="cs-CZ" dirty="0" smtClean="0"/>
              <a:t>-zmírnit následky snížené mobility</a:t>
            </a:r>
          </a:p>
          <a:p>
            <a:pPr>
              <a:buNone/>
            </a:pPr>
            <a:r>
              <a:rPr lang="cs-CZ" dirty="0" smtClean="0"/>
              <a:t>-RFT</a:t>
            </a:r>
          </a:p>
          <a:p>
            <a:pPr>
              <a:buNone/>
            </a:pPr>
            <a:r>
              <a:rPr lang="cs-CZ" dirty="0" smtClean="0"/>
              <a:t>-CG prevence TEN</a:t>
            </a:r>
          </a:p>
          <a:p>
            <a:pPr>
              <a:buNone/>
            </a:pPr>
            <a:r>
              <a:rPr lang="cs-CZ" dirty="0" smtClean="0"/>
              <a:t>-zlepšení motility střev</a:t>
            </a:r>
          </a:p>
          <a:p>
            <a:pPr>
              <a:buNone/>
            </a:pPr>
            <a:r>
              <a:rPr lang="cs-CZ" dirty="0" smtClean="0"/>
              <a:t>-pozvolné zvyšování ROM do 90 </a:t>
            </a:r>
            <a:r>
              <a:rPr lang="cs-CZ" dirty="0" err="1" smtClean="0"/>
              <a:t>st</a:t>
            </a:r>
            <a:r>
              <a:rPr lang="cs-CZ" dirty="0" smtClean="0"/>
              <a:t> v KYK(bez rotačních pohybů a addukce přes střední čáru)</a:t>
            </a:r>
          </a:p>
          <a:p>
            <a:pPr>
              <a:buNone/>
            </a:pPr>
            <a:r>
              <a:rPr lang="cs-CZ" dirty="0" smtClean="0"/>
              <a:t>-posilování dynamických stabilizátorů pánve,</a:t>
            </a:r>
            <a:r>
              <a:rPr lang="cs-CZ" dirty="0" err="1" smtClean="0"/>
              <a:t>bridging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-stimulace chodidla</a:t>
            </a:r>
          </a:p>
          <a:p>
            <a:r>
              <a:rPr lang="cs-CZ" dirty="0" smtClean="0"/>
              <a:t>CKP –při </a:t>
            </a:r>
            <a:r>
              <a:rPr lang="cs-CZ" dirty="0" err="1" smtClean="0"/>
              <a:t>vertikalizaci</a:t>
            </a:r>
            <a:r>
              <a:rPr lang="cs-CZ" dirty="0" smtClean="0"/>
              <a:t> může prakticky ihned zatížit operovanou končetinu, ale přísně </a:t>
            </a:r>
            <a:r>
              <a:rPr lang="cs-CZ" dirty="0" err="1" smtClean="0"/>
              <a:t>antirotační</a:t>
            </a:r>
            <a:r>
              <a:rPr lang="cs-CZ" dirty="0" smtClean="0"/>
              <a:t> režim,</a:t>
            </a:r>
            <a:r>
              <a:rPr lang="cs-CZ" dirty="0" err="1" smtClean="0"/>
              <a:t>antirotační</a:t>
            </a:r>
            <a:r>
              <a:rPr lang="cs-CZ" dirty="0" smtClean="0"/>
              <a:t> bota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ZLOMENINY DIAFÝZY FEMURU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relativně častá kombinace diafýza femuru a proximální konec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-ostré konce při dislokaci často poraní měkké tkáně a dochází ke značnému krvácení(CAVE </a:t>
            </a:r>
            <a:r>
              <a:rPr lang="cs-CZ" dirty="0" err="1" smtClean="0"/>
              <a:t>compartment</a:t>
            </a:r>
            <a:r>
              <a:rPr lang="cs-CZ" dirty="0" smtClean="0"/>
              <a:t> </a:t>
            </a:r>
            <a:r>
              <a:rPr lang="cs-CZ" dirty="0" err="1" smtClean="0"/>
              <a:t>sy</a:t>
            </a:r>
            <a:r>
              <a:rPr lang="cs-CZ" dirty="0" smtClean="0"/>
              <a:t>,tuková embolie)</a:t>
            </a:r>
          </a:p>
          <a:p>
            <a:pPr>
              <a:buNone/>
            </a:pPr>
            <a:r>
              <a:rPr lang="cs-CZ" dirty="0" smtClean="0"/>
              <a:t>-léčba-operační (v mezičase </a:t>
            </a:r>
            <a:r>
              <a:rPr lang="cs-CZ" dirty="0" err="1" smtClean="0"/>
              <a:t>např.Kirschnerova</a:t>
            </a:r>
            <a:r>
              <a:rPr lang="cs-CZ" dirty="0" smtClean="0"/>
              <a:t> extenze)</a:t>
            </a:r>
          </a:p>
          <a:p>
            <a:pPr>
              <a:buNone/>
            </a:pPr>
            <a:r>
              <a:rPr lang="cs-CZ" dirty="0" smtClean="0"/>
              <a:t>-kryoterapie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lymftejp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3184</Words>
  <Application>Microsoft Office PowerPoint</Application>
  <PresentationFormat>Předvádění na obrazovce (4:3)</PresentationFormat>
  <Paragraphs>366</Paragraphs>
  <Slides>59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0" baseType="lpstr">
      <vt:lpstr>Motiv sady Office</vt:lpstr>
      <vt:lpstr>Aplikovaná fyzioterapie</vt:lpstr>
      <vt:lpstr>ZLOMENINY PROXIMÁLNÍHO FEMURU</vt:lpstr>
      <vt:lpstr>Snímek 3</vt:lpstr>
      <vt:lpstr>Snímek 4</vt:lpstr>
      <vt:lpstr>Snímek 5</vt:lpstr>
      <vt:lpstr>Zlomeniny krčku</vt:lpstr>
      <vt:lpstr>Snímek 7</vt:lpstr>
      <vt:lpstr>FYZIOTERAPIE</vt:lpstr>
      <vt:lpstr>ZLOMENINY DIAFÝZY FEMURU</vt:lpstr>
      <vt:lpstr>Snímek 10</vt:lpstr>
      <vt:lpstr>ZLOMENINY DISTÁLNÍHO FEMURU </vt:lpstr>
      <vt:lpstr>LÉČBA</vt:lpstr>
      <vt:lpstr>FYZIOTERAPIE</vt:lpstr>
      <vt:lpstr>ZLOMENINA ČÉŠKY</vt:lpstr>
      <vt:lpstr>LÉČBA</vt:lpstr>
      <vt:lpstr>PORANĚNÍ MĚKKÉHO KOLENE</vt:lpstr>
      <vt:lpstr>Snímek 17</vt:lpstr>
      <vt:lpstr>Snímek 18</vt:lpstr>
      <vt:lpstr>LÉČBA</vt:lpstr>
      <vt:lpstr>Snímek 20</vt:lpstr>
      <vt:lpstr>Snímek 21</vt:lpstr>
      <vt:lpstr>Snímek 22</vt:lpstr>
      <vt:lpstr>FYZIOTERAPIE PO NÁHRADĚ ACL</vt:lpstr>
      <vt:lpstr>Snímek 24</vt:lpstr>
      <vt:lpstr>Snímek 25</vt:lpstr>
      <vt:lpstr>Snímek 26</vt:lpstr>
      <vt:lpstr>Snímek 27</vt:lpstr>
      <vt:lpstr>Snímek 28</vt:lpstr>
      <vt:lpstr>INSTABILITY</vt:lpstr>
      <vt:lpstr>Snímek 30</vt:lpstr>
      <vt:lpstr>LUXACE KOK</vt:lpstr>
      <vt:lpstr>LUXACE PATELY</vt:lpstr>
      <vt:lpstr>PORANĚNÍ CHRUPAVKY</vt:lpstr>
      <vt:lpstr>VYŠETŘENÍ KOK</vt:lpstr>
      <vt:lpstr>ZÁSADY FYZIOTERAPIE U KOK</vt:lpstr>
      <vt:lpstr>ZLOMENINY HLAVICE TIBIE</vt:lpstr>
      <vt:lpstr>LÉČBA </vt:lpstr>
      <vt:lpstr>FYZIOTERAPIE</vt:lpstr>
      <vt:lpstr>ZLOMENINY PROXIMÁLNÍ FIBULY</vt:lpstr>
      <vt:lpstr>LÉČBA</vt:lpstr>
      <vt:lpstr>DIAFYZÁRNÍ ZLOMENINY BÉRCE</vt:lpstr>
      <vt:lpstr>LÉČBA</vt:lpstr>
      <vt:lpstr>Podtlaková terapie+ZF</vt:lpstr>
      <vt:lpstr>ZLOMENINY DISTÁLNÍHO BÉRCE (zlomeniny pilonu tibie)</vt:lpstr>
      <vt:lpstr>LÉČBA</vt:lpstr>
      <vt:lpstr>ZLOMENINY HORNÍHO HLEZENNÉHO KLOUBU</vt:lpstr>
      <vt:lpstr>Snímek 47</vt:lpstr>
      <vt:lpstr>Snímek 48</vt:lpstr>
      <vt:lpstr>LÉČBA</vt:lpstr>
      <vt:lpstr>ZLOMENINY A LUXACE TALU</vt:lpstr>
      <vt:lpstr>LÉČBA</vt:lpstr>
      <vt:lpstr>ZLOMENINY METATARZÁLNÍCH KOSTÍ</vt:lpstr>
      <vt:lpstr>ZLOMENINY PRSTCŮ</vt:lpstr>
      <vt:lpstr>PORANĚNÍ ACHILOVY ŠLACHY</vt:lpstr>
      <vt:lpstr>LÉČBA</vt:lpstr>
      <vt:lpstr>PORANĚNÍ LIGAMENTOZNÍHO APARÁTU HLEZNA</vt:lpstr>
      <vt:lpstr>Snímek 57</vt:lpstr>
      <vt:lpstr>LÉČBA</vt:lpstr>
      <vt:lpstr>FYZIOTERAPIE PO ÚRAZECH LIGAMENTOZNÍHO APARÁTU HLEZNA  A NOHY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fyzioterapie</dc:title>
  <dc:creator>sabina</dc:creator>
  <cp:lastModifiedBy>sabina</cp:lastModifiedBy>
  <cp:revision>2</cp:revision>
  <dcterms:created xsi:type="dcterms:W3CDTF">2023-09-12T16:32:50Z</dcterms:created>
  <dcterms:modified xsi:type="dcterms:W3CDTF">2023-10-25T20:44:01Z</dcterms:modified>
</cp:coreProperties>
</file>