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0" r:id="rId4"/>
    <p:sldId id="261" r:id="rId5"/>
    <p:sldId id="258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9" autoAdjust="0"/>
    <p:restoredTop sz="95768" autoAdjust="0"/>
  </p:normalViewPr>
  <p:slideViewPr>
    <p:cSldViewPr snapToGrid="0">
      <p:cViewPr>
        <p:scale>
          <a:sx n="66" d="100"/>
          <a:sy n="66" d="100"/>
        </p:scale>
        <p:origin x="1497" y="531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RAMENO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Ortopedie, traumatologie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F371C4-2535-7D80-578C-659E2BEE2B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4BB43B-65C6-59F9-D6F0-F35BD5BA2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3FB1283-4AAB-7EC9-F39C-D42229C598E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39863" y="734438"/>
            <a:ext cx="10752137" cy="5745562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do 30 let- následky chronického přetížení (</a:t>
            </a:r>
            <a:r>
              <a:rPr lang="cs-CZ" dirty="0" err="1"/>
              <a:t>overhead</a:t>
            </a:r>
            <a:r>
              <a:rPr lang="cs-CZ" dirty="0"/>
              <a:t> aktivity..)</a:t>
            </a:r>
          </a:p>
          <a:p>
            <a:pPr marL="72000" indent="0">
              <a:buNone/>
            </a:pPr>
            <a:r>
              <a:rPr lang="cs-CZ" dirty="0"/>
              <a:t>                   posttraumatické </a:t>
            </a:r>
            <a:r>
              <a:rPr lang="cs-CZ" dirty="0" err="1"/>
              <a:t>nestability,SLAP</a:t>
            </a:r>
            <a:r>
              <a:rPr lang="cs-CZ" dirty="0"/>
              <a:t> léze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nad 30 let- začínající bolesti SA prostoru, SA bursitida</a:t>
            </a:r>
          </a:p>
          <a:p>
            <a:pPr marL="72000" indent="0">
              <a:buNone/>
            </a:pPr>
            <a:r>
              <a:rPr lang="cs-CZ" dirty="0"/>
              <a:t>                    </a:t>
            </a:r>
            <a:r>
              <a:rPr lang="cs-CZ" dirty="0" err="1"/>
              <a:t>impigment</a:t>
            </a:r>
            <a:r>
              <a:rPr lang="cs-CZ" dirty="0"/>
              <a:t> </a:t>
            </a:r>
            <a:r>
              <a:rPr lang="cs-CZ" dirty="0" err="1"/>
              <a:t>sy</a:t>
            </a:r>
            <a:r>
              <a:rPr lang="cs-CZ" dirty="0"/>
              <a:t>, </a:t>
            </a:r>
            <a:r>
              <a:rPr lang="cs-CZ" dirty="0" err="1"/>
              <a:t>tendinopatie</a:t>
            </a:r>
            <a:r>
              <a:rPr lang="cs-CZ" dirty="0"/>
              <a:t> </a:t>
            </a:r>
            <a:r>
              <a:rPr lang="cs-CZ" dirty="0" err="1"/>
              <a:t>rotátor.manžety</a:t>
            </a: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nad 40 let- degenerativní procesy (rotátorová </a:t>
            </a:r>
            <a:r>
              <a:rPr lang="cs-CZ" dirty="0" err="1"/>
              <a:t>manžeta,PTRCT</a:t>
            </a:r>
            <a:r>
              <a:rPr lang="cs-CZ" dirty="0"/>
              <a:t>-</a:t>
            </a:r>
            <a:r>
              <a:rPr lang="en-US" i="0" dirty="0">
                <a:solidFill>
                  <a:srgbClr val="212121"/>
                </a:solidFill>
                <a:effectLst/>
              </a:rPr>
              <a:t>Partial </a:t>
            </a:r>
            <a:r>
              <a:rPr lang="cs-CZ" dirty="0">
                <a:solidFill>
                  <a:srgbClr val="212121"/>
                </a:solidFill>
              </a:rPr>
              <a:t>T</a:t>
            </a:r>
            <a:r>
              <a:rPr lang="en-US" i="0" dirty="0" err="1">
                <a:solidFill>
                  <a:srgbClr val="212121"/>
                </a:solidFill>
                <a:effectLst/>
              </a:rPr>
              <a:t>hickness</a:t>
            </a:r>
            <a:r>
              <a:rPr lang="en-US" i="0" dirty="0">
                <a:solidFill>
                  <a:srgbClr val="212121"/>
                </a:solidFill>
                <a:effectLst/>
              </a:rPr>
              <a:t> </a:t>
            </a:r>
            <a:r>
              <a:rPr lang="cs-CZ" dirty="0">
                <a:solidFill>
                  <a:srgbClr val="212121"/>
                </a:solidFill>
              </a:rPr>
              <a:t>R</a:t>
            </a:r>
            <a:r>
              <a:rPr lang="en-US" i="0" dirty="0" err="1">
                <a:solidFill>
                  <a:srgbClr val="212121"/>
                </a:solidFill>
                <a:effectLst/>
              </a:rPr>
              <a:t>otator</a:t>
            </a:r>
            <a:r>
              <a:rPr lang="en-US" i="0" dirty="0">
                <a:solidFill>
                  <a:srgbClr val="212121"/>
                </a:solidFill>
                <a:effectLst/>
              </a:rPr>
              <a:t> </a:t>
            </a:r>
            <a:r>
              <a:rPr lang="cs-CZ" i="0" dirty="0">
                <a:solidFill>
                  <a:srgbClr val="212121"/>
                </a:solidFill>
                <a:effectLst/>
              </a:rPr>
              <a:t>C</a:t>
            </a:r>
            <a:r>
              <a:rPr lang="en-US" i="0" dirty="0" err="1">
                <a:solidFill>
                  <a:srgbClr val="212121"/>
                </a:solidFill>
                <a:effectLst/>
              </a:rPr>
              <a:t>uff</a:t>
            </a:r>
            <a:r>
              <a:rPr lang="en-US" i="0" dirty="0">
                <a:solidFill>
                  <a:srgbClr val="212121"/>
                </a:solidFill>
                <a:effectLst/>
              </a:rPr>
              <a:t> </a:t>
            </a:r>
            <a:r>
              <a:rPr lang="cs-CZ" i="0" dirty="0">
                <a:solidFill>
                  <a:srgbClr val="212121"/>
                </a:solidFill>
                <a:effectLst/>
              </a:rPr>
              <a:t>T</a:t>
            </a:r>
            <a:r>
              <a:rPr lang="en-US" i="0" dirty="0">
                <a:solidFill>
                  <a:srgbClr val="212121"/>
                </a:solidFill>
                <a:effectLst/>
              </a:rPr>
              <a:t>ears</a:t>
            </a:r>
          </a:p>
          <a:p>
            <a:r>
              <a:rPr lang="cs-CZ" dirty="0"/>
              <a:t>PASTA-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Partial</a:t>
            </a:r>
            <a:r>
              <a:rPr lang="cs-CZ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Articular</a:t>
            </a:r>
            <a:r>
              <a:rPr lang="cs-CZ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upraspinatus</a:t>
            </a:r>
            <a:r>
              <a:rPr lang="cs-CZ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endon</a:t>
            </a:r>
            <a:r>
              <a:rPr lang="cs-CZ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vulsions</a:t>
            </a:r>
            <a:r>
              <a:rPr lang="cs-CZ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dirty="0"/>
              <a:t>),ruptura šlachy RM často následek </a:t>
            </a:r>
            <a:r>
              <a:rPr lang="cs-CZ" dirty="0" err="1"/>
              <a:t>impigment</a:t>
            </a:r>
            <a:r>
              <a:rPr lang="cs-CZ" dirty="0"/>
              <a:t> </a:t>
            </a:r>
            <a:r>
              <a:rPr lang="cs-CZ" dirty="0" err="1"/>
              <a:t>sy</a:t>
            </a:r>
            <a:r>
              <a:rPr lang="cs-CZ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ANAMNÉZA – návaznost na trauma, jednorázové </a:t>
            </a:r>
            <a:r>
              <a:rPr lang="cs-CZ" dirty="0" err="1"/>
              <a:t>přetížení,chronické</a:t>
            </a:r>
            <a:r>
              <a:rPr lang="cs-CZ" dirty="0"/>
              <a:t> přetížení, bolest, trvání </a:t>
            </a:r>
            <a:r>
              <a:rPr lang="cs-CZ" dirty="0" err="1"/>
              <a:t>obtíží,viscerání</a:t>
            </a:r>
            <a:r>
              <a:rPr lang="cs-CZ" dirty="0"/>
              <a:t> problematika, </a:t>
            </a:r>
            <a:r>
              <a:rPr lang="cs-CZ" dirty="0" err="1"/>
              <a:t>úlevové,provokační</a:t>
            </a:r>
            <a:r>
              <a:rPr lang="cs-CZ" dirty="0"/>
              <a:t> polohy</a:t>
            </a:r>
          </a:p>
        </p:txBody>
      </p:sp>
    </p:spTree>
    <p:extLst>
      <p:ext uri="{BB962C8B-B14F-4D97-AF65-F5344CB8AC3E}">
        <p14:creationId xmlns:p14="http://schemas.microsoft.com/office/powerpoint/2010/main" val="2488157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614385-0391-75B0-2837-D73819D470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214D7A-113F-2453-56C5-945C14A6DC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5" name="Obrázek 4" descr="Obsah obrázku snímek obrazovky, design&#10;&#10;Popis byl vytvořen automaticky">
            <a:extLst>
              <a:ext uri="{FF2B5EF4-FFF2-40B4-BE49-F238E27FC236}">
                <a16:creationId xmlns:a16="http://schemas.microsoft.com/office/drawing/2014/main" id="{B2CD7525-F667-3599-89CB-AFAA54F29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000" y="0"/>
            <a:ext cx="340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47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CEFAEA-228A-CF79-BAE4-50AA21EAED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B5673D-FBCD-C9F2-E3AD-35D75D80D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5" name="Obrázek 4" descr="Obsah obrázku růžová, kloub&#10;&#10;Popis byl vytvořen automaticky">
            <a:extLst>
              <a:ext uri="{FF2B5EF4-FFF2-40B4-BE49-F238E27FC236}">
                <a16:creationId xmlns:a16="http://schemas.microsoft.com/office/drawing/2014/main" id="{04FBEEDE-A29D-6CEF-9068-F57A5B110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885" y="1428294"/>
            <a:ext cx="8028229" cy="400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76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9664E72-6070-A956-9706-F177A91263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9BC2D4-79CC-BE28-7F35-A76FBE59B0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EE4F9D8-9545-B62B-8119-0EC2B7AD40B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39863" y="223156"/>
            <a:ext cx="10752137" cy="575854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SLAP léze (Superior </a:t>
            </a:r>
            <a:r>
              <a:rPr lang="cs-CZ" dirty="0" err="1"/>
              <a:t>Labrar</a:t>
            </a:r>
            <a:r>
              <a:rPr lang="cs-CZ" dirty="0"/>
              <a:t> </a:t>
            </a:r>
            <a:r>
              <a:rPr lang="cs-CZ" dirty="0" err="1"/>
              <a:t>tear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Anterior</a:t>
            </a:r>
            <a:r>
              <a:rPr lang="cs-CZ" dirty="0"/>
              <a:t> to </a:t>
            </a:r>
            <a:r>
              <a:rPr lang="cs-CZ" dirty="0" err="1"/>
              <a:t>Posterior</a:t>
            </a:r>
            <a:r>
              <a:rPr lang="cs-CZ" dirty="0"/>
              <a:t>) </a:t>
            </a:r>
          </a:p>
          <a:p>
            <a:pPr marL="72000" indent="0">
              <a:buNone/>
            </a:pPr>
            <a:r>
              <a:rPr lang="cs-CZ" dirty="0"/>
              <a:t>  -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head</a:t>
            </a:r>
            <a:r>
              <a:rPr lang="cs-CZ" dirty="0"/>
              <a:t> aktivity, zvedání těžkých břemen, </a:t>
            </a:r>
            <a:r>
              <a:rPr lang="cs-CZ" dirty="0" err="1"/>
              <a:t>hyperextenze</a:t>
            </a:r>
            <a:r>
              <a:rPr lang="cs-CZ" dirty="0"/>
              <a:t>,</a:t>
            </a:r>
          </a:p>
          <a:p>
            <a:pPr marL="72000" indent="0">
              <a:buNone/>
            </a:pPr>
            <a:r>
              <a:rPr lang="cs-CZ" dirty="0"/>
              <a:t>    akutně pád na nataženou končetinu.</a:t>
            </a:r>
          </a:p>
          <a:p>
            <a:pPr marL="72000" indent="0">
              <a:buNone/>
            </a:pPr>
            <a:r>
              <a:rPr lang="cs-CZ" dirty="0"/>
              <a:t>10 typů SLAP podle toho kde a jak moc.</a:t>
            </a:r>
          </a:p>
          <a:p>
            <a:pPr marL="72000" indent="0">
              <a:buNone/>
            </a:pPr>
            <a:r>
              <a:rPr lang="cs-CZ" dirty="0"/>
              <a:t>SLAP II </a:t>
            </a:r>
            <a:r>
              <a:rPr lang="cs-CZ" dirty="0" err="1"/>
              <a:t>career-ending</a:t>
            </a:r>
            <a:r>
              <a:rPr lang="cs-CZ" dirty="0"/>
              <a:t> </a:t>
            </a:r>
            <a:r>
              <a:rPr lang="cs-CZ" dirty="0" err="1"/>
              <a:t>injury</a:t>
            </a: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err="1"/>
              <a:t>Frozen</a:t>
            </a:r>
            <a:r>
              <a:rPr lang="cs-CZ" dirty="0"/>
              <a:t> </a:t>
            </a:r>
            <a:r>
              <a:rPr lang="cs-CZ" dirty="0" err="1"/>
              <a:t>shoulder,adhezivní</a:t>
            </a:r>
            <a:r>
              <a:rPr lang="cs-CZ" dirty="0"/>
              <a:t> </a:t>
            </a:r>
            <a:r>
              <a:rPr lang="cs-CZ" dirty="0" err="1"/>
              <a:t>kapsulitida</a:t>
            </a:r>
            <a:r>
              <a:rPr lang="cs-CZ" dirty="0"/>
              <a:t>- spontánní nástup </a:t>
            </a:r>
            <a:r>
              <a:rPr lang="cs-CZ" dirty="0" err="1"/>
              <a:t>bolesti,omezení</a:t>
            </a:r>
            <a:r>
              <a:rPr lang="cs-CZ" dirty="0"/>
              <a:t> pasivního i aktivního rozsahu v RAK</a:t>
            </a:r>
          </a:p>
          <a:p>
            <a:pPr marL="72000" indent="0">
              <a:buNone/>
            </a:pPr>
            <a:r>
              <a:rPr lang="cs-CZ" dirty="0"/>
              <a:t>1.Fáze – převaha bolestivosti- 2-9 M</a:t>
            </a:r>
          </a:p>
          <a:p>
            <a:pPr marL="72000" indent="0">
              <a:buNone/>
            </a:pPr>
            <a:r>
              <a:rPr lang="cs-CZ" dirty="0"/>
              <a:t>2.Fáze -  ztuhnutí (zmrazení) - 4-12 M</a:t>
            </a:r>
          </a:p>
          <a:p>
            <a:pPr marL="72000" indent="0">
              <a:buNone/>
            </a:pPr>
            <a:r>
              <a:rPr lang="cs-CZ" dirty="0"/>
              <a:t>3.Fáze – </a:t>
            </a:r>
            <a:r>
              <a:rPr lang="cs-CZ" dirty="0" err="1"/>
              <a:t>zlepšení-variabiní</a:t>
            </a:r>
            <a:r>
              <a:rPr lang="cs-CZ" dirty="0"/>
              <a:t>- 12-24 M </a:t>
            </a:r>
          </a:p>
          <a:p>
            <a:pPr marL="72000" indent="0">
              <a:buNone/>
            </a:pPr>
            <a:r>
              <a:rPr lang="cs-CZ" dirty="0"/>
              <a:t>-idiopatická příčina- rizikové faktory-</a:t>
            </a:r>
            <a:r>
              <a:rPr lang="cs-CZ" dirty="0" err="1"/>
              <a:t>věk,pohlaví</a:t>
            </a:r>
            <a:r>
              <a:rPr lang="cs-CZ" dirty="0"/>
              <a:t>, dysfunkce štítné </a:t>
            </a:r>
            <a:r>
              <a:rPr lang="cs-CZ"/>
              <a:t>žlázy</a:t>
            </a:r>
            <a:r>
              <a:rPr lang="cs-CZ" dirty="0" err="1"/>
              <a:t>,DM</a:t>
            </a:r>
            <a:r>
              <a:rPr lang="cs-CZ" dirty="0"/>
              <a:t>, </a:t>
            </a:r>
            <a:r>
              <a:rPr lang="cs-CZ" dirty="0" err="1"/>
              <a:t>hypercholesterolemie</a:t>
            </a: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8964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4C5194A-2E33-8764-76EA-7715E873BC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804DA7-F7D0-04F5-2B08-B91DE297D9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5" name="Obrázek 4" descr="Obsah obrázku sport, sportovní hra, baseball, osoba&#10;&#10;Popis byl vytvořen automaticky">
            <a:extLst>
              <a:ext uri="{FF2B5EF4-FFF2-40B4-BE49-F238E27FC236}">
                <a16:creationId xmlns:a16="http://schemas.microsoft.com/office/drawing/2014/main" id="{1ADF9489-4123-92DC-CCDA-342B130D9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66700"/>
            <a:ext cx="5715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72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C7A410-4AC9-AB93-CC59-7CD54CEAC0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5E8B46-63C7-D978-A584-D643BDD4F7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8B36915-5C33-6A2D-2E60-D55CE4637CE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39863" y="1692275"/>
            <a:ext cx="10752137" cy="414020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err="1"/>
              <a:t>Thrower</a:t>
            </a:r>
            <a:r>
              <a:rPr lang="cs-CZ" dirty="0"/>
              <a:t> s </a:t>
            </a:r>
            <a:r>
              <a:rPr lang="cs-CZ" dirty="0" err="1"/>
              <a:t>shoulder</a:t>
            </a:r>
            <a:r>
              <a:rPr lang="cs-CZ" dirty="0"/>
              <a:t>- kaskáda postižení- SLAP- </a:t>
            </a:r>
            <a:r>
              <a:rPr lang="cs-CZ" dirty="0" err="1"/>
              <a:t>impigment</a:t>
            </a:r>
            <a:r>
              <a:rPr lang="cs-CZ" dirty="0"/>
              <a:t> </a:t>
            </a:r>
            <a:r>
              <a:rPr lang="cs-CZ" dirty="0" err="1"/>
              <a:t>sy</a:t>
            </a:r>
            <a:r>
              <a:rPr lang="cs-CZ" dirty="0"/>
              <a:t>-nestabilita-</a:t>
            </a:r>
            <a:r>
              <a:rPr lang="cs-CZ" dirty="0" err="1"/>
              <a:t>tendinita</a:t>
            </a:r>
            <a:r>
              <a:rPr lang="cs-CZ" dirty="0"/>
              <a:t> dlouhé LBBC, zadní kapsulární kontraktury,</a:t>
            </a:r>
          </a:p>
          <a:p>
            <a:pPr marL="72000" indent="0">
              <a:buNone/>
            </a:pPr>
            <a:r>
              <a:rPr lang="cs-CZ" dirty="0"/>
              <a:t>  GIRD- </a:t>
            </a:r>
            <a:r>
              <a:rPr lang="cs-CZ" dirty="0" err="1"/>
              <a:t>Glenohumeral</a:t>
            </a:r>
            <a:r>
              <a:rPr lang="cs-CZ" dirty="0"/>
              <a:t>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RotationDeficit</a:t>
            </a: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err="1"/>
              <a:t>Dead</a:t>
            </a:r>
            <a:r>
              <a:rPr lang="cs-CZ" dirty="0"/>
              <a:t> </a:t>
            </a:r>
            <a:r>
              <a:rPr lang="cs-CZ" dirty="0" err="1"/>
              <a:t>Arm</a:t>
            </a:r>
            <a:r>
              <a:rPr lang="cs-CZ" dirty="0"/>
              <a:t>- náhlá bolest při nápřahu, nedovolí pokračovat v pohybu (rekurentní přechodná subluxace ramene), protažení brachiálního plexu</a:t>
            </a:r>
          </a:p>
          <a:p>
            <a:pPr marL="72000" indent="0">
              <a:buNone/>
            </a:pPr>
            <a:r>
              <a:rPr lang="cs-CZ" dirty="0"/>
              <a:t>- diferenciální diagnostika- </a:t>
            </a:r>
            <a:r>
              <a:rPr lang="cs-CZ" dirty="0" err="1"/>
              <a:t>cervikogenní</a:t>
            </a:r>
            <a:r>
              <a:rPr lang="cs-CZ" dirty="0"/>
              <a:t> </a:t>
            </a:r>
            <a:r>
              <a:rPr lang="cs-CZ" dirty="0" err="1"/>
              <a:t>probematika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292208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muni-sport-prezentace-16-9-cz-v11</Template>
  <TotalTime>274</TotalTime>
  <Words>266</Words>
  <Application>Microsoft Office PowerPoint</Application>
  <PresentationFormat>Širokoúhlá obrazovka</PresentationFormat>
  <Paragraphs>60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Courier New</vt:lpstr>
      <vt:lpstr>Tahoma</vt:lpstr>
      <vt:lpstr>Wingdings</vt:lpstr>
      <vt:lpstr>Prezentace_MU_CZ</vt:lpstr>
      <vt:lpstr>RAMENO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RAMENO</dc:title>
  <dc:creator>Sabina Bartošová</dc:creator>
  <cp:lastModifiedBy>Sabina Bartošová</cp:lastModifiedBy>
  <cp:revision>3</cp:revision>
  <cp:lastPrinted>1601-01-01T00:00:00Z</cp:lastPrinted>
  <dcterms:created xsi:type="dcterms:W3CDTF">2023-11-29T19:44:06Z</dcterms:created>
  <dcterms:modified xsi:type="dcterms:W3CDTF">2023-11-30T21:07:13Z</dcterms:modified>
</cp:coreProperties>
</file>