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5143500" cx="9144000"/>
  <p:notesSz cx="6858000" cy="9144000"/>
  <p:embeddedFontLst>
    <p:embeddedFont>
      <p:font typeface="Tahoma"/>
      <p:regular r:id="rId49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font" Target="fonts/Tahom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Tahom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f627b9498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9f627b9498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9f96c782a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9f96c782a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9f96c782ae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9f96c782ae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zvýšení síly training group tripod pinch strength test dominantní ruky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zvýšení celkového výkonu hand-grip test nedominantní ruky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9f96c782ae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9f96c782ae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f627b9498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9f627b9498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9f627b9498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9f627b9498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9f627b9498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9f627b9498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9f96c782ae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9f96c782ae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9f96c782ae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9f96c782ae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9f96c782ae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9f96c782ae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9f96c782a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9f96c782a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f627b9498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9f627b949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9f96c782ae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9f96c782ae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f96c782ae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9f96c782ae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9f96c782ae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9f96c782ae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9f96c782ae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9f96c782ae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9f96c782ae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9f96c782ae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9f96c782ae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9f96c782ae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9f96c782ae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9f96c782ae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9f96c782ae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9f96c782ae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9f96c782ae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9f96c782ae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9f96c782ae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9f96c782ae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f627b9498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9f627b9498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9f96c782ae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9f96c782ae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9f96c782ae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9f96c782ae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9f96c782ae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9f96c782ae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9f96c782ae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9f96c782ae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9f96c782ae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9f96c782ae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9f96c782a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9f96c782a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9f96c782ae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9f96c782ae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9f96c782ae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9f96c782ae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9f96c782a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9f96c782a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9f96c782ae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9f96c782ae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f627b9498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f627b9498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9f627b9498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9f627b9498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9f96c782ae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9f96c782ae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9f96c782ae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9f96c782ae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9f96c782ae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9f96c782ae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9f627b9498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9f627b9498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9f627b9498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9f627b9498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900"/>
              <a:buChar char="●"/>
            </a:pPr>
            <a:r>
              <a:rPr i="1" lang="sk" sz="900">
                <a:solidFill>
                  <a:schemeClr val="dk1"/>
                </a:solidFill>
              </a:rPr>
              <a:t>20°- rozsah max. využití, ligamenta jsou relaxovaná, malý intraartikulární tlak </a:t>
            </a:r>
            <a:r>
              <a:rPr lang="sk" sz="900">
                <a:solidFill>
                  <a:schemeClr val="dk1"/>
                </a:solidFill>
              </a:rPr>
              <a:t>​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900"/>
              <a:buChar char="●"/>
            </a:pPr>
            <a:r>
              <a:rPr i="1" lang="sk" sz="900">
                <a:solidFill>
                  <a:schemeClr val="dk1"/>
                </a:solidFill>
              </a:rPr>
              <a:t>40°- rozsah volného pohybu, vzrůstá intraartikulární tlak a tenze ligament</a:t>
            </a:r>
            <a:r>
              <a:rPr lang="sk" sz="900">
                <a:solidFill>
                  <a:schemeClr val="dk1"/>
                </a:solidFill>
              </a:rPr>
              <a:t>​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900"/>
              <a:buChar char="●"/>
            </a:pPr>
            <a:r>
              <a:rPr i="1" lang="sk" sz="900">
                <a:solidFill>
                  <a:schemeClr val="dk1"/>
                </a:solidFill>
              </a:rPr>
              <a:t>80°- hranice max. rozsahu pohybu, intraartikulární tlak a tenze ligament je maximální</a:t>
            </a:r>
            <a:r>
              <a:rPr lang="sk" sz="900">
                <a:solidFill>
                  <a:schemeClr val="dk1"/>
                </a:solidFill>
              </a:rPr>
              <a:t>​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900"/>
              <a:buChar char="●"/>
            </a:pPr>
            <a:r>
              <a:rPr i="1" lang="sk" sz="900">
                <a:solidFill>
                  <a:schemeClr val="dk1"/>
                </a:solidFill>
              </a:rPr>
              <a:t>Nad 80°- sektor patologického posunu</a:t>
            </a:r>
            <a:endParaRPr i="1"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900"/>
              <a:buChar char="●"/>
            </a:pPr>
            <a:r>
              <a:rPr b="1" i="1" lang="sk" sz="900">
                <a:solidFill>
                  <a:schemeClr val="dk1"/>
                </a:solidFill>
              </a:rPr>
              <a:t>lehká UD (30°): </a:t>
            </a:r>
            <a:r>
              <a:rPr i="1" lang="sk" sz="900">
                <a:solidFill>
                  <a:schemeClr val="dk1"/>
                </a:solidFill>
              </a:rPr>
              <a:t>pozice max. stability- os lunatum v kontaktu s radiem, tah svalů stabilizuje</a:t>
            </a:r>
            <a:r>
              <a:rPr lang="sk" sz="900">
                <a:solidFill>
                  <a:schemeClr val="dk1"/>
                </a:solidFill>
              </a:rPr>
              <a:t>​</a:t>
            </a:r>
            <a:r>
              <a:rPr lang="sk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9f96c782a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9f96c782a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9f96c782a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9f96c782a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f96c782ae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9f96c782ae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>
  <p:cSld name="Úvodní snímek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98877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9600" y="310500"/>
            <a:ext cx="1520099" cy="7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ky, text - dva sloupce">
  <p:cSld name="Obrázky, text - dva sloupc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idx="1" type="body"/>
          </p:nvPr>
        </p:nvSpPr>
        <p:spPr>
          <a:xfrm>
            <a:off x="539998" y="539035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2" name="Google Shape;82;p11"/>
          <p:cNvSpPr txBox="1"/>
          <p:nvPr>
            <p:ph idx="2" type="body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b="0" sz="1125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indent="-2286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indent="-2286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3" type="body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b="1" sz="825"/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4" type="body"/>
          </p:nvPr>
        </p:nvSpPr>
        <p:spPr>
          <a:xfrm>
            <a:off x="468845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b="0" sz="1125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indent="-2286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indent="-2286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5" type="body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b="1" sz="825"/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6" type="body"/>
          </p:nvPr>
        </p:nvSpPr>
        <p:spPr>
          <a:xfrm>
            <a:off x="4688459" y="539035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1" showMasterSp="0">
  <p:cSld name="Rozdělovník (alternativní) 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94" name="Google Shape;94;p13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rgbClr val="0000DC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6" name="Google Shape;96;p13"/>
          <p:cNvSpPr/>
          <p:nvPr>
            <p:ph idx="2" type="pic"/>
          </p:nvPr>
        </p:nvSpPr>
        <p:spPr>
          <a:xfrm>
            <a:off x="4572000" y="1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3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8" name="Google Shape;9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9600" y="310500"/>
            <a:ext cx="1520099" cy="7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- inverzní" showMasterSp="0">
  <p:cSld name="Úvodní snímek - inverzní">
    <p:bg>
      <p:bgPr>
        <a:solidFill>
          <a:srgbClr val="5AC8A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2" name="Google Shape;102;p14"/>
          <p:cNvSpPr txBox="1"/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1" type="subTitle"/>
          </p:nvPr>
        </p:nvSpPr>
        <p:spPr>
          <a:xfrm>
            <a:off x="298877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9600" y="310500"/>
            <a:ext cx="1520099" cy="7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6">
          <p15:clr>
            <a:srgbClr val="FBAE40"/>
          </p15:clr>
        </p15:guide>
        <p15:guide id="3" orient="horz" pos="191">
          <p15:clr>
            <a:srgbClr val="FBAE40"/>
          </p15:clr>
        </p15:guide>
        <p15:guide id="4" pos="11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2" showMasterSp="0">
  <p:cSld name="Rozdělovník (alternativní) 2">
    <p:bg>
      <p:bgPr>
        <a:solidFill>
          <a:srgbClr val="5AC8A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7" name="Google Shape;107;p15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9" name="Google Shape;109;p15"/>
          <p:cNvSpPr/>
          <p:nvPr>
            <p:ph idx="2" type="pic"/>
          </p:nvPr>
        </p:nvSpPr>
        <p:spPr>
          <a:xfrm>
            <a:off x="4572000" y="1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5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9600" y="310500"/>
            <a:ext cx="1520099" cy="7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verzní s obrázkem">
  <p:cSld name="Inverzní s obrázkem">
    <p:bg>
      <p:bgPr>
        <a:solidFill>
          <a:srgbClr val="5AC8A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/>
          <p:nvPr>
            <p:ph idx="2" type="pic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540000" y="4530597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b="0" sz="1125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indent="-2286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indent="-2286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5556">
          <p15:clr>
            <a:srgbClr val="FBAE40"/>
          </p15:clr>
        </p15:guide>
        <p15:guide id="2" orient="horz" pos="315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PORT slide">
  <p:cSld name="MUNI SPORT slide">
    <p:bg>
      <p:bgPr>
        <a:solidFill>
          <a:srgbClr val="5AC8A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77400" y="1509009"/>
            <a:ext cx="4041901" cy="2125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lide">
  <p:cSld name="MUNI slide">
    <p:bg>
      <p:bgPr>
        <a:solidFill>
          <a:schemeClr val="dk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81017" y="2048503"/>
            <a:ext cx="4036478" cy="1046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2" name="Google Shape;122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obsah">
  <p:cSld name="Nadpis, podnadpis a obsah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2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orovnání">
  <p:cSld name="Nadpis a porovnání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43">
          <p15:clr>
            <a:srgbClr val="FBAE40"/>
          </p15:clr>
        </p15:guide>
        <p15:guide id="2" pos="54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porovnání">
  <p:cSld name="Nadpis, podnadpis a porovnání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688459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extem">
  <p:cSld name="Obrázek s textem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5510802" y="1947635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b="0" sz="1500"/>
            </a:lvl1pPr>
            <a:lvl2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0" name="Google Shape;50;p7"/>
          <p:cNvSpPr/>
          <p:nvPr>
            <p:ph idx="2" type="pic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tři sloupce">
  <p:cSld name="Nadpis, podnadpis a tři sloupc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idx="1" type="body"/>
          </p:nvPr>
        </p:nvSpPr>
        <p:spPr>
          <a:xfrm>
            <a:off x="333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57" name="Google Shape;57;p8"/>
          <p:cNvSpPr txBox="1"/>
          <p:nvPr>
            <p:ph idx="2" type="body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b="0" sz="1125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indent="-2286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indent="-2286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3" type="body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b="0" sz="1125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indent="-2286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indent="-2286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4" type="body"/>
          </p:nvPr>
        </p:nvSpPr>
        <p:spPr>
          <a:xfrm>
            <a:off x="61209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b="0" sz="1125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indent="-2286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indent="-2286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5" type="body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b="0" sz="750"/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6" type="body"/>
          </p:nvPr>
        </p:nvSpPr>
        <p:spPr>
          <a:xfrm>
            <a:off x="333035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b="0" sz="750"/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7" type="body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b="0" sz="750"/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8" type="body"/>
          </p:nvPr>
        </p:nvSpPr>
        <p:spPr>
          <a:xfrm>
            <a:off x="54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9" type="body"/>
          </p:nvPr>
        </p:nvSpPr>
        <p:spPr>
          <a:xfrm>
            <a:off x="6120001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sah">
  <p:cSld name="Pouze obsah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indent="-228600" lvl="3" marL="1828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>
  <p:cSld name="Pouze nadpi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6" name="Google Shape;76;p1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13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hyperlink" Target="https://www.paralympic.org/news/ostersund-2017-factfile-slovakia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youtube.com/watch?v=M4A7eiu8jrE" TargetMode="External"/><Relationship Id="rId4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hyperlink" Target="https://eliteperformancescience.wordpress.com/2014/09/17/tendinopathy-by-sean-docking/" TargetMode="External"/><Relationship Id="rId5" Type="http://schemas.openxmlformats.org/officeDocument/2006/relationships/hyperlink" Target="http://www.youtube.com/watch?v=6MRPE9_vwYk" TargetMode="External"/><Relationship Id="rId6" Type="http://schemas.openxmlformats.org/officeDocument/2006/relationships/image" Target="../media/image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hyperlink" Target="https://www.frontiersin.org/research-topics/10437/the-stretch-shortening-cycle-of-active-muscle-and-muscle-tendon-complex-what-why-and-how-it-increases-muscle-performance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hyperlink" Target="https://www.physio-pedia.com/Tendinopathy_Rehabilitation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youtube.com/watch?v=bkS-13m9yDQ" TargetMode="External"/><Relationship Id="rId4" Type="http://schemas.openxmlformats.org/officeDocument/2006/relationships/image" Target="../media/image1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youtube.com/watch?v=YVisger3iHI" TargetMode="External"/><Relationship Id="rId4" Type="http://schemas.openxmlformats.org/officeDocument/2006/relationships/image" Target="../media/image1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youtube.com/watch?v=eLiFLtpL5yw" TargetMode="External"/><Relationship Id="rId4" Type="http://schemas.openxmlformats.org/officeDocument/2006/relationships/image" Target="../media/image1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Relationship Id="rId4" Type="http://schemas.openxmlformats.org/officeDocument/2006/relationships/image" Target="../media/image38.png"/><Relationship Id="rId5" Type="http://schemas.openxmlformats.org/officeDocument/2006/relationships/hyperlink" Target="https://www.physio-pedia.com/Tendinopathy_Rehabilitation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Relationship Id="rId4" Type="http://schemas.openxmlformats.org/officeDocument/2006/relationships/image" Target="../media/image37.png"/><Relationship Id="rId5" Type="http://schemas.openxmlformats.org/officeDocument/2006/relationships/hyperlink" Target="https://www.physio-pedia.com/Tendinopathy_Rehabilitation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Relationship Id="rId4" Type="http://schemas.openxmlformats.org/officeDocument/2006/relationships/hyperlink" Target="https://www.physio-pedia.com/Tendinopathy_Rehabilitation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Relationship Id="rId4" Type="http://schemas.openxmlformats.org/officeDocument/2006/relationships/hyperlink" Target="https://www.physio-pedia.com/Tendinopathy_Rehabilitation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Relationship Id="rId4" Type="http://schemas.openxmlformats.org/officeDocument/2006/relationships/hyperlink" Target="https://www.physio-pedia.com/Tendinopathy_Rehabilitation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Relationship Id="rId4" Type="http://schemas.openxmlformats.org/officeDocument/2006/relationships/hyperlink" Target="https://www.physio-pedia.com/Supraspinatus_Tendinopathy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Relationship Id="rId4" Type="http://schemas.openxmlformats.org/officeDocument/2006/relationships/hyperlink" Target="https://www.physio-pedia.com/Supraspinatus_Tendinopathy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thebarbellphysio.com/lifters-guide-to-treating-tendinopathy/" TargetMode="External"/><Relationship Id="rId4" Type="http://schemas.openxmlformats.org/officeDocument/2006/relationships/hyperlink" Target="https://eliteperformancescience.wordpress.com/2014/09/17/tendinopathy-by-sean-docking/" TargetMode="External"/><Relationship Id="rId5" Type="http://schemas.openxmlformats.org/officeDocument/2006/relationships/hyperlink" Target="https://www.physio-pedia.com/Tendinopathy_Rehabilitation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8.jp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Aplikovaná kineziologie v praxi</a:t>
            </a:r>
            <a:endParaRPr/>
          </a:p>
        </p:txBody>
      </p:sp>
      <p:sp>
        <p:nvSpPr>
          <p:cNvPr id="129" name="Google Shape;129;p20"/>
          <p:cNvSpPr txBox="1"/>
          <p:nvPr>
            <p:ph idx="1" type="subTitle"/>
          </p:nvPr>
        </p:nvSpPr>
        <p:spPr>
          <a:xfrm>
            <a:off x="298876" y="3190427"/>
            <a:ext cx="39348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400">
                <a:solidFill>
                  <a:schemeClr val="dk2"/>
                </a:solidFill>
              </a:rPr>
              <a:t>bp4833,4850 Kineziologie, Algeziologie a odvozené techniky diagnostiky a terapie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/>
              <a:t>Mgr. Zuzana Kršáková</a:t>
            </a:r>
            <a:endParaRPr sz="1400"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076" y="152400"/>
            <a:ext cx="4605527" cy="4603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UKŘ - kineziologie</a:t>
            </a:r>
            <a:endParaRPr/>
          </a:p>
        </p:txBody>
      </p:sp>
      <p:sp>
        <p:nvSpPr>
          <p:cNvPr id="190" name="Google Shape;190;p29"/>
          <p:cNvSpPr txBox="1"/>
          <p:nvPr>
            <p:ph idx="1" type="body"/>
          </p:nvPr>
        </p:nvSpPr>
        <p:spPr>
          <a:xfrm>
            <a:off x="539550" y="11200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m. subscapularis a m. pectoralis major (přitahují hrudník k humeru - ventrodorzálně)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m. LD propojuje HK s pánví a DK - udržuje hrudník nad podložkou v T rovině (rotace střední a dolní Thp), spodní vlákna kraniální tah pánve - lokomoce vpřed 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posun trupu kraniálně (m. coracobrachialis a m. supraspinatus)</a:t>
            </a:r>
            <a:endParaRPr sz="1600"/>
          </a:p>
        </p:txBody>
      </p:sp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 b="8692" l="0" r="0" t="0"/>
          <a:stretch/>
        </p:blipFill>
        <p:spPr>
          <a:xfrm>
            <a:off x="634750" y="2506800"/>
            <a:ext cx="3400000" cy="1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9"/>
          <p:cNvSpPr txBox="1"/>
          <p:nvPr/>
        </p:nvSpPr>
        <p:spPr>
          <a:xfrm>
            <a:off x="2775200" y="446640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>
                <a:solidFill>
                  <a:srgbClr val="222222"/>
                </a:solidFill>
              </a:rPr>
              <a:t>Kobesova, A., Dzvonik, J., Kolar, P., Sardina, A., &amp; Andel, R. (2015). Effects of shoulder girdle dynamic stabilization exercise on hand muscle strength. </a:t>
            </a:r>
            <a:r>
              <a:rPr i="1" lang="sk" sz="800">
                <a:solidFill>
                  <a:srgbClr val="222222"/>
                </a:solidFill>
              </a:rPr>
              <a:t>Isokinetics and exercise Science</a:t>
            </a:r>
            <a:r>
              <a:rPr lang="sk" sz="800">
                <a:solidFill>
                  <a:srgbClr val="222222"/>
                </a:solidFill>
              </a:rPr>
              <a:t>, </a:t>
            </a:r>
            <a:r>
              <a:rPr i="1" lang="sk" sz="800">
                <a:solidFill>
                  <a:srgbClr val="222222"/>
                </a:solidFill>
              </a:rPr>
              <a:t>23</a:t>
            </a:r>
            <a:r>
              <a:rPr lang="sk" sz="800">
                <a:solidFill>
                  <a:srgbClr val="222222"/>
                </a:solidFill>
              </a:rPr>
              <a:t>(1), 21-32.</a:t>
            </a:r>
            <a:endParaRPr sz="800"/>
          </a:p>
        </p:txBody>
      </p:sp>
      <p:pic>
        <p:nvPicPr>
          <p:cNvPr id="193" name="Google Shape;193;p29"/>
          <p:cNvPicPr preferRelativeResize="0"/>
          <p:nvPr/>
        </p:nvPicPr>
        <p:blipFill rotWithShape="1">
          <a:blip r:embed="rId4">
            <a:alphaModFix/>
          </a:blip>
          <a:srcRect b="31479" l="28177" r="52185" t="45006"/>
          <a:stretch/>
        </p:blipFill>
        <p:spPr>
          <a:xfrm>
            <a:off x="4323725" y="2506800"/>
            <a:ext cx="2618568" cy="195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UKŘ - kineziologie</a:t>
            </a:r>
            <a:endParaRPr/>
          </a:p>
        </p:txBody>
      </p:sp>
      <p:sp>
        <p:nvSpPr>
          <p:cNvPr id="199" name="Google Shape;199;p30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25-30 min., 1-2 min. pauza mezi pozicemi,5krát týdně po dobu 6 tt (3M VLB, klek na 4 statika - dynamika (rocking), medvěd, nízký šikmý sed billat.)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izometrická výdrž (30-120s) v správné pozici (centrace kloubů, stabilizace lopatek), decentrace-únavou, pauza</a:t>
            </a:r>
            <a:endParaRPr/>
          </a:p>
        </p:txBody>
      </p:sp>
      <p:pic>
        <p:nvPicPr>
          <p:cNvPr id="200" name="Google Shape;200;p30"/>
          <p:cNvPicPr preferRelativeResize="0"/>
          <p:nvPr/>
        </p:nvPicPr>
        <p:blipFill rotWithShape="1">
          <a:blip r:embed="rId3">
            <a:alphaModFix/>
          </a:blip>
          <a:srcRect b="28776" l="33200" r="35587" t="36598"/>
          <a:stretch/>
        </p:blipFill>
        <p:spPr>
          <a:xfrm>
            <a:off x="3199999" y="3232050"/>
            <a:ext cx="2568525" cy="17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 txBox="1"/>
          <p:nvPr/>
        </p:nvSpPr>
        <p:spPr>
          <a:xfrm>
            <a:off x="260175" y="42095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>
                <a:solidFill>
                  <a:srgbClr val="222222"/>
                </a:solidFill>
              </a:rPr>
              <a:t>Kobesova, A., Dzvonik, J., Kolar, P., Sardina, A., &amp; Andel, R. (2015). Effects of shoulder girdle dynamic stabilization exercise on hand muscle strength. </a:t>
            </a:r>
            <a:r>
              <a:rPr i="1" lang="sk" sz="800">
                <a:solidFill>
                  <a:srgbClr val="222222"/>
                </a:solidFill>
              </a:rPr>
              <a:t>Isokinetics and exercise Science</a:t>
            </a:r>
            <a:r>
              <a:rPr lang="sk" sz="800">
                <a:solidFill>
                  <a:srgbClr val="222222"/>
                </a:solidFill>
              </a:rPr>
              <a:t>, </a:t>
            </a:r>
            <a:r>
              <a:rPr i="1" lang="sk" sz="800">
                <a:solidFill>
                  <a:srgbClr val="222222"/>
                </a:solidFill>
              </a:rPr>
              <a:t>23</a:t>
            </a:r>
            <a:r>
              <a:rPr lang="sk" sz="800">
                <a:solidFill>
                  <a:srgbClr val="222222"/>
                </a:solidFill>
              </a:rPr>
              <a:t>(1), 21-32.</a:t>
            </a:r>
            <a:endParaRPr sz="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UKŘ-kineziologie</a:t>
            </a:r>
            <a:endParaRPr/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b="11715" l="29688" r="32307" t="40446"/>
          <a:stretch/>
        </p:blipFill>
        <p:spPr>
          <a:xfrm>
            <a:off x="2771900" y="1059725"/>
            <a:ext cx="4096317" cy="3222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 txBox="1"/>
          <p:nvPr/>
        </p:nvSpPr>
        <p:spPr>
          <a:xfrm>
            <a:off x="3320063" y="415602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>
                <a:solidFill>
                  <a:srgbClr val="222222"/>
                </a:solidFill>
              </a:rPr>
              <a:t>Kobesova, A., Dzvonik, J., Kolar, P., Sardina, A., &amp; Andel, R. (2015). Effects of shoulder girdle dynamic stabilization exercise on hand muscle strength. </a:t>
            </a:r>
            <a:r>
              <a:rPr i="1" lang="sk" sz="800">
                <a:solidFill>
                  <a:srgbClr val="222222"/>
                </a:solidFill>
              </a:rPr>
              <a:t>Isokinetics and exercise Science</a:t>
            </a:r>
            <a:r>
              <a:rPr lang="sk" sz="800">
                <a:solidFill>
                  <a:srgbClr val="222222"/>
                </a:solidFill>
              </a:rPr>
              <a:t>, </a:t>
            </a:r>
            <a:r>
              <a:rPr i="1" lang="sk" sz="800">
                <a:solidFill>
                  <a:srgbClr val="222222"/>
                </a:solidFill>
              </a:rPr>
              <a:t>23</a:t>
            </a:r>
            <a:r>
              <a:rPr lang="sk" sz="800">
                <a:solidFill>
                  <a:srgbClr val="222222"/>
                </a:solidFill>
              </a:rPr>
              <a:t>(1), 21-32.</a:t>
            </a:r>
            <a:endParaRPr sz="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Loket a předloktí</a:t>
            </a:r>
            <a:endParaRPr/>
          </a:p>
        </p:txBody>
      </p:sp>
      <p:sp>
        <p:nvSpPr>
          <p:cNvPr id="214" name="Google Shape;214;p32"/>
          <p:cNvSpPr txBox="1"/>
          <p:nvPr>
            <p:ph idx="1" type="body"/>
          </p:nvPr>
        </p:nvSpPr>
        <p:spPr>
          <a:xfrm>
            <a:off x="540000" y="1269000"/>
            <a:ext cx="47214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Parahokejista, 43 let (oboustranná nadkolenní amputace) bolest přímo v oblasti L epikondylu již 1 rok, bolest pouze při zátěži, vyvolá bolest 8-9/10, po tréninku otok v daném místě, masáže a stretching pomůže na chvilku, celkově zhorší, dlouhodobě epikondylární páska - pomáhá jen na chvíli.</a:t>
            </a:r>
            <a:endParaRPr sz="1800"/>
          </a:p>
        </p:txBody>
      </p:sp>
      <p:pic>
        <p:nvPicPr>
          <p:cNvPr id="215" name="Google Shape;2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400" y="1269000"/>
            <a:ext cx="3577800" cy="23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2"/>
          <p:cNvSpPr txBox="1"/>
          <p:nvPr/>
        </p:nvSpPr>
        <p:spPr>
          <a:xfrm>
            <a:off x="5550300" y="36542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https://www.paralympic.org/news/ostersund-2017-factfile-slovakia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Loket a předloktí</a:t>
            </a:r>
            <a:endParaRPr/>
          </a:p>
        </p:txBody>
      </p:sp>
      <p:pic>
        <p:nvPicPr>
          <p:cNvPr descr="New players in sledge hockey often ask questions like where to put your hands, what makes a full stride, and what are a few different strategies to skating from a stop, and while turning.&#10;&#10;In this video, Kevin Rempel and Claire Buchanan break down what to think about when learning how to skate.&#10;&#10;Thank you ParaSport Ontario for helping make this video possible!&#10;&#10;---&#10;&#10;▶︎ Learn more about The Sledge Hockey Experience here: http://www.playsledgehockey.com&#10;&#10;▶︎ Learn more about Parasport Ontario here: http://www.parasportontario.ca&#10;&#10;▶︎ Subscribe for more videos here: https://www.youtube.com/user/DealWith...&#10;&#10;---&#10;&#10;Follow The Sledge Hockey Experience on Instagram: https://instagram.com/sledgehockeyexp&#10;&#10;Follow The Sledge Hockey Experience on Facebook: https://www.facebook.com/sledgehockeyexp&#10;&#10;--&#10;&#10;Follow Kevin Rempel on Instagram: https://www.instagram.com/kevinrempel&#10;&#10;Follow Kevin Rempel on Facebook: https://www.facebook.com/rempelinspires/&#10;&#10;--&#10;&#10;Follow Claire Buchanan on Instagram: https://instagram.com/clairebuchanan10&#10;&#10;--&#10;&#10;Don’t forget to share this with your friends so they can learn too: https://youtu.be/M4A7eiu8jrE&#10;&#10;===================&#10;ABOUT KEVIN REMPEL&#10;===================&#10;&#10;Kevin Rempel is a 2014 Paralympic bronze medalist in sledge hockey.&#10;&#10;After being paralyzed at the age of 23, Kevin not only learned how to walk again, but to overcome the mental battle of both depression and living with a disability to rebuild his life, and eventually reach the Paralympic podium in sledge hockey.&#10;&#10;Today, Kevin is a full time entrepreneur through keynote speaking, his corporate team building program, The Sledge Hockey Experience, and a coaching program on mental resilience, titled The Resilience Toolbox.&#10;&#10;Kevin is an expert in change management, mental health, and resilience as he speaks on The Hero Mindset which enables organizations to drive results and embrace change. &#10;&#10;The Hero Mindset: https://kevinrempel.com/speaking" id="222" name="Google Shape;222;p33" title="SLEDGE HOCKEY DRILLS AND SKILLS | SKATING 10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5100" y="1113250"/>
            <a:ext cx="5521650" cy="310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Loket a předloktí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4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Co nás bude u tohoto para hokejisty zajímat? 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Bolest (zátěž/klid)? 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Lokalita?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Omezení RP? 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Aktivní pohyb/Pasivní pohyb</a:t>
            </a:r>
            <a:endParaRPr/>
          </a:p>
        </p:txBody>
      </p:sp>
      <p:pic>
        <p:nvPicPr>
          <p:cNvPr id="229" name="Google Shape;22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7000" y="1771850"/>
            <a:ext cx="3105000" cy="31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Analýza pohybu z pohledu kineziologie</a:t>
            </a:r>
            <a:endParaRPr/>
          </a:p>
        </p:txBody>
      </p:sp>
      <p:sp>
        <p:nvSpPr>
          <p:cNvPr id="235" name="Google Shape;235;p35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sk" sz="1800"/>
              <a:t>Příprava na odraz </a:t>
            </a:r>
            <a:r>
              <a:rPr lang="sk" sz="1800"/>
              <a:t>(FLX v LOKK a RKK) do 60 st. koncentrická kontrakce m. PecMaj pars clavicularis, m. deltoideus pars anterior, m.coracobrachialis - inhibice exc. kontrakcí m. teres minor, major, inraspinatus a napětím lig. coracohumerale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sk" sz="1800"/>
              <a:t>Flexe 60-90 st. </a:t>
            </a:r>
            <a:r>
              <a:rPr lang="sk" sz="1800"/>
              <a:t>konc. kontrakce m. trapezius, serratus anterior - inhibice exc. kontrakcí m. LD a kostosternálními vlákny m. PecMaj, 60 st. rotace scapuly (30 st. SC a 30 st. AC) - hokejky pod úhlem 45 st.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sk" sz="1800"/>
              <a:t>3. Flexe 120-180 st. - </a:t>
            </a:r>
            <a:r>
              <a:rPr lang="sk" sz="1800"/>
              <a:t>ne moc efektivní (souhyb trupu) - nedostane se hráč obvykle do tohoto rozsahu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Analýza pohybu z pohledu kineziologie</a:t>
            </a:r>
            <a:endParaRPr/>
          </a:p>
        </p:txBody>
      </p:sp>
      <p:sp>
        <p:nvSpPr>
          <p:cNvPr id="241" name="Google Shape;241;p3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maximální efektivita FLX v LOK největší 80-90 st. pro m. BB, 100-110 st. pro m. brachioradialis (více se zapojuje m. brachioradialis jako flexor lokte v průběhu hry)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poměr konc:exc. kontrakce - odraz v “pushing” fáze - silně koncentrická kontrakce EXT LOK a RK, inhibice FLX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efektivita EXT - 20-30st. FLX v LOK, nejmenší v plné EXT, plná FLX - prestretch, nahromadění elastické E - větší efektivita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Analýza pohybu z pohledu kineziologie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FLX v RK, simultánní EXT RK a LOK větší efektivita m. TB, přidružena FLX trupu (moment po odrazu při “forward striking”)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37"/>
          <p:cNvPicPr preferRelativeResize="0"/>
          <p:nvPr/>
        </p:nvPicPr>
        <p:blipFill rotWithShape="1">
          <a:blip r:embed="rId3">
            <a:alphaModFix/>
          </a:blip>
          <a:srcRect b="19828" l="30882" r="28541" t="49791"/>
          <a:stretch/>
        </p:blipFill>
        <p:spPr>
          <a:xfrm>
            <a:off x="2600650" y="2301000"/>
            <a:ext cx="4163174" cy="19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7"/>
          <p:cNvSpPr txBox="1"/>
          <p:nvPr/>
        </p:nvSpPr>
        <p:spPr>
          <a:xfrm>
            <a:off x="4130988" y="4249150"/>
            <a:ext cx="1102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solidFill>
                  <a:schemeClr val="dk1"/>
                </a:solidFill>
              </a:rPr>
              <a:t>BP, Kršáková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Měkká (kontraktilní) tkáň - porucha</a:t>
            </a:r>
            <a:endParaRPr/>
          </a:p>
        </p:txBody>
      </p:sp>
      <p:sp>
        <p:nvSpPr>
          <p:cNvPr id="255" name="Google Shape;255;p38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Lokální bolest, častokrát zhoršena po předchozí zátěži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Spojena se zátěží (odporem) často trauma v anamnéze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Pozitivní odporové testy, obvykle bez omezení RP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Pasivní pohyb volný, bolest až při pohybu do max. protažení, aktivní pohyb při adekvátní zátěži - bolest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Bolest= adekvátní stimul pro přestavbu kolagenu</a:t>
            </a:r>
            <a:endParaRPr b="1"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Přetahování šlach ve fázi velké bolesti (6/10 a více) - blbost, odolnost vůči tahu!!!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 - gymnastika</a:t>
            </a:r>
            <a:endParaRPr/>
          </a:p>
        </p:txBody>
      </p:sp>
      <p:sp>
        <p:nvSpPr>
          <p:cNvPr id="136" name="Google Shape;136;p21"/>
          <p:cNvSpPr txBox="1"/>
          <p:nvPr/>
        </p:nvSpPr>
        <p:spPr>
          <a:xfrm>
            <a:off x="522300" y="1113250"/>
            <a:ext cx="42789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sk" sz="1800"/>
              <a:t>Dívka,16 let,</a:t>
            </a:r>
            <a:r>
              <a:rPr lang="sk" sz="1800"/>
              <a:t> uvádí občasné bolesti obou zápěstí při dopadu, pocit nestability, a to převážně P zápěstí. V dětství prodělala běžné dětské nemoci. 2018 zlomenina záprstních kůstek na PHK. Aktivně se věnuje sportovní gymnastice 10 let. V současné chvíli má tréninky 4x týdně po třech hodinách. </a:t>
            </a:r>
            <a:endParaRPr sz="1800"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600" y="1031100"/>
            <a:ext cx="4038001" cy="30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Měkká (kontraktilní) tkáň - porucha</a:t>
            </a:r>
            <a:endParaRPr/>
          </a:p>
        </p:txBody>
      </p:sp>
      <p:pic>
        <p:nvPicPr>
          <p:cNvPr id="261" name="Google Shape;2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300" y="1063200"/>
            <a:ext cx="4792080" cy="374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9"/>
          <p:cNvSpPr txBox="1"/>
          <p:nvPr/>
        </p:nvSpPr>
        <p:spPr>
          <a:xfrm>
            <a:off x="1418338" y="47124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https://eliteperformancescience.wordpress.com/2014/09/17/tendinopathy-by-sean-docking/</a:t>
            </a:r>
            <a:r>
              <a:rPr lang="sk" sz="800"/>
              <a:t> </a:t>
            </a:r>
            <a:endParaRPr sz="800"/>
          </a:p>
        </p:txBody>
      </p:sp>
      <p:pic>
        <p:nvPicPr>
          <p:cNvPr descr="🎓FREE ONLINE COURSES: https://daniel-lawrence-fc31.mykajabi.com&#10;&#10;🗞️NEWSLETTER: https://daniel-lawrence-fc31.mykajabi.com/signup&#10;&#10;📚PUBLISHED BOOKS: https://t.ly/dGLvT&#10;&#10;🛒AMAZON SHOP: https://amzn.to/47eM6k2&#10;&#10;✅INSTAGRAM: https://www.instagram.com/thephysiochannel/&#10;&#10;✅FACEBOOK: https://www.facebook.com/thephysiochannelpublicpage&#10;&#10;✅TIKTOK: https://www.tiktok.com/@thephysiochannel&#10;&#10;FREE ONLINE COURSE (for therapists): Mastering Frozen Shoulder: https://daniel-lawrence-fc31.mykajabi.com/offers/3uLwFztr&#10;Sign-up to our News Letter for Early Releases and More: https://daniel-lawrence-fc31.mykajabi.com/signup&#10;Online Courses from Daniel Lawrence:&#10;&#10;Back Pain Relief: For Patients https://daniel-lawrence-fc31.mykajabi.com/offers/EsDmS7u2&#10;&#10;Lower Limb Tendinopathy: For Professionals https://daniel-lawrence-fc31.mykajabi.com/offers/W8GoTzw4&#10;&#10;Exercise for Pain Relief: For Professionals https://daniel-lawrence-fc31.mykajabi.com/offers/rCfhfFta&#10;&#10;Sciatica Vs Manual Therapy: For Professionals: https://daniel-lawrence-fc31.mykajabi.com/offers/Ko8hBSug&#10;&#10;&#10;Daniel Lawrence Published Books:&#10;&#10;Lower Limb Tendinopathy (2018) https://rb.gy/6bqj4&#10;&#10;Practitioners Guide to Clinical Cupping (2022) https://rb.gy/6bqj4&#10;&#10;Exercise for Pain Relief: The Hidden Truth (2023) https://rb.gy/6bqj4&#10;&#10;Newsletter For Professionals: Coming Soon&#10;&#10;Instagram: https://www.instagram.com/thephysiochannel/?hl=en-gb&#10;&#10;FaceBook Page: https://www.facebook.com/thephysiochannelpublicpage/&#10;&#10;Twitter: https://twitter.com/ThePhysioChan&#10;&#10;&#10;&#10;Lower Limb Tendinopathy Online Course: https://thephysiochannel.teachable.com/purchase?product_id=4252565&#10;&#10;Buy my Tendinopathy Book: https://amzn.to/2JxYG8q&#10;&#10;&#10;The tendinopathy continuum theory explained via animation with voice over.&#10;From the Author of the Lower Limb Tendinopathy Book. UK Physio Daniel Lawrence.&#10;Book available internationally: https://www.amazon.co.uk/Lower-Limb-Tendinopathy-Achilles-Hamstring/dp/197686285X" id="263" name="Google Shape;263;p39" title="The Tendinopathy Tendon Tendonitis Continuum Theory Explained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14380" y="1113250"/>
            <a:ext cx="30480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2000" y="1063225"/>
            <a:ext cx="5280000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0"/>
          <p:cNvSpPr txBox="1"/>
          <p:nvPr/>
        </p:nvSpPr>
        <p:spPr>
          <a:xfrm>
            <a:off x="3157175" y="46661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https://www.fencespecialists.com/2011/03/03/repairing-an-older-fence/</a:t>
            </a:r>
            <a:endParaRPr sz="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1"/>
          <p:cNvSpPr txBox="1"/>
          <p:nvPr>
            <p:ph idx="1" type="body"/>
          </p:nvPr>
        </p:nvSpPr>
        <p:spPr>
          <a:xfrm>
            <a:off x="540000" y="1269000"/>
            <a:ext cx="4032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600"/>
              <a:t>Čemu se na začátek vyhnout? 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Eliminace aktivit, které vyvíjí kompresivní zatížení postižené šlachy (strečink postiženého svalu či přímá manuální komprese šlachy)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Vyhnout se aktivitám Stretch-shortening cyklu (plyometrie)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Protizánětlivé léky můžou v této fázi být prospěšné</a:t>
            </a:r>
            <a:endParaRPr sz="1600"/>
          </a:p>
        </p:txBody>
      </p:sp>
      <p:pic>
        <p:nvPicPr>
          <p:cNvPr id="277" name="Google Shape;27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6875" y="1031100"/>
            <a:ext cx="19431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 txBox="1"/>
          <p:nvPr/>
        </p:nvSpPr>
        <p:spPr>
          <a:xfrm>
            <a:off x="4655475" y="33070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https://www.frontiersin.org/research-topics/10437/the-stretch-shortening-cycle-of-active-muscle-and-muscle-tendon-complex-what-why-and-how-it-increases-muscle-performance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1138" y="991288"/>
            <a:ext cx="5762625" cy="39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2"/>
          <p:cNvSpPr txBox="1"/>
          <p:nvPr/>
        </p:nvSpPr>
        <p:spPr>
          <a:xfrm>
            <a:off x="3585250" y="48357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https://www.physio-pedia.com/Tendinopathy_Rehabilitation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b="1" lang="sk"/>
              <a:t>Fáze - Izometrie</a:t>
            </a:r>
            <a:r>
              <a:rPr lang="sk"/>
              <a:t> (fáze silné bolesti 6 a více z 10), analgetický efekt, 2-3/10 OK          progrese zátěže (30-45s výdrž, 4-5 sérií, 2-4krát denně, postupně progres až k 70% MVC, např. “Quad isometric” - u zdi)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3"/>
          <p:cNvSpPr/>
          <p:nvPr/>
        </p:nvSpPr>
        <p:spPr>
          <a:xfrm>
            <a:off x="3082250" y="1830075"/>
            <a:ext cx="513600" cy="1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43" title="Quad Isometric at Wal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9850" y="2571750"/>
            <a:ext cx="4160450" cy="234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4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100"/>
              <a:t>2. Fáze (Izotonické kontrakce “Heavy and slow”)</a:t>
            </a:r>
            <a:endParaRPr b="1"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Bolest na 2,3 z 10, postupná zátěž šlachy (pokud nezvýšime mírně intenzitu bolesti, která do 2-4hod. odezní - např. z 2/10 na 4/10 </a:t>
            </a:r>
            <a:r>
              <a:rPr b="1" lang="sk" sz="1100"/>
              <a:t>nezatěžujeme dostatečně!!!</a:t>
            </a:r>
            <a:r>
              <a:rPr lang="sk" sz="1100"/>
              <a:t>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Příliš velké zvýšení bolesti 5 a více z 10 či přetrvávání bolesti 1-2 dni - </a:t>
            </a:r>
            <a:r>
              <a:rPr b="1" lang="sk" sz="1100"/>
              <a:t>příliš velká zátěž!!!</a:t>
            </a:r>
            <a:endParaRPr b="1"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sk" sz="1100"/>
              <a:t>Velký ROM s pomalou excentrickou a koncentrickou fází </a:t>
            </a:r>
            <a:r>
              <a:rPr lang="sk" sz="1100"/>
              <a:t>(6-8 op., 3-4 série, 1xdenně, 24hod. pauza)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Může trvat 8-12 týdnů - </a:t>
            </a:r>
            <a:r>
              <a:rPr b="1" lang="sk" sz="1100"/>
              <a:t>trpělivost!!! day-off - izometrie</a:t>
            </a:r>
            <a:endParaRPr b="1"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sk" sz="1100"/>
              <a:t>Pokud bolest odezní po 1-2 sezeních, nebyla skutečná tendinopatie, ta chce čas pro dostatečnou adaptaci struktur.</a:t>
            </a:r>
            <a:endParaRPr b="1" sz="1100"/>
          </a:p>
        </p:txBody>
      </p:sp>
      <p:pic>
        <p:nvPicPr>
          <p:cNvPr id="300" name="Google Shape;300;p44" title="Patellar Tendinopathy Heavy Slow Resistanc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0275" y="2832500"/>
            <a:ext cx="3533875" cy="19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5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400"/>
              <a:t>3. Fáze (Energy storing loading, dynamická zátěž)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light, low intensity SSC exercises (plyometrie) - postupně využíváme elastické komponenty kontraktilní tkáně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1x á 2-3 dny, střídat z fáze 2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Přidáváme postupně max. po 1 cviku, cíl 3-4 cviky, 2-3krát týdně, plus “Heavy slow” (fáze 2) 3-4krát týdně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descr="Updated Video - https://youtu.be/pCyUhE3N8HA" id="307" name="Google Shape;307;p45" title="Quarter Back Squat Jump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7475" y="2815775"/>
            <a:ext cx="3373350" cy="18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4. Fáze Specifické sportovní zátěže (plyometrie)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Pokud bez významného zvýšení bolesti ve fázi 2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Ideálně podobná cvičení jak ve fázi 2, ale specifičtější a s vyšší intenzitou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Progrese v této fázi 24-48 hod. pauza pro zvýšení tolerance kontraktilní tkáně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525" y="1230975"/>
            <a:ext cx="3400425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950" y="1230963"/>
            <a:ext cx="4845250" cy="279813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7"/>
          <p:cNvSpPr txBox="1"/>
          <p:nvPr/>
        </p:nvSpPr>
        <p:spPr>
          <a:xfrm>
            <a:off x="793738" y="37836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5"/>
              </a:rPr>
              <a:t>https://www.physio-pedia.com/Tendinopathy_Rehabilitation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</p:txBody>
      </p:sp>
      <p:pic>
        <p:nvPicPr>
          <p:cNvPr id="327" name="Google Shape;32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300" y="1052525"/>
            <a:ext cx="5294634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9334" y="1031100"/>
            <a:ext cx="2988524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8"/>
          <p:cNvSpPr txBox="1"/>
          <p:nvPr/>
        </p:nvSpPr>
        <p:spPr>
          <a:xfrm>
            <a:off x="2969325" y="48357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5"/>
              </a:rPr>
              <a:t>https://www.physio-pedia.com/Tendinopathy_Rehabilitation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</a:t>
            </a:r>
            <a:endParaRPr/>
          </a:p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/>
              <a:t>gymnastické prvky - axiální komprese, torzní síly, distrakce a nárazy - která struktura důležitá pro axiální stabilizaci zápěstí a předloktí a disipaci sil proximo-distálně?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/>
              <a:t>přemet, rondát, salta, hvězdy, apod. - zrychlení - zátěž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/>
              <a:t>zranění - špatná technika provedení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/>
              <a:t>rozložení váhy a opora pro kvalitní a bezpečný odraz od rukou (přetížení jedné části zápěstného kloubu)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/>
              <a:t>tvrdé/měkké žíněnky (zátěž klouby/neúměrná DF)</a:t>
            </a:r>
            <a:endParaRPr sz="2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Měkká (kontraktilní) tkáň - porucha</a:t>
            </a:r>
            <a:endParaRPr/>
          </a:p>
        </p:txBody>
      </p:sp>
      <p:pic>
        <p:nvPicPr>
          <p:cNvPr id="335" name="Google Shape;33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475" y="1025150"/>
            <a:ext cx="493395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9"/>
          <p:cNvSpPr txBox="1"/>
          <p:nvPr/>
        </p:nvSpPr>
        <p:spPr>
          <a:xfrm>
            <a:off x="3072450" y="47589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https://www.physio-pedia.com/Tendinopathy_Rehabilitation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250" y="1020400"/>
            <a:ext cx="5235505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0"/>
          <p:cNvSpPr txBox="1"/>
          <p:nvPr/>
        </p:nvSpPr>
        <p:spPr>
          <a:xfrm>
            <a:off x="834775" y="46050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https://www.physio-pedia.com/Tendinopathy_Rehabilitation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525" y="1031100"/>
            <a:ext cx="5280000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1"/>
          <p:cNvSpPr txBox="1"/>
          <p:nvPr/>
        </p:nvSpPr>
        <p:spPr>
          <a:xfrm>
            <a:off x="3072450" y="48357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https://www.physio-pedia.com/Tendinopathy_Rehabilitation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950" y="988300"/>
            <a:ext cx="5626688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2"/>
          <p:cNvSpPr txBox="1"/>
          <p:nvPr/>
        </p:nvSpPr>
        <p:spPr>
          <a:xfrm>
            <a:off x="2889600" y="48357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https://www.physio-pedia.com/Supraspinatus_Tendinopathy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Měkká (kontraktilní) tkáň - porucha</a:t>
            </a:r>
            <a:endParaRPr/>
          </a:p>
        </p:txBody>
      </p:sp>
      <p:pic>
        <p:nvPicPr>
          <p:cNvPr id="363" name="Google Shape;36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988275"/>
            <a:ext cx="5486400" cy="38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3"/>
          <p:cNvSpPr txBox="1"/>
          <p:nvPr/>
        </p:nvSpPr>
        <p:spPr>
          <a:xfrm>
            <a:off x="3317700" y="48363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https://www.physio-pedia.com/Supraspinatus_Tendinopathy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600"/>
              <a:t>Roční tréninkový plán (upraveno na parahokej)</a:t>
            </a:r>
            <a:endParaRPr sz="2600"/>
          </a:p>
        </p:txBody>
      </p:sp>
      <p:sp>
        <p:nvSpPr>
          <p:cNvPr id="370" name="Google Shape;370;p54"/>
          <p:cNvSpPr txBox="1"/>
          <p:nvPr>
            <p:ph idx="1" type="body"/>
          </p:nvPr>
        </p:nvSpPr>
        <p:spPr>
          <a:xfrm>
            <a:off x="54000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700"/>
              <a:t>M</a:t>
            </a:r>
            <a:r>
              <a:rPr b="1" lang="sk" sz="1700"/>
              <a:t>akrocykly (1-3 měsíce):</a:t>
            </a:r>
            <a:endParaRPr b="1"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sk" sz="1700"/>
              <a:t>přípravná fáze </a:t>
            </a:r>
            <a:r>
              <a:rPr lang="sk" sz="1700"/>
              <a:t>(začátek května-konec června, specifický drill, rozvoj síly-blízko ANP sportovce)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sk" sz="1700"/>
              <a:t>předsoutěžní fáze </a:t>
            </a:r>
            <a:r>
              <a:rPr lang="sk" sz="1700"/>
              <a:t>(červenec- polovina září, silovo-vytrvalostní dovednosti, flexibilita, maximální síla - 1RM, začátek tréninku výbušnosti)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sk" sz="1700"/>
              <a:t>soutěžní fáze </a:t>
            </a:r>
            <a:r>
              <a:rPr lang="sk" sz="1700"/>
              <a:t>(turnaje MS, ME, PH, liga - regenerace, aerobní pohyb mimo ledu, udržení rychlostní vytrvalosti,</a:t>
            </a:r>
            <a:r>
              <a:rPr lang="sk" sz="1700">
                <a:highlight>
                  <a:srgbClr val="E06666"/>
                </a:highlight>
              </a:rPr>
              <a:t> </a:t>
            </a:r>
            <a:r>
              <a:rPr b="1" lang="sk" sz="1700">
                <a:highlight>
                  <a:srgbClr val="E06666"/>
                </a:highlight>
              </a:rPr>
              <a:t>nezasahovat významně do PS sportovce!</a:t>
            </a:r>
            <a:r>
              <a:rPr lang="sk" sz="1700"/>
              <a:t>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sk" sz="1700"/>
              <a:t>přechodná fáze </a:t>
            </a:r>
            <a:r>
              <a:rPr lang="sk" sz="1700"/>
              <a:t>(polovica března - začátek května, regenerace, rehabilitace-optimalizace PS hráčů, základní vytrvalost, gymnastická průprava)</a:t>
            </a:r>
            <a:endParaRPr sz="17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Rehabilitace sportovce - jak? </a:t>
            </a:r>
            <a:endParaRPr/>
          </a:p>
        </p:txBody>
      </p:sp>
      <p:sp>
        <p:nvSpPr>
          <p:cNvPr id="376" name="Google Shape;376;p55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/>
              <a:t>Starostlivost se zaměřením na pacienta/sportovce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/>
              <a:t>Praktičtí lékaři by měli vyloučit vážné patologie/red flags. 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/>
              <a:t>Zahrnout psychosociální faktory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/>
              <a:t>Zobrazovací metody se nedoporučují než: a. Není podezření na závažnou patologii, b. Není uspokojující odpověď na konzervativní léčbu či symptomy nevysvětlitelně progredují c. vyšetření </a:t>
            </a:r>
            <a:r>
              <a:rPr lang="sk"/>
              <a:t>pravděpodobně</a:t>
            </a:r>
            <a:r>
              <a:rPr lang="sk"/>
              <a:t> změní léčbu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Rehabilitace sportovce - jak? </a:t>
            </a:r>
            <a:endParaRPr/>
          </a:p>
        </p:txBody>
      </p:sp>
      <p:sp>
        <p:nvSpPr>
          <p:cNvPr id="382" name="Google Shape;382;p5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/>
              <a:t>5. Obj. vyšetření (neurologické zkoušky, pohyblivost a/anebo SS. </a:t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/>
              <a:t>6. Hodnocení progresu pacienta - validní měření </a:t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/>
              <a:t>7. Edukace/Informovanost pacientů </a:t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/>
              <a:t>8. Úprava/doplnění vhodné fyzické aktivity dle FIT.</a:t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/>
              <a:t>9. Manuální terapie vždy v kombinaci s aktivním/dalším přístupem. 10. Pokud ne vyslovená KI (např. „red flags“) - kvalifikované důkazy o nechirurgické starostlivosti před chirurgickou. </a:t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/>
              <a:t>11. Podpořit s návratem do práce.</a:t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Ramenní pletenec</a:t>
            </a:r>
            <a:endParaRPr/>
          </a:p>
        </p:txBody>
      </p:sp>
      <p:sp>
        <p:nvSpPr>
          <p:cNvPr id="388" name="Google Shape;388;p5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Pohyb HK se považuje za fyziologický, pokud realizaci předchází stabilizace lopatky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Dynamicky stabilizovaná lopatka ve F rovině (funkční opora)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/>
              <a:t>Koaktivace m. serratus anterius a m. trapezius střední část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/>
              <a:t>Koaktivace mm. rhomboideii a kaudální snopce m. serratus anterior (stabilizace ve F rovině - ADD-ABD lopatky)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/>
              <a:t>Koaktivace kaudálních snopců m. serratus anterior, m. trapezius vs. m. levator scapulae a m. pectoralis minor (stabilizace elevace-deprese)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Ramenní pletenec</a:t>
            </a:r>
            <a:endParaRPr/>
          </a:p>
        </p:txBody>
      </p:sp>
      <p:pic>
        <p:nvPicPr>
          <p:cNvPr id="394" name="Google Shape;39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925" y="1113250"/>
            <a:ext cx="3606025" cy="381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8268" y="1041025"/>
            <a:ext cx="3059475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</a:t>
            </a:r>
            <a:endParaRPr/>
          </a:p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>
            <a:off x="540000" y="1269000"/>
            <a:ext cx="4032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asi polovinu mladých gymnastů a gymnastek trápí bolesti zápěstí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sy bolestivého zápěstí (bolesti trvající déle než 3M - poškození ligament, TFCC, chondromalácie karpu)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 b="0" l="51271" r="0" t="0"/>
          <a:stretch/>
        </p:blipFill>
        <p:spPr>
          <a:xfrm>
            <a:off x="5255655" y="205050"/>
            <a:ext cx="2245899" cy="455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Ramenní pletenec</a:t>
            </a:r>
            <a:endParaRPr/>
          </a:p>
        </p:txBody>
      </p:sp>
      <p:sp>
        <p:nvSpPr>
          <p:cNvPr id="401" name="Google Shape;401;p59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Čím přesnější má být pohyb segmentu, tím stabilnější musí být svalový úpon v opoře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Kvalita PF podmiňuje kvalitu PM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Hlavním “vertikalizátorem” humeru - m. brachioradialis (antigravitační sval opory o HK), aktivací tohoto svalu se spouští aktivace m. ECR (extenze a RD)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 či B?</a:t>
            </a:r>
            <a:endParaRPr/>
          </a:p>
        </p:txBody>
      </p:sp>
      <p:pic>
        <p:nvPicPr>
          <p:cNvPr id="407" name="Google Shape;40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75" y="999000"/>
            <a:ext cx="2640000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4200" y="999000"/>
            <a:ext cx="2640000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Zdroje:</a:t>
            </a:r>
            <a:endParaRPr/>
          </a:p>
        </p:txBody>
      </p:sp>
      <p:sp>
        <p:nvSpPr>
          <p:cNvPr id="414" name="Google Shape;414;p61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Cook, J. L., &amp; Purdam, C. R. (2009). Is tendon pathology a continuum? A pathology model to explain the clinical presentation of load-induced tendinopathy. </a:t>
            </a:r>
            <a:r>
              <a:rPr i="1" lang="sk" sz="1400">
                <a:solidFill>
                  <a:srgbClr val="222222"/>
                </a:solidFill>
                <a:highlight>
                  <a:srgbClr val="FFFFFF"/>
                </a:highlight>
              </a:rPr>
              <a:t>British journal of sports medicine</a:t>
            </a: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sk" sz="1400">
                <a:solidFill>
                  <a:srgbClr val="222222"/>
                </a:solidFill>
                <a:highlight>
                  <a:srgbClr val="FFFFFF"/>
                </a:highlight>
              </a:rPr>
              <a:t>43</a:t>
            </a: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(6), 409-416.</a:t>
            </a:r>
            <a:endParaRPr sz="1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Gabbett, T. J. (2016). The training—injury prevention paradox: should athletes be training smarter and harder?. </a:t>
            </a:r>
            <a:r>
              <a:rPr i="1" lang="sk" sz="1400">
                <a:solidFill>
                  <a:srgbClr val="222222"/>
                </a:solidFill>
                <a:highlight>
                  <a:srgbClr val="FFFFFF"/>
                </a:highlight>
              </a:rPr>
              <a:t>British journal of sports medicine</a:t>
            </a: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sk" sz="1400">
                <a:solidFill>
                  <a:srgbClr val="222222"/>
                </a:solidFill>
                <a:highlight>
                  <a:srgbClr val="FFFFFF"/>
                </a:highlight>
              </a:rPr>
              <a:t>50</a:t>
            </a: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(5), 273-280.</a:t>
            </a:r>
            <a:endParaRPr sz="1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Thomas, E. M., Sahlberg, M., &amp; Svantesson, U. (2008). The effect of resistance training on handgrip strength in young adults. </a:t>
            </a:r>
            <a:r>
              <a:rPr i="1" lang="sk" sz="1400">
                <a:solidFill>
                  <a:srgbClr val="222222"/>
                </a:solidFill>
                <a:highlight>
                  <a:srgbClr val="FFFFFF"/>
                </a:highlight>
              </a:rPr>
              <a:t>Isokinetics and exercise science</a:t>
            </a: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sk" sz="1400">
                <a:solidFill>
                  <a:srgbClr val="222222"/>
                </a:solidFill>
                <a:highlight>
                  <a:srgbClr val="FFFFFF"/>
                </a:highlight>
              </a:rPr>
              <a:t>16</a:t>
            </a: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(2), 125-131.</a:t>
            </a:r>
            <a:endParaRPr sz="1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Ústní sdělení, McKenzie kurz C, 2023, Bratislava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 u="sng">
                <a:solidFill>
                  <a:schemeClr val="hlink"/>
                </a:solidFill>
                <a:hlinkClick r:id="rId3"/>
              </a:rPr>
              <a:t>https://thebarbellphysio.com/lifters-guide-to-treating-tendinopathy/</a:t>
            </a:r>
            <a:r>
              <a:rPr lang="sk" sz="1400"/>
              <a:t>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 u="sng">
                <a:solidFill>
                  <a:schemeClr val="hlink"/>
                </a:solidFill>
                <a:hlinkClick r:id="rId4"/>
              </a:rPr>
              <a:t>https://eliteperformancescience.wordpress.com/2014/09/17/tendinopathy-by-sean-docking/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 u="sng">
                <a:solidFill>
                  <a:schemeClr val="dk2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https://www.physio-pedia.com/Tendinopathy_Rehabilitation</a:t>
            </a:r>
            <a:r>
              <a:rPr lang="sk" sz="1400"/>
              <a:t> </a:t>
            </a:r>
            <a:r>
              <a:rPr lang="sk" sz="1400"/>
              <a:t> </a:t>
            </a:r>
            <a:endParaRPr sz="14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Děkuji za pozornost!</a:t>
            </a:r>
            <a:endParaRPr/>
          </a:p>
        </p:txBody>
      </p:sp>
      <p:pic>
        <p:nvPicPr>
          <p:cNvPr id="420" name="Google Shape;42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5850" y="1031100"/>
            <a:ext cx="3960000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</a:t>
            </a:r>
            <a:endParaRPr/>
          </a:p>
        </p:txBody>
      </p:sp>
      <p:sp>
        <p:nvSpPr>
          <p:cNvPr id="156" name="Google Shape;156;p24"/>
          <p:cNvSpPr txBox="1"/>
          <p:nvPr>
            <p:ph idx="1" type="body"/>
          </p:nvPr>
        </p:nvSpPr>
        <p:spPr>
          <a:xfrm>
            <a:off x="540000" y="1269000"/>
            <a:ext cx="42792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Co nás bude u této gymnastky zajímat?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Bolest (zátěž/klid)?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Lokalita?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Omezení RP?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Aktivní pohyb/Pasivní pohyb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Opora?</a:t>
            </a:r>
            <a:endParaRPr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78712"/>
            <a:ext cx="3179425" cy="317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</a:t>
            </a:r>
            <a:endParaRPr/>
          </a:p>
        </p:txBody>
      </p:sp>
      <p:sp>
        <p:nvSpPr>
          <p:cNvPr id="163" name="Google Shape;163;p25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Co nás bude u této gymnastky zajímat?</a:t>
            </a:r>
            <a:endParaRPr/>
          </a:p>
        </p:txBody>
      </p:sp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4238" y="0"/>
            <a:ext cx="2629775" cy="41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997" y="1847372"/>
            <a:ext cx="2629750" cy="282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0850" y="2571738"/>
            <a:ext cx="3491749" cy="120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 - opora</a:t>
            </a:r>
            <a:endParaRPr/>
          </a:p>
        </p:txBody>
      </p:sp>
      <p:sp>
        <p:nvSpPr>
          <p:cNvPr id="172" name="Google Shape;172;p2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1. fáze opory Aktivace m. ECR (DF a RD)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mm. interosseii dorsales - ABD metakarpů a rozvinutí dlaně, extenze prstů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2. fáze opory stabilizace metakarpů koaktivací mm. interosseii dorsales et palmares a extenze nahrazena aktivitou flexorů prstů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Tzv. funkční ruka - předpoklad (efekt kvality terapie)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 a předloktí - opora</a:t>
            </a:r>
            <a:endParaRPr/>
          </a:p>
        </p:txBody>
      </p:sp>
      <p:sp>
        <p:nvSpPr>
          <p:cNvPr id="178" name="Google Shape;178;p2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Symetrická opora o obě předloktí (3. měsíc), manipulace s hračkou ve střední pozici (bez dukcí) a v DF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Opora o obě předloktí (5. měsíc) asymetrická opora - jedna manipulační, druhá opěrná - téměř výhradně DF s RD (u zdravých jedinců se i později tato kombinace objevuje nejčastěji, i ve švihových pohybech fázickou končetinou)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Aspekce u dětí i zdravých jedinců - spontánní opora, rovnovážné reakce (dobrá prognóza terapie)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Ruka a předloktí - opora</a:t>
            </a:r>
            <a:endParaRPr/>
          </a:p>
        </p:txBody>
      </p:sp>
      <p:sp>
        <p:nvSpPr>
          <p:cNvPr id="184" name="Google Shape;184;p28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Zásadní vliv postavení LOK a RK na sílu ruky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Agonisticko-antagonistická koordinace svalů RK zásadní pro jemnou motoriku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Autoři Thomas et.al - 8t. silový trénink v oblasti HK, signifikantní zvýšení SS v oblasti hand-grip testu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