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Lst>
  <p:sldSz cy="5143500" cx="9144000"/>
  <p:notesSz cx="6858000" cy="9144000"/>
  <p:embeddedFontLst>
    <p:embeddedFont>
      <p:font typeface="Roboto"/>
      <p:regular r:id="rId93"/>
      <p:bold r:id="rId94"/>
      <p:italic r:id="rId95"/>
      <p:boldItalic r:id="rId96"/>
    </p:embeddedFont>
    <p:embeddedFont>
      <p:font typeface="Tahoma"/>
      <p:regular r:id="rId97"/>
      <p:bold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C6100F-1556-4254-B2CF-E489FD0A2A09}">
  <a:tblStyle styleId="{08C6100F-1556-4254-B2CF-E489FD0A2A0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Tahoma-regular.fntdata"/><Relationship Id="rId96" Type="http://schemas.openxmlformats.org/officeDocument/2006/relationships/font" Target="fonts/Roboto-boldItalic.fntdata"/><Relationship Id="rId11" Type="http://schemas.openxmlformats.org/officeDocument/2006/relationships/slide" Target="slides/slide5.xml"/><Relationship Id="rId10" Type="http://schemas.openxmlformats.org/officeDocument/2006/relationships/slide" Target="slides/slide4.xml"/><Relationship Id="rId98" Type="http://schemas.openxmlformats.org/officeDocument/2006/relationships/font" Target="fonts/Tahoma-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font" Target="fonts/Roboto-regular.fntdata"/><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n.cz/dlahy-prime-uhlove-stabilni"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39440eae8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939440eae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39440eae8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939440eae8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939440eae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939440eae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939440eae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939440eae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939440eae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939440eae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939440eae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939440eae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939440eae8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939440eae8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939440eae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939440eae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39440eae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939440eae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939440eae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939440eae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939440eae8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939440eae8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39440eae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39440eae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39440eae8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39440eae8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939440eae8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939440eae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39440eae8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939440eae8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939440eae8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939440eae8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939440eae8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939440eae8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939440eae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939440eae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939440eae8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939440eae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39440eae8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939440eae8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939440eae8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939440eae8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939440eae8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939440eae8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39440eae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39440eae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39440eae8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939440eae8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939440eae8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939440eae8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39440eae8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939440eae8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939440eae8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939440eae8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939440eae8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939440eae8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939440eae8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939440eae8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39440eae8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939440eae8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939440eae8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939440eae8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939440eae8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939440eae8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939440eae8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939440eae8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939440eae8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939440eae8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939440eae8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939440eae8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939440eae8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939440eae8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939440eae8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939440eae8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939440eae8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939440eae8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939440eae8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939440eae8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939440eae8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939440eae8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939440eae8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939440eae8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939440eae8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939440eae8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39440eae8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939440eae8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939440eae8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39440eae8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939440eae8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939440eae8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939440eae8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939440eae8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939440eae8_0_6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939440eae8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39440eae8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939440eae8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939440eae8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939440eae8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939440eae8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939440eae8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939440eae8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939440eae8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939440eae8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939440eae8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939440eae8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939440eae8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939440eae8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939440eae8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939440eae8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939440eae8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39440eae8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39440eae8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939440eae8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939440eae8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39440eae8_0_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939440eae8_0_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939440eae8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939440eae8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939440eae8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939440eae8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39440eae8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39440eae8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939440eae8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939440eae8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939440eae8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939440eae8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939440eae8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939440eae8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939440eae8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939440eae8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939440eae8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939440eae8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39440eae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939440eae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449cca6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9449cca6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9449cca6e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9449cca6e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9449cca6e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9449cca6e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9449cca6e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9449cca6e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9449cca6e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9449cca6e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sk" sz="1150">
                <a:solidFill>
                  <a:srgbClr val="494948"/>
                </a:solidFill>
                <a:latin typeface="Roboto"/>
                <a:ea typeface="Roboto"/>
                <a:cs typeface="Roboto"/>
                <a:sym typeface="Roboto"/>
              </a:rPr>
              <a:t>Dlahy přímé úhlově stabilní jsou určeny k fixaci zlomenin diafýzy femuru a ve výjimečných případech i diafýzy tibie. Oproti rekonstrukčním dlahám jsou vhodné pro silnější pacienty a fraktury kostí, u kterých lze předpokládat vyšší zátěž. Systém úhlově stabilních dlah vychází z principu vnitřního fixátoru. Pomocí pevného spojení šroub-dlaha je dosaženo úhlově stabilního spojení dlahového systému s kostí. Tím je pře­nesena část zatížení dlahového systému ze spojení šroub-kost na spojení šroub-dlaha. Díky tomu je možné systém úspěšně použít i v méně kvalitní a osteoporotické kosti: </a:t>
            </a:r>
            <a:r>
              <a:rPr lang="sk" sz="1150" u="sng">
                <a:solidFill>
                  <a:schemeClr val="hlink"/>
                </a:solidFill>
                <a:latin typeface="Roboto"/>
                <a:ea typeface="Roboto"/>
                <a:cs typeface="Roboto"/>
                <a:sym typeface="Roboto"/>
                <a:hlinkClick r:id="rId2"/>
              </a:rPr>
              <a:t>https://www.medin.cz/dlahy-prime-uhlove-stabilni</a:t>
            </a:r>
            <a:r>
              <a:rPr lang="sk" sz="1150">
                <a:solidFill>
                  <a:srgbClr val="494948"/>
                </a:solidFill>
                <a:latin typeface="Roboto"/>
                <a:ea typeface="Roboto"/>
                <a:cs typeface="Roboto"/>
                <a:sym typeface="Roboto"/>
              </a:rPr>
              <a:t> </a:t>
            </a:r>
            <a:endParaRPr>
              <a:solidFill>
                <a:schemeClr val="dk1"/>
              </a:solidFill>
            </a:endParaRPr>
          </a:p>
          <a:p>
            <a:pPr indent="0" lvl="0" marL="0" rtl="0" algn="l">
              <a:spcBef>
                <a:spcPts val="200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9449cca6e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9449cca6e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9449cca6e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9449cca6e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9449cca6e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9449cca6e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9449cca6e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9449cca6e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939440eae8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939440eae8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39440eae8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939440eae8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9449cca6e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9449cca6e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a:solidFill>
                  <a:schemeClr val="dk1"/>
                </a:solidFill>
              </a:rPr>
              <a:t>Klasifikací dle Gschwenda se vyjadřuje míra a velikost postižení RM. Popisuje zprvu velikost izolované léze buď m. suprapinatus nebo m. subscapularis, poté velikost současné léze obou svalů, ev. m. infraspinatus. Nejtěžším postižením je léze celé rotátorové manžety doslova „vysvlečena“</a:t>
            </a:r>
            <a:endParaRPr>
              <a:solidFill>
                <a:schemeClr val="dk1"/>
              </a:solidFill>
            </a:endParaRPr>
          </a:p>
          <a:p>
            <a:pPr indent="0" lvl="0" marL="0" rtl="0" algn="l">
              <a:spcBef>
                <a:spcPts val="0"/>
              </a:spcBef>
              <a:spcAft>
                <a:spcPts val="0"/>
              </a:spcAft>
              <a:buClr>
                <a:schemeClr val="dk1"/>
              </a:buClr>
              <a:buSzPts val="1100"/>
              <a:buFont typeface="Arial"/>
              <a:buNone/>
            </a:pPr>
            <a:r>
              <a:rPr lang="sk">
                <a:solidFill>
                  <a:schemeClr val="dk1"/>
                </a:solidFill>
              </a:rPr>
              <a:t>I. typ – parciální, netransmurální defekt izolovaně jedné šlachy II. typ – defekt postihuje pouze šlachu m. supraspinatus nebo m. subscapularis III. A typ – defekt postihuje šlachu m. supraspinatus + další ze šlach RM velikosti 2–4 cm III. B typ – defekt nepřesahuje 5 cm, dochází k decentraci hlavice, kompletní ruptura šlachy m. supraspinatus s retrakcí, jsou postiženy i šlachy m. subscapularis a infraspinatus III. C typ – kompletní retrahovaná ruptura uvedených šlach, decentrovaná holá hlavice IV. typ – rozsáhlá ruptura s retrahovanými, nemobilizovatelnými svaly a decentrovaná hlavice s artrotickými změnami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9449cca6e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9449cca6e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9449cca6e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9449cca6e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9449cca6e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9449cca6e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939440eae8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939440eae8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9449cca6e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9449cca6e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939440eae8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939440eae8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39440eae8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939440eae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199"/>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199"/>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9"/>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9"/>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8"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120" name="Shape 120"/>
        <p:cNvGrpSpPr/>
        <p:nvPr/>
      </p:nvGrpSpPr>
      <p:grpSpPr>
        <a:xfrm>
          <a:off x="0" y="0"/>
          <a:ext cx="0" cy="0"/>
          <a:chOff x="0" y="0"/>
          <a:chExt cx="0" cy="0"/>
        </a:xfrm>
      </p:grpSpPr>
      <p:sp>
        <p:nvSpPr>
          <p:cNvPr id="121" name="Google Shape;121;p19"/>
          <p:cNvSpPr/>
          <p:nvPr/>
        </p:nvSpPr>
        <p:spPr>
          <a:xfrm>
            <a:off x="0" y="0"/>
            <a:ext cx="9144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 name="Google Shape;122;p19"/>
          <p:cNvSpPr txBox="1"/>
          <p:nvPr>
            <p:ph type="ctrTitle"/>
          </p:nvPr>
        </p:nvSpPr>
        <p:spPr>
          <a:xfrm>
            <a:off x="452628" y="577850"/>
            <a:ext cx="8086800" cy="2514600"/>
          </a:xfrm>
          <a:prstGeom prst="rect">
            <a:avLst/>
          </a:prstGeom>
          <a:noFill/>
          <a:ln>
            <a:noFill/>
          </a:ln>
        </p:spPr>
        <p:txBody>
          <a:bodyPr anchorCtr="0" anchor="b" bIns="34275" lIns="68575" spcFirstLastPara="1" rIns="68575" wrap="square" tIns="34275">
            <a:noAutofit/>
          </a:bodyPr>
          <a:lstStyle>
            <a:lvl1pPr lvl="0" rtl="0" algn="l">
              <a:lnSpc>
                <a:spcPct val="80000"/>
              </a:lnSpc>
              <a:spcBef>
                <a:spcPts val="0"/>
              </a:spcBef>
              <a:spcAft>
                <a:spcPts val="0"/>
              </a:spcAft>
              <a:buClr>
                <a:srgbClr val="FFFFFF"/>
              </a:buClr>
              <a:buSzPts val="6600"/>
              <a:buFont typeface="Calibri"/>
              <a:buNone/>
              <a:defRPr sz="6600">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19"/>
          <p:cNvSpPr txBox="1"/>
          <p:nvPr>
            <p:ph idx="1" type="subTitle"/>
          </p:nvPr>
        </p:nvSpPr>
        <p:spPr>
          <a:xfrm>
            <a:off x="500634" y="3155157"/>
            <a:ext cx="6921300" cy="1234500"/>
          </a:xfrm>
          <a:prstGeom prst="rect">
            <a:avLst/>
          </a:prstGeom>
          <a:noFill/>
          <a:ln>
            <a:noFill/>
          </a:ln>
        </p:spPr>
        <p:txBody>
          <a:bodyPr anchorCtr="0" anchor="t" bIns="34275" lIns="68575" spcFirstLastPara="1" rIns="68575" wrap="square" tIns="34275">
            <a:normAutofit/>
          </a:bodyPr>
          <a:lstStyle>
            <a:lvl1pPr lvl="0" rtl="0" algn="l">
              <a:lnSpc>
                <a:spcPct val="85000"/>
              </a:lnSpc>
              <a:spcBef>
                <a:spcPts val="1000"/>
              </a:spcBef>
              <a:spcAft>
                <a:spcPts val="0"/>
              </a:spcAft>
              <a:buClr>
                <a:srgbClr val="262626"/>
              </a:buClr>
              <a:buSzPts val="2400"/>
              <a:buNone/>
              <a:defRPr sz="2400">
                <a:solidFill>
                  <a:srgbClr val="262626"/>
                </a:solidFill>
                <a:latin typeface="Calibri"/>
                <a:ea typeface="Calibri"/>
                <a:cs typeface="Calibri"/>
                <a:sym typeface="Calibri"/>
              </a:defRPr>
            </a:lvl1pPr>
            <a:lvl2pPr lvl="1" rtl="0" algn="ctr">
              <a:lnSpc>
                <a:spcPct val="85000"/>
              </a:lnSpc>
              <a:spcBef>
                <a:spcPts val="500"/>
              </a:spcBef>
              <a:spcAft>
                <a:spcPts val="0"/>
              </a:spcAft>
              <a:buClr>
                <a:srgbClr val="262626"/>
              </a:buClr>
              <a:buSzPts val="2100"/>
              <a:buNone/>
              <a:defRPr sz="2100"/>
            </a:lvl2pPr>
            <a:lvl3pPr lvl="2" rtl="0" algn="ctr">
              <a:lnSpc>
                <a:spcPct val="85000"/>
              </a:lnSpc>
              <a:spcBef>
                <a:spcPts val="500"/>
              </a:spcBef>
              <a:spcAft>
                <a:spcPts val="0"/>
              </a:spcAft>
              <a:buClr>
                <a:srgbClr val="262626"/>
              </a:buClr>
              <a:buSzPts val="1800"/>
              <a:buNone/>
              <a:defRPr sz="1800"/>
            </a:lvl3pPr>
            <a:lvl4pPr lvl="3" rtl="0" algn="ctr">
              <a:lnSpc>
                <a:spcPct val="85000"/>
              </a:lnSpc>
              <a:spcBef>
                <a:spcPts val="500"/>
              </a:spcBef>
              <a:spcAft>
                <a:spcPts val="0"/>
              </a:spcAft>
              <a:buClr>
                <a:srgbClr val="262626"/>
              </a:buClr>
              <a:buSzPts val="1500"/>
              <a:buNone/>
              <a:defRPr sz="1500"/>
            </a:lvl4pPr>
            <a:lvl5pPr lvl="4" rtl="0" algn="ctr">
              <a:lnSpc>
                <a:spcPct val="85000"/>
              </a:lnSpc>
              <a:spcBef>
                <a:spcPts val="500"/>
              </a:spcBef>
              <a:spcAft>
                <a:spcPts val="0"/>
              </a:spcAft>
              <a:buClr>
                <a:srgbClr val="262626"/>
              </a:buClr>
              <a:buSzPts val="1500"/>
              <a:buNone/>
              <a:defRPr sz="1500"/>
            </a:lvl5pPr>
            <a:lvl6pPr lvl="5" rtl="0" algn="ctr">
              <a:lnSpc>
                <a:spcPct val="85000"/>
              </a:lnSpc>
              <a:spcBef>
                <a:spcPts val="500"/>
              </a:spcBef>
              <a:spcAft>
                <a:spcPts val="0"/>
              </a:spcAft>
              <a:buClr>
                <a:srgbClr val="262626"/>
              </a:buClr>
              <a:buSzPts val="1500"/>
              <a:buNone/>
              <a:defRPr sz="1500"/>
            </a:lvl6pPr>
            <a:lvl7pPr lvl="6" rtl="0" algn="ctr">
              <a:lnSpc>
                <a:spcPct val="85000"/>
              </a:lnSpc>
              <a:spcBef>
                <a:spcPts val="500"/>
              </a:spcBef>
              <a:spcAft>
                <a:spcPts val="0"/>
              </a:spcAft>
              <a:buClr>
                <a:srgbClr val="262626"/>
              </a:buClr>
              <a:buSzPts val="1500"/>
              <a:buNone/>
              <a:defRPr sz="1500"/>
            </a:lvl7pPr>
            <a:lvl8pPr lvl="7" rtl="0" algn="ctr">
              <a:lnSpc>
                <a:spcPct val="85000"/>
              </a:lnSpc>
              <a:spcBef>
                <a:spcPts val="500"/>
              </a:spcBef>
              <a:spcAft>
                <a:spcPts val="0"/>
              </a:spcAft>
              <a:buClr>
                <a:srgbClr val="262626"/>
              </a:buClr>
              <a:buSzPts val="1500"/>
              <a:buNone/>
              <a:defRPr sz="1500"/>
            </a:lvl8pPr>
            <a:lvl9pPr lvl="8" rtl="0" algn="ctr">
              <a:lnSpc>
                <a:spcPct val="85000"/>
              </a:lnSpc>
              <a:spcBef>
                <a:spcPts val="500"/>
              </a:spcBef>
              <a:spcAft>
                <a:spcPts val="0"/>
              </a:spcAft>
              <a:buClr>
                <a:srgbClr val="262626"/>
              </a:buClr>
              <a:buSzPts val="1500"/>
              <a:buNone/>
              <a:defRPr sz="1500"/>
            </a:lvl9pPr>
          </a:lstStyle>
          <a:p/>
        </p:txBody>
      </p:sp>
      <p:sp>
        <p:nvSpPr>
          <p:cNvPr id="124" name="Google Shape;124;p19"/>
          <p:cNvSpPr txBox="1"/>
          <p:nvPr>
            <p:ph idx="10" type="dt"/>
          </p:nvPr>
        </p:nvSpPr>
        <p:spPr>
          <a:xfrm>
            <a:off x="514350" y="4809335"/>
            <a:ext cx="30861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solidFill>
                  <a:srgbClr val="FFFFFF"/>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25" name="Google Shape;125;p19"/>
          <p:cNvSpPr txBox="1"/>
          <p:nvPr>
            <p:ph idx="11" type="ftr"/>
          </p:nvPr>
        </p:nvSpPr>
        <p:spPr>
          <a:xfrm>
            <a:off x="514350" y="4916023"/>
            <a:ext cx="37719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19"/>
          <p:cNvSpPr txBox="1"/>
          <p:nvPr>
            <p:ph idx="12" type="sldNum"/>
          </p:nvPr>
        </p:nvSpPr>
        <p:spPr>
          <a:xfrm>
            <a:off x="6572945" y="4407309"/>
            <a:ext cx="2194800" cy="1047900"/>
          </a:xfrm>
          <a:prstGeom prst="rect">
            <a:avLst/>
          </a:prstGeom>
          <a:noFill/>
          <a:ln>
            <a:noFill/>
          </a:ln>
        </p:spPr>
        <p:txBody>
          <a:bodyPr anchorCtr="0" anchor="b"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00"/>
              <a:buFont typeface="Arial"/>
              <a:buNone/>
              <a:defRPr b="0" i="0" sz="77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7" name="Shape 127"/>
        <p:cNvGrpSpPr/>
        <p:nvPr/>
      </p:nvGrpSpPr>
      <p:grpSpPr>
        <a:xfrm>
          <a:off x="0" y="0"/>
          <a:ext cx="0" cy="0"/>
          <a:chOff x="0" y="0"/>
          <a:chExt cx="0" cy="0"/>
        </a:xfrm>
      </p:grpSpPr>
      <p:sp>
        <p:nvSpPr>
          <p:cNvPr id="128" name="Google Shape;128;p20"/>
          <p:cNvSpPr txBox="1"/>
          <p:nvPr>
            <p:ph type="title"/>
          </p:nvPr>
        </p:nvSpPr>
        <p:spPr>
          <a:xfrm>
            <a:off x="492918" y="374650"/>
            <a:ext cx="8079600" cy="1243500"/>
          </a:xfrm>
          <a:prstGeom prst="rect">
            <a:avLst/>
          </a:prstGeom>
          <a:noFill/>
          <a:ln>
            <a:noFill/>
          </a:ln>
        </p:spPr>
        <p:txBody>
          <a:bodyPr anchorCtr="0" anchor="ctr" bIns="34275" lIns="68575" spcFirstLastPara="1" rIns="68575" wrap="square" tIns="34275">
            <a:norm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 name="Google Shape;129;p20"/>
          <p:cNvSpPr txBox="1"/>
          <p:nvPr>
            <p:ph idx="1" type="body"/>
          </p:nvPr>
        </p:nvSpPr>
        <p:spPr>
          <a:xfrm>
            <a:off x="507492" y="1508760"/>
            <a:ext cx="8065500" cy="2824800"/>
          </a:xfrm>
          <a:prstGeom prst="rect">
            <a:avLst/>
          </a:prstGeom>
          <a:noFill/>
          <a:ln>
            <a:noFill/>
          </a:ln>
        </p:spPr>
        <p:txBody>
          <a:bodyPr anchorCtr="0" anchor="t" bIns="34275" lIns="68575" spcFirstLastPara="1" rIns="68575" wrap="square" tIns="34275">
            <a:normAutofit/>
          </a:bodyPr>
          <a:lstStyle>
            <a:lvl1pPr indent="-317500" lvl="0" marL="457200" rtl="0" algn="l">
              <a:lnSpc>
                <a:spcPct val="85000"/>
              </a:lnSpc>
              <a:spcBef>
                <a:spcPts val="1000"/>
              </a:spcBef>
              <a:spcAft>
                <a:spcPts val="0"/>
              </a:spcAft>
              <a:buClr>
                <a:srgbClr val="262626"/>
              </a:buClr>
              <a:buSzPts val="1400"/>
              <a:buChar char=" "/>
              <a:defRPr/>
            </a:lvl1pPr>
            <a:lvl2pPr indent="-317500" lvl="1" marL="914400" rtl="0" algn="l">
              <a:lnSpc>
                <a:spcPct val="85000"/>
              </a:lnSpc>
              <a:spcBef>
                <a:spcPts val="500"/>
              </a:spcBef>
              <a:spcAft>
                <a:spcPts val="0"/>
              </a:spcAft>
              <a:buClr>
                <a:srgbClr val="262626"/>
              </a:buClr>
              <a:buSzPts val="1400"/>
              <a:buChar char=" "/>
              <a:defRPr/>
            </a:lvl2pPr>
            <a:lvl3pPr indent="-317500" lvl="2" marL="1371600" rtl="0" algn="l">
              <a:lnSpc>
                <a:spcPct val="85000"/>
              </a:lnSpc>
              <a:spcBef>
                <a:spcPts val="500"/>
              </a:spcBef>
              <a:spcAft>
                <a:spcPts val="0"/>
              </a:spcAft>
              <a:buClr>
                <a:srgbClr val="262626"/>
              </a:buClr>
              <a:buSzPts val="1400"/>
              <a:buChar char=" "/>
              <a:defRPr/>
            </a:lvl3pPr>
            <a:lvl4pPr indent="-317500" lvl="3" marL="1828800" rtl="0" algn="l">
              <a:lnSpc>
                <a:spcPct val="85000"/>
              </a:lnSpc>
              <a:spcBef>
                <a:spcPts val="500"/>
              </a:spcBef>
              <a:spcAft>
                <a:spcPts val="0"/>
              </a:spcAft>
              <a:buClr>
                <a:srgbClr val="262626"/>
              </a:buClr>
              <a:buSzPts val="1400"/>
              <a:buChar char=" "/>
              <a:defRPr/>
            </a:lvl4pPr>
            <a:lvl5pPr indent="-317500" lvl="4" marL="2286000" rtl="0" algn="l">
              <a:lnSpc>
                <a:spcPct val="85000"/>
              </a:lnSpc>
              <a:spcBef>
                <a:spcPts val="500"/>
              </a:spcBef>
              <a:spcAft>
                <a:spcPts val="0"/>
              </a:spcAft>
              <a:buClr>
                <a:srgbClr val="262626"/>
              </a:buClr>
              <a:buSzPts val="1400"/>
              <a:buChar char=" "/>
              <a:defRPr/>
            </a:lvl5pPr>
            <a:lvl6pPr indent="-317500" lvl="5" marL="2743200" rtl="0" algn="l">
              <a:lnSpc>
                <a:spcPct val="85000"/>
              </a:lnSpc>
              <a:spcBef>
                <a:spcPts val="500"/>
              </a:spcBef>
              <a:spcAft>
                <a:spcPts val="0"/>
              </a:spcAft>
              <a:buClr>
                <a:srgbClr val="262626"/>
              </a:buClr>
              <a:buSzPts val="1400"/>
              <a:buChar char=" "/>
              <a:defRPr/>
            </a:lvl6pPr>
            <a:lvl7pPr indent="-317500" lvl="6" marL="3200400" rtl="0" algn="l">
              <a:lnSpc>
                <a:spcPct val="85000"/>
              </a:lnSpc>
              <a:spcBef>
                <a:spcPts val="500"/>
              </a:spcBef>
              <a:spcAft>
                <a:spcPts val="0"/>
              </a:spcAft>
              <a:buClr>
                <a:srgbClr val="262626"/>
              </a:buClr>
              <a:buSzPts val="1400"/>
              <a:buChar char=" "/>
              <a:defRPr/>
            </a:lvl7pPr>
            <a:lvl8pPr indent="-317500" lvl="7" marL="3657600" rtl="0" algn="l">
              <a:lnSpc>
                <a:spcPct val="85000"/>
              </a:lnSpc>
              <a:spcBef>
                <a:spcPts val="500"/>
              </a:spcBef>
              <a:spcAft>
                <a:spcPts val="0"/>
              </a:spcAft>
              <a:buClr>
                <a:srgbClr val="262626"/>
              </a:buClr>
              <a:buSzPts val="1400"/>
              <a:buChar char=" "/>
              <a:defRPr/>
            </a:lvl8pPr>
            <a:lvl9pPr indent="-317500" lvl="8" marL="4114800" rtl="0" algn="l">
              <a:lnSpc>
                <a:spcPct val="85000"/>
              </a:lnSpc>
              <a:spcBef>
                <a:spcPts val="500"/>
              </a:spcBef>
              <a:spcAft>
                <a:spcPts val="0"/>
              </a:spcAft>
              <a:buClr>
                <a:srgbClr val="262626"/>
              </a:buClr>
              <a:buSzPts val="1400"/>
              <a:buChar char=" "/>
              <a:defRPr/>
            </a:lvl9pPr>
          </a:lstStyle>
          <a:p/>
        </p:txBody>
      </p:sp>
      <p:sp>
        <p:nvSpPr>
          <p:cNvPr id="130" name="Google Shape;130;p20"/>
          <p:cNvSpPr txBox="1"/>
          <p:nvPr>
            <p:ph idx="10" type="dt"/>
          </p:nvPr>
        </p:nvSpPr>
        <p:spPr>
          <a:xfrm>
            <a:off x="514350" y="4809335"/>
            <a:ext cx="30861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31" name="Google Shape;131;p20"/>
          <p:cNvSpPr txBox="1"/>
          <p:nvPr>
            <p:ph idx="11" type="ftr"/>
          </p:nvPr>
        </p:nvSpPr>
        <p:spPr>
          <a:xfrm>
            <a:off x="514350" y="4916023"/>
            <a:ext cx="37719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 name="Google Shape;132;p20"/>
          <p:cNvSpPr txBox="1"/>
          <p:nvPr>
            <p:ph idx="12" type="sldNum"/>
          </p:nvPr>
        </p:nvSpPr>
        <p:spPr>
          <a:xfrm>
            <a:off x="6572945" y="4407309"/>
            <a:ext cx="2194800" cy="1047900"/>
          </a:xfrm>
          <a:prstGeom prst="rect">
            <a:avLst/>
          </a:prstGeom>
          <a:noFill/>
          <a:ln>
            <a:noFill/>
          </a:ln>
        </p:spPr>
        <p:txBody>
          <a:bodyPr anchorCtr="0" anchor="b"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21"/>
          <p:cNvSpPr txBox="1"/>
          <p:nvPr>
            <p:ph type="title"/>
          </p:nvPr>
        </p:nvSpPr>
        <p:spPr>
          <a:xfrm>
            <a:off x="492918" y="374650"/>
            <a:ext cx="8079600" cy="1243500"/>
          </a:xfrm>
          <a:prstGeom prst="rect">
            <a:avLst/>
          </a:prstGeom>
          <a:noFill/>
          <a:ln>
            <a:noFill/>
          </a:ln>
        </p:spPr>
        <p:txBody>
          <a:bodyPr anchorCtr="0" anchor="ctr" bIns="34275" lIns="68575" spcFirstLastPara="1" rIns="68575" wrap="square" tIns="34275">
            <a:norm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1"/>
          <p:cNvSpPr txBox="1"/>
          <p:nvPr>
            <p:ph idx="10" type="dt"/>
          </p:nvPr>
        </p:nvSpPr>
        <p:spPr>
          <a:xfrm>
            <a:off x="514350" y="4809335"/>
            <a:ext cx="30861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36" name="Google Shape;136;p21"/>
          <p:cNvSpPr txBox="1"/>
          <p:nvPr>
            <p:ph idx="11" type="ftr"/>
          </p:nvPr>
        </p:nvSpPr>
        <p:spPr>
          <a:xfrm>
            <a:off x="514350" y="4916023"/>
            <a:ext cx="37719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21"/>
          <p:cNvSpPr txBox="1"/>
          <p:nvPr>
            <p:ph idx="12" type="sldNum"/>
          </p:nvPr>
        </p:nvSpPr>
        <p:spPr>
          <a:xfrm>
            <a:off x="6572945" y="4407309"/>
            <a:ext cx="2194800" cy="1047900"/>
          </a:xfrm>
          <a:prstGeom prst="rect">
            <a:avLst/>
          </a:prstGeom>
          <a:noFill/>
          <a:ln>
            <a:noFill/>
          </a:ln>
        </p:spPr>
        <p:txBody>
          <a:bodyPr anchorCtr="0" anchor="b"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22"/>
          <p:cNvSpPr txBox="1"/>
          <p:nvPr>
            <p:ph idx="10" type="dt"/>
          </p:nvPr>
        </p:nvSpPr>
        <p:spPr>
          <a:xfrm>
            <a:off x="514350" y="4809335"/>
            <a:ext cx="30861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140" name="Google Shape;140;p22"/>
          <p:cNvSpPr txBox="1"/>
          <p:nvPr>
            <p:ph idx="11" type="ftr"/>
          </p:nvPr>
        </p:nvSpPr>
        <p:spPr>
          <a:xfrm>
            <a:off x="514350" y="4916023"/>
            <a:ext cx="3771900" cy="1716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22"/>
          <p:cNvSpPr txBox="1"/>
          <p:nvPr>
            <p:ph idx="12" type="sldNum"/>
          </p:nvPr>
        </p:nvSpPr>
        <p:spPr>
          <a:xfrm>
            <a:off x="6572945" y="4407309"/>
            <a:ext cx="2194800" cy="1047900"/>
          </a:xfrm>
          <a:prstGeom prst="rect">
            <a:avLst/>
          </a:prstGeom>
          <a:noFill/>
          <a:ln>
            <a:noFill/>
          </a:ln>
        </p:spPr>
        <p:txBody>
          <a:bodyPr anchorCtr="0" anchor="b" bIns="34275" lIns="68575" spcFirstLastPara="1" rIns="68575" wrap="square" tIns="34275">
            <a:noAutofit/>
          </a:bodyPr>
          <a:lstStyle>
            <a:lvl1pPr indent="0" lvl="0"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00"/>
              <a:buFont typeface="Arial"/>
              <a:buNone/>
              <a:defRPr b="0" i="0" sz="7700" u="none" cap="none" strike="noStrike">
                <a:solidFill>
                  <a:schemeClr val="accen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60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www.wikiskripta.eu/w/Articulatio_acromioclaviculari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hyperlink" Target="https://murdochorthopaedic.com.au/our-surgeons/paul-jarrett/patient-information-guides/shoulder-impingement-bursiti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www.medizin-kompakt.de/subtendinea-musculi-subscapulari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hyperlink" Target="https://musculoskeletalkey.com/scapulothoracic-burscoscop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hyperlink" Target="https://coretraining.cz/2015/09/je-posilovani-svalu-rotatorove-manzety-skutecnym-resenim-pro-vase-ramen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www.wikiskripta.eu/w/Articulatio_humeri"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www.wikiskripta.eu/index.php?title=Impingement_syndrom&amp;action=edit&amp;redlink=1" TargetMode="External"/><Relationship Id="rId4" Type="http://schemas.openxmlformats.org/officeDocument/2006/relationships/image" Target="../media/image35.png"/><Relationship Id="rId5" Type="http://schemas.openxmlformats.org/officeDocument/2006/relationships/hyperlink" Target="https://fyziorh.sk/impingement-ramenneho-klbu-1-cas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hyperlink" Target="https://www.svetfyzioterapie.sk/impingement-ramen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hyperlink" Target="https://cdn.mdedge.com/files/s3fs-public/CR02701032_f2.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45.png"/><Relationship Id="rId5"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43.png"/><Relationship Id="rId5" Type="http://schemas.openxmlformats.org/officeDocument/2006/relationships/image" Target="../media/image64.png"/><Relationship Id="rId6" Type="http://schemas.openxmlformats.org/officeDocument/2006/relationships/hyperlink" Target="https://basicmedicalkey.com/the-arm-lin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8.png"/><Relationship Id="rId4" Type="http://schemas.openxmlformats.org/officeDocument/2006/relationships/hyperlink" Target="https://www.anatomytrains.com/blog/2016/05/31/review-jan-wilkes-evidence-based-myofascial-chains-holly-clemen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2.png"/><Relationship Id="rId4" Type="http://schemas.openxmlformats.org/officeDocument/2006/relationships/hyperlink" Target="https://medlineplus.gov/spanish/ency/esp_imagepages/19618.ht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1.png"/><Relationship Id="rId4" Type="http://schemas.openxmlformats.org/officeDocument/2006/relationships/hyperlink" Target="https://www.physio-pedia.com/Muscle_Strai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s://clinicalgate.com/getting-started/" TargetMode="External"/><Relationship Id="rId5" Type="http://schemas.openxmlformats.org/officeDocument/2006/relationships/image" Target="../media/image23.png"/><Relationship Id="rId6" Type="http://schemas.openxmlformats.org/officeDocument/2006/relationships/hyperlink" Target="https://www.physio-pedia.com/Arthrokinematic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youtube.com/watch?v=dhJwHxQIedM" TargetMode="External"/><Relationship Id="rId4" Type="http://schemas.openxmlformats.org/officeDocument/2006/relationships/image" Target="../media/image55.jpg"/><Relationship Id="rId5" Type="http://schemas.openxmlformats.org/officeDocument/2006/relationships/image" Target="../media/image60.png"/><Relationship Id="rId6" Type="http://schemas.openxmlformats.org/officeDocument/2006/relationships/hyperlink" Target="https://www.ortgroup.cz/e-shop/blue-line/at04004-orteza-ramenniho-kloubu-dessaultuv-obvaz-m--2493cz"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6.png"/><Relationship Id="rId4" Type="http://schemas.openxmlformats.org/officeDocument/2006/relationships/hyperlink" Target="https://en.wikipedia.org/wiki/Hill%E2%80%93Sachs_les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hyperlink" Target="http://www.youtube.com/watch?v=6OFFmy_IWsg" TargetMode="External"/><Relationship Id="rId4" Type="http://schemas.openxmlformats.org/officeDocument/2006/relationships/image" Target="../media/image51.jpg"/><Relationship Id="rId5" Type="http://schemas.openxmlformats.org/officeDocument/2006/relationships/hyperlink" Target="http://www.youtube.com/watch?v=G8-xA2dySDY" TargetMode="External"/><Relationship Id="rId6" Type="http://schemas.openxmlformats.org/officeDocument/2006/relationships/image" Target="../media/image57.jpg"/><Relationship Id="rId7" Type="http://schemas.openxmlformats.org/officeDocument/2006/relationships/hyperlink" Target="http://www.youtube.com/watch?v=5Uv_ZOD7qR8" TargetMode="External"/><Relationship Id="rId8" Type="http://schemas.openxmlformats.org/officeDocument/2006/relationships/image" Target="../media/image4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s://www.wikiskripta.eu/w/Articulatio_sternoclaviculari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2.png"/><Relationship Id="rId4" Type="http://schemas.openxmlformats.org/officeDocument/2006/relationships/hyperlink" Target="https://www.thesports.physio/a-hole-in-the-blanket/"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1" Type="http://schemas.openxmlformats.org/officeDocument/2006/relationships/hyperlink" Target="https://www.huffpost.com/entry/the-distal-biceps-tendon-tear-the-hook-test_b_59b68dabe4b0bef3378ce1ee" TargetMode="External"/><Relationship Id="rId10"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www.youtube.com/watch?v=OwVGbNvFYpM" TargetMode="External"/><Relationship Id="rId4" Type="http://schemas.openxmlformats.org/officeDocument/2006/relationships/image" Target="../media/image50.jpg"/><Relationship Id="rId9" Type="http://schemas.openxmlformats.org/officeDocument/2006/relationships/image" Target="../media/image61.jpg"/><Relationship Id="rId5" Type="http://schemas.openxmlformats.org/officeDocument/2006/relationships/image" Target="../media/image66.png"/><Relationship Id="rId6" Type="http://schemas.openxmlformats.org/officeDocument/2006/relationships/hyperlink" Target="https://watsonorthopaedics.com/home/health-professional/shoulder-3/distal-biceps-tendon-tears-elbow/" TargetMode="External"/><Relationship Id="rId7" Type="http://schemas.openxmlformats.org/officeDocument/2006/relationships/image" Target="../media/image68.png"/><Relationship Id="rId8" Type="http://schemas.openxmlformats.org/officeDocument/2006/relationships/hyperlink" Target="http://www.youtube.com/watch?v=OpYMUIiQuj4"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hyperlink" Target="https://is.muni.cz/el/med/jaro2020/BFLT0453p/um/Prednaska_rameno_a_loket.pdf?lang=en;verze=2017" TargetMode="External"/><Relationship Id="rId4" Type="http://schemas.openxmlformats.org/officeDocument/2006/relationships/hyperlink" Target="https://www.physio-pedia.com/Muscle_Strai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type="title"/>
          </p:nvPr>
        </p:nvSpPr>
        <p:spPr>
          <a:xfrm>
            <a:off x="298876" y="2175274"/>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Ramenní kloub</a:t>
            </a:r>
            <a:endParaRPr/>
          </a:p>
        </p:txBody>
      </p:sp>
      <p:sp>
        <p:nvSpPr>
          <p:cNvPr id="147" name="Google Shape;147;p23"/>
          <p:cNvSpPr txBox="1"/>
          <p:nvPr>
            <p:ph idx="1" type="subTitle"/>
          </p:nvPr>
        </p:nvSpPr>
        <p:spPr>
          <a:xfrm>
            <a:off x="298876" y="276645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bp4850 Kineziologie, Algeziologie a odvozené techniky diagnostiky a terapie</a:t>
            </a:r>
            <a:endParaRPr b="1" sz="1400"/>
          </a:p>
          <a:p>
            <a:pPr indent="0" lvl="0" marL="0" rtl="0" algn="l">
              <a:spcBef>
                <a:spcPts val="0"/>
              </a:spcBef>
              <a:spcAft>
                <a:spcPts val="0"/>
              </a:spcAft>
              <a:buNone/>
            </a:pPr>
            <a:r>
              <a:rPr lang="sk" sz="1400"/>
              <a:t>Mgr. Zuzana Kršáková</a:t>
            </a:r>
            <a:endParaRPr sz="1400"/>
          </a:p>
          <a:p>
            <a:pPr indent="0" lvl="0" marL="0" rtl="0" algn="l">
              <a:spcBef>
                <a:spcPts val="0"/>
              </a:spcBef>
              <a:spcAft>
                <a:spcPts val="0"/>
              </a:spcAft>
              <a:buNone/>
            </a:pPr>
            <a:r>
              <a:t/>
            </a:r>
            <a:endParaRPr b="1"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48" name="Google Shape;148;p23"/>
          <p:cNvPicPr preferRelativeResize="0"/>
          <p:nvPr/>
        </p:nvPicPr>
        <p:blipFill>
          <a:blip r:embed="rId3">
            <a:alphaModFix/>
          </a:blip>
          <a:stretch>
            <a:fillRect/>
          </a:stretch>
        </p:blipFill>
        <p:spPr>
          <a:xfrm>
            <a:off x="4386076" y="152400"/>
            <a:ext cx="4605522" cy="46055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2"/>
          <p:cNvPicPr preferRelativeResize="0"/>
          <p:nvPr/>
        </p:nvPicPr>
        <p:blipFill>
          <a:blip r:embed="rId3">
            <a:alphaModFix/>
          </a:blip>
          <a:stretch>
            <a:fillRect/>
          </a:stretch>
        </p:blipFill>
        <p:spPr>
          <a:xfrm>
            <a:off x="4621275" y="878712"/>
            <a:ext cx="4362300" cy="3586775"/>
          </a:xfrm>
          <a:prstGeom prst="rect">
            <a:avLst/>
          </a:prstGeom>
          <a:noFill/>
          <a:ln>
            <a:noFill/>
          </a:ln>
        </p:spPr>
      </p:pic>
      <p:sp>
        <p:nvSpPr>
          <p:cNvPr id="214" name="Google Shape;214;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acromioclavicularis (AC)</a:t>
            </a:r>
            <a:endParaRPr/>
          </a:p>
        </p:txBody>
      </p:sp>
      <p:sp>
        <p:nvSpPr>
          <p:cNvPr id="215" name="Google Shape;215;p32"/>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311150" lvl="0" marL="457200" rtl="0" algn="l">
              <a:lnSpc>
                <a:spcPct val="150000"/>
              </a:lnSpc>
              <a:spcBef>
                <a:spcPts val="0"/>
              </a:spcBef>
              <a:spcAft>
                <a:spcPts val="0"/>
              </a:spcAft>
              <a:buSzPts val="1300"/>
              <a:buChar char="●"/>
            </a:pPr>
            <a:r>
              <a:rPr lang="sk" sz="1300">
                <a:solidFill>
                  <a:srgbClr val="000000"/>
                </a:solidFill>
              </a:rPr>
              <a:t>složený plochý tuhý kloub (amphiartrhosis)</a:t>
            </a:r>
            <a:endParaRPr sz="1300">
              <a:solidFill>
                <a:srgbClr val="000000"/>
              </a:solidFill>
            </a:endParaRPr>
          </a:p>
          <a:p>
            <a:pPr indent="-311150" lvl="0" marL="457200" rtl="0" algn="l">
              <a:lnSpc>
                <a:spcPct val="150000"/>
              </a:lnSpc>
              <a:spcBef>
                <a:spcPts val="0"/>
              </a:spcBef>
              <a:spcAft>
                <a:spcPts val="0"/>
              </a:spcAft>
              <a:buSzPts val="1300"/>
              <a:buFont typeface="Roboto"/>
              <a:buChar char="●"/>
            </a:pPr>
            <a:r>
              <a:rPr lang="sk" sz="1300">
                <a:solidFill>
                  <a:srgbClr val="000000"/>
                </a:solidFill>
              </a:rPr>
              <a:t>skloubení laterálního konce claviculy a acromionu, </a:t>
            </a:r>
            <a:r>
              <a:rPr b="1" lang="sk" sz="1300">
                <a:solidFill>
                  <a:schemeClr val="dk2"/>
                </a:solidFill>
              </a:rPr>
              <a:t>discus articularis</a:t>
            </a:r>
            <a:endParaRPr b="1" sz="1300">
              <a:solidFill>
                <a:schemeClr val="dk2"/>
              </a:solidFill>
            </a:endParaRPr>
          </a:p>
          <a:p>
            <a:pPr indent="-311150" lvl="0" marL="457200" rtl="0" algn="l">
              <a:lnSpc>
                <a:spcPct val="150000"/>
              </a:lnSpc>
              <a:spcBef>
                <a:spcPts val="0"/>
              </a:spcBef>
              <a:spcAft>
                <a:spcPts val="0"/>
              </a:spcAft>
              <a:buSzPts val="1300"/>
              <a:buChar char="●"/>
            </a:pPr>
            <a:r>
              <a:rPr lang="sk" sz="1300">
                <a:solidFill>
                  <a:srgbClr val="000000"/>
                </a:solidFill>
              </a:rPr>
              <a:t>kloubní pouzdro tuhé, krátké, kraniálně zesíleno pomocí lig. acromioclaviculare (zpevňuje horní stranu pouzdra) a šlach m. trapezius a m. deltoideus</a:t>
            </a:r>
            <a:endParaRPr sz="1300">
              <a:solidFill>
                <a:srgbClr val="000000"/>
              </a:solidFill>
            </a:endParaRPr>
          </a:p>
          <a:p>
            <a:pPr indent="-311150" lvl="0" marL="457200" rtl="0" algn="l">
              <a:lnSpc>
                <a:spcPct val="150000"/>
              </a:lnSpc>
              <a:spcBef>
                <a:spcPts val="0"/>
              </a:spcBef>
              <a:spcAft>
                <a:spcPts val="0"/>
              </a:spcAft>
              <a:buSzPts val="1300"/>
              <a:buChar char="●"/>
            </a:pPr>
            <a:r>
              <a:rPr lang="sk" sz="1300">
                <a:solidFill>
                  <a:srgbClr val="000000"/>
                </a:solidFill>
              </a:rPr>
              <a:t>pohyby v AC kloubu doplňují pohyby SC kloubu, mají malý rozsah (nepatrný skluz lopatky proti clavicule, pohyb v AC a SC probíhá současně)</a:t>
            </a:r>
            <a:endParaRPr sz="1300">
              <a:solidFill>
                <a:srgbClr val="000000"/>
              </a:solidFill>
            </a:endParaRPr>
          </a:p>
          <a:p>
            <a:pPr indent="-311150" lvl="0" marL="457200" rtl="0" algn="l">
              <a:lnSpc>
                <a:spcPct val="150000"/>
              </a:lnSpc>
              <a:spcBef>
                <a:spcPts val="0"/>
              </a:spcBef>
              <a:spcAft>
                <a:spcPts val="0"/>
              </a:spcAft>
              <a:buSzPts val="1300"/>
              <a:buChar char="●"/>
            </a:pPr>
            <a:r>
              <a:rPr lang="sk" sz="1300">
                <a:solidFill>
                  <a:srgbClr val="000000"/>
                </a:solidFill>
              </a:rPr>
              <a:t>pohyb omezuje více napětí lig. coracoclaviculare než vazy kloubního pouzdra (lig. acromioclaviculare)</a:t>
            </a:r>
            <a:endParaRPr sz="1300">
              <a:solidFill>
                <a:srgbClr val="000000"/>
              </a:solidFill>
            </a:endParaRPr>
          </a:p>
          <a:p>
            <a:pPr indent="0" lvl="0" marL="0" rtl="0" algn="l">
              <a:lnSpc>
                <a:spcPct val="150000"/>
              </a:lnSpc>
              <a:spcBef>
                <a:spcPts val="0"/>
              </a:spcBef>
              <a:spcAft>
                <a:spcPts val="0"/>
              </a:spcAft>
              <a:buNone/>
            </a:pPr>
            <a:r>
              <a:t/>
            </a:r>
            <a:endParaRPr sz="1800"/>
          </a:p>
        </p:txBody>
      </p:sp>
      <p:sp>
        <p:nvSpPr>
          <p:cNvPr id="216" name="Google Shape;216;p32"/>
          <p:cNvSpPr txBox="1"/>
          <p:nvPr/>
        </p:nvSpPr>
        <p:spPr>
          <a:xfrm>
            <a:off x="5302425" y="43740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solidFill>
                  <a:srgbClr val="222222"/>
                </a:solidFill>
                <a:highlight>
                  <a:srgbClr val="FFFFFF"/>
                </a:highlight>
              </a:rPr>
              <a:t>Čihák, R., &amp; Grim, M. (2003). </a:t>
            </a:r>
            <a:r>
              <a:rPr i="1" lang="sk" sz="800">
                <a:solidFill>
                  <a:srgbClr val="222222"/>
                </a:solidFill>
                <a:highlight>
                  <a:srgbClr val="FFFFFF"/>
                </a:highlight>
              </a:rPr>
              <a:t>Anatomie: diel 1</a:t>
            </a:r>
            <a:r>
              <a:rPr lang="sk" sz="800">
                <a:solidFill>
                  <a:srgbClr val="222222"/>
                </a:solidFill>
                <a:highlight>
                  <a:srgbClr val="FFFFFF"/>
                </a:highlight>
              </a:rPr>
              <a:t>. Grada Publishing, spol. sro.</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acromioclavicularis (AC)</a:t>
            </a:r>
            <a:endParaRPr/>
          </a:p>
        </p:txBody>
      </p:sp>
      <p:sp>
        <p:nvSpPr>
          <p:cNvPr id="222" name="Google Shape;222;p33"/>
          <p:cNvSpPr txBox="1"/>
          <p:nvPr>
            <p:ph idx="1" type="body"/>
          </p:nvPr>
        </p:nvSpPr>
        <p:spPr>
          <a:xfrm>
            <a:off x="540000" y="1269000"/>
            <a:ext cx="40893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b="1" lang="sk" sz="1600">
                <a:solidFill>
                  <a:srgbClr val="000000"/>
                </a:solidFill>
              </a:rPr>
              <a:t>lig. coracoacromiale</a:t>
            </a:r>
            <a:r>
              <a:rPr lang="sk" sz="1600">
                <a:solidFill>
                  <a:srgbClr val="000000"/>
                </a:solidFill>
              </a:rPr>
              <a:t> (fornix humeri) - omezuje ABD</a:t>
            </a:r>
            <a:endParaRPr sz="1600">
              <a:solidFill>
                <a:srgbClr val="000000"/>
              </a:solidFill>
            </a:endParaRPr>
          </a:p>
          <a:p>
            <a:pPr indent="-330200" lvl="0" marL="457200" rtl="0" algn="l">
              <a:lnSpc>
                <a:spcPct val="150000"/>
              </a:lnSpc>
              <a:spcBef>
                <a:spcPts val="0"/>
              </a:spcBef>
              <a:spcAft>
                <a:spcPts val="0"/>
              </a:spcAft>
              <a:buSzPts val="1600"/>
              <a:buChar char="●"/>
            </a:pPr>
            <a:r>
              <a:rPr b="1" lang="sk" sz="1600">
                <a:solidFill>
                  <a:srgbClr val="000000"/>
                </a:solidFill>
              </a:rPr>
              <a:t>lig. coracoclaviculare</a:t>
            </a:r>
            <a:r>
              <a:rPr lang="sk" sz="1600">
                <a:solidFill>
                  <a:srgbClr val="000000"/>
                </a:solidFill>
              </a:rPr>
              <a:t> (2 části udržující úhel mezi lopatkou a klíční kostí)</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sk" sz="1600">
                <a:solidFill>
                  <a:srgbClr val="000000"/>
                </a:solidFill>
              </a:rPr>
              <a:t>lig. conoideum – omezuje otevírání (zvyšování) tohoto úhlu</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sk" sz="1600">
                <a:solidFill>
                  <a:srgbClr val="000000"/>
                </a:solidFill>
              </a:rPr>
              <a:t>lig. trapezoideum – omezuje zavírání (zmenšování) tohoto úhlu</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sk" sz="1600">
                <a:solidFill>
                  <a:srgbClr val="000000"/>
                </a:solidFill>
              </a:rPr>
              <a:t>omezují rotaci v AC kloubu</a:t>
            </a:r>
            <a:endParaRPr sz="1600">
              <a:solidFill>
                <a:srgbClr val="000000"/>
              </a:solidFill>
            </a:endParaRPr>
          </a:p>
          <a:p>
            <a:pPr indent="0" lvl="0" marL="0" rtl="0" algn="l">
              <a:lnSpc>
                <a:spcPct val="150000"/>
              </a:lnSpc>
              <a:spcBef>
                <a:spcPts val="0"/>
              </a:spcBef>
              <a:spcAft>
                <a:spcPts val="0"/>
              </a:spcAft>
              <a:buNone/>
            </a:pPr>
            <a:r>
              <a:t/>
            </a:r>
            <a:endParaRPr/>
          </a:p>
        </p:txBody>
      </p:sp>
      <p:pic>
        <p:nvPicPr>
          <p:cNvPr id="223" name="Google Shape;223;p33"/>
          <p:cNvPicPr preferRelativeResize="0"/>
          <p:nvPr/>
        </p:nvPicPr>
        <p:blipFill>
          <a:blip r:embed="rId3">
            <a:alphaModFix/>
          </a:blip>
          <a:stretch>
            <a:fillRect/>
          </a:stretch>
        </p:blipFill>
        <p:spPr>
          <a:xfrm>
            <a:off x="4781700" y="1031100"/>
            <a:ext cx="3294200" cy="3644025"/>
          </a:xfrm>
          <a:prstGeom prst="rect">
            <a:avLst/>
          </a:prstGeom>
          <a:noFill/>
          <a:ln>
            <a:noFill/>
          </a:ln>
        </p:spPr>
      </p:pic>
      <p:sp>
        <p:nvSpPr>
          <p:cNvPr id="224" name="Google Shape;224;p33"/>
          <p:cNvSpPr txBox="1"/>
          <p:nvPr/>
        </p:nvSpPr>
        <p:spPr>
          <a:xfrm>
            <a:off x="5008750" y="4605050"/>
            <a:ext cx="2840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https://www.wikiskripta.eu/w/Articulatio_acromioclavicularis</a:t>
            </a:r>
            <a:r>
              <a:rPr lang="sk" sz="800"/>
              <a:t> </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4"/>
          <p:cNvPicPr preferRelativeResize="0"/>
          <p:nvPr/>
        </p:nvPicPr>
        <p:blipFill>
          <a:blip r:embed="rId3">
            <a:alphaModFix/>
          </a:blip>
          <a:stretch>
            <a:fillRect/>
          </a:stretch>
        </p:blipFill>
        <p:spPr>
          <a:xfrm>
            <a:off x="2240950" y="2822723"/>
            <a:ext cx="5775150" cy="2320776"/>
          </a:xfrm>
          <a:prstGeom prst="rect">
            <a:avLst/>
          </a:prstGeom>
          <a:noFill/>
          <a:ln>
            <a:noFill/>
          </a:ln>
        </p:spPr>
      </p:pic>
      <p:sp>
        <p:nvSpPr>
          <p:cNvPr id="230" name="Google Shape;230;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Acromion - anat. variace</a:t>
            </a:r>
            <a:endParaRPr/>
          </a:p>
        </p:txBody>
      </p:sp>
      <p:sp>
        <p:nvSpPr>
          <p:cNvPr id="231" name="Google Shape;231;p34"/>
          <p:cNvSpPr txBox="1"/>
          <p:nvPr>
            <p:ph idx="1" type="body"/>
          </p:nvPr>
        </p:nvSpPr>
        <p:spPr>
          <a:xfrm>
            <a:off x="540000" y="1269000"/>
            <a:ext cx="82374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600"/>
              <a:buFont typeface="Arial"/>
              <a:buNone/>
            </a:pPr>
            <a:r>
              <a:rPr b="1" lang="sk" sz="1500">
                <a:solidFill>
                  <a:srgbClr val="000000"/>
                </a:solidFill>
              </a:rPr>
              <a:t>3 typy dle tvaru:</a:t>
            </a:r>
            <a:endParaRPr b="1" sz="1500">
              <a:solidFill>
                <a:srgbClr val="000000"/>
              </a:solidFill>
            </a:endParaRPr>
          </a:p>
          <a:p>
            <a:pPr indent="-323850" lvl="0" marL="457200" rtl="0" algn="l">
              <a:lnSpc>
                <a:spcPct val="115000"/>
              </a:lnSpc>
              <a:spcBef>
                <a:spcPts val="0"/>
              </a:spcBef>
              <a:spcAft>
                <a:spcPts val="0"/>
              </a:spcAft>
              <a:buSzPts val="1500"/>
              <a:buChar char="●"/>
            </a:pPr>
            <a:r>
              <a:rPr lang="sk" sz="1500">
                <a:solidFill>
                  <a:srgbClr val="000000"/>
                </a:solidFill>
              </a:rPr>
              <a:t>typ I. - rovný (17 %)</a:t>
            </a:r>
            <a:endParaRPr sz="1500">
              <a:solidFill>
                <a:srgbClr val="000000"/>
              </a:solidFill>
            </a:endParaRPr>
          </a:p>
          <a:p>
            <a:pPr indent="-323850" lvl="0" marL="457200" rtl="0" algn="l">
              <a:lnSpc>
                <a:spcPct val="115000"/>
              </a:lnSpc>
              <a:spcBef>
                <a:spcPts val="0"/>
              </a:spcBef>
              <a:spcAft>
                <a:spcPts val="0"/>
              </a:spcAft>
              <a:buSzPts val="1500"/>
              <a:buChar char="●"/>
            </a:pPr>
            <a:r>
              <a:rPr lang="sk" sz="1500">
                <a:solidFill>
                  <a:srgbClr val="000000"/>
                </a:solidFill>
              </a:rPr>
              <a:t>typ II. -  oblý (43 %)</a:t>
            </a:r>
            <a:endParaRPr sz="1500">
              <a:solidFill>
                <a:srgbClr val="000000"/>
              </a:solidFill>
            </a:endParaRPr>
          </a:p>
          <a:p>
            <a:pPr indent="-323850" lvl="0" marL="457200" rtl="0" algn="l">
              <a:lnSpc>
                <a:spcPct val="115000"/>
              </a:lnSpc>
              <a:spcBef>
                <a:spcPts val="0"/>
              </a:spcBef>
              <a:spcAft>
                <a:spcPts val="0"/>
              </a:spcAft>
              <a:buSzPts val="1500"/>
              <a:buChar char="●"/>
            </a:pPr>
            <a:r>
              <a:rPr lang="sk" sz="1500">
                <a:solidFill>
                  <a:srgbClr val="000000"/>
                </a:solidFill>
              </a:rPr>
              <a:t>typ III. -  hákovitý (39 %)</a:t>
            </a:r>
            <a:endParaRPr sz="1500">
              <a:solidFill>
                <a:srgbClr val="000000"/>
              </a:solidFill>
            </a:endParaRPr>
          </a:p>
          <a:p>
            <a:pPr indent="0" lvl="0" marL="0" rtl="0" algn="l">
              <a:lnSpc>
                <a:spcPct val="115000"/>
              </a:lnSpc>
              <a:spcBef>
                <a:spcPts val="0"/>
              </a:spcBef>
              <a:spcAft>
                <a:spcPts val="0"/>
              </a:spcAft>
              <a:buClr>
                <a:srgbClr val="000000"/>
              </a:buClr>
              <a:buSzPts val="1600"/>
              <a:buFont typeface="Arial"/>
              <a:buNone/>
            </a:pPr>
            <a:r>
              <a:t/>
            </a:r>
            <a:endParaRPr sz="1500">
              <a:solidFill>
                <a:srgbClr val="000000"/>
              </a:solidFill>
            </a:endParaRPr>
          </a:p>
          <a:p>
            <a:pPr indent="0" lvl="0" marL="0" rtl="0" algn="l">
              <a:lnSpc>
                <a:spcPct val="115000"/>
              </a:lnSpc>
              <a:spcBef>
                <a:spcPts val="0"/>
              </a:spcBef>
              <a:spcAft>
                <a:spcPts val="0"/>
              </a:spcAft>
              <a:buClr>
                <a:srgbClr val="000000"/>
              </a:buClr>
              <a:buSzPts val="1600"/>
              <a:buFont typeface="Arial"/>
              <a:buNone/>
            </a:pPr>
            <a:r>
              <a:rPr lang="sk" sz="1500">
                <a:solidFill>
                  <a:srgbClr val="000000"/>
                </a:solidFill>
              </a:rPr>
              <a:t>Typ III. je nejrizikovější pro vznik impingement syndromu.</a:t>
            </a:r>
            <a:endParaRPr sz="1500">
              <a:solidFill>
                <a:srgbClr val="000000"/>
              </a:solidFill>
            </a:endParaRPr>
          </a:p>
          <a:p>
            <a:pPr indent="0" lvl="0" marL="0" rtl="0" algn="l">
              <a:spcBef>
                <a:spcPts val="0"/>
              </a:spcBef>
              <a:spcAft>
                <a:spcPts val="0"/>
              </a:spcAft>
              <a:buNone/>
            </a:pPr>
            <a:r>
              <a:t/>
            </a:r>
            <a:endParaRPr sz="1500"/>
          </a:p>
        </p:txBody>
      </p:sp>
      <p:sp>
        <p:nvSpPr>
          <p:cNvPr id="232" name="Google Shape;232;p34"/>
          <p:cNvSpPr txBox="1"/>
          <p:nvPr/>
        </p:nvSpPr>
        <p:spPr>
          <a:xfrm>
            <a:off x="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https://murdochorthopaedic.com.au/our-surgeons/paul-jarrett/patient-information-guides/shoulder-impingement-bursitis/</a:t>
            </a:r>
            <a:r>
              <a:rPr lang="sk" sz="800"/>
              <a:t> </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5"/>
          <p:cNvPicPr preferRelativeResize="0"/>
          <p:nvPr/>
        </p:nvPicPr>
        <p:blipFill rotWithShape="1">
          <a:blip r:embed="rId3">
            <a:alphaModFix/>
          </a:blip>
          <a:srcRect b="0" l="0" r="0" t="0"/>
          <a:stretch/>
        </p:blipFill>
        <p:spPr>
          <a:xfrm>
            <a:off x="1493600" y="2571750"/>
            <a:ext cx="5940500" cy="2468500"/>
          </a:xfrm>
          <a:prstGeom prst="rect">
            <a:avLst/>
          </a:prstGeom>
          <a:noFill/>
          <a:ln>
            <a:noFill/>
          </a:ln>
        </p:spPr>
      </p:pic>
      <p:sp>
        <p:nvSpPr>
          <p:cNvPr id="238" name="Google Shape;238;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Sdružené pohyby v SC a AC</a:t>
            </a:r>
            <a:endParaRPr/>
          </a:p>
        </p:txBody>
      </p:sp>
      <p:sp>
        <p:nvSpPr>
          <p:cNvPr id="239" name="Google Shape;239;p35"/>
          <p:cNvSpPr txBox="1"/>
          <p:nvPr>
            <p:ph idx="1" type="body"/>
          </p:nvPr>
        </p:nvSpPr>
        <p:spPr>
          <a:xfrm>
            <a:off x="540000" y="1257550"/>
            <a:ext cx="78477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SzPts val="1600"/>
              <a:buChar char="●"/>
            </a:pPr>
            <a:r>
              <a:rPr lang="sk" sz="1600">
                <a:solidFill>
                  <a:srgbClr val="000000"/>
                </a:solidFill>
              </a:rPr>
              <a:t>při pohybu v ramenním kloubu klíční kost opisuje tvar kužele</a:t>
            </a:r>
            <a:endParaRPr sz="1600">
              <a:solidFill>
                <a:srgbClr val="000000"/>
              </a:solidFill>
            </a:endParaRPr>
          </a:p>
          <a:p>
            <a:pPr indent="-330200" lvl="0" marL="457200" rtl="0" algn="l">
              <a:lnSpc>
                <a:spcPct val="150000"/>
              </a:lnSpc>
              <a:spcBef>
                <a:spcPts val="0"/>
              </a:spcBef>
              <a:spcAft>
                <a:spcPts val="0"/>
              </a:spcAft>
              <a:buSzPts val="1600"/>
              <a:buFont typeface="Roboto"/>
              <a:buChar char="●"/>
            </a:pPr>
            <a:r>
              <a:rPr b="1" lang="sk" sz="1600">
                <a:solidFill>
                  <a:srgbClr val="000000"/>
                </a:solidFill>
              </a:rPr>
              <a:t>3 DOF</a:t>
            </a:r>
            <a:r>
              <a:rPr lang="sk" sz="1600">
                <a:solidFill>
                  <a:srgbClr val="000000"/>
                </a:solidFill>
              </a:rPr>
              <a:t> (pohyby možné téměř ve všech směrech)</a:t>
            </a:r>
            <a:endParaRPr sz="1600">
              <a:solidFill>
                <a:srgbClr val="000000"/>
              </a:solidFill>
            </a:endParaRPr>
          </a:p>
          <a:p>
            <a:pPr indent="-330200" lvl="0" marL="457200" rtl="0" algn="l">
              <a:lnSpc>
                <a:spcPct val="150000"/>
              </a:lnSpc>
              <a:spcBef>
                <a:spcPts val="0"/>
              </a:spcBef>
              <a:spcAft>
                <a:spcPts val="0"/>
              </a:spcAft>
              <a:buSzPts val="1600"/>
              <a:buChar char="●"/>
            </a:pPr>
            <a:r>
              <a:rPr lang="sk" sz="1600">
                <a:solidFill>
                  <a:srgbClr val="000000"/>
                </a:solidFill>
              </a:rPr>
              <a:t>pohyb SC kloubu spojen s pohyby v AC kloubu</a:t>
            </a:r>
            <a:endParaRPr sz="1600">
              <a:solidFill>
                <a:srgbClr val="000000"/>
              </a:solidFill>
            </a:endParaRPr>
          </a:p>
          <a:p>
            <a:pPr indent="-330200" lvl="0" marL="457200" rtl="0" algn="l">
              <a:lnSpc>
                <a:spcPct val="150000"/>
              </a:lnSpc>
              <a:spcBef>
                <a:spcPts val="0"/>
              </a:spcBef>
              <a:spcAft>
                <a:spcPts val="0"/>
              </a:spcAft>
              <a:buSzPts val="1600"/>
              <a:buChar char="●"/>
            </a:pPr>
            <a:r>
              <a:rPr lang="sk" sz="1600">
                <a:solidFill>
                  <a:srgbClr val="000000"/>
                </a:solidFill>
              </a:rPr>
              <a:t>při zvedání laterálního  konce claviculy dochází ke skluzu mediálního konce</a:t>
            </a:r>
            <a:endParaRPr sz="1600">
              <a:solidFill>
                <a:srgbClr val="000000"/>
              </a:solidFill>
            </a:endParaRPr>
          </a:p>
          <a:p>
            <a:pPr indent="0" lvl="0" marL="0" rtl="0" algn="l">
              <a:lnSpc>
                <a:spcPct val="150000"/>
              </a:lnSpc>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Subakromiální/deltoideální spojení (SD)</a:t>
            </a:r>
            <a:endParaRPr/>
          </a:p>
        </p:txBody>
      </p:sp>
      <p:sp>
        <p:nvSpPr>
          <p:cNvPr id="245" name="Google Shape;245;p36"/>
          <p:cNvSpPr txBox="1"/>
          <p:nvPr>
            <p:ph idx="1" type="body"/>
          </p:nvPr>
        </p:nvSpPr>
        <p:spPr>
          <a:xfrm>
            <a:off x="540000" y="1269000"/>
            <a:ext cx="4329900" cy="31050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sk" sz="1400">
                <a:solidFill>
                  <a:srgbClr val="000000"/>
                </a:solidFill>
              </a:rPr>
              <a:t>nepravý kloub</a:t>
            </a:r>
            <a:endParaRPr sz="1400">
              <a:solidFill>
                <a:srgbClr val="000000"/>
              </a:solidFill>
            </a:endParaRPr>
          </a:p>
          <a:p>
            <a:pPr indent="-317500" lvl="0" marL="457200" rtl="0" algn="l">
              <a:lnSpc>
                <a:spcPct val="115000"/>
              </a:lnSpc>
              <a:spcBef>
                <a:spcPts val="1000"/>
              </a:spcBef>
              <a:spcAft>
                <a:spcPts val="0"/>
              </a:spcAft>
              <a:buSzPts val="1400"/>
              <a:buFont typeface="Roboto"/>
              <a:buChar char="●"/>
            </a:pPr>
            <a:r>
              <a:rPr lang="sk" sz="1400">
                <a:solidFill>
                  <a:srgbClr val="000000"/>
                </a:solidFill>
              </a:rPr>
              <a:t>zahrnuje </a:t>
            </a:r>
            <a:r>
              <a:rPr b="1" lang="sk" sz="1400">
                <a:solidFill>
                  <a:srgbClr val="000000"/>
                </a:solidFill>
              </a:rPr>
              <a:t>řídké vazivo a burzy </a:t>
            </a:r>
            <a:endParaRPr b="1" sz="1400">
              <a:solidFill>
                <a:srgbClr val="000000"/>
              </a:solidFill>
            </a:endParaRPr>
          </a:p>
          <a:p>
            <a:pPr indent="-317500" lvl="1" marL="1371600" rtl="0" algn="l">
              <a:lnSpc>
                <a:spcPct val="115000"/>
              </a:lnSpc>
              <a:spcBef>
                <a:spcPts val="0"/>
              </a:spcBef>
              <a:spcAft>
                <a:spcPts val="0"/>
              </a:spcAft>
              <a:buClr>
                <a:srgbClr val="000000"/>
              </a:buClr>
              <a:buSzPts val="1400"/>
              <a:buChar char="○"/>
            </a:pPr>
            <a:r>
              <a:rPr lang="sk" sz="1400">
                <a:solidFill>
                  <a:srgbClr val="000000"/>
                </a:solidFill>
              </a:rPr>
              <a:t>vyplňující prostor mezi spodní plochou acromionu, úpony svalů rotátorové manžety, kloubním pouzdrem a spodní plochou m. deltoideus</a:t>
            </a:r>
            <a:endParaRPr sz="1400">
              <a:solidFill>
                <a:srgbClr val="000000"/>
              </a:solidFill>
            </a:endParaRPr>
          </a:p>
          <a:p>
            <a:pPr indent="-317500" lvl="0" marL="457200" rtl="0" algn="l">
              <a:lnSpc>
                <a:spcPct val="115000"/>
              </a:lnSpc>
              <a:spcBef>
                <a:spcPts val="0"/>
              </a:spcBef>
              <a:spcAft>
                <a:spcPts val="0"/>
              </a:spcAft>
              <a:buSzPts val="1400"/>
              <a:buChar char="●"/>
            </a:pPr>
            <a:r>
              <a:rPr lang="sk" sz="1400"/>
              <a:t>pod deltovým svalem, subakromiální prostor - cca 7 mm</a:t>
            </a:r>
            <a:endParaRPr sz="1400"/>
          </a:p>
          <a:p>
            <a:pPr indent="-317500" lvl="0" marL="457200" rtl="0" algn="l">
              <a:lnSpc>
                <a:spcPct val="115000"/>
              </a:lnSpc>
              <a:spcBef>
                <a:spcPts val="0"/>
              </a:spcBef>
              <a:spcAft>
                <a:spcPts val="0"/>
              </a:spcAft>
              <a:buSzPts val="1400"/>
              <a:buChar char="●"/>
            </a:pPr>
            <a:r>
              <a:rPr lang="sk" sz="1400"/>
              <a:t>I ohraničen kl. pouzdrem GH a svaly RM (m. supraspinatus, m. infraspinatus a m. teres minor)</a:t>
            </a:r>
            <a:endParaRPr sz="1400"/>
          </a:p>
          <a:p>
            <a:pPr indent="-317500" lvl="0" marL="457200" rtl="0" algn="l">
              <a:lnSpc>
                <a:spcPct val="115000"/>
              </a:lnSpc>
              <a:spcBef>
                <a:spcPts val="0"/>
              </a:spcBef>
              <a:spcAft>
                <a:spcPts val="0"/>
              </a:spcAft>
              <a:buSzPts val="1400"/>
              <a:buFont typeface="Roboto"/>
              <a:buChar char="●"/>
            </a:pPr>
            <a:r>
              <a:rPr lang="sk" sz="1400"/>
              <a:t>v tomto prostoru hraje významnou roli </a:t>
            </a:r>
            <a:r>
              <a:rPr b="1" lang="sk" sz="1400">
                <a:solidFill>
                  <a:schemeClr val="dk2"/>
                </a:solidFill>
              </a:rPr>
              <a:t>bursa subacromialis (často exponovaná zátěži, patologické změny) </a:t>
            </a:r>
            <a:r>
              <a:rPr lang="sk" sz="1400"/>
              <a:t>a průchod šlachy </a:t>
            </a:r>
            <a:r>
              <a:rPr b="1" lang="sk" sz="1400"/>
              <a:t>m. supraspinatus</a:t>
            </a:r>
            <a:endParaRPr b="1" sz="1400"/>
          </a:p>
          <a:p>
            <a:pPr indent="0" lvl="0" marL="0" rtl="0" algn="l">
              <a:lnSpc>
                <a:spcPct val="115000"/>
              </a:lnSpc>
              <a:spcBef>
                <a:spcPts val="0"/>
              </a:spcBef>
              <a:spcAft>
                <a:spcPts val="0"/>
              </a:spcAft>
              <a:buNone/>
            </a:pPr>
            <a:r>
              <a:t/>
            </a:r>
            <a:endParaRPr sz="1400">
              <a:solidFill>
                <a:srgbClr val="000000"/>
              </a:solidFill>
            </a:endParaRPr>
          </a:p>
          <a:p>
            <a:pPr indent="0" lvl="0" marL="914400" rtl="0" algn="l">
              <a:lnSpc>
                <a:spcPct val="115000"/>
              </a:lnSpc>
              <a:spcBef>
                <a:spcPts val="1000"/>
              </a:spcBef>
              <a:spcAft>
                <a:spcPts val="0"/>
              </a:spcAft>
              <a:buClr>
                <a:srgbClr val="000000"/>
              </a:buClr>
              <a:buSzPts val="1400"/>
              <a:buFont typeface="Arial"/>
              <a:buNone/>
            </a:pPr>
            <a:r>
              <a:t/>
            </a:r>
            <a:endParaRPr b="1" sz="1400">
              <a:solidFill>
                <a:srgbClr val="4285F4"/>
              </a:solidFill>
            </a:endParaRPr>
          </a:p>
          <a:p>
            <a:pPr indent="0" lvl="0" marL="0" rtl="0" algn="l">
              <a:spcBef>
                <a:spcPts val="0"/>
              </a:spcBef>
              <a:spcAft>
                <a:spcPts val="0"/>
              </a:spcAft>
              <a:buNone/>
            </a:pPr>
            <a:r>
              <a:t/>
            </a:r>
            <a:endParaRPr sz="1400"/>
          </a:p>
        </p:txBody>
      </p:sp>
      <p:pic>
        <p:nvPicPr>
          <p:cNvPr id="246" name="Google Shape;246;p36"/>
          <p:cNvPicPr preferRelativeResize="0"/>
          <p:nvPr/>
        </p:nvPicPr>
        <p:blipFill>
          <a:blip r:embed="rId3">
            <a:alphaModFix/>
          </a:blip>
          <a:stretch>
            <a:fillRect/>
          </a:stretch>
        </p:blipFill>
        <p:spPr>
          <a:xfrm>
            <a:off x="4572000" y="1569650"/>
            <a:ext cx="4267201" cy="2319263"/>
          </a:xfrm>
          <a:prstGeom prst="rect">
            <a:avLst/>
          </a:prstGeom>
          <a:noFill/>
          <a:ln>
            <a:noFill/>
          </a:ln>
        </p:spPr>
      </p:pic>
      <p:sp>
        <p:nvSpPr>
          <p:cNvPr id="247" name="Google Shape;247;p36"/>
          <p:cNvSpPr txBox="1"/>
          <p:nvPr/>
        </p:nvSpPr>
        <p:spPr>
          <a:xfrm>
            <a:off x="5205600" y="38157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https://www.medizin-kompakt.de/subtendinea-musculi-subscapularis-</a:t>
            </a:r>
            <a:r>
              <a:rPr lang="sk" sz="800"/>
              <a:t> </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Scapulothorakální skloubení (ST)</a:t>
            </a:r>
            <a:endParaRPr/>
          </a:p>
        </p:txBody>
      </p:sp>
      <p:sp>
        <p:nvSpPr>
          <p:cNvPr id="253" name="Google Shape;253;p37"/>
          <p:cNvSpPr txBox="1"/>
          <p:nvPr>
            <p:ph idx="1" type="body"/>
          </p:nvPr>
        </p:nvSpPr>
        <p:spPr>
          <a:xfrm>
            <a:off x="540000" y="1269000"/>
            <a:ext cx="4341300" cy="3105000"/>
          </a:xfrm>
          <a:prstGeom prst="rect">
            <a:avLst/>
          </a:prstGeom>
        </p:spPr>
        <p:txBody>
          <a:bodyPr anchorCtr="0" anchor="t" bIns="0" lIns="0" spcFirstLastPara="1" rIns="0" wrap="square" tIns="0">
            <a:noAutofit/>
          </a:bodyPr>
          <a:lstStyle/>
          <a:p>
            <a:pPr indent="-323850" lvl="0" marL="457200" rtl="0" algn="l">
              <a:lnSpc>
                <a:spcPct val="150000"/>
              </a:lnSpc>
              <a:spcBef>
                <a:spcPts val="0"/>
              </a:spcBef>
              <a:spcAft>
                <a:spcPts val="0"/>
              </a:spcAft>
              <a:buSzPts val="1500"/>
              <a:buChar char="●"/>
            </a:pPr>
            <a:r>
              <a:rPr lang="sk" sz="1500">
                <a:solidFill>
                  <a:srgbClr val="000000"/>
                </a:solidFill>
              </a:rPr>
              <a:t>nepravý kloub</a:t>
            </a:r>
            <a:endParaRPr sz="1500">
              <a:solidFill>
                <a:srgbClr val="000000"/>
              </a:solidFill>
            </a:endParaRPr>
          </a:p>
          <a:p>
            <a:pPr indent="-323850" lvl="0" marL="457200" rtl="0" algn="l">
              <a:lnSpc>
                <a:spcPct val="150000"/>
              </a:lnSpc>
              <a:spcBef>
                <a:spcPts val="1000"/>
              </a:spcBef>
              <a:spcAft>
                <a:spcPts val="0"/>
              </a:spcAft>
              <a:buSzPts val="1500"/>
              <a:buFont typeface="Roboto"/>
              <a:buChar char="●"/>
            </a:pPr>
            <a:r>
              <a:rPr lang="sk" sz="1500">
                <a:solidFill>
                  <a:srgbClr val="000000"/>
                </a:solidFill>
              </a:rPr>
              <a:t>funkční spojení mezi A plochou lopatky a konvexní post. stěnou hrudníku, umožněno </a:t>
            </a:r>
            <a:r>
              <a:rPr b="1" lang="sk" sz="1500">
                <a:solidFill>
                  <a:srgbClr val="000000"/>
                </a:solidFill>
              </a:rPr>
              <a:t>řidkým (kluzkým) vazivem</a:t>
            </a:r>
            <a:r>
              <a:rPr lang="sk" sz="1500">
                <a:solidFill>
                  <a:srgbClr val="000000"/>
                </a:solidFill>
              </a:rPr>
              <a:t>, vmezeřeným mezi hrudní stěnu a svaly na přední straně lopatky (m. serratus anterior)</a:t>
            </a:r>
            <a:endParaRPr sz="1500">
              <a:solidFill>
                <a:srgbClr val="000000"/>
              </a:solidFill>
            </a:endParaRPr>
          </a:p>
          <a:p>
            <a:pPr indent="-323850" lvl="0" marL="457200" rtl="0" algn="l">
              <a:lnSpc>
                <a:spcPct val="150000"/>
              </a:lnSpc>
              <a:spcBef>
                <a:spcPts val="1000"/>
              </a:spcBef>
              <a:spcAft>
                <a:spcPts val="0"/>
              </a:spcAft>
              <a:buSzPts val="1500"/>
              <a:buChar char="●"/>
            </a:pPr>
            <a:r>
              <a:rPr lang="sk" sz="1500">
                <a:solidFill>
                  <a:srgbClr val="000000"/>
                </a:solidFill>
              </a:rPr>
              <a:t>umožňuje pohyby lopatky po hrudníku</a:t>
            </a:r>
            <a:endParaRPr sz="1500">
              <a:solidFill>
                <a:srgbClr val="000000"/>
              </a:solidFill>
            </a:endParaRPr>
          </a:p>
          <a:p>
            <a:pPr indent="-323850" lvl="0" marL="457200" rtl="0" algn="l">
              <a:lnSpc>
                <a:spcPct val="150000"/>
              </a:lnSpc>
              <a:spcBef>
                <a:spcPts val="1000"/>
              </a:spcBef>
              <a:spcAft>
                <a:spcPts val="0"/>
              </a:spcAft>
              <a:buSzPts val="1500"/>
              <a:buChar char="●"/>
            </a:pPr>
            <a:r>
              <a:rPr lang="sk" sz="1500">
                <a:solidFill>
                  <a:srgbClr val="000000"/>
                </a:solidFill>
              </a:rPr>
              <a:t>nemůže dobře fungovat, </a:t>
            </a:r>
            <a:endParaRPr sz="1500">
              <a:solidFill>
                <a:srgbClr val="000000"/>
              </a:solidFill>
            </a:endParaRPr>
          </a:p>
          <a:p>
            <a:pPr indent="0" lvl="0" marL="457200" rtl="0" algn="l">
              <a:lnSpc>
                <a:spcPct val="150000"/>
              </a:lnSpc>
              <a:spcBef>
                <a:spcPts val="0"/>
              </a:spcBef>
              <a:spcAft>
                <a:spcPts val="0"/>
              </a:spcAft>
              <a:buClr>
                <a:srgbClr val="000000"/>
              </a:buClr>
              <a:buSzPts val="1400"/>
              <a:buFont typeface="Arial"/>
              <a:buNone/>
            </a:pPr>
            <a:r>
              <a:rPr lang="sk" sz="1500">
                <a:solidFill>
                  <a:srgbClr val="000000"/>
                </a:solidFill>
              </a:rPr>
              <a:t>je-li poškozen AC nebo SC kloub</a:t>
            </a:r>
            <a:endParaRPr sz="1500">
              <a:solidFill>
                <a:srgbClr val="000000"/>
              </a:solidFill>
            </a:endParaRPr>
          </a:p>
          <a:p>
            <a:pPr indent="0" lvl="0" marL="0" rtl="0" algn="l">
              <a:lnSpc>
                <a:spcPct val="150000"/>
              </a:lnSpc>
              <a:spcBef>
                <a:spcPts val="0"/>
              </a:spcBef>
              <a:spcAft>
                <a:spcPts val="0"/>
              </a:spcAft>
              <a:buNone/>
            </a:pPr>
            <a:r>
              <a:t/>
            </a:r>
            <a:endParaRPr sz="1500"/>
          </a:p>
        </p:txBody>
      </p:sp>
      <p:pic>
        <p:nvPicPr>
          <p:cNvPr id="254" name="Google Shape;254;p37"/>
          <p:cNvPicPr preferRelativeResize="0"/>
          <p:nvPr/>
        </p:nvPicPr>
        <p:blipFill rotWithShape="1">
          <a:blip r:embed="rId3">
            <a:alphaModFix/>
          </a:blip>
          <a:srcRect b="0" l="0" r="0" t="0"/>
          <a:stretch/>
        </p:blipFill>
        <p:spPr>
          <a:xfrm>
            <a:off x="4997400" y="1426088"/>
            <a:ext cx="3413250" cy="2790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Scapulothorakální skloubení</a:t>
            </a:r>
            <a:endParaRPr/>
          </a:p>
        </p:txBody>
      </p:sp>
      <p:sp>
        <p:nvSpPr>
          <p:cNvPr id="260" name="Google Shape;260;p38"/>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600"/>
              <a:t>3 anatomické struktury skloubení:</a:t>
            </a:r>
            <a:endParaRPr sz="1600"/>
          </a:p>
          <a:p>
            <a:pPr indent="-330200" lvl="0" marL="457200" rtl="0" algn="l">
              <a:lnSpc>
                <a:spcPct val="150000"/>
              </a:lnSpc>
              <a:spcBef>
                <a:spcPts val="0"/>
              </a:spcBef>
              <a:spcAft>
                <a:spcPts val="0"/>
              </a:spcAft>
              <a:buSzPts val="1600"/>
              <a:buChar char="●"/>
            </a:pPr>
            <a:r>
              <a:rPr lang="sk" sz="1600"/>
              <a:t>1. m. trapezius, m. latissimus dorsi, bursa mezi dolním úhlem lopatky a m. latissimus dorsi</a:t>
            </a:r>
            <a:endParaRPr sz="1600"/>
          </a:p>
          <a:p>
            <a:pPr indent="-330200" lvl="0" marL="457200" rtl="0" algn="l">
              <a:lnSpc>
                <a:spcPct val="150000"/>
              </a:lnSpc>
              <a:spcBef>
                <a:spcPts val="0"/>
              </a:spcBef>
              <a:spcAft>
                <a:spcPts val="0"/>
              </a:spcAft>
              <a:buSzPts val="1600"/>
              <a:buChar char="●"/>
            </a:pPr>
            <a:r>
              <a:rPr lang="sk" sz="1600"/>
              <a:t>2. m. rhomboideus major et minor, m. levator scapulae a bursa mezi m. trapezius a horním mediálním úhlem</a:t>
            </a:r>
            <a:endParaRPr sz="1600"/>
          </a:p>
          <a:p>
            <a:pPr indent="-330200" lvl="0" marL="457200" rtl="0" algn="l">
              <a:lnSpc>
                <a:spcPct val="150000"/>
              </a:lnSpc>
              <a:spcBef>
                <a:spcPts val="0"/>
              </a:spcBef>
              <a:spcAft>
                <a:spcPts val="0"/>
              </a:spcAft>
              <a:buSzPts val="1600"/>
              <a:buChar char="●"/>
            </a:pPr>
            <a:r>
              <a:rPr lang="sk" sz="1600"/>
              <a:t>3. m. serratus ant., m. subscapularis a bursa scapulothorakální a subscapulární </a:t>
            </a:r>
            <a:br>
              <a:rPr lang="sk" sz="1600"/>
            </a:br>
            <a:endParaRPr sz="1600"/>
          </a:p>
        </p:txBody>
      </p:sp>
      <p:pic>
        <p:nvPicPr>
          <p:cNvPr id="261" name="Google Shape;261;p38"/>
          <p:cNvPicPr preferRelativeResize="0"/>
          <p:nvPr/>
        </p:nvPicPr>
        <p:blipFill>
          <a:blip r:embed="rId3">
            <a:alphaModFix/>
          </a:blip>
          <a:stretch>
            <a:fillRect/>
          </a:stretch>
        </p:blipFill>
        <p:spPr>
          <a:xfrm>
            <a:off x="4644175" y="1430425"/>
            <a:ext cx="4267200" cy="2282638"/>
          </a:xfrm>
          <a:prstGeom prst="rect">
            <a:avLst/>
          </a:prstGeom>
          <a:noFill/>
          <a:ln>
            <a:noFill/>
          </a:ln>
        </p:spPr>
      </p:pic>
      <p:sp>
        <p:nvSpPr>
          <p:cNvPr id="262" name="Google Shape;262;p38"/>
          <p:cNvSpPr txBox="1"/>
          <p:nvPr/>
        </p:nvSpPr>
        <p:spPr>
          <a:xfrm>
            <a:off x="5277775" y="37813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https://musculoskeletalkey.com/scapulothoracic-burscoscopy/</a:t>
            </a:r>
            <a:r>
              <a:rPr lang="sk" sz="800"/>
              <a:t> </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9"/>
          <p:cNvPicPr preferRelativeResize="0"/>
          <p:nvPr/>
        </p:nvPicPr>
        <p:blipFill rotWithShape="1">
          <a:blip r:embed="rId3">
            <a:alphaModFix/>
          </a:blip>
          <a:srcRect b="13041" l="24845" r="41942" t="60791"/>
          <a:stretch/>
        </p:blipFill>
        <p:spPr>
          <a:xfrm>
            <a:off x="4284900" y="539998"/>
            <a:ext cx="4083098" cy="2010650"/>
          </a:xfrm>
          <a:prstGeom prst="rect">
            <a:avLst/>
          </a:prstGeom>
          <a:noFill/>
          <a:ln>
            <a:noFill/>
          </a:ln>
        </p:spPr>
      </p:pic>
      <p:sp>
        <p:nvSpPr>
          <p:cNvPr id="268" name="Google Shape;268;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Lopatka</a:t>
            </a:r>
            <a:endParaRPr/>
          </a:p>
        </p:txBody>
      </p:sp>
      <p:sp>
        <p:nvSpPr>
          <p:cNvPr id="269" name="Google Shape;269;p39"/>
          <p:cNvSpPr txBox="1"/>
          <p:nvPr>
            <p:ph idx="1" type="body"/>
          </p:nvPr>
        </p:nvSpPr>
        <p:spPr>
          <a:xfrm>
            <a:off x="540000" y="1269000"/>
            <a:ext cx="37449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lang="sk" sz="1600">
                <a:solidFill>
                  <a:srgbClr val="000000"/>
                </a:solidFill>
              </a:rPr>
              <a:t>leží v úrovni 2. – 7. žebra</a:t>
            </a:r>
            <a:endParaRPr sz="1600">
              <a:solidFill>
                <a:srgbClr val="000000"/>
              </a:solidFill>
            </a:endParaRPr>
          </a:p>
          <a:p>
            <a:pPr indent="-330200" lvl="0" marL="457200" rtl="0" algn="l">
              <a:lnSpc>
                <a:spcPct val="115000"/>
              </a:lnSpc>
              <a:spcBef>
                <a:spcPts val="0"/>
              </a:spcBef>
              <a:spcAft>
                <a:spcPts val="0"/>
              </a:spcAft>
              <a:buSzPts val="1600"/>
              <a:buFont typeface="Roboto"/>
              <a:buChar char="●"/>
            </a:pPr>
            <a:r>
              <a:rPr lang="sk" sz="1600">
                <a:solidFill>
                  <a:srgbClr val="000000"/>
                </a:solidFill>
              </a:rPr>
              <a:t>leží šikmo (mediolaterálně a posteroanteriorně) – s frontální  rovinou svírá úhel </a:t>
            </a:r>
            <a:r>
              <a:rPr b="1" lang="sk" sz="1600">
                <a:solidFill>
                  <a:srgbClr val="0000FF"/>
                </a:solidFill>
              </a:rPr>
              <a:t>30°</a:t>
            </a:r>
            <a:endParaRPr b="1" sz="1600">
              <a:solidFill>
                <a:srgbClr val="0000FF"/>
              </a:solidFill>
            </a:endParaRPr>
          </a:p>
          <a:p>
            <a:pPr indent="-330200" lvl="0" marL="457200" rtl="0" algn="l">
              <a:lnSpc>
                <a:spcPct val="115000"/>
              </a:lnSpc>
              <a:spcBef>
                <a:spcPts val="0"/>
              </a:spcBef>
              <a:spcAft>
                <a:spcPts val="0"/>
              </a:spcAft>
              <a:buSzPts val="1600"/>
              <a:buFont typeface="Roboto"/>
              <a:buChar char="●"/>
            </a:pPr>
            <a:r>
              <a:rPr lang="sk" sz="1600">
                <a:solidFill>
                  <a:srgbClr val="000000"/>
                </a:solidFill>
              </a:rPr>
              <a:t>clavicula svírá s lopatkou úhel </a:t>
            </a:r>
            <a:r>
              <a:rPr b="1" lang="sk" sz="1600">
                <a:solidFill>
                  <a:srgbClr val="FF0000"/>
                </a:solidFill>
              </a:rPr>
              <a:t>60°</a:t>
            </a:r>
            <a:endParaRPr b="1" sz="1600">
              <a:solidFill>
                <a:srgbClr val="FF0000"/>
              </a:solidFill>
            </a:endParaRPr>
          </a:p>
          <a:p>
            <a:pPr indent="-330200" lvl="0" marL="457200" rtl="0" algn="l">
              <a:lnSpc>
                <a:spcPct val="115000"/>
              </a:lnSpc>
              <a:spcBef>
                <a:spcPts val="0"/>
              </a:spcBef>
              <a:spcAft>
                <a:spcPts val="0"/>
              </a:spcAft>
              <a:buSzPts val="1600"/>
              <a:buChar char="●"/>
            </a:pPr>
            <a:r>
              <a:rPr lang="sk" sz="1600">
                <a:solidFill>
                  <a:srgbClr val="000000"/>
                </a:solidFill>
              </a:rPr>
              <a:t>mediální hrana  lopatky svírá se sagitální rovinou úhel 3 – 5°</a:t>
            </a:r>
            <a:endParaRPr sz="1600">
              <a:solidFill>
                <a:srgbClr val="000000"/>
              </a:solidFill>
            </a:endParaRPr>
          </a:p>
          <a:p>
            <a:pPr indent="0" lvl="0" marL="0" rtl="0" algn="l">
              <a:lnSpc>
                <a:spcPct val="115000"/>
              </a:lnSpc>
              <a:spcBef>
                <a:spcPts val="0"/>
              </a:spcBef>
              <a:spcAft>
                <a:spcPts val="0"/>
              </a:spcAft>
              <a:buClr>
                <a:srgbClr val="000000"/>
              </a:buClr>
              <a:buSzPts val="1400"/>
              <a:buFont typeface="Arial"/>
              <a:buNone/>
            </a:pPr>
            <a:r>
              <a:t/>
            </a:r>
            <a:endParaRPr sz="1600">
              <a:solidFill>
                <a:srgbClr val="000000"/>
              </a:solidFill>
            </a:endParaRPr>
          </a:p>
          <a:p>
            <a:pPr indent="0" lvl="0" marL="0" rtl="0" algn="l">
              <a:lnSpc>
                <a:spcPct val="115000"/>
              </a:lnSpc>
              <a:spcBef>
                <a:spcPts val="0"/>
              </a:spcBef>
              <a:spcAft>
                <a:spcPts val="0"/>
              </a:spcAft>
              <a:buClr>
                <a:srgbClr val="000000"/>
              </a:buClr>
              <a:buSzPts val="1400"/>
              <a:buFont typeface="Arial"/>
              <a:buNone/>
            </a:pPr>
            <a:r>
              <a:rPr b="1" lang="sk" sz="1600">
                <a:solidFill>
                  <a:srgbClr val="000000"/>
                </a:solidFill>
              </a:rPr>
              <a:t>1</a:t>
            </a:r>
            <a:r>
              <a:rPr lang="sk" sz="1600">
                <a:solidFill>
                  <a:srgbClr val="000000"/>
                </a:solidFill>
              </a:rPr>
              <a:t> - prostor mezi lopatkou a m. serratus anterior</a:t>
            </a:r>
            <a:endParaRPr sz="1600">
              <a:solidFill>
                <a:srgbClr val="000000"/>
              </a:solidFill>
            </a:endParaRPr>
          </a:p>
          <a:p>
            <a:pPr indent="0" lvl="0" marL="0" rtl="0" algn="l">
              <a:lnSpc>
                <a:spcPct val="115000"/>
              </a:lnSpc>
              <a:spcBef>
                <a:spcPts val="0"/>
              </a:spcBef>
              <a:spcAft>
                <a:spcPts val="0"/>
              </a:spcAft>
              <a:buClr>
                <a:srgbClr val="000000"/>
              </a:buClr>
              <a:buSzPts val="1400"/>
              <a:buFont typeface="Arial"/>
              <a:buNone/>
            </a:pPr>
            <a:r>
              <a:rPr b="1" lang="sk" sz="1600">
                <a:solidFill>
                  <a:srgbClr val="000000"/>
                </a:solidFill>
              </a:rPr>
              <a:t>2</a:t>
            </a:r>
            <a:r>
              <a:rPr lang="sk" sz="1600">
                <a:solidFill>
                  <a:srgbClr val="000000"/>
                </a:solidFill>
              </a:rPr>
              <a:t> - prostor mezi m. serratus anterior a hrudní stěnou</a:t>
            </a:r>
            <a:endParaRPr sz="1600">
              <a:solidFill>
                <a:srgbClr val="000000"/>
              </a:solidFill>
            </a:endParaRPr>
          </a:p>
          <a:p>
            <a:pPr indent="0" lvl="0" marL="0" rtl="0" algn="l">
              <a:spcBef>
                <a:spcPts val="0"/>
              </a:spcBef>
              <a:spcAft>
                <a:spcPts val="0"/>
              </a:spcAft>
              <a:buNone/>
            </a:pPr>
            <a:r>
              <a:t/>
            </a:r>
            <a:endParaRPr sz="1600"/>
          </a:p>
        </p:txBody>
      </p:sp>
      <p:pic>
        <p:nvPicPr>
          <p:cNvPr id="270" name="Google Shape;270;p39"/>
          <p:cNvPicPr preferRelativeResize="0"/>
          <p:nvPr/>
        </p:nvPicPr>
        <p:blipFill rotWithShape="1">
          <a:blip r:embed="rId4">
            <a:alphaModFix/>
          </a:blip>
          <a:srcRect b="0" l="0" r="0" t="0"/>
          <a:stretch/>
        </p:blipFill>
        <p:spPr>
          <a:xfrm>
            <a:off x="4572000" y="2417750"/>
            <a:ext cx="3384225" cy="2556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lopatky</a:t>
            </a:r>
            <a:endParaRPr/>
          </a:p>
        </p:txBody>
      </p:sp>
      <p:sp>
        <p:nvSpPr>
          <p:cNvPr id="276" name="Google Shape;276;p4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400"/>
              <a:buFont typeface="Arial"/>
              <a:buNone/>
            </a:pPr>
            <a:r>
              <a:rPr lang="sk" sz="1400"/>
              <a:t>1. </a:t>
            </a:r>
            <a:r>
              <a:rPr b="1" lang="sk" sz="1400"/>
              <a:t>ELEVACE A DEPRESE</a:t>
            </a:r>
            <a:r>
              <a:rPr lang="sk" sz="1400"/>
              <a:t> - celkový rozsah pohybu 10 – 12 cm</a:t>
            </a:r>
            <a:endParaRPr sz="1400"/>
          </a:p>
          <a:p>
            <a:pPr indent="0" lvl="0" marL="0" rtl="0" algn="l">
              <a:spcBef>
                <a:spcPts val="0"/>
              </a:spcBef>
              <a:spcAft>
                <a:spcPts val="0"/>
              </a:spcAft>
              <a:buNone/>
            </a:pPr>
            <a:r>
              <a:t/>
            </a:r>
            <a:endParaRPr/>
          </a:p>
        </p:txBody>
      </p:sp>
      <p:pic>
        <p:nvPicPr>
          <p:cNvPr id="277" name="Google Shape;277;p40"/>
          <p:cNvPicPr preferRelativeResize="0"/>
          <p:nvPr/>
        </p:nvPicPr>
        <p:blipFill rotWithShape="1">
          <a:blip r:embed="rId3">
            <a:alphaModFix/>
          </a:blip>
          <a:srcRect b="0" l="0" r="0" t="0"/>
          <a:stretch/>
        </p:blipFill>
        <p:spPr>
          <a:xfrm>
            <a:off x="2002863" y="1801775"/>
            <a:ext cx="5282275" cy="3094925"/>
          </a:xfrm>
          <a:prstGeom prst="rect">
            <a:avLst/>
          </a:prstGeom>
          <a:noFill/>
          <a:ln>
            <a:noFill/>
          </a:ln>
        </p:spPr>
      </p:pic>
      <p:sp>
        <p:nvSpPr>
          <p:cNvPr id="278" name="Google Shape;278;p40"/>
          <p:cNvSpPr txBox="1"/>
          <p:nvPr/>
        </p:nvSpPr>
        <p:spPr>
          <a:xfrm>
            <a:off x="437400" y="2294700"/>
            <a:ext cx="1556400" cy="141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sk" sz="1400" u="none" cap="none" strike="noStrike">
                <a:solidFill>
                  <a:schemeClr val="dk2"/>
                </a:solidFill>
              </a:rPr>
              <a:t>ELEVACE</a:t>
            </a:r>
            <a:endParaRPr b="1" i="0" sz="1400" u="none" cap="none" strike="noStrike">
              <a:solidFill>
                <a:schemeClr val="dk2"/>
              </a:solidFill>
            </a:endParaRPr>
          </a:p>
          <a:p>
            <a:pPr indent="0" lvl="0" marL="0" marR="0" rtl="0" algn="l">
              <a:lnSpc>
                <a:spcPct val="100000"/>
              </a:lnSpc>
              <a:spcBef>
                <a:spcPts val="0"/>
              </a:spcBef>
              <a:spcAft>
                <a:spcPts val="0"/>
              </a:spcAft>
              <a:buClr>
                <a:srgbClr val="000000"/>
              </a:buClr>
              <a:buSzPts val="1200"/>
              <a:buFont typeface="Arial"/>
              <a:buNone/>
            </a:pPr>
            <a:r>
              <a:rPr b="1" i="0" lang="sk" sz="1200" u="none" cap="none" strike="noStrike">
                <a:solidFill>
                  <a:schemeClr val="dk1"/>
                </a:solidFill>
              </a:rPr>
              <a:t>m. trapezius</a:t>
            </a:r>
            <a:r>
              <a:rPr i="0" lang="sk" sz="1200" u="none" cap="none" strike="noStrike">
                <a:solidFill>
                  <a:schemeClr val="dk1"/>
                </a:solidFill>
              </a:rPr>
              <a:t> (sestupná část)</a:t>
            </a:r>
            <a:endParaRPr i="0" sz="12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b="1" i="0" lang="sk" sz="1200" u="none" cap="none" strike="noStrike">
                <a:solidFill>
                  <a:schemeClr val="dk1"/>
                </a:solidFill>
              </a:rPr>
              <a:t>m. levator scapulae</a:t>
            </a:r>
            <a:endParaRPr b="1" i="0" sz="12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i="0" lang="sk" sz="1200" u="none" cap="none" strike="noStrike">
                <a:solidFill>
                  <a:schemeClr val="dk1"/>
                </a:solidFill>
              </a:rPr>
              <a:t>mm. rhomboidei</a:t>
            </a:r>
            <a:endParaRPr i="0" sz="1200" u="none" cap="none" strike="noStrike">
              <a:solidFill>
                <a:schemeClr val="dk1"/>
              </a:solidFill>
            </a:endParaRPr>
          </a:p>
          <a:p>
            <a:pPr indent="0" lvl="0" marL="0" marR="0" rtl="0" algn="l">
              <a:lnSpc>
                <a:spcPct val="100000"/>
              </a:lnSpc>
              <a:spcBef>
                <a:spcPts val="0"/>
              </a:spcBef>
              <a:spcAft>
                <a:spcPts val="0"/>
              </a:spcAft>
              <a:buClr>
                <a:srgbClr val="000000"/>
              </a:buClr>
              <a:buSzPts val="1200"/>
              <a:buFont typeface="Arial"/>
              <a:buNone/>
            </a:pPr>
            <a:r>
              <a:rPr i="0" lang="sk" sz="1200" u="none" cap="none" strike="noStrike">
                <a:solidFill>
                  <a:schemeClr val="dk1"/>
                </a:solidFill>
              </a:rPr>
              <a:t>m. SCM</a:t>
            </a:r>
            <a:endParaRPr i="0" sz="1200" u="none" cap="none" strike="noStrike">
              <a:solidFill>
                <a:schemeClr val="dk1"/>
              </a:solidFill>
            </a:endParaRPr>
          </a:p>
        </p:txBody>
      </p:sp>
      <p:sp>
        <p:nvSpPr>
          <p:cNvPr id="279" name="Google Shape;279;p40"/>
          <p:cNvSpPr txBox="1"/>
          <p:nvPr/>
        </p:nvSpPr>
        <p:spPr>
          <a:xfrm>
            <a:off x="7294225" y="2242300"/>
            <a:ext cx="1556400" cy="127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sk" sz="1400" u="none" cap="none" strike="noStrike">
                <a:solidFill>
                  <a:schemeClr val="dk2"/>
                </a:solidFill>
                <a:latin typeface="Roboto"/>
                <a:ea typeface="Roboto"/>
                <a:cs typeface="Roboto"/>
                <a:sym typeface="Roboto"/>
              </a:rPr>
              <a:t>DEPRESE</a:t>
            </a:r>
            <a:endParaRPr b="1" i="0" sz="1400" u="none" cap="none" strike="noStrike">
              <a:solidFill>
                <a:schemeClr val="dk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i="0" lang="sk" sz="1200" u="none" cap="none" strike="noStrike">
                <a:solidFill>
                  <a:schemeClr val="dk1"/>
                </a:solidFill>
                <a:latin typeface="Roboto"/>
                <a:ea typeface="Roboto"/>
                <a:cs typeface="Roboto"/>
                <a:sym typeface="Roboto"/>
              </a:rPr>
              <a:t>m. trapezius </a:t>
            </a:r>
            <a:r>
              <a:rPr b="0" i="0" lang="sk" sz="1200" u="none" cap="none" strike="noStrike">
                <a:solidFill>
                  <a:schemeClr val="dk1"/>
                </a:solidFill>
                <a:latin typeface="Roboto"/>
                <a:ea typeface="Roboto"/>
                <a:cs typeface="Roboto"/>
                <a:sym typeface="Roboto"/>
              </a:rPr>
              <a:t>(vzestupná část)</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sk" sz="1200" u="none" cap="none" strike="noStrike">
                <a:solidFill>
                  <a:schemeClr val="dk1"/>
                </a:solidFill>
                <a:latin typeface="Roboto"/>
                <a:ea typeface="Roboto"/>
                <a:cs typeface="Roboto"/>
                <a:sym typeface="Roboto"/>
              </a:rPr>
              <a:t>m. pectoralis minor</a:t>
            </a:r>
            <a:endParaRPr b="0" i="0" sz="1200" u="none" cap="none" strike="noStrike">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lopatky</a:t>
            </a:r>
            <a:endParaRPr/>
          </a:p>
        </p:txBody>
      </p:sp>
      <p:sp>
        <p:nvSpPr>
          <p:cNvPr id="285" name="Google Shape;285;p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400"/>
              <a:buFont typeface="Arial"/>
              <a:buNone/>
            </a:pPr>
            <a:r>
              <a:rPr lang="sk" sz="1400">
                <a:solidFill>
                  <a:srgbClr val="000000"/>
                </a:solidFill>
              </a:rPr>
              <a:t>2. </a:t>
            </a:r>
            <a:r>
              <a:rPr b="1" lang="sk" sz="1400">
                <a:solidFill>
                  <a:srgbClr val="000000"/>
                </a:solidFill>
              </a:rPr>
              <a:t>MEDIÁLNÍ A LATERÁLNÍ POSUN LOPATKY</a:t>
            </a:r>
            <a:r>
              <a:rPr lang="sk" sz="1400">
                <a:solidFill>
                  <a:srgbClr val="000000"/>
                </a:solidFill>
              </a:rPr>
              <a:t> - celkový rozsah pohybu 15 cm</a:t>
            </a:r>
            <a:endParaRPr sz="1400">
              <a:solidFill>
                <a:srgbClr val="000000"/>
              </a:solidFill>
            </a:endParaRPr>
          </a:p>
          <a:p>
            <a:pPr indent="-317500" lvl="0" marL="457200" rtl="0" algn="l">
              <a:lnSpc>
                <a:spcPct val="115000"/>
              </a:lnSpc>
              <a:spcBef>
                <a:spcPts val="1000"/>
              </a:spcBef>
              <a:spcAft>
                <a:spcPts val="0"/>
              </a:spcAft>
              <a:buSzPts val="1400"/>
              <a:buChar char="●"/>
            </a:pPr>
            <a:r>
              <a:rPr lang="sk" sz="1400">
                <a:solidFill>
                  <a:srgbClr val="000000"/>
                </a:solidFill>
              </a:rPr>
              <a:t>při pohybu lopatky mediálně jde lopatka stále více do frontální roviny, cavitas glenoidalis </a:t>
            </a:r>
            <a:endParaRPr sz="1400">
              <a:solidFill>
                <a:srgbClr val="000000"/>
              </a:solidFill>
            </a:endParaRPr>
          </a:p>
          <a:p>
            <a:pPr indent="0" lvl="0" marL="457200" rtl="0" algn="l">
              <a:lnSpc>
                <a:spcPct val="115000"/>
              </a:lnSpc>
              <a:spcBef>
                <a:spcPts val="0"/>
              </a:spcBef>
              <a:spcAft>
                <a:spcPts val="0"/>
              </a:spcAft>
              <a:buClr>
                <a:srgbClr val="000000"/>
              </a:buClr>
              <a:buSzPts val="1400"/>
              <a:buFont typeface="Arial"/>
              <a:buNone/>
            </a:pPr>
            <a:r>
              <a:rPr lang="sk" sz="1400">
                <a:solidFill>
                  <a:srgbClr val="000000"/>
                </a:solidFill>
              </a:rPr>
              <a:t>se posouvá laterálně, zevní konec klíční kosti jde mediálně a posteriorně</a:t>
            </a:r>
            <a:endParaRPr sz="1400">
              <a:solidFill>
                <a:srgbClr val="000000"/>
              </a:solidFill>
            </a:endParaRPr>
          </a:p>
          <a:p>
            <a:pPr indent="0" lvl="0" marL="914400" rtl="0" algn="l">
              <a:lnSpc>
                <a:spcPct val="115000"/>
              </a:lnSpc>
              <a:spcBef>
                <a:spcPts val="0"/>
              </a:spcBef>
              <a:spcAft>
                <a:spcPts val="0"/>
              </a:spcAft>
              <a:buClr>
                <a:srgbClr val="000000"/>
              </a:buClr>
              <a:buSzPts val="1400"/>
              <a:buFont typeface="Arial"/>
              <a:buNone/>
            </a:pPr>
            <a:r>
              <a:rPr lang="sk" sz="1400">
                <a:solidFill>
                  <a:srgbClr val="000000"/>
                </a:solidFill>
              </a:rPr>
              <a:t>                                                                            zvětšení úhlu mezi lopatkou a klíční kostí</a:t>
            </a:r>
            <a:endParaRPr sz="1400">
              <a:solidFill>
                <a:srgbClr val="000000"/>
              </a:solidFill>
            </a:endParaRPr>
          </a:p>
          <a:p>
            <a:pPr indent="-317500" lvl="0" marL="457200" rtl="0" algn="l">
              <a:lnSpc>
                <a:spcPct val="115000"/>
              </a:lnSpc>
              <a:spcBef>
                <a:spcPts val="1000"/>
              </a:spcBef>
              <a:spcAft>
                <a:spcPts val="0"/>
              </a:spcAft>
              <a:buSzPts val="1400"/>
              <a:buChar char="●"/>
            </a:pPr>
            <a:r>
              <a:rPr lang="sk" sz="1400">
                <a:solidFill>
                  <a:srgbClr val="000000"/>
                </a:solidFill>
              </a:rPr>
              <a:t>při pohybu lopatky laterálně je tomu obráceně</a:t>
            </a:r>
            <a:endParaRPr sz="1400">
              <a:solidFill>
                <a:srgbClr val="000000"/>
              </a:solidFill>
            </a:endParaRPr>
          </a:p>
          <a:p>
            <a:pPr indent="0" lvl="0" marL="0" rtl="0" algn="l">
              <a:spcBef>
                <a:spcPts val="0"/>
              </a:spcBef>
              <a:spcAft>
                <a:spcPts val="0"/>
              </a:spcAft>
              <a:buNone/>
            </a:pPr>
            <a:r>
              <a:t/>
            </a:r>
            <a:endParaRPr/>
          </a:p>
        </p:txBody>
      </p:sp>
      <p:cxnSp>
        <p:nvCxnSpPr>
          <p:cNvPr id="286" name="Google Shape;286;p41"/>
          <p:cNvCxnSpPr/>
          <p:nvPr/>
        </p:nvCxnSpPr>
        <p:spPr>
          <a:xfrm>
            <a:off x="4371025" y="2237650"/>
            <a:ext cx="807900" cy="0"/>
          </a:xfrm>
          <a:prstGeom prst="straightConnector1">
            <a:avLst/>
          </a:prstGeom>
          <a:noFill/>
          <a:ln cap="flat" cmpd="sng" w="19050">
            <a:solidFill>
              <a:schemeClr val="dk2"/>
            </a:solidFill>
            <a:prstDash val="solid"/>
            <a:round/>
            <a:headEnd len="sm" w="sm" type="none"/>
            <a:tailEnd len="med" w="med" type="triangle"/>
          </a:ln>
        </p:spPr>
      </p:cxnSp>
      <p:pic>
        <p:nvPicPr>
          <p:cNvPr id="287" name="Google Shape;287;p41"/>
          <p:cNvPicPr preferRelativeResize="0"/>
          <p:nvPr/>
        </p:nvPicPr>
        <p:blipFill rotWithShape="1">
          <a:blip r:embed="rId3">
            <a:alphaModFix/>
          </a:blip>
          <a:srcRect b="0" l="0" r="0" t="0"/>
          <a:stretch/>
        </p:blipFill>
        <p:spPr>
          <a:xfrm>
            <a:off x="2532825" y="2768375"/>
            <a:ext cx="4484301" cy="2317650"/>
          </a:xfrm>
          <a:prstGeom prst="rect">
            <a:avLst/>
          </a:prstGeom>
          <a:noFill/>
          <a:ln>
            <a:noFill/>
          </a:ln>
        </p:spPr>
      </p:pic>
      <p:sp>
        <p:nvSpPr>
          <p:cNvPr id="288" name="Google Shape;288;p41"/>
          <p:cNvSpPr txBox="1"/>
          <p:nvPr/>
        </p:nvSpPr>
        <p:spPr>
          <a:xfrm>
            <a:off x="743950" y="3137525"/>
            <a:ext cx="1683000" cy="19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sk" sz="1400" u="none" cap="none" strike="noStrike">
                <a:solidFill>
                  <a:schemeClr val="dk2"/>
                </a:solidFill>
              </a:rPr>
              <a:t>PROTRAKCE</a:t>
            </a:r>
            <a:endParaRPr b="1"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rPr i="0" lang="sk" sz="1400" u="none" cap="none" strike="noStrike">
                <a:solidFill>
                  <a:srgbClr val="000000"/>
                </a:solidFill>
              </a:rPr>
              <a:t>laterální posun</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i="0" lang="sk" sz="1400" u="none" cap="none" strike="noStrike">
                <a:solidFill>
                  <a:srgbClr val="000000"/>
                </a:solidFill>
              </a:rPr>
              <a:t>(lateroventrální)</a:t>
            </a:r>
            <a:endParaRPr i="0" sz="1400" u="none" cap="none" strike="noStrike">
              <a:solidFill>
                <a:srgbClr val="000000"/>
              </a:solidFill>
            </a:endParaRPr>
          </a:p>
          <a:p>
            <a:pPr indent="0" lvl="0" marL="0" marR="0" rtl="0" algn="l">
              <a:lnSpc>
                <a:spcPct val="100000"/>
              </a:lnSpc>
              <a:spcBef>
                <a:spcPts val="1000"/>
              </a:spcBef>
              <a:spcAft>
                <a:spcPts val="0"/>
              </a:spcAft>
              <a:buClr>
                <a:srgbClr val="000000"/>
              </a:buClr>
              <a:buSzPts val="1200"/>
              <a:buFont typeface="Arial"/>
              <a:buNone/>
            </a:pPr>
            <a:r>
              <a:rPr b="1" i="0" lang="sk" sz="1200" u="none" cap="none" strike="noStrike">
                <a:solidFill>
                  <a:srgbClr val="000000"/>
                </a:solidFill>
              </a:rPr>
              <a:t>m. serratus anterior</a:t>
            </a:r>
            <a:endParaRPr b="1"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Arial"/>
              <a:buNone/>
            </a:pPr>
            <a:r>
              <a:rPr i="0" lang="sk" sz="1200" u="none" cap="none" strike="noStrike">
                <a:solidFill>
                  <a:srgbClr val="000000"/>
                </a:solidFill>
              </a:rPr>
              <a:t>m. trapezius</a:t>
            </a:r>
            <a:endParaRPr i="0" sz="1200" u="none" cap="none" strike="noStrike">
              <a:solidFill>
                <a:srgbClr val="000000"/>
              </a:solidFill>
            </a:endParaRPr>
          </a:p>
        </p:txBody>
      </p:sp>
      <p:sp>
        <p:nvSpPr>
          <p:cNvPr id="289" name="Google Shape;289;p41"/>
          <p:cNvSpPr txBox="1"/>
          <p:nvPr/>
        </p:nvSpPr>
        <p:spPr>
          <a:xfrm>
            <a:off x="7084650" y="3137525"/>
            <a:ext cx="1545900" cy="12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sk" sz="1400" u="none" cap="none" strike="noStrike">
                <a:solidFill>
                  <a:schemeClr val="dk2"/>
                </a:solidFill>
              </a:rPr>
              <a:t>RETRAKCE</a:t>
            </a:r>
            <a:endParaRPr b="1" i="0" sz="1400" u="none" cap="none" strike="noStrike">
              <a:solidFill>
                <a:schemeClr val="dk2"/>
              </a:solidFill>
            </a:endParaRPr>
          </a:p>
          <a:p>
            <a:pPr indent="0" lvl="0" marL="0" marR="0" rtl="0" algn="l">
              <a:lnSpc>
                <a:spcPct val="100000"/>
              </a:lnSpc>
              <a:spcBef>
                <a:spcPts val="0"/>
              </a:spcBef>
              <a:spcAft>
                <a:spcPts val="0"/>
              </a:spcAft>
              <a:buClr>
                <a:srgbClr val="000000"/>
              </a:buClr>
              <a:buSzPts val="1400"/>
              <a:buFont typeface="Arial"/>
              <a:buNone/>
            </a:pPr>
            <a:r>
              <a:rPr i="0" lang="sk" sz="1400" u="none" cap="none" strike="noStrike">
                <a:solidFill>
                  <a:srgbClr val="000000"/>
                </a:solidFill>
              </a:rPr>
              <a:t>mediální posun</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i="0" lang="sk" sz="1400" u="none" cap="none" strike="noStrike">
                <a:solidFill>
                  <a:srgbClr val="000000"/>
                </a:solidFill>
              </a:rPr>
              <a:t>addukce k páteři</a:t>
            </a:r>
            <a:endParaRPr i="0" sz="1400" u="none" cap="none" strike="noStrike">
              <a:solidFill>
                <a:srgbClr val="000000"/>
              </a:solidFill>
            </a:endParaRPr>
          </a:p>
          <a:p>
            <a:pPr indent="0" lvl="0" marL="0" marR="0" rtl="0" algn="l">
              <a:lnSpc>
                <a:spcPct val="100000"/>
              </a:lnSpc>
              <a:spcBef>
                <a:spcPts val="1000"/>
              </a:spcBef>
              <a:spcAft>
                <a:spcPts val="0"/>
              </a:spcAft>
              <a:buClr>
                <a:srgbClr val="000000"/>
              </a:buClr>
              <a:buSzPts val="1200"/>
              <a:buFont typeface="Arial"/>
              <a:buNone/>
            </a:pPr>
            <a:r>
              <a:rPr b="1" i="0" lang="sk" sz="1200" u="none" cap="none" strike="noStrike">
                <a:solidFill>
                  <a:srgbClr val="000000"/>
                </a:solidFill>
              </a:rPr>
              <a:t>m. trapezius</a:t>
            </a:r>
            <a:endParaRPr b="1"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Arial"/>
              <a:buNone/>
            </a:pPr>
            <a:r>
              <a:rPr b="1" i="0" lang="sk" sz="1200" u="none" cap="none" strike="noStrike">
                <a:solidFill>
                  <a:srgbClr val="000000"/>
                </a:solidFill>
              </a:rPr>
              <a:t>mm. rhomboidei</a:t>
            </a:r>
            <a:endParaRPr b="1" i="0" sz="12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Skloubení ramenního pletence</a:t>
            </a:r>
            <a:endParaRPr/>
          </a:p>
        </p:txBody>
      </p:sp>
      <p:sp>
        <p:nvSpPr>
          <p:cNvPr id="154" name="Google Shape;154;p24"/>
          <p:cNvSpPr txBox="1"/>
          <p:nvPr>
            <p:ph idx="1" type="body"/>
          </p:nvPr>
        </p:nvSpPr>
        <p:spPr>
          <a:xfrm>
            <a:off x="540000" y="1269000"/>
            <a:ext cx="43038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400"/>
              <a:buFont typeface="Arial"/>
              <a:buNone/>
            </a:pPr>
            <a:r>
              <a:rPr b="1" lang="sk" sz="1200">
                <a:solidFill>
                  <a:srgbClr val="000000"/>
                </a:solidFill>
              </a:rPr>
              <a:t>PRAVÁ SKLOUBENÍ (anatomické):</a:t>
            </a:r>
            <a:endParaRPr b="1"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art. glenohumeralis (GH) -1</a:t>
            </a:r>
            <a:endParaRPr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art. akromioclavicularis (AC) - 4</a:t>
            </a:r>
            <a:endParaRPr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art. sternoclavicularis (SC) - 5</a:t>
            </a:r>
            <a:endParaRPr sz="1200">
              <a:solidFill>
                <a:srgbClr val="000000"/>
              </a:solidFill>
            </a:endParaRPr>
          </a:p>
          <a:p>
            <a:pPr indent="0" lvl="0" marL="0" rtl="0" algn="l">
              <a:lnSpc>
                <a:spcPct val="100000"/>
              </a:lnSpc>
              <a:spcBef>
                <a:spcPts val="0"/>
              </a:spcBef>
              <a:spcAft>
                <a:spcPts val="0"/>
              </a:spcAft>
              <a:buClr>
                <a:srgbClr val="000000"/>
              </a:buClr>
              <a:buSzPts val="1400"/>
              <a:buFont typeface="Arial"/>
              <a:buNone/>
            </a:pPr>
            <a:r>
              <a:t/>
            </a:r>
            <a:endParaRPr sz="1200">
              <a:solidFill>
                <a:srgbClr val="000000"/>
              </a:solidFill>
            </a:endParaRPr>
          </a:p>
          <a:p>
            <a:pPr indent="0" lvl="0" marL="0" rtl="0" algn="l">
              <a:lnSpc>
                <a:spcPct val="115000"/>
              </a:lnSpc>
              <a:spcBef>
                <a:spcPts val="0"/>
              </a:spcBef>
              <a:spcAft>
                <a:spcPts val="0"/>
              </a:spcAft>
              <a:buClr>
                <a:srgbClr val="000000"/>
              </a:buClr>
              <a:buSzPts val="1400"/>
              <a:buFont typeface="Arial"/>
              <a:buNone/>
            </a:pPr>
            <a:r>
              <a:rPr b="1" lang="sk" sz="1200">
                <a:solidFill>
                  <a:srgbClr val="000000"/>
                </a:solidFill>
              </a:rPr>
              <a:t>NEPRAVÁ SKLOUBENÍ (funkční, fyziologické):</a:t>
            </a:r>
            <a:endParaRPr b="1"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subacromiální/subdeltoideální kloub - 2</a:t>
            </a:r>
            <a:endParaRPr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scapulothorakální kloub - 3</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b="1" lang="sk" sz="1200">
                <a:solidFill>
                  <a:srgbClr val="000000"/>
                </a:solidFill>
              </a:rPr>
              <a:t>PASIVNÍ KOMPONENTY:</a:t>
            </a:r>
            <a:endParaRPr b="1"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scapula, humerus, clavicula, sternum a jejich spoje</a:t>
            </a:r>
            <a:endParaRPr sz="1200">
              <a:solidFill>
                <a:srgbClr val="000000"/>
              </a:solidFill>
            </a:endParaRPr>
          </a:p>
          <a:p>
            <a:pPr indent="0" lvl="0" marL="0" rtl="0" algn="l">
              <a:lnSpc>
                <a:spcPct val="115000"/>
              </a:lnSpc>
              <a:spcBef>
                <a:spcPts val="0"/>
              </a:spcBef>
              <a:spcAft>
                <a:spcPts val="0"/>
              </a:spcAft>
              <a:buNone/>
            </a:pPr>
            <a:r>
              <a:t/>
            </a:r>
            <a:endParaRPr sz="1200">
              <a:solidFill>
                <a:srgbClr val="000000"/>
              </a:solidFill>
            </a:endParaRPr>
          </a:p>
          <a:p>
            <a:pPr indent="0" lvl="0" marL="0" rtl="0" algn="l">
              <a:lnSpc>
                <a:spcPct val="115000"/>
              </a:lnSpc>
              <a:spcBef>
                <a:spcPts val="0"/>
              </a:spcBef>
              <a:spcAft>
                <a:spcPts val="0"/>
              </a:spcAft>
              <a:buNone/>
            </a:pPr>
            <a:r>
              <a:rPr b="1" lang="sk" sz="1200">
                <a:solidFill>
                  <a:srgbClr val="000000"/>
                </a:solidFill>
              </a:rPr>
              <a:t>AKTIVNÍ KOMPONENTY: </a:t>
            </a:r>
            <a:endParaRPr b="1"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svaly pletence</a:t>
            </a:r>
            <a:endParaRPr sz="1200">
              <a:solidFill>
                <a:srgbClr val="000000"/>
              </a:solidFill>
            </a:endParaRPr>
          </a:p>
          <a:p>
            <a:pPr indent="0" lvl="0" marL="0" rtl="0" algn="l">
              <a:lnSpc>
                <a:spcPct val="115000"/>
              </a:lnSpc>
              <a:spcBef>
                <a:spcPts val="0"/>
              </a:spcBef>
              <a:spcAft>
                <a:spcPts val="0"/>
              </a:spcAft>
              <a:buClr>
                <a:srgbClr val="000000"/>
              </a:buClr>
              <a:buSzPts val="1400"/>
              <a:buFont typeface="Arial"/>
              <a:buNone/>
            </a:pPr>
            <a:r>
              <a:rPr b="1" lang="sk" sz="1200">
                <a:solidFill>
                  <a:srgbClr val="000000"/>
                </a:solidFill>
              </a:rPr>
              <a:t>FUNKCE</a:t>
            </a:r>
            <a:endParaRPr b="1" sz="1200">
              <a:solidFill>
                <a:srgbClr val="000000"/>
              </a:solidFill>
            </a:endParaRPr>
          </a:p>
          <a:p>
            <a:pPr indent="-304800" lvl="0" marL="457200" rtl="0" algn="l">
              <a:lnSpc>
                <a:spcPct val="115000"/>
              </a:lnSpc>
              <a:spcBef>
                <a:spcPts val="0"/>
              </a:spcBef>
              <a:spcAft>
                <a:spcPts val="0"/>
              </a:spcAft>
              <a:buSzPts val="1200"/>
              <a:buChar char="●"/>
            </a:pPr>
            <a:r>
              <a:rPr lang="sk" sz="1200">
                <a:solidFill>
                  <a:srgbClr val="000000"/>
                </a:solidFill>
              </a:rPr>
              <a:t>Zajištění maximální mobility a maximální stability HK</a:t>
            </a:r>
            <a:endParaRPr sz="1200">
              <a:solidFill>
                <a:srgbClr val="000000"/>
              </a:solidFill>
            </a:endParaRPr>
          </a:p>
          <a:p>
            <a:pPr indent="0" lvl="0" marL="0" rtl="0" algn="l">
              <a:spcBef>
                <a:spcPts val="0"/>
              </a:spcBef>
              <a:spcAft>
                <a:spcPts val="0"/>
              </a:spcAft>
              <a:buNone/>
            </a:pPr>
            <a:r>
              <a:t/>
            </a:r>
            <a:endParaRPr sz="1200"/>
          </a:p>
        </p:txBody>
      </p:sp>
      <p:pic>
        <p:nvPicPr>
          <p:cNvPr id="155" name="Google Shape;155;p24"/>
          <p:cNvPicPr preferRelativeResize="0"/>
          <p:nvPr/>
        </p:nvPicPr>
        <p:blipFill rotWithShape="1">
          <a:blip r:embed="rId3">
            <a:alphaModFix/>
          </a:blip>
          <a:srcRect b="0" l="0" r="0" t="0"/>
          <a:stretch/>
        </p:blipFill>
        <p:spPr>
          <a:xfrm>
            <a:off x="4652225" y="1113250"/>
            <a:ext cx="3289900" cy="352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lopatky</a:t>
            </a:r>
            <a:endParaRPr/>
          </a:p>
        </p:txBody>
      </p:sp>
      <p:sp>
        <p:nvSpPr>
          <p:cNvPr id="295" name="Google Shape;295;p4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400"/>
              <a:buFont typeface="Arial"/>
              <a:buNone/>
            </a:pPr>
            <a:r>
              <a:rPr lang="sk" sz="1400">
                <a:solidFill>
                  <a:srgbClr val="000000"/>
                </a:solidFill>
              </a:rPr>
              <a:t>3. </a:t>
            </a:r>
            <a:r>
              <a:rPr b="1" lang="sk" sz="1400">
                <a:solidFill>
                  <a:srgbClr val="000000"/>
                </a:solidFill>
              </a:rPr>
              <a:t>LATERÁLNÍ A MEDIÁLNÍ ROTACE DOLNÍHO ÚHLU LOPATKY</a:t>
            </a:r>
            <a:endParaRPr b="1" sz="1400">
              <a:solidFill>
                <a:srgbClr val="000000"/>
              </a:solidFill>
            </a:endParaRPr>
          </a:p>
          <a:p>
            <a:pPr indent="-317500" lvl="0" marL="457200" rtl="0" algn="l">
              <a:lnSpc>
                <a:spcPct val="115000"/>
              </a:lnSpc>
              <a:spcBef>
                <a:spcPts val="1000"/>
              </a:spcBef>
              <a:spcAft>
                <a:spcPts val="0"/>
              </a:spcAft>
              <a:buSzPts val="1400"/>
              <a:buChar char="●"/>
            </a:pPr>
            <a:r>
              <a:rPr lang="sk" sz="1400">
                <a:solidFill>
                  <a:srgbClr val="000000"/>
                </a:solidFill>
              </a:rPr>
              <a:t>při ABD či elevaci paže</a:t>
            </a:r>
            <a:endParaRPr sz="1400">
              <a:solidFill>
                <a:srgbClr val="000000"/>
              </a:solidFill>
            </a:endParaRPr>
          </a:p>
          <a:p>
            <a:pPr indent="-317500" lvl="0" marL="457200" rtl="0" algn="l">
              <a:lnSpc>
                <a:spcPct val="115000"/>
              </a:lnSpc>
              <a:spcBef>
                <a:spcPts val="1000"/>
              </a:spcBef>
              <a:spcAft>
                <a:spcPts val="0"/>
              </a:spcAft>
              <a:buSzPts val="1400"/>
              <a:buFont typeface="Roboto"/>
              <a:buChar char="●"/>
            </a:pPr>
            <a:r>
              <a:rPr lang="sk" sz="1400">
                <a:solidFill>
                  <a:srgbClr val="000000"/>
                </a:solidFill>
              </a:rPr>
              <a:t>při </a:t>
            </a:r>
            <a:r>
              <a:rPr b="1" lang="sk" sz="1400">
                <a:solidFill>
                  <a:schemeClr val="dk2"/>
                </a:solidFill>
              </a:rPr>
              <a:t>mediální rotaci</a:t>
            </a:r>
            <a:r>
              <a:rPr lang="sk" sz="1400">
                <a:solidFill>
                  <a:srgbClr val="000000"/>
                </a:solidFill>
              </a:rPr>
              <a:t> dolního úhlu (retroverze) - fossa glenoidalis míří dolů</a:t>
            </a:r>
            <a:endParaRPr sz="1400">
              <a:solidFill>
                <a:srgbClr val="000000"/>
              </a:solidFill>
            </a:endParaRPr>
          </a:p>
          <a:p>
            <a:pPr indent="-317500" lvl="0" marL="457200" rtl="0" algn="l">
              <a:lnSpc>
                <a:spcPct val="115000"/>
              </a:lnSpc>
              <a:spcBef>
                <a:spcPts val="1000"/>
              </a:spcBef>
              <a:spcAft>
                <a:spcPts val="0"/>
              </a:spcAft>
              <a:buSzPts val="1400"/>
              <a:buFont typeface="Roboto"/>
              <a:buChar char="●"/>
            </a:pPr>
            <a:r>
              <a:rPr lang="sk" sz="1400">
                <a:solidFill>
                  <a:srgbClr val="000000"/>
                </a:solidFill>
              </a:rPr>
              <a:t>při </a:t>
            </a:r>
            <a:r>
              <a:rPr b="1" lang="sk" sz="1400">
                <a:solidFill>
                  <a:schemeClr val="dk2"/>
                </a:solidFill>
              </a:rPr>
              <a:t>laterální rotaci </a:t>
            </a:r>
            <a:r>
              <a:rPr lang="sk" sz="1400">
                <a:solidFill>
                  <a:srgbClr val="000000"/>
                </a:solidFill>
              </a:rPr>
              <a:t>dolního úhlu (anteverze) - fossa glenoidalis míří nahoru</a:t>
            </a:r>
            <a:endParaRPr sz="1400">
              <a:solidFill>
                <a:srgbClr val="000000"/>
              </a:solidFill>
            </a:endParaRPr>
          </a:p>
          <a:p>
            <a:pPr indent="0" lvl="0" marL="457200" rtl="0" algn="l">
              <a:lnSpc>
                <a:spcPct val="115000"/>
              </a:lnSpc>
              <a:spcBef>
                <a:spcPts val="1000"/>
              </a:spcBef>
              <a:spcAft>
                <a:spcPts val="0"/>
              </a:spcAft>
              <a:buClr>
                <a:srgbClr val="000000"/>
              </a:buClr>
              <a:buSzPts val="1400"/>
              <a:buFont typeface="Arial"/>
              <a:buNone/>
            </a:pPr>
            <a:r>
              <a:t/>
            </a:r>
            <a:endParaRPr sz="1400">
              <a:solidFill>
                <a:srgbClr val="000000"/>
              </a:solidFill>
            </a:endParaRPr>
          </a:p>
          <a:p>
            <a:pPr indent="-317500" lvl="0" marL="457200" rtl="0" algn="l">
              <a:lnSpc>
                <a:spcPct val="115000"/>
              </a:lnSpc>
              <a:spcBef>
                <a:spcPts val="1000"/>
              </a:spcBef>
              <a:spcAft>
                <a:spcPts val="0"/>
              </a:spcAft>
              <a:buSzPts val="1400"/>
              <a:buChar char="●"/>
            </a:pPr>
            <a:r>
              <a:rPr lang="sk" sz="1400">
                <a:solidFill>
                  <a:srgbClr val="000000"/>
                </a:solidFill>
              </a:rPr>
              <a:t>rozsah pohybu až 60° - asi 10 cm laterálně</a:t>
            </a:r>
            <a:endParaRPr sz="1400">
              <a:solidFill>
                <a:srgbClr val="000000"/>
              </a:solidFill>
            </a:endParaRPr>
          </a:p>
          <a:p>
            <a:pPr indent="0" lvl="0" marL="457200" rtl="0" algn="l">
              <a:lnSpc>
                <a:spcPct val="115000"/>
              </a:lnSpc>
              <a:spcBef>
                <a:spcPts val="1000"/>
              </a:spcBef>
              <a:spcAft>
                <a:spcPts val="0"/>
              </a:spcAft>
              <a:buClr>
                <a:srgbClr val="000000"/>
              </a:buClr>
              <a:buSzPts val="1400"/>
              <a:buFont typeface="Arial"/>
              <a:buNone/>
            </a:pPr>
            <a:r>
              <a:t/>
            </a:r>
            <a:endParaRPr sz="1400">
              <a:solidFill>
                <a:srgbClr val="000000"/>
              </a:solidFill>
            </a:endParaRPr>
          </a:p>
          <a:p>
            <a:pPr indent="0" lvl="0" marL="0" rtl="0" algn="l">
              <a:spcBef>
                <a:spcPts val="1000"/>
              </a:spcBef>
              <a:spcAft>
                <a:spcPts val="0"/>
              </a:spcAft>
              <a:buNone/>
            </a:pPr>
            <a:r>
              <a:t/>
            </a:r>
            <a:endParaRPr/>
          </a:p>
        </p:txBody>
      </p:sp>
      <p:pic>
        <p:nvPicPr>
          <p:cNvPr id="296" name="Google Shape;296;p42"/>
          <p:cNvPicPr preferRelativeResize="0"/>
          <p:nvPr/>
        </p:nvPicPr>
        <p:blipFill rotWithShape="1">
          <a:blip r:embed="rId3">
            <a:alphaModFix/>
          </a:blip>
          <a:srcRect b="0" l="0" r="0" t="0"/>
          <a:stretch/>
        </p:blipFill>
        <p:spPr>
          <a:xfrm>
            <a:off x="4413275" y="2719125"/>
            <a:ext cx="3710900" cy="228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lopatky - shrnutí</a:t>
            </a:r>
            <a:endParaRPr/>
          </a:p>
        </p:txBody>
      </p:sp>
      <p:sp>
        <p:nvSpPr>
          <p:cNvPr id="302" name="Google Shape;302;p43"/>
          <p:cNvSpPr txBox="1"/>
          <p:nvPr>
            <p:ph idx="1" type="body"/>
          </p:nvPr>
        </p:nvSpPr>
        <p:spPr>
          <a:xfrm>
            <a:off x="540000" y="1269000"/>
            <a:ext cx="5578800" cy="3105000"/>
          </a:xfrm>
          <a:prstGeom prst="rect">
            <a:avLst/>
          </a:prstGeom>
        </p:spPr>
        <p:txBody>
          <a:bodyPr anchorCtr="0" anchor="t" bIns="0" lIns="0" spcFirstLastPara="1" rIns="0" wrap="square" tIns="0">
            <a:noAutofit/>
          </a:bodyPr>
          <a:lstStyle/>
          <a:p>
            <a:pPr indent="0" lvl="0" marL="0" rtl="0" algn="l">
              <a:lnSpc>
                <a:spcPct val="150000"/>
              </a:lnSpc>
              <a:spcBef>
                <a:spcPts val="1200"/>
              </a:spcBef>
              <a:spcAft>
                <a:spcPts val="0"/>
              </a:spcAft>
              <a:buNone/>
            </a:pPr>
            <a:r>
              <a:rPr b="1" lang="sk" sz="1500"/>
              <a:t>pohyby lopatky: </a:t>
            </a:r>
            <a:endParaRPr b="1" sz="1500"/>
          </a:p>
          <a:p>
            <a:pPr indent="-323850" lvl="0" marL="457200" rtl="0" algn="l">
              <a:lnSpc>
                <a:spcPct val="150000"/>
              </a:lnSpc>
              <a:spcBef>
                <a:spcPts val="1200"/>
              </a:spcBef>
              <a:spcAft>
                <a:spcPts val="0"/>
              </a:spcAft>
              <a:buSzPts val="1500"/>
              <a:buChar char="●"/>
            </a:pPr>
            <a:r>
              <a:rPr lang="sk" sz="1500"/>
              <a:t>elevace (horní porce m. trapezius, m. levator scapulae, mm. rhomboidei)/deprese (dolní porce m. trapezius, m. pectoralis minor), protrakce (m. serratus anterior, m. pectoralis minor)/retrakce (střední porce m. trapezius, mm. rhomboidei), anteverze (m. serratus ant., horní a dolní porce m. trapezius)/retroverze (mm. rhomboidei, m. levator scapulae, m. pectoralis minor)</a:t>
            </a:r>
            <a:endParaRPr sz="1500"/>
          </a:p>
          <a:p>
            <a:pPr indent="-323850" lvl="0" marL="457200" rtl="0" algn="l">
              <a:lnSpc>
                <a:spcPct val="150000"/>
              </a:lnSpc>
              <a:spcBef>
                <a:spcPts val="0"/>
              </a:spcBef>
              <a:spcAft>
                <a:spcPts val="0"/>
              </a:spcAft>
              <a:buSzPts val="1500"/>
              <a:buChar char="●"/>
            </a:pPr>
            <a:r>
              <a:rPr lang="sk" sz="1500"/>
              <a:t>elevace (55°)/deprese (5°), protrakce/retrakce (cca 10°), rotace (cca 30°) – sklon kloubní jamky se při rotacích mění až o 50° </a:t>
            </a:r>
            <a:br>
              <a:rPr lang="sk" sz="1500"/>
            </a:br>
            <a:r>
              <a:rPr lang="sk" sz="1500"/>
              <a:t> 							</a:t>
            </a:r>
            <a:endParaRPr sz="1500"/>
          </a:p>
          <a:p>
            <a:pPr indent="0" lvl="0" marL="0" rtl="0" algn="l">
              <a:lnSpc>
                <a:spcPct val="150000"/>
              </a:lnSpc>
              <a:spcBef>
                <a:spcPts val="120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None/>
            </a:pPr>
            <a:r>
              <a:t/>
            </a:r>
            <a:endParaRPr sz="1500"/>
          </a:p>
        </p:txBody>
      </p:sp>
      <p:pic>
        <p:nvPicPr>
          <p:cNvPr id="303" name="Google Shape;303;p43"/>
          <p:cNvPicPr preferRelativeResize="0"/>
          <p:nvPr/>
        </p:nvPicPr>
        <p:blipFill>
          <a:blip r:embed="rId3">
            <a:alphaModFix/>
          </a:blip>
          <a:stretch>
            <a:fillRect/>
          </a:stretch>
        </p:blipFill>
        <p:spPr>
          <a:xfrm>
            <a:off x="6248275" y="1269000"/>
            <a:ext cx="2476500" cy="1847850"/>
          </a:xfrm>
          <a:prstGeom prst="rect">
            <a:avLst/>
          </a:prstGeom>
          <a:noFill/>
          <a:ln>
            <a:noFill/>
          </a:ln>
        </p:spPr>
      </p:pic>
      <p:sp>
        <p:nvSpPr>
          <p:cNvPr id="304" name="Google Shape;304;p43"/>
          <p:cNvSpPr txBox="1"/>
          <p:nvPr/>
        </p:nvSpPr>
        <p:spPr>
          <a:xfrm>
            <a:off x="6118800" y="3116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https://coretraining.cz/2015/09/je-posilovani-svalu-rotatorove-manzety-skutecnym-resenim-pro-vase-ramena/</a:t>
            </a:r>
            <a:r>
              <a:rPr lang="sk" sz="800"/>
              <a:t> </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Pohyby lopatky - shrnutí</a:t>
            </a:r>
            <a:endParaRPr/>
          </a:p>
        </p:txBody>
      </p:sp>
      <p:pic>
        <p:nvPicPr>
          <p:cNvPr id="310" name="Google Shape;310;p44"/>
          <p:cNvPicPr preferRelativeResize="0"/>
          <p:nvPr/>
        </p:nvPicPr>
        <p:blipFill rotWithShape="1">
          <a:blip r:embed="rId3">
            <a:alphaModFix/>
          </a:blip>
          <a:srcRect b="0" l="0" r="0" t="0"/>
          <a:stretch/>
        </p:blipFill>
        <p:spPr>
          <a:xfrm>
            <a:off x="1242875" y="986925"/>
            <a:ext cx="6296925" cy="399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paže (Kapandji)</a:t>
            </a:r>
            <a:endParaRPr/>
          </a:p>
        </p:txBody>
      </p:sp>
      <p:sp>
        <p:nvSpPr>
          <p:cNvPr id="316" name="Google Shape;316;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1000"/>
              </a:spcBef>
              <a:spcAft>
                <a:spcPts val="0"/>
              </a:spcAft>
              <a:buClr>
                <a:schemeClr val="dk2"/>
              </a:buClr>
              <a:buSzPts val="1400"/>
              <a:buAutoNum type="arabicPeriod"/>
            </a:pPr>
            <a:r>
              <a:rPr b="1" lang="sk" sz="1400">
                <a:solidFill>
                  <a:schemeClr val="dk2"/>
                </a:solidFill>
              </a:rPr>
              <a:t>FÁZE   (0° - 50°/60°)</a:t>
            </a:r>
            <a:endParaRPr b="1" sz="1400">
              <a:solidFill>
                <a:schemeClr val="dk2"/>
              </a:solidFill>
            </a:endParaRPr>
          </a:p>
          <a:p>
            <a:pPr indent="-317500" lvl="0" marL="457200" rtl="0" algn="l">
              <a:lnSpc>
                <a:spcPct val="115000"/>
              </a:lnSpc>
              <a:spcBef>
                <a:spcPts val="1000"/>
              </a:spcBef>
              <a:spcAft>
                <a:spcPts val="0"/>
              </a:spcAft>
              <a:buSzPts val="1400"/>
              <a:buFont typeface="Roboto"/>
              <a:buChar char="●"/>
            </a:pPr>
            <a:r>
              <a:rPr b="1" lang="sk" sz="1400">
                <a:solidFill>
                  <a:srgbClr val="404040"/>
                </a:solidFill>
              </a:rPr>
              <a:t>podílející se svaly</a:t>
            </a:r>
            <a:r>
              <a:rPr lang="sk" sz="1400">
                <a:solidFill>
                  <a:srgbClr val="404040"/>
                </a:solidFill>
              </a:rPr>
              <a:t> – přední část m. deltoideus, m. coracobrachialis, claviculární vlákna                    m. pectoralis major</a:t>
            </a:r>
            <a:endParaRPr sz="1400">
              <a:solidFill>
                <a:srgbClr val="404040"/>
              </a:solidFill>
            </a:endParaRPr>
          </a:p>
          <a:p>
            <a:pPr indent="-317500" lvl="0" marL="457200" rtl="0" algn="l">
              <a:lnSpc>
                <a:spcPct val="115000"/>
              </a:lnSpc>
              <a:spcBef>
                <a:spcPts val="0"/>
              </a:spcBef>
              <a:spcAft>
                <a:spcPts val="0"/>
              </a:spcAft>
              <a:buSzPts val="1400"/>
              <a:buFont typeface="Roboto"/>
              <a:buChar char="●"/>
            </a:pPr>
            <a:r>
              <a:rPr b="1" lang="sk" sz="1400">
                <a:solidFill>
                  <a:srgbClr val="404040"/>
                </a:solidFill>
              </a:rPr>
              <a:t>pohyb je limitován</a:t>
            </a:r>
            <a:r>
              <a:rPr lang="sk" sz="1400">
                <a:solidFill>
                  <a:srgbClr val="404040"/>
                </a:solidFill>
              </a:rPr>
              <a:t> – napětím zadní části lig. coracohumerale, odporem m. teres minor et major,   m. infraspinatus</a:t>
            </a:r>
            <a:endParaRPr sz="1400">
              <a:solidFill>
                <a:srgbClr val="404040"/>
              </a:solidFill>
            </a:endParaRPr>
          </a:p>
          <a:p>
            <a:pPr indent="0" lvl="0" marL="457200" rtl="0" algn="l">
              <a:lnSpc>
                <a:spcPct val="115000"/>
              </a:lnSpc>
              <a:spcBef>
                <a:spcPts val="1000"/>
              </a:spcBef>
              <a:spcAft>
                <a:spcPts val="0"/>
              </a:spcAft>
              <a:buNone/>
            </a:pPr>
            <a:r>
              <a:t/>
            </a:r>
            <a:endParaRPr sz="1400">
              <a:solidFill>
                <a:srgbClr val="404040"/>
              </a:solidFill>
            </a:endParaRPr>
          </a:p>
          <a:p>
            <a:pPr indent="-317500" lvl="0" marL="457200" rtl="0" algn="l">
              <a:lnSpc>
                <a:spcPct val="115000"/>
              </a:lnSpc>
              <a:spcBef>
                <a:spcPts val="1000"/>
              </a:spcBef>
              <a:spcAft>
                <a:spcPts val="0"/>
              </a:spcAft>
              <a:buSzPts val="1400"/>
              <a:buAutoNum type="arabicPeriod"/>
            </a:pPr>
            <a:r>
              <a:rPr b="1" lang="sk" sz="1400">
                <a:solidFill>
                  <a:schemeClr val="dk2"/>
                </a:solidFill>
              </a:rPr>
              <a:t>FÁZE   (60° - 120°) </a:t>
            </a:r>
            <a:r>
              <a:rPr lang="sk" sz="1400">
                <a:solidFill>
                  <a:srgbClr val="404040"/>
                </a:solidFill>
              </a:rPr>
              <a:t>– rotace lopatky laterálně o 60°    	</a:t>
            </a:r>
            <a:endParaRPr sz="1400">
              <a:solidFill>
                <a:srgbClr val="404040"/>
              </a:solidFill>
            </a:endParaRPr>
          </a:p>
          <a:p>
            <a:pPr indent="-317500" lvl="0" marL="457200" rtl="0" algn="l">
              <a:lnSpc>
                <a:spcPct val="115000"/>
              </a:lnSpc>
              <a:spcBef>
                <a:spcPts val="1000"/>
              </a:spcBef>
              <a:spcAft>
                <a:spcPts val="0"/>
              </a:spcAft>
              <a:buSzPts val="1400"/>
              <a:buChar char="●"/>
            </a:pPr>
            <a:r>
              <a:rPr b="1" lang="sk" sz="1400">
                <a:solidFill>
                  <a:schemeClr val="dk2"/>
                </a:solidFill>
              </a:rPr>
              <a:t>fossa glenoidalis se obrací anteriorně a superiorně</a:t>
            </a:r>
            <a:endParaRPr b="1" sz="1400">
              <a:solidFill>
                <a:schemeClr val="dk2"/>
              </a:solidFill>
            </a:endParaRPr>
          </a:p>
          <a:p>
            <a:pPr indent="-317500" lvl="1" marL="1371600" rtl="0" algn="l">
              <a:lnSpc>
                <a:spcPct val="115000"/>
              </a:lnSpc>
              <a:spcBef>
                <a:spcPts val="0"/>
              </a:spcBef>
              <a:spcAft>
                <a:spcPts val="0"/>
              </a:spcAft>
              <a:buClr>
                <a:srgbClr val="404040"/>
              </a:buClr>
              <a:buSzPts val="1400"/>
              <a:buChar char="○"/>
            </a:pPr>
            <a:r>
              <a:rPr lang="sk" sz="1400">
                <a:solidFill>
                  <a:srgbClr val="404040"/>
                </a:solidFill>
              </a:rPr>
              <a:t>axiální rotace v AC a SC kloubu, v každém o 30°</a:t>
            </a:r>
            <a:endParaRPr sz="1400">
              <a:solidFill>
                <a:srgbClr val="404040"/>
              </a:solidFill>
            </a:endParaRPr>
          </a:p>
          <a:p>
            <a:pPr indent="-317500" lvl="0" marL="457200" rtl="0" algn="l">
              <a:lnSpc>
                <a:spcPct val="115000"/>
              </a:lnSpc>
              <a:spcBef>
                <a:spcPts val="0"/>
              </a:spcBef>
              <a:spcAft>
                <a:spcPts val="0"/>
              </a:spcAft>
              <a:buSzPts val="1400"/>
              <a:buFont typeface="Roboto"/>
              <a:buChar char="●"/>
            </a:pPr>
            <a:r>
              <a:rPr b="1" lang="sk" sz="1400">
                <a:solidFill>
                  <a:srgbClr val="404040"/>
                </a:solidFill>
              </a:rPr>
              <a:t>podílející se svaly </a:t>
            </a:r>
            <a:r>
              <a:rPr lang="sk" sz="1400">
                <a:solidFill>
                  <a:srgbClr val="404040"/>
                </a:solidFill>
              </a:rPr>
              <a:t>– m. serratus anterior, m. trapezius</a:t>
            </a:r>
            <a:endParaRPr sz="1400">
              <a:solidFill>
                <a:srgbClr val="404040"/>
              </a:solidFill>
            </a:endParaRPr>
          </a:p>
          <a:p>
            <a:pPr indent="-317500" lvl="0" marL="457200" rtl="0" algn="l">
              <a:lnSpc>
                <a:spcPct val="115000"/>
              </a:lnSpc>
              <a:spcBef>
                <a:spcPts val="0"/>
              </a:spcBef>
              <a:spcAft>
                <a:spcPts val="0"/>
              </a:spcAft>
              <a:buSzPts val="1400"/>
              <a:buFont typeface="Roboto"/>
              <a:buChar char="●"/>
            </a:pPr>
            <a:r>
              <a:rPr b="1" lang="sk" sz="1400">
                <a:solidFill>
                  <a:srgbClr val="404040"/>
                </a:solidFill>
              </a:rPr>
              <a:t>pohyb je limitován</a:t>
            </a:r>
            <a:r>
              <a:rPr lang="sk" sz="1400">
                <a:solidFill>
                  <a:srgbClr val="404040"/>
                </a:solidFill>
              </a:rPr>
              <a:t> – odporem m. latissimus dorsi a costosternálními vlákny m. pectoralis major</a:t>
            </a:r>
            <a:endParaRPr sz="1400">
              <a:solidFill>
                <a:srgbClr val="404040"/>
              </a:solidFill>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paže (Kapandji)</a:t>
            </a:r>
            <a:endParaRPr/>
          </a:p>
        </p:txBody>
      </p:sp>
      <p:sp>
        <p:nvSpPr>
          <p:cNvPr id="322" name="Google Shape;322;p46"/>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1000"/>
              </a:spcBef>
              <a:spcAft>
                <a:spcPts val="0"/>
              </a:spcAft>
              <a:buClr>
                <a:srgbClr val="000000"/>
              </a:buClr>
              <a:buSzPts val="1400"/>
              <a:buFont typeface="Arial"/>
              <a:buNone/>
            </a:pPr>
            <a:r>
              <a:rPr b="1" lang="sk" sz="1400">
                <a:solidFill>
                  <a:schemeClr val="dk2"/>
                </a:solidFill>
              </a:rPr>
              <a:t>3.  FÁZE   (120° - 180°)</a:t>
            </a:r>
            <a:endParaRPr b="1" sz="1400">
              <a:solidFill>
                <a:schemeClr val="dk2"/>
              </a:solidFill>
            </a:endParaRPr>
          </a:p>
          <a:p>
            <a:pPr indent="-317500" lvl="0" marL="457200" rtl="0" algn="l">
              <a:lnSpc>
                <a:spcPct val="150000"/>
              </a:lnSpc>
              <a:spcBef>
                <a:spcPts val="1000"/>
              </a:spcBef>
              <a:spcAft>
                <a:spcPts val="0"/>
              </a:spcAft>
              <a:buSzPts val="1400"/>
              <a:buFont typeface="Roboto"/>
              <a:buChar char="●"/>
            </a:pPr>
            <a:r>
              <a:rPr lang="sk" sz="1400"/>
              <a:t>doprovázena </a:t>
            </a:r>
            <a:r>
              <a:rPr b="1" lang="sk" sz="1400"/>
              <a:t>souhybem trupu</a:t>
            </a:r>
            <a:r>
              <a:rPr lang="sk" sz="1400"/>
              <a:t>, zvětšením bederní lordózy a lateroflexí trupu     	</a:t>
            </a:r>
            <a:endParaRPr sz="1400"/>
          </a:p>
          <a:p>
            <a:pPr indent="-317500" lvl="0" marL="457200" rtl="0" algn="l">
              <a:lnSpc>
                <a:spcPct val="150000"/>
              </a:lnSpc>
              <a:spcBef>
                <a:spcPts val="0"/>
              </a:spcBef>
              <a:spcAft>
                <a:spcPts val="0"/>
              </a:spcAft>
              <a:buSzPts val="1400"/>
              <a:buChar char="●"/>
            </a:pPr>
            <a:r>
              <a:rPr lang="sk" sz="1400"/>
              <a:t>spoluúčast trupových svalů</a:t>
            </a:r>
            <a:endParaRPr sz="1400"/>
          </a:p>
          <a:p>
            <a:pPr indent="-317500" lvl="0" marL="457200" rtl="0" algn="l">
              <a:lnSpc>
                <a:spcPct val="150000"/>
              </a:lnSpc>
              <a:spcBef>
                <a:spcPts val="1000"/>
              </a:spcBef>
              <a:spcAft>
                <a:spcPts val="0"/>
              </a:spcAft>
              <a:buClr>
                <a:schemeClr val="dk1"/>
              </a:buClr>
              <a:buSzPts val="1400"/>
              <a:buFont typeface="Roboto"/>
              <a:buChar char="➢"/>
            </a:pPr>
            <a:r>
              <a:rPr lang="sk" sz="1400"/>
              <a:t>flexe 180° umožněna kombinací pohybu ramenního kloubu a ramenního pletence - </a:t>
            </a:r>
            <a:r>
              <a:rPr b="1" lang="sk" sz="1400">
                <a:solidFill>
                  <a:schemeClr val="dk2"/>
                </a:solidFill>
              </a:rPr>
              <a:t>ABD a ZR lopatky</a:t>
            </a:r>
            <a:endParaRPr b="1" sz="1400">
              <a:solidFill>
                <a:schemeClr val="dk2"/>
              </a:solidFill>
            </a:endParaRPr>
          </a:p>
          <a:p>
            <a:pPr indent="-317500" lvl="0" marL="457200" rtl="0" algn="l">
              <a:lnSpc>
                <a:spcPct val="150000"/>
              </a:lnSpc>
              <a:spcBef>
                <a:spcPts val="1000"/>
              </a:spcBef>
              <a:spcAft>
                <a:spcPts val="0"/>
              </a:spcAft>
              <a:buClr>
                <a:schemeClr val="dk1"/>
              </a:buClr>
              <a:buSzPts val="1400"/>
              <a:buChar char="➢"/>
            </a:pPr>
            <a:r>
              <a:rPr lang="sk" sz="1400"/>
              <a:t>Inman (in Kapandji, 1938) tvrdí, že mezi 30° - 170° flexí připadá na každých 15° flexe - 10° na pohyb v GH kloubu a 5° na rotaci lopatky</a:t>
            </a:r>
            <a:endParaRPr sz="1400"/>
          </a:p>
          <a:p>
            <a:pPr indent="0" lvl="0" marL="0" rtl="0" algn="l">
              <a:lnSpc>
                <a:spcPct val="150000"/>
              </a:lnSpc>
              <a:spcBef>
                <a:spcPts val="0"/>
              </a:spcBef>
              <a:spcAft>
                <a:spcPts val="0"/>
              </a:spcAft>
              <a:buNone/>
            </a:pPr>
            <a:r>
              <a:t/>
            </a:r>
            <a:endParaRPr/>
          </a:p>
        </p:txBody>
      </p:sp>
      <p:pic>
        <p:nvPicPr>
          <p:cNvPr id="323" name="Google Shape;323;p46"/>
          <p:cNvPicPr preferRelativeResize="0"/>
          <p:nvPr/>
        </p:nvPicPr>
        <p:blipFill rotWithShape="1">
          <a:blip r:embed="rId3">
            <a:alphaModFix/>
          </a:blip>
          <a:srcRect b="0" l="0" r="0" t="0"/>
          <a:stretch/>
        </p:blipFill>
        <p:spPr>
          <a:xfrm>
            <a:off x="4820050" y="1268988"/>
            <a:ext cx="3391651" cy="2875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Flexe paže (Véle)</a:t>
            </a:r>
            <a:endParaRPr/>
          </a:p>
        </p:txBody>
      </p:sp>
      <p:sp>
        <p:nvSpPr>
          <p:cNvPr id="329" name="Google Shape;329;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AutoNum type="arabicPeriod"/>
            </a:pPr>
            <a:r>
              <a:rPr b="1" lang="sk" sz="1400"/>
              <a:t>FÁZE (0° - 60°) – předpažení poníž</a:t>
            </a:r>
            <a:endParaRPr b="1" sz="1400"/>
          </a:p>
          <a:p>
            <a:pPr indent="-317500" lvl="0" marL="457200" rtl="0" algn="l">
              <a:lnSpc>
                <a:spcPct val="150000"/>
              </a:lnSpc>
              <a:spcBef>
                <a:spcPts val="0"/>
              </a:spcBef>
              <a:spcAft>
                <a:spcPts val="0"/>
              </a:spcAft>
              <a:buSzPts val="1400"/>
              <a:buChar char="●"/>
            </a:pPr>
            <a:r>
              <a:rPr lang="sk" sz="1400"/>
              <a:t>aktivita především přední části m. deltoideus, m. coracobrachialis a claviculárních vláken               m. pectoralis major</a:t>
            </a:r>
            <a:endParaRPr sz="1400"/>
          </a:p>
          <a:p>
            <a:pPr indent="-317500" lvl="0" marL="457200" rtl="0" algn="l">
              <a:lnSpc>
                <a:spcPct val="150000"/>
              </a:lnSpc>
              <a:spcBef>
                <a:spcPts val="0"/>
              </a:spcBef>
              <a:spcAft>
                <a:spcPts val="0"/>
              </a:spcAft>
              <a:buSzPts val="1400"/>
              <a:buChar char="●"/>
            </a:pPr>
            <a:r>
              <a:rPr lang="sk" sz="1400"/>
              <a:t>činnost brzdí m. teres minor et major, m. infraspinatus</a:t>
            </a:r>
            <a:endParaRPr sz="1400"/>
          </a:p>
          <a:p>
            <a:pPr indent="-317500" lvl="0" marL="457200" rtl="0" algn="l">
              <a:lnSpc>
                <a:spcPct val="150000"/>
              </a:lnSpc>
              <a:spcBef>
                <a:spcPts val="0"/>
              </a:spcBef>
              <a:spcAft>
                <a:spcPts val="0"/>
              </a:spcAft>
              <a:buSzPts val="1400"/>
              <a:buAutoNum type="arabicPeriod"/>
            </a:pPr>
            <a:r>
              <a:rPr b="1" lang="sk" sz="1400"/>
              <a:t>FÁZE (60° - 90°) – předpažení</a:t>
            </a:r>
            <a:endParaRPr b="1" sz="1400"/>
          </a:p>
          <a:p>
            <a:pPr indent="-317500" lvl="0" marL="457200" rtl="0" algn="l">
              <a:lnSpc>
                <a:spcPct val="150000"/>
              </a:lnSpc>
              <a:spcBef>
                <a:spcPts val="0"/>
              </a:spcBef>
              <a:spcAft>
                <a:spcPts val="0"/>
              </a:spcAft>
              <a:buSzPts val="1400"/>
              <a:buChar char="●"/>
            </a:pPr>
            <a:r>
              <a:rPr lang="sk" sz="1400"/>
              <a:t>tvořící přechod do 3. fáze</a:t>
            </a:r>
            <a:endParaRPr sz="1400"/>
          </a:p>
          <a:p>
            <a:pPr indent="-317500" lvl="0" marL="457200" rtl="0" algn="l">
              <a:lnSpc>
                <a:spcPct val="150000"/>
              </a:lnSpc>
              <a:spcBef>
                <a:spcPts val="0"/>
              </a:spcBef>
              <a:spcAft>
                <a:spcPts val="0"/>
              </a:spcAft>
              <a:buSzPts val="1400"/>
              <a:buAutoNum type="arabicPeriod"/>
            </a:pPr>
            <a:r>
              <a:rPr b="1" lang="sk" sz="1400"/>
              <a:t> FÁZE (90° - 120°) – předpažení povýš</a:t>
            </a:r>
            <a:endParaRPr b="1" sz="1400"/>
          </a:p>
          <a:p>
            <a:pPr indent="-317500" lvl="0" marL="457200" rtl="0" algn="l">
              <a:lnSpc>
                <a:spcPct val="150000"/>
              </a:lnSpc>
              <a:spcBef>
                <a:spcPts val="0"/>
              </a:spcBef>
              <a:spcAft>
                <a:spcPts val="0"/>
              </a:spcAft>
              <a:buSzPts val="1400"/>
              <a:buChar char="●"/>
            </a:pPr>
            <a:r>
              <a:rPr lang="sk" sz="1400"/>
              <a:t>aktivita m. serratus anterior a m. trapezius</a:t>
            </a:r>
            <a:endParaRPr sz="1400"/>
          </a:p>
          <a:p>
            <a:pPr indent="-317500" lvl="0" marL="457200" rtl="0" algn="l">
              <a:lnSpc>
                <a:spcPct val="150000"/>
              </a:lnSpc>
              <a:spcBef>
                <a:spcPts val="0"/>
              </a:spcBef>
              <a:spcAft>
                <a:spcPts val="0"/>
              </a:spcAft>
              <a:buSzPts val="1400"/>
              <a:buChar char="●"/>
            </a:pPr>
            <a:r>
              <a:rPr lang="sk" sz="1400"/>
              <a:t>činnost brzdí m. latissimus dorsi a costosternální část m. pectoralis major</a:t>
            </a:r>
            <a:endParaRPr sz="1400"/>
          </a:p>
          <a:p>
            <a:pPr indent="-317500" lvl="0" marL="457200" rtl="0" algn="l">
              <a:lnSpc>
                <a:spcPct val="150000"/>
              </a:lnSpc>
              <a:spcBef>
                <a:spcPts val="0"/>
              </a:spcBef>
              <a:spcAft>
                <a:spcPts val="0"/>
              </a:spcAft>
              <a:buSzPts val="1400"/>
              <a:buAutoNum type="arabicPeriod"/>
            </a:pPr>
            <a:r>
              <a:rPr b="1" lang="sk" sz="1400"/>
              <a:t>FÁZE (120°-160°) – vzpažení</a:t>
            </a:r>
            <a:endParaRPr b="1" sz="1400"/>
          </a:p>
          <a:p>
            <a:pPr indent="-317500" lvl="0" marL="457200" rtl="0" algn="l">
              <a:lnSpc>
                <a:spcPct val="150000"/>
              </a:lnSpc>
              <a:spcBef>
                <a:spcPts val="0"/>
              </a:spcBef>
              <a:spcAft>
                <a:spcPts val="0"/>
              </a:spcAft>
              <a:buSzPts val="1400"/>
              <a:buChar char="●"/>
            </a:pPr>
            <a:r>
              <a:rPr lang="sk" sz="1400"/>
              <a:t>spolupracují trupové svaly a dochází ke zvětšení lordózy a úklonu</a:t>
            </a:r>
            <a:endParaRPr sz="1400"/>
          </a:p>
          <a:p>
            <a:pPr indent="0" lvl="0" marL="0" rtl="0" algn="l">
              <a:lnSpc>
                <a:spcPct val="150000"/>
              </a:lnSpc>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Extenze paže (Kapandji)</a:t>
            </a:r>
            <a:endParaRPr/>
          </a:p>
        </p:txBody>
      </p:sp>
      <p:sp>
        <p:nvSpPr>
          <p:cNvPr id="335" name="Google Shape;335;p4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1000"/>
              </a:spcBef>
              <a:spcAft>
                <a:spcPts val="0"/>
              </a:spcAft>
              <a:buSzPts val="1400"/>
              <a:buChar char="●"/>
            </a:pPr>
            <a:r>
              <a:rPr b="1" lang="sk" sz="1400">
                <a:solidFill>
                  <a:schemeClr val="dk2"/>
                </a:solidFill>
              </a:rPr>
              <a:t>45° - 50°</a:t>
            </a:r>
            <a:endParaRPr b="1" sz="1400">
              <a:solidFill>
                <a:schemeClr val="dk2"/>
              </a:solidFill>
            </a:endParaRPr>
          </a:p>
          <a:p>
            <a:pPr indent="-317500" lvl="0" marL="457200" rtl="0" algn="l">
              <a:lnSpc>
                <a:spcPct val="115000"/>
              </a:lnSpc>
              <a:spcBef>
                <a:spcPts val="1000"/>
              </a:spcBef>
              <a:spcAft>
                <a:spcPts val="0"/>
              </a:spcAft>
              <a:buSzPts val="1400"/>
              <a:buFont typeface="Roboto"/>
              <a:buChar char="●"/>
            </a:pPr>
            <a:r>
              <a:rPr lang="sk" sz="1400">
                <a:solidFill>
                  <a:srgbClr val="404040"/>
                </a:solidFill>
              </a:rPr>
              <a:t>pohyb limitován napětím přední části </a:t>
            </a:r>
            <a:r>
              <a:rPr b="1" lang="sk" sz="1400">
                <a:solidFill>
                  <a:srgbClr val="404040"/>
                </a:solidFill>
              </a:rPr>
              <a:t>lig. coracohumerale</a:t>
            </a:r>
            <a:endParaRPr b="1" sz="1400">
              <a:solidFill>
                <a:srgbClr val="404040"/>
              </a:solidFill>
            </a:endParaRPr>
          </a:p>
          <a:p>
            <a:pPr indent="-317500" lvl="0" marL="457200" rtl="0" algn="l">
              <a:lnSpc>
                <a:spcPct val="150000"/>
              </a:lnSpc>
              <a:spcBef>
                <a:spcPts val="1000"/>
              </a:spcBef>
              <a:spcAft>
                <a:spcPts val="0"/>
              </a:spcAft>
              <a:buSzPts val="1400"/>
              <a:buChar char="●"/>
            </a:pPr>
            <a:r>
              <a:rPr lang="sk" sz="1400">
                <a:solidFill>
                  <a:srgbClr val="404040"/>
                </a:solidFill>
              </a:rPr>
              <a:t>při FLX loketního kloubu je možná větší EXT paže (snížení napětí m. biceps brachii)</a:t>
            </a:r>
            <a:endParaRPr sz="1400">
              <a:solidFill>
                <a:srgbClr val="404040"/>
              </a:solidFill>
            </a:endParaRPr>
          </a:p>
          <a:p>
            <a:pPr indent="0" lvl="0" marL="0" rtl="0" algn="l">
              <a:lnSpc>
                <a:spcPct val="150000"/>
              </a:lnSpc>
              <a:spcBef>
                <a:spcPts val="1000"/>
              </a:spcBef>
              <a:spcAft>
                <a:spcPts val="0"/>
              </a:spcAft>
              <a:buClr>
                <a:srgbClr val="000000"/>
              </a:buClr>
              <a:buSzPts val="1400"/>
              <a:buFont typeface="Arial"/>
              <a:buNone/>
            </a:pPr>
            <a:r>
              <a:t/>
            </a:r>
            <a:endParaRPr sz="1400">
              <a:solidFill>
                <a:srgbClr val="404040"/>
              </a:solidFill>
            </a:endParaRPr>
          </a:p>
          <a:p>
            <a:pPr indent="-317500" lvl="0" marL="457200" rtl="0" algn="l">
              <a:lnSpc>
                <a:spcPct val="150000"/>
              </a:lnSpc>
              <a:spcBef>
                <a:spcPts val="0"/>
              </a:spcBef>
              <a:spcAft>
                <a:spcPts val="0"/>
              </a:spcAft>
              <a:buSzPts val="1400"/>
              <a:buChar char="●"/>
            </a:pPr>
            <a:r>
              <a:rPr lang="sk" sz="1400">
                <a:solidFill>
                  <a:srgbClr val="404040"/>
                </a:solidFill>
              </a:rPr>
              <a:t>extenzi v GH kloubu zajišťuje:</a:t>
            </a:r>
            <a:endParaRPr sz="1400">
              <a:solidFill>
                <a:srgbClr val="404040"/>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teres major</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teres minor</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zadní část m. deltoideus</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latissimus dorsi</a:t>
            </a:r>
            <a:endParaRPr b="1" sz="1400">
              <a:solidFill>
                <a:schemeClr val="dk2"/>
              </a:solidFill>
            </a:endParaRPr>
          </a:p>
          <a:p>
            <a:pPr indent="0" lvl="0" marL="0" rtl="0" algn="l">
              <a:spcBef>
                <a:spcPts val="0"/>
              </a:spcBef>
              <a:spcAft>
                <a:spcPts val="0"/>
              </a:spcAft>
              <a:buNone/>
            </a:pPr>
            <a:r>
              <a:t/>
            </a:r>
            <a:endParaRPr/>
          </a:p>
        </p:txBody>
      </p:sp>
      <p:pic>
        <p:nvPicPr>
          <p:cNvPr id="336" name="Google Shape;336;p48"/>
          <p:cNvPicPr preferRelativeResize="0"/>
          <p:nvPr/>
        </p:nvPicPr>
        <p:blipFill rotWithShape="1">
          <a:blip r:embed="rId3">
            <a:alphaModFix/>
          </a:blip>
          <a:srcRect b="0" l="0" r="0" t="0"/>
          <a:stretch/>
        </p:blipFill>
        <p:spPr>
          <a:xfrm>
            <a:off x="4210050" y="2501650"/>
            <a:ext cx="1559350" cy="2091151"/>
          </a:xfrm>
          <a:prstGeom prst="rect">
            <a:avLst/>
          </a:prstGeom>
          <a:noFill/>
          <a:ln>
            <a:noFill/>
          </a:ln>
        </p:spPr>
      </p:pic>
      <p:pic>
        <p:nvPicPr>
          <p:cNvPr id="337" name="Google Shape;337;p48"/>
          <p:cNvPicPr preferRelativeResize="0"/>
          <p:nvPr/>
        </p:nvPicPr>
        <p:blipFill rotWithShape="1">
          <a:blip r:embed="rId4">
            <a:alphaModFix/>
          </a:blip>
          <a:srcRect b="0" l="0" r="0" t="0"/>
          <a:stretch/>
        </p:blipFill>
        <p:spPr>
          <a:xfrm>
            <a:off x="6502200" y="2629625"/>
            <a:ext cx="1425550" cy="1963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 rovina - ligamenta</a:t>
            </a:r>
            <a:endParaRPr/>
          </a:p>
        </p:txBody>
      </p:sp>
      <p:sp>
        <p:nvSpPr>
          <p:cNvPr id="343" name="Google Shape;343;p49"/>
          <p:cNvSpPr txBox="1"/>
          <p:nvPr>
            <p:ph idx="1" type="body"/>
          </p:nvPr>
        </p:nvSpPr>
        <p:spPr>
          <a:xfrm>
            <a:off x="540000" y="1269000"/>
            <a:ext cx="4329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2 části lig. coracohumerale</a:t>
            </a:r>
            <a:endParaRPr sz="1800"/>
          </a:p>
          <a:p>
            <a:pPr indent="-342900" lvl="0" marL="457200" rtl="0" algn="l">
              <a:lnSpc>
                <a:spcPct val="150000"/>
              </a:lnSpc>
              <a:spcBef>
                <a:spcPts val="0"/>
              </a:spcBef>
              <a:spcAft>
                <a:spcPts val="0"/>
              </a:spcAft>
              <a:buSzPts val="1800"/>
              <a:buChar char="●"/>
            </a:pPr>
            <a:r>
              <a:rPr lang="sk" sz="1800"/>
              <a:t>Obr. 30 a - výchozí pozice, b - napínání přední části během EXT, c - napínání v zadní části během FLX, na konci FLX dochází ke VR humeru, co uvolňuje všechny ligamenta RK a zvyšuje tím konečný RP kloubu</a:t>
            </a:r>
            <a:endParaRPr sz="1800"/>
          </a:p>
        </p:txBody>
      </p:sp>
      <p:pic>
        <p:nvPicPr>
          <p:cNvPr id="344" name="Google Shape;344;p49"/>
          <p:cNvPicPr preferRelativeResize="0"/>
          <p:nvPr/>
        </p:nvPicPr>
        <p:blipFill rotWithShape="1">
          <a:blip r:embed="rId3">
            <a:alphaModFix/>
          </a:blip>
          <a:srcRect b="22711" l="28856" r="36207" t="16593"/>
          <a:stretch/>
        </p:blipFill>
        <p:spPr>
          <a:xfrm>
            <a:off x="5179325" y="540000"/>
            <a:ext cx="3530650" cy="383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paže (Kapandji)</a:t>
            </a:r>
            <a:endParaRPr/>
          </a:p>
        </p:txBody>
      </p:sp>
      <p:sp>
        <p:nvSpPr>
          <p:cNvPr id="350" name="Google Shape;350;p5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Clr>
                <a:srgbClr val="404040"/>
              </a:buClr>
              <a:buSzPts val="1400"/>
              <a:buFont typeface="Roboto"/>
              <a:buChar char="➢"/>
            </a:pPr>
            <a:r>
              <a:rPr lang="sk" sz="1400">
                <a:solidFill>
                  <a:srgbClr val="404040"/>
                </a:solidFill>
              </a:rPr>
              <a:t>pohyb iniciuje aktivace </a:t>
            </a:r>
            <a:r>
              <a:rPr b="1" lang="sk" sz="1400">
                <a:solidFill>
                  <a:schemeClr val="dk2"/>
                </a:solidFill>
              </a:rPr>
              <a:t>m. supraspinatus </a:t>
            </a:r>
            <a:r>
              <a:rPr lang="sk" sz="1400">
                <a:solidFill>
                  <a:srgbClr val="404040"/>
                </a:solidFill>
              </a:rPr>
              <a:t>a </a:t>
            </a:r>
            <a:r>
              <a:rPr b="1" lang="sk" sz="1400">
                <a:solidFill>
                  <a:schemeClr val="dk2"/>
                </a:solidFill>
              </a:rPr>
              <a:t>střední části m. deltoideus</a:t>
            </a:r>
            <a:endParaRPr b="1" sz="1400">
              <a:solidFill>
                <a:schemeClr val="dk2"/>
              </a:solidFill>
            </a:endParaRPr>
          </a:p>
          <a:p>
            <a:pPr indent="-317500" lvl="0" marL="457200" rtl="0" algn="l">
              <a:lnSpc>
                <a:spcPct val="115000"/>
              </a:lnSpc>
              <a:spcBef>
                <a:spcPts val="0"/>
              </a:spcBef>
              <a:spcAft>
                <a:spcPts val="0"/>
              </a:spcAft>
              <a:buClr>
                <a:srgbClr val="000000"/>
              </a:buClr>
              <a:buSzPts val="1400"/>
              <a:buChar char="➢"/>
            </a:pPr>
            <a:r>
              <a:rPr lang="sk" sz="1400">
                <a:solidFill>
                  <a:srgbClr val="000000"/>
                </a:solidFill>
              </a:rPr>
              <a:t>jednotlivé fáze v sebe přechází, na konci ABD jsou aktivované všechny níže zmíněné svaly</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sk" sz="1400">
                <a:solidFill>
                  <a:srgbClr val="000000"/>
                </a:solidFill>
              </a:rPr>
              <a:t>Napínání lig. glenohumerale mediale a inferior, relaxace lig. glenohumerale superior a coracohumerale</a:t>
            </a:r>
            <a:endParaRPr sz="1400">
              <a:solidFill>
                <a:srgbClr val="000000"/>
              </a:solidFill>
            </a:endParaRPr>
          </a:p>
          <a:p>
            <a:pPr indent="0" lvl="0" marL="0" rtl="0" algn="l">
              <a:lnSpc>
                <a:spcPct val="115000"/>
              </a:lnSpc>
              <a:spcBef>
                <a:spcPts val="0"/>
              </a:spcBef>
              <a:spcAft>
                <a:spcPts val="0"/>
              </a:spcAft>
              <a:buClr>
                <a:srgbClr val="000000"/>
              </a:buClr>
              <a:buSzPts val="1400"/>
              <a:buFont typeface="Arial"/>
              <a:buNone/>
            </a:pPr>
            <a:r>
              <a:t/>
            </a:r>
            <a:endParaRPr sz="1400">
              <a:solidFill>
                <a:srgbClr val="000000"/>
              </a:solidFill>
            </a:endParaRPr>
          </a:p>
          <a:p>
            <a:pPr indent="-317500" lvl="0" marL="457200" rtl="0" algn="l">
              <a:lnSpc>
                <a:spcPct val="150000"/>
              </a:lnSpc>
              <a:spcBef>
                <a:spcPts val="1000"/>
              </a:spcBef>
              <a:spcAft>
                <a:spcPts val="0"/>
              </a:spcAft>
              <a:buClr>
                <a:schemeClr val="dk2"/>
              </a:buClr>
              <a:buSzPts val="1400"/>
              <a:buAutoNum type="arabicPeriod"/>
            </a:pPr>
            <a:r>
              <a:rPr b="1" lang="sk" sz="1400">
                <a:solidFill>
                  <a:schemeClr val="dk2"/>
                </a:solidFill>
              </a:rPr>
              <a:t>FÁZE</a:t>
            </a:r>
            <a:endParaRPr b="1" sz="1400">
              <a:solidFill>
                <a:schemeClr val="dk2"/>
              </a:solidFill>
            </a:endParaRPr>
          </a:p>
          <a:p>
            <a:pPr indent="-317500" lvl="0" marL="457200" rtl="0" algn="l">
              <a:lnSpc>
                <a:spcPct val="150000"/>
              </a:lnSpc>
              <a:spcBef>
                <a:spcPts val="0"/>
              </a:spcBef>
              <a:spcAft>
                <a:spcPts val="0"/>
              </a:spcAft>
              <a:buSzPts val="1400"/>
              <a:buFont typeface="Roboto"/>
              <a:buChar char="●"/>
            </a:pPr>
            <a:r>
              <a:rPr b="1" lang="sk" sz="1400">
                <a:solidFill>
                  <a:schemeClr val="dk2"/>
                </a:solidFill>
              </a:rPr>
              <a:t>končí v 90°</a:t>
            </a:r>
            <a:r>
              <a:rPr lang="sk" sz="1400">
                <a:solidFill>
                  <a:schemeClr val="dk2"/>
                </a:solidFill>
              </a:rPr>
              <a:t>,</a:t>
            </a:r>
            <a:r>
              <a:rPr lang="sk" sz="1400">
                <a:solidFill>
                  <a:srgbClr val="404040"/>
                </a:solidFill>
              </a:rPr>
              <a:t> kdy je rameno „uzamčeno“ (tuberculum majus humeri narazí na tuberculum supraglenoidale, lig. coracoacromiale a acromion)</a:t>
            </a:r>
            <a:endParaRPr sz="1400">
              <a:solidFill>
                <a:srgbClr val="404040"/>
              </a:solidFill>
            </a:endParaRPr>
          </a:p>
          <a:p>
            <a:pPr indent="-317500" lvl="0" marL="457200" rtl="0" algn="l">
              <a:lnSpc>
                <a:spcPct val="150000"/>
              </a:lnSpc>
              <a:spcBef>
                <a:spcPts val="0"/>
              </a:spcBef>
              <a:spcAft>
                <a:spcPts val="0"/>
              </a:spcAft>
              <a:buSzPts val="1400"/>
              <a:buFont typeface="Roboto"/>
              <a:buChar char="●"/>
            </a:pPr>
            <a:r>
              <a:rPr lang="sk" sz="1400">
                <a:solidFill>
                  <a:srgbClr val="404040"/>
                </a:solidFill>
              </a:rPr>
              <a:t>při </a:t>
            </a:r>
            <a:r>
              <a:rPr b="1" lang="sk" sz="1400">
                <a:solidFill>
                  <a:schemeClr val="dk2"/>
                </a:solidFill>
              </a:rPr>
              <a:t>ZR humeru</a:t>
            </a:r>
            <a:r>
              <a:rPr lang="sk" sz="1400">
                <a:solidFill>
                  <a:srgbClr val="404040"/>
                </a:solidFill>
              </a:rPr>
              <a:t> se tuberculum majus posune dorzálně a rameno se „odemkne“</a:t>
            </a:r>
            <a:endParaRPr sz="1400">
              <a:solidFill>
                <a:srgbClr val="404040"/>
              </a:solidFill>
            </a:endParaRPr>
          </a:p>
          <a:p>
            <a:pPr indent="-317500" lvl="0" marL="457200" rtl="0" algn="l">
              <a:lnSpc>
                <a:spcPct val="150000"/>
              </a:lnSpc>
              <a:spcBef>
                <a:spcPts val="1000"/>
              </a:spcBef>
              <a:spcAft>
                <a:spcPts val="0"/>
              </a:spcAft>
              <a:buSzPts val="1400"/>
              <a:buChar char="●"/>
            </a:pPr>
            <a:r>
              <a:rPr lang="sk" sz="1400">
                <a:solidFill>
                  <a:srgbClr val="404040"/>
                </a:solidFill>
              </a:rPr>
              <a:t>ABD kombinovaná s 30° flexí a odehrávající se v rovině scapuly se označuje za fyziologickou ABD (Travell &amp; Simons, 1998)</a:t>
            </a:r>
            <a:endParaRPr sz="1400">
              <a:solidFill>
                <a:srgbClr val="404040"/>
              </a:solidFill>
            </a:endParaRPr>
          </a:p>
          <a:p>
            <a:pPr indent="0" lvl="0" marL="0" rtl="0" algn="l">
              <a:lnSpc>
                <a:spcPct val="150000"/>
              </a:lnSpc>
              <a:spcBef>
                <a:spcPts val="1000"/>
              </a:spcBef>
              <a:spcAft>
                <a:spcPts val="0"/>
              </a:spcAft>
              <a:buClr>
                <a:srgbClr val="000000"/>
              </a:buClr>
              <a:buSzPts val="1400"/>
              <a:buFont typeface="Arial"/>
              <a:buNone/>
            </a:pPr>
            <a:r>
              <a:t/>
            </a:r>
            <a:endParaRPr sz="1400">
              <a:solidFill>
                <a:srgbClr val="404040"/>
              </a:solidFill>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paže - ligamenta</a:t>
            </a:r>
            <a:endParaRPr/>
          </a:p>
        </p:txBody>
      </p:sp>
      <p:pic>
        <p:nvPicPr>
          <p:cNvPr id="356" name="Google Shape;356;p51"/>
          <p:cNvPicPr preferRelativeResize="0"/>
          <p:nvPr/>
        </p:nvPicPr>
        <p:blipFill rotWithShape="1">
          <a:blip r:embed="rId3">
            <a:alphaModFix/>
          </a:blip>
          <a:srcRect b="57351" l="30229" r="40251" t="17252"/>
          <a:stretch/>
        </p:blipFill>
        <p:spPr>
          <a:xfrm>
            <a:off x="1907863" y="1351574"/>
            <a:ext cx="5328276" cy="2865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5"/>
          <p:cNvPicPr preferRelativeResize="0"/>
          <p:nvPr/>
        </p:nvPicPr>
        <p:blipFill>
          <a:blip r:embed="rId3">
            <a:alphaModFix/>
          </a:blip>
          <a:stretch>
            <a:fillRect/>
          </a:stretch>
        </p:blipFill>
        <p:spPr>
          <a:xfrm>
            <a:off x="6411788" y="539993"/>
            <a:ext cx="2732224" cy="1889800"/>
          </a:xfrm>
          <a:prstGeom prst="rect">
            <a:avLst/>
          </a:prstGeom>
          <a:noFill/>
          <a:ln>
            <a:noFill/>
          </a:ln>
        </p:spPr>
      </p:pic>
      <p:sp>
        <p:nvSpPr>
          <p:cNvPr id="161" name="Google Shape;161;p25"/>
          <p:cNvSpPr txBox="1"/>
          <p:nvPr>
            <p:ph type="title"/>
          </p:nvPr>
        </p:nvSpPr>
        <p:spPr>
          <a:xfrm>
            <a:off x="540000" y="540000"/>
            <a:ext cx="5871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300"/>
              <a:t>Articulatio humeri (glenohumeralis - GH)</a:t>
            </a:r>
            <a:endParaRPr sz="2300"/>
          </a:p>
        </p:txBody>
      </p:sp>
      <p:sp>
        <p:nvSpPr>
          <p:cNvPr id="162" name="Google Shape;162;p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SzPts val="1600"/>
              <a:buChar char="●"/>
            </a:pPr>
            <a:r>
              <a:rPr lang="sk" sz="1600">
                <a:solidFill>
                  <a:srgbClr val="000000"/>
                </a:solidFill>
              </a:rPr>
              <a:t>kloub jednoduchý, kulovitý, volný </a:t>
            </a:r>
            <a:endParaRPr sz="1600">
              <a:solidFill>
                <a:srgbClr val="000000"/>
              </a:solidFill>
            </a:endParaRPr>
          </a:p>
          <a:p>
            <a:pPr indent="-330200" lvl="0" marL="457200" rtl="0" algn="l">
              <a:lnSpc>
                <a:spcPct val="115000"/>
              </a:lnSpc>
              <a:spcBef>
                <a:spcPts val="0"/>
              </a:spcBef>
              <a:spcAft>
                <a:spcPts val="0"/>
              </a:spcAft>
              <a:buSzPts val="1600"/>
              <a:buChar char="●"/>
            </a:pPr>
            <a:r>
              <a:rPr lang="sk" sz="1600">
                <a:solidFill>
                  <a:srgbClr val="000000"/>
                </a:solidFill>
              </a:rPr>
              <a:t>největší rozsah pohybu ze všech kloubů lidského těla</a:t>
            </a:r>
            <a:endParaRPr sz="1600">
              <a:solidFill>
                <a:srgbClr val="000000"/>
              </a:solidFill>
            </a:endParaRPr>
          </a:p>
          <a:p>
            <a:pPr indent="-330200" lvl="0" marL="457200" rtl="0" algn="l">
              <a:lnSpc>
                <a:spcPct val="115000"/>
              </a:lnSpc>
              <a:spcBef>
                <a:spcPts val="0"/>
              </a:spcBef>
              <a:spcAft>
                <a:spcPts val="0"/>
              </a:spcAft>
              <a:buSzPts val="1600"/>
              <a:buFont typeface="Roboto"/>
              <a:buChar char="●"/>
            </a:pPr>
            <a:r>
              <a:rPr b="1" lang="sk" sz="1600">
                <a:solidFill>
                  <a:srgbClr val="000000"/>
                </a:solidFill>
              </a:rPr>
              <a:t>3 DOF</a:t>
            </a:r>
            <a:r>
              <a:rPr lang="sk" sz="1600">
                <a:solidFill>
                  <a:srgbClr val="000000"/>
                </a:solidFill>
              </a:rPr>
              <a:t> - 6 možných směrů pohybu</a:t>
            </a:r>
            <a:endParaRPr sz="1600">
              <a:solidFill>
                <a:srgbClr val="000000"/>
              </a:solidFill>
            </a:endParaRPr>
          </a:p>
          <a:p>
            <a:pPr indent="0" lvl="0" marL="457200" rtl="0" algn="l">
              <a:lnSpc>
                <a:spcPct val="115000"/>
              </a:lnSpc>
              <a:spcBef>
                <a:spcPts val="0"/>
              </a:spcBef>
              <a:spcAft>
                <a:spcPts val="0"/>
              </a:spcAft>
              <a:buClr>
                <a:srgbClr val="000000"/>
              </a:buClr>
              <a:buSzPts val="1600"/>
              <a:buFont typeface="Arial"/>
              <a:buNone/>
            </a:pPr>
            <a:r>
              <a:t/>
            </a:r>
            <a:endParaRPr sz="1600">
              <a:solidFill>
                <a:srgbClr val="000000"/>
              </a:solidFill>
            </a:endParaRPr>
          </a:p>
          <a:p>
            <a:pPr indent="-330200" lvl="0" marL="457200" rtl="0" algn="l">
              <a:lnSpc>
                <a:spcPct val="115000"/>
              </a:lnSpc>
              <a:spcBef>
                <a:spcPts val="0"/>
              </a:spcBef>
              <a:spcAft>
                <a:spcPts val="0"/>
              </a:spcAft>
              <a:buSzPts val="1600"/>
              <a:buFont typeface="Roboto"/>
              <a:buChar char="●"/>
            </a:pPr>
            <a:r>
              <a:rPr b="1" lang="sk" sz="1600">
                <a:solidFill>
                  <a:schemeClr val="dk2"/>
                </a:solidFill>
              </a:rPr>
              <a:t>cavitas glenoidalis </a:t>
            </a:r>
            <a:r>
              <a:rPr lang="sk" sz="1600">
                <a:solidFill>
                  <a:srgbClr val="000000"/>
                </a:solidFill>
              </a:rPr>
              <a:t>(kloubní jamka) - chrupavčitý kloubní lem</a:t>
            </a:r>
            <a:endParaRPr sz="1600">
              <a:solidFill>
                <a:srgbClr val="000000"/>
              </a:solidFill>
            </a:endParaRPr>
          </a:p>
          <a:p>
            <a:pPr indent="0" lvl="0" marL="457200" rtl="0" algn="l">
              <a:lnSpc>
                <a:spcPct val="115000"/>
              </a:lnSpc>
              <a:spcBef>
                <a:spcPts val="0"/>
              </a:spcBef>
              <a:spcAft>
                <a:spcPts val="0"/>
              </a:spcAft>
              <a:buClr>
                <a:srgbClr val="000000"/>
              </a:buClr>
              <a:buSzPts val="1600"/>
              <a:buFont typeface="Arial"/>
              <a:buNone/>
            </a:pPr>
            <a:r>
              <a:rPr lang="sk" sz="1600">
                <a:solidFill>
                  <a:srgbClr val="000000"/>
                </a:solidFill>
              </a:rPr>
              <a:t>(labrum glenoidale) - zvětšuje plochu a hloubku kloubní jamky o 1/3 </a:t>
            </a:r>
            <a:endParaRPr sz="1600">
              <a:solidFill>
                <a:srgbClr val="000000"/>
              </a:solidFill>
            </a:endParaRPr>
          </a:p>
          <a:p>
            <a:pPr indent="-330200" lvl="0" marL="457200" rtl="0" algn="l">
              <a:lnSpc>
                <a:spcPct val="115000"/>
              </a:lnSpc>
              <a:spcBef>
                <a:spcPts val="0"/>
              </a:spcBef>
              <a:spcAft>
                <a:spcPts val="0"/>
              </a:spcAft>
              <a:buSzPts val="1600"/>
              <a:buFont typeface="Roboto"/>
              <a:buChar char="●"/>
            </a:pPr>
            <a:r>
              <a:rPr b="1" lang="sk" sz="1600">
                <a:solidFill>
                  <a:schemeClr val="dk2"/>
                </a:solidFill>
              </a:rPr>
              <a:t>caput humeri</a:t>
            </a:r>
            <a:r>
              <a:rPr lang="sk" sz="1600">
                <a:solidFill>
                  <a:schemeClr val="dk2"/>
                </a:solidFill>
              </a:rPr>
              <a:t> (</a:t>
            </a:r>
            <a:r>
              <a:rPr lang="sk" sz="1600">
                <a:solidFill>
                  <a:srgbClr val="000000"/>
                </a:solidFill>
              </a:rPr>
              <a:t>hlavice) - větší než jamka, orientovaná superiorně, mediálně a posteriorně</a:t>
            </a:r>
            <a:endParaRPr sz="1600">
              <a:solidFill>
                <a:srgbClr val="000000"/>
              </a:solidFill>
            </a:endParaRPr>
          </a:p>
          <a:p>
            <a:pPr indent="0" lvl="0" marL="0" rtl="0" algn="l">
              <a:lnSpc>
                <a:spcPct val="115000"/>
              </a:lnSpc>
              <a:spcBef>
                <a:spcPts val="0"/>
              </a:spcBef>
              <a:spcAft>
                <a:spcPts val="0"/>
              </a:spcAft>
              <a:buClr>
                <a:srgbClr val="000000"/>
              </a:buClr>
              <a:buSzPts val="1600"/>
              <a:buFont typeface="Arial"/>
              <a:buNone/>
            </a:pPr>
            <a:r>
              <a:t/>
            </a:r>
            <a:endParaRPr sz="1600">
              <a:solidFill>
                <a:srgbClr val="000000"/>
              </a:solidFill>
            </a:endParaRPr>
          </a:p>
          <a:p>
            <a:pPr indent="-330200" lvl="0" marL="457200" rtl="0" algn="l">
              <a:lnSpc>
                <a:spcPct val="115000"/>
              </a:lnSpc>
              <a:spcBef>
                <a:spcPts val="0"/>
              </a:spcBef>
              <a:spcAft>
                <a:spcPts val="0"/>
              </a:spcAft>
              <a:buSzPts val="1600"/>
              <a:buChar char="●"/>
            </a:pPr>
            <a:r>
              <a:rPr b="1" lang="sk" sz="1600">
                <a:solidFill>
                  <a:srgbClr val="000000"/>
                </a:solidFill>
              </a:rPr>
              <a:t>kloubní pouzdro</a:t>
            </a:r>
            <a:endParaRPr b="1" sz="1600">
              <a:solidFill>
                <a:srgbClr val="000000"/>
              </a:solidFill>
            </a:endParaRPr>
          </a:p>
          <a:p>
            <a:pPr indent="-330200" lvl="1" marL="914400" rtl="0" algn="l">
              <a:lnSpc>
                <a:spcPct val="115000"/>
              </a:lnSpc>
              <a:spcBef>
                <a:spcPts val="0"/>
              </a:spcBef>
              <a:spcAft>
                <a:spcPts val="0"/>
              </a:spcAft>
              <a:buClr>
                <a:srgbClr val="000000"/>
              </a:buClr>
              <a:buSzPts val="1600"/>
              <a:buChar char="○"/>
            </a:pPr>
            <a:r>
              <a:rPr lang="sk" sz="1600">
                <a:solidFill>
                  <a:srgbClr val="000000"/>
                </a:solidFill>
              </a:rPr>
              <a:t>začíná při obvodu jamky, úpon na collum anatomicum humeri</a:t>
            </a:r>
            <a:endParaRPr sz="1600">
              <a:solidFill>
                <a:srgbClr val="000000"/>
              </a:solidFill>
            </a:endParaRPr>
          </a:p>
          <a:p>
            <a:pPr indent="-330200" lvl="1" marL="914400" rtl="0" algn="l">
              <a:lnSpc>
                <a:spcPct val="115000"/>
              </a:lnSpc>
              <a:spcBef>
                <a:spcPts val="0"/>
              </a:spcBef>
              <a:spcAft>
                <a:spcPts val="0"/>
              </a:spcAft>
              <a:buClr>
                <a:srgbClr val="000000"/>
              </a:buClr>
              <a:buSzPts val="1600"/>
              <a:buChar char="○"/>
            </a:pPr>
            <a:r>
              <a:rPr lang="sk" sz="1600">
                <a:solidFill>
                  <a:srgbClr val="000000"/>
                </a:solidFill>
              </a:rPr>
              <a:t>volné, dlouhé, na přední straně slabé - zesílené šlachami svalů a vazy</a:t>
            </a:r>
            <a:endParaRPr sz="1600">
              <a:solidFill>
                <a:srgbClr val="000000"/>
              </a:solidFill>
            </a:endParaRPr>
          </a:p>
          <a:p>
            <a:pPr indent="-330200" lvl="1" marL="914400" rtl="0" algn="l">
              <a:lnSpc>
                <a:spcPct val="115000"/>
              </a:lnSpc>
              <a:spcBef>
                <a:spcPts val="0"/>
              </a:spcBef>
              <a:spcAft>
                <a:spcPts val="0"/>
              </a:spcAft>
              <a:buClr>
                <a:srgbClr val="000000"/>
              </a:buClr>
              <a:buSzPts val="1600"/>
              <a:buChar char="○"/>
            </a:pPr>
            <a:r>
              <a:rPr lang="sk" sz="1600">
                <a:solidFill>
                  <a:srgbClr val="000000"/>
                </a:solidFill>
              </a:rPr>
              <a:t>recessus axillaris - nejsilnější, kaudální část</a:t>
            </a:r>
            <a:endParaRPr sz="1600">
              <a:solidFill>
                <a:srgbClr val="000000"/>
              </a:solidFill>
            </a:endParaRPr>
          </a:p>
          <a:p>
            <a:pPr indent="0" lvl="0" marL="0" rtl="0" algn="l">
              <a:spcBef>
                <a:spcPts val="0"/>
              </a:spcBef>
              <a:spcAft>
                <a:spcPts val="0"/>
              </a:spcAft>
              <a:buNone/>
            </a:pPr>
            <a:r>
              <a:t/>
            </a:r>
            <a:endParaRPr/>
          </a:p>
        </p:txBody>
      </p:sp>
      <p:sp>
        <p:nvSpPr>
          <p:cNvPr id="163" name="Google Shape;163;p25"/>
          <p:cNvSpPr txBox="1"/>
          <p:nvPr/>
        </p:nvSpPr>
        <p:spPr>
          <a:xfrm>
            <a:off x="6806388" y="2417850"/>
            <a:ext cx="233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https://www.wikiskripta.eu/w/Articulatio_humeri</a:t>
            </a:r>
            <a:r>
              <a:rPr lang="sk" sz="800"/>
              <a:t> </a:t>
            </a:r>
            <a:endParaRPr sz="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paže (Kapandji)</a:t>
            </a:r>
            <a:endParaRPr/>
          </a:p>
        </p:txBody>
      </p:sp>
      <p:sp>
        <p:nvSpPr>
          <p:cNvPr id="362" name="Google Shape;362;p5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1000"/>
              </a:spcBef>
              <a:spcAft>
                <a:spcPts val="0"/>
              </a:spcAft>
              <a:buNone/>
            </a:pPr>
            <a:r>
              <a:rPr b="1" lang="sk" sz="1400">
                <a:solidFill>
                  <a:schemeClr val="dk2"/>
                </a:solidFill>
              </a:rPr>
              <a:t>2.     FÁZE</a:t>
            </a:r>
            <a:endParaRPr b="1" sz="1400">
              <a:solidFill>
                <a:schemeClr val="dk2"/>
              </a:solidFill>
            </a:endParaRPr>
          </a:p>
          <a:p>
            <a:pPr indent="-317500" lvl="0" marL="457200" rtl="0" algn="l">
              <a:lnSpc>
                <a:spcPct val="150000"/>
              </a:lnSpc>
              <a:spcBef>
                <a:spcPts val="1000"/>
              </a:spcBef>
              <a:spcAft>
                <a:spcPts val="0"/>
              </a:spcAft>
              <a:buSzPts val="1400"/>
              <a:buChar char="●"/>
            </a:pPr>
            <a:r>
              <a:rPr b="1" lang="sk" sz="1400">
                <a:solidFill>
                  <a:schemeClr val="dk2"/>
                </a:solidFill>
              </a:rPr>
              <a:t>90° - 150°</a:t>
            </a:r>
            <a:endParaRPr b="1" sz="1400">
              <a:solidFill>
                <a:schemeClr val="dk2"/>
              </a:solidFill>
            </a:endParaRPr>
          </a:p>
          <a:p>
            <a:pPr indent="-317500" lvl="0" marL="457200" rtl="0" algn="l">
              <a:lnSpc>
                <a:spcPct val="150000"/>
              </a:lnSpc>
              <a:spcBef>
                <a:spcPts val="0"/>
              </a:spcBef>
              <a:spcAft>
                <a:spcPts val="0"/>
              </a:spcAft>
              <a:buSzPts val="1400"/>
              <a:buChar char="●"/>
            </a:pPr>
            <a:r>
              <a:rPr lang="sk" sz="1400">
                <a:solidFill>
                  <a:srgbClr val="404040"/>
                </a:solidFill>
              </a:rPr>
              <a:t>paže je v ABD a pokračovat může pouze s účastí celého pletence      	</a:t>
            </a:r>
            <a:endParaRPr sz="1400">
              <a:solidFill>
                <a:srgbClr val="404040"/>
              </a:solidFill>
            </a:endParaRPr>
          </a:p>
          <a:p>
            <a:pPr indent="-317500" lvl="1" marL="914400" rtl="0" algn="l">
              <a:lnSpc>
                <a:spcPct val="150000"/>
              </a:lnSpc>
              <a:spcBef>
                <a:spcPts val="0"/>
              </a:spcBef>
              <a:spcAft>
                <a:spcPts val="0"/>
              </a:spcAft>
              <a:buClr>
                <a:srgbClr val="404040"/>
              </a:buClr>
              <a:buSzPts val="1400"/>
              <a:buFont typeface="Roboto"/>
              <a:buChar char="○"/>
            </a:pPr>
            <a:r>
              <a:rPr b="1" lang="sk" sz="1400">
                <a:solidFill>
                  <a:schemeClr val="dk2"/>
                </a:solidFill>
              </a:rPr>
              <a:t>lopatka rotuje zevně</a:t>
            </a:r>
            <a:r>
              <a:rPr lang="sk" sz="1400">
                <a:solidFill>
                  <a:srgbClr val="404040"/>
                </a:solidFill>
              </a:rPr>
              <a:t> (60°) a natáčí tak fossa glenoidalis vzhůru</a:t>
            </a:r>
            <a:endParaRPr sz="1400">
              <a:solidFill>
                <a:srgbClr val="404040"/>
              </a:solidFill>
            </a:endParaRPr>
          </a:p>
          <a:p>
            <a:pPr indent="-317500" lvl="1" marL="914400" rtl="0" algn="l">
              <a:lnSpc>
                <a:spcPct val="150000"/>
              </a:lnSpc>
              <a:spcBef>
                <a:spcPts val="0"/>
              </a:spcBef>
              <a:spcAft>
                <a:spcPts val="0"/>
              </a:spcAft>
              <a:buClr>
                <a:srgbClr val="404040"/>
              </a:buClr>
              <a:buSzPts val="1400"/>
              <a:buChar char="○"/>
            </a:pPr>
            <a:r>
              <a:rPr lang="sk" sz="1400">
                <a:solidFill>
                  <a:srgbClr val="404040"/>
                </a:solidFill>
              </a:rPr>
              <a:t>dochází také k rotaci AC a SC kloubu, každý asi o 30°</a:t>
            </a:r>
            <a:endParaRPr sz="1400">
              <a:solidFill>
                <a:srgbClr val="404040"/>
              </a:solidFill>
            </a:endParaRPr>
          </a:p>
          <a:p>
            <a:pPr indent="-317500" lvl="0" marL="457200" rtl="0" algn="l">
              <a:lnSpc>
                <a:spcPct val="150000"/>
              </a:lnSpc>
              <a:spcBef>
                <a:spcPts val="1000"/>
              </a:spcBef>
              <a:spcAft>
                <a:spcPts val="0"/>
              </a:spcAft>
              <a:buSzPts val="1400"/>
              <a:buFont typeface="Roboto"/>
              <a:buChar char="●"/>
            </a:pPr>
            <a:r>
              <a:rPr lang="sk" sz="1400">
                <a:solidFill>
                  <a:srgbClr val="404040"/>
                </a:solidFill>
              </a:rPr>
              <a:t>v této fázi se zapojují </a:t>
            </a:r>
            <a:r>
              <a:rPr b="1" lang="sk" sz="1400">
                <a:solidFill>
                  <a:schemeClr val="dk2"/>
                </a:solidFill>
              </a:rPr>
              <a:t>m. trapezius, m. serratus anterior </a:t>
            </a:r>
            <a:r>
              <a:rPr lang="sk" sz="1400">
                <a:solidFill>
                  <a:srgbClr val="404040"/>
                </a:solidFill>
              </a:rPr>
              <a:t>(kokontrakční pár na úrovni scapulothorakálního skloubení)</a:t>
            </a:r>
            <a:endParaRPr sz="1400">
              <a:solidFill>
                <a:srgbClr val="404040"/>
              </a:solidFill>
            </a:endParaRPr>
          </a:p>
          <a:p>
            <a:pPr indent="-317500" lvl="0" marL="457200" rtl="0" algn="l">
              <a:lnSpc>
                <a:spcPct val="150000"/>
              </a:lnSpc>
              <a:spcBef>
                <a:spcPts val="0"/>
              </a:spcBef>
              <a:spcAft>
                <a:spcPts val="0"/>
              </a:spcAft>
              <a:buSzPts val="1400"/>
              <a:buChar char="●"/>
            </a:pPr>
            <a:r>
              <a:rPr lang="sk" sz="1400">
                <a:solidFill>
                  <a:srgbClr val="404040"/>
                </a:solidFill>
              </a:rPr>
              <a:t>tento pohyb je zastaven asi při 150° (90° + 60° umožněných rotací scapuly), a to odporem napnutých adduktorů (m. latissimus dorsi a m. pectoralis major) </a:t>
            </a:r>
            <a:endParaRPr sz="1400">
              <a:solidFill>
                <a:srgbClr val="404040"/>
              </a:solidFill>
            </a:endParaRPr>
          </a:p>
          <a:p>
            <a:pPr indent="0" lvl="0" marL="0" rtl="0" algn="l">
              <a:lnSpc>
                <a:spcPct val="150000"/>
              </a:lnSpc>
              <a:spcBef>
                <a:spcPts val="1000"/>
              </a:spcBef>
              <a:spcAft>
                <a:spcPts val="0"/>
              </a:spcAft>
              <a:buNone/>
            </a:pPr>
            <a:r>
              <a:t/>
            </a:r>
            <a:endParaRPr sz="1400">
              <a:solidFill>
                <a:srgbClr val="404040"/>
              </a:solidFill>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Abdukce paže (Kapandji)</a:t>
            </a:r>
            <a:endParaRPr/>
          </a:p>
        </p:txBody>
      </p:sp>
      <p:sp>
        <p:nvSpPr>
          <p:cNvPr id="368" name="Google Shape;368;p5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1000"/>
              </a:spcBef>
              <a:spcAft>
                <a:spcPts val="0"/>
              </a:spcAft>
              <a:buClr>
                <a:srgbClr val="000000"/>
              </a:buClr>
              <a:buSzPts val="1400"/>
              <a:buFont typeface="Arial"/>
              <a:buNone/>
            </a:pPr>
            <a:r>
              <a:rPr b="1" lang="sk" sz="1400">
                <a:solidFill>
                  <a:schemeClr val="dk2"/>
                </a:solidFill>
              </a:rPr>
              <a:t>3.    FÁZE</a:t>
            </a:r>
            <a:endParaRPr b="1" sz="1400">
              <a:solidFill>
                <a:schemeClr val="dk2"/>
              </a:solidFill>
            </a:endParaRPr>
          </a:p>
          <a:p>
            <a:pPr indent="-317500" lvl="0" marL="457200" rtl="0" algn="l">
              <a:lnSpc>
                <a:spcPct val="150000"/>
              </a:lnSpc>
              <a:spcBef>
                <a:spcPts val="1000"/>
              </a:spcBef>
              <a:spcAft>
                <a:spcPts val="0"/>
              </a:spcAft>
              <a:buSzPts val="1400"/>
              <a:buChar char="●"/>
            </a:pPr>
            <a:r>
              <a:rPr b="1" lang="sk" sz="1400">
                <a:solidFill>
                  <a:srgbClr val="404040"/>
                </a:solidFill>
              </a:rPr>
              <a:t>150° - 180°</a:t>
            </a:r>
            <a:endParaRPr b="1" sz="1400">
              <a:solidFill>
                <a:srgbClr val="404040"/>
              </a:solidFill>
            </a:endParaRPr>
          </a:p>
          <a:p>
            <a:pPr indent="-317500" lvl="0" marL="457200" rtl="0" algn="l">
              <a:lnSpc>
                <a:spcPct val="200000"/>
              </a:lnSpc>
              <a:spcBef>
                <a:spcPts val="0"/>
              </a:spcBef>
              <a:spcAft>
                <a:spcPts val="0"/>
              </a:spcAft>
              <a:buSzPts val="1400"/>
              <a:buFont typeface="Roboto"/>
              <a:buChar char="●"/>
            </a:pPr>
            <a:r>
              <a:rPr lang="sk" sz="1400">
                <a:solidFill>
                  <a:srgbClr val="404040"/>
                </a:solidFill>
              </a:rPr>
              <a:t>nezbytný </a:t>
            </a:r>
            <a:r>
              <a:rPr b="1" lang="sk" sz="1400">
                <a:solidFill>
                  <a:schemeClr val="dk2"/>
                </a:solidFill>
              </a:rPr>
              <a:t>pohyb páteře, </a:t>
            </a:r>
            <a:r>
              <a:rPr lang="sk" sz="1400">
                <a:solidFill>
                  <a:srgbClr val="404040"/>
                </a:solidFill>
              </a:rPr>
              <a:t>HK se tak dostává do vertikální polohy</a:t>
            </a:r>
            <a:endParaRPr sz="1400">
              <a:solidFill>
                <a:srgbClr val="404040"/>
              </a:solidFill>
            </a:endParaRPr>
          </a:p>
          <a:p>
            <a:pPr indent="0" lvl="0" marL="0" rtl="0" algn="l">
              <a:lnSpc>
                <a:spcPct val="115000"/>
              </a:lnSpc>
              <a:spcBef>
                <a:spcPts val="1000"/>
              </a:spcBef>
              <a:spcAft>
                <a:spcPts val="0"/>
              </a:spcAft>
              <a:buClr>
                <a:srgbClr val="000000"/>
              </a:buClr>
              <a:buSzPts val="1400"/>
              <a:buFont typeface="Arial"/>
              <a:buNone/>
            </a:pPr>
            <a:r>
              <a:rPr lang="sk" sz="1400" u="sng">
                <a:solidFill>
                  <a:srgbClr val="404040"/>
                </a:solidFill>
              </a:rPr>
              <a:t>při ABD jedné paže </a:t>
            </a:r>
            <a:endParaRPr sz="1400" u="sng">
              <a:solidFill>
                <a:srgbClr val="404040"/>
              </a:solidFill>
            </a:endParaRPr>
          </a:p>
          <a:p>
            <a:pPr indent="-317500" lvl="1" marL="914400" rtl="0" algn="l">
              <a:lnSpc>
                <a:spcPct val="115000"/>
              </a:lnSpc>
              <a:spcBef>
                <a:spcPts val="0"/>
              </a:spcBef>
              <a:spcAft>
                <a:spcPts val="0"/>
              </a:spcAft>
              <a:buClr>
                <a:srgbClr val="000000"/>
              </a:buClr>
              <a:buSzPts val="1400"/>
              <a:buChar char="○"/>
            </a:pPr>
            <a:r>
              <a:rPr lang="sk" sz="1400">
                <a:solidFill>
                  <a:srgbClr val="404040"/>
                </a:solidFill>
              </a:rPr>
              <a:t>aktivace kontralaterálních spinálních svalů (tj. pohyb páteře do lateroflexe k opačné straně)</a:t>
            </a:r>
            <a:endParaRPr sz="1400">
              <a:solidFill>
                <a:srgbClr val="404040"/>
              </a:solidFill>
            </a:endParaRPr>
          </a:p>
          <a:p>
            <a:pPr indent="0" lvl="0" marL="0" rtl="0" algn="l">
              <a:lnSpc>
                <a:spcPct val="150000"/>
              </a:lnSpc>
              <a:spcBef>
                <a:spcPts val="1000"/>
              </a:spcBef>
              <a:spcAft>
                <a:spcPts val="0"/>
              </a:spcAft>
              <a:buClr>
                <a:srgbClr val="000000"/>
              </a:buClr>
              <a:buSzPts val="1400"/>
              <a:buFont typeface="Arial"/>
              <a:buNone/>
            </a:pPr>
            <a:r>
              <a:rPr lang="sk" sz="1400" u="sng">
                <a:solidFill>
                  <a:srgbClr val="404040"/>
                </a:solidFill>
              </a:rPr>
              <a:t>ABD obou paží</a:t>
            </a:r>
            <a:endParaRPr sz="1400" u="sng">
              <a:solidFill>
                <a:srgbClr val="404040"/>
              </a:solidFill>
            </a:endParaRPr>
          </a:p>
          <a:p>
            <a:pPr indent="-317500" lvl="1" marL="914400" rtl="0" algn="l">
              <a:lnSpc>
                <a:spcPct val="115000"/>
              </a:lnSpc>
              <a:spcBef>
                <a:spcPts val="0"/>
              </a:spcBef>
              <a:spcAft>
                <a:spcPts val="0"/>
              </a:spcAft>
              <a:buClr>
                <a:srgbClr val="000000"/>
              </a:buClr>
              <a:buSzPts val="1400"/>
              <a:buChar char="○"/>
            </a:pPr>
            <a:r>
              <a:rPr lang="sk" sz="1400">
                <a:solidFill>
                  <a:srgbClr val="404040"/>
                </a:solidFill>
              </a:rPr>
              <a:t>dochází zároveň k maximální flexi - aby bylo dosaženo této vertikální polohy je nezbytné prohloubení bederní lordózy (aktivita paravertebrálních svalů)</a:t>
            </a:r>
            <a:endParaRPr sz="1400">
              <a:solidFill>
                <a:srgbClr val="404040"/>
              </a:solidFill>
            </a:endParaRPr>
          </a:p>
          <a:p>
            <a:pPr indent="-317500" lvl="0" marL="457200" rtl="0" algn="l">
              <a:lnSpc>
                <a:spcPct val="115000"/>
              </a:lnSpc>
              <a:spcBef>
                <a:spcPts val="0"/>
              </a:spcBef>
              <a:spcAft>
                <a:spcPts val="0"/>
              </a:spcAft>
              <a:buSzPts val="1400"/>
              <a:buChar char="●"/>
            </a:pPr>
            <a:r>
              <a:rPr lang="sk" sz="1400">
                <a:solidFill>
                  <a:srgbClr val="404040"/>
                </a:solidFill>
              </a:rPr>
              <a:t>čistá ABD paže ve front. rovině je při běžných pohybech málo častá, průběh většinou v kombinaci </a:t>
            </a:r>
            <a:endParaRPr sz="1400">
              <a:solidFill>
                <a:srgbClr val="404040"/>
              </a:solidFill>
            </a:endParaRPr>
          </a:p>
          <a:p>
            <a:pPr indent="0" lvl="0" marL="457200" rtl="0" algn="l">
              <a:lnSpc>
                <a:spcPct val="115000"/>
              </a:lnSpc>
              <a:spcBef>
                <a:spcPts val="0"/>
              </a:spcBef>
              <a:spcAft>
                <a:spcPts val="0"/>
              </a:spcAft>
              <a:buClr>
                <a:srgbClr val="000000"/>
              </a:buClr>
              <a:buSzPts val="1400"/>
              <a:buFont typeface="Arial"/>
              <a:buNone/>
            </a:pPr>
            <a:r>
              <a:rPr lang="sk" sz="1400">
                <a:solidFill>
                  <a:srgbClr val="404040"/>
                </a:solidFill>
              </a:rPr>
              <a:t>s FLX v RAK – pohyb v rovině lopatky = 30° dopředu od frontální roviny (pohyb ruky k ústům)</a:t>
            </a:r>
            <a:endParaRPr sz="1400">
              <a:solidFill>
                <a:srgbClr val="404040"/>
              </a:solidFill>
            </a:endParaRPr>
          </a:p>
          <a:p>
            <a:pPr indent="0" lvl="0" marL="0" rtl="0" algn="l">
              <a:lnSpc>
                <a:spcPct val="150000"/>
              </a:lnSpc>
              <a:spcBef>
                <a:spcPts val="1000"/>
              </a:spcBef>
              <a:spcAft>
                <a:spcPts val="0"/>
              </a:spcAft>
              <a:buClr>
                <a:srgbClr val="000000"/>
              </a:buClr>
              <a:buSzPts val="1400"/>
              <a:buFont typeface="Arial"/>
              <a:buNone/>
            </a:pPr>
            <a:r>
              <a:t/>
            </a:r>
            <a:endParaRPr sz="1400">
              <a:solidFill>
                <a:srgbClr val="000000"/>
              </a:solidFill>
            </a:endParaRPr>
          </a:p>
          <a:p>
            <a:pPr indent="0" lvl="0" marL="0" rtl="0" algn="l">
              <a:lnSpc>
                <a:spcPct val="150000"/>
              </a:lnSpc>
              <a:spcBef>
                <a:spcPts val="1000"/>
              </a:spcBef>
              <a:spcAft>
                <a:spcPts val="0"/>
              </a:spcAft>
              <a:buNone/>
            </a:pPr>
            <a:r>
              <a:t/>
            </a:r>
            <a:endParaRPr b="1" sz="1400">
              <a:solidFill>
                <a:schemeClr val="dk2"/>
              </a:solidFill>
            </a:endParaRPr>
          </a:p>
          <a:p>
            <a:pPr indent="0" lvl="0" marL="0" rtl="0" algn="l">
              <a:lnSpc>
                <a:spcPct val="150000"/>
              </a:lnSpc>
              <a:spcBef>
                <a:spcPts val="1000"/>
              </a:spcBef>
              <a:spcAft>
                <a:spcPts val="0"/>
              </a:spcAft>
              <a:buNone/>
            </a:pPr>
            <a:r>
              <a:t/>
            </a:r>
            <a:endParaRPr sz="1400">
              <a:solidFill>
                <a:srgbClr val="404040"/>
              </a:solidFill>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4"/>
          <p:cNvPicPr preferRelativeResize="0"/>
          <p:nvPr/>
        </p:nvPicPr>
        <p:blipFill rotWithShape="1">
          <a:blip r:embed="rId3">
            <a:alphaModFix/>
          </a:blip>
          <a:srcRect b="0" l="0" r="0" t="0"/>
          <a:stretch/>
        </p:blipFill>
        <p:spPr>
          <a:xfrm>
            <a:off x="5179500" y="2818100"/>
            <a:ext cx="2630326" cy="2168550"/>
          </a:xfrm>
          <a:prstGeom prst="rect">
            <a:avLst/>
          </a:prstGeom>
          <a:noFill/>
          <a:ln>
            <a:noFill/>
          </a:ln>
        </p:spPr>
      </p:pic>
      <p:pic>
        <p:nvPicPr>
          <p:cNvPr id="374" name="Google Shape;374;p54"/>
          <p:cNvPicPr preferRelativeResize="0"/>
          <p:nvPr/>
        </p:nvPicPr>
        <p:blipFill rotWithShape="1">
          <a:blip r:embed="rId4">
            <a:alphaModFix/>
          </a:blip>
          <a:srcRect b="0" l="0" r="0" t="0"/>
          <a:stretch/>
        </p:blipFill>
        <p:spPr>
          <a:xfrm>
            <a:off x="1290425" y="2739675"/>
            <a:ext cx="3476375" cy="2309349"/>
          </a:xfrm>
          <a:prstGeom prst="rect">
            <a:avLst/>
          </a:prstGeom>
          <a:noFill/>
          <a:ln>
            <a:noFill/>
          </a:ln>
        </p:spPr>
      </p:pic>
      <p:sp>
        <p:nvSpPr>
          <p:cNvPr id="375" name="Google Shape;375;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Codmanův</a:t>
            </a:r>
            <a:r>
              <a:rPr lang="sk"/>
              <a:t> paradox</a:t>
            </a:r>
            <a:endParaRPr/>
          </a:p>
        </p:txBody>
      </p:sp>
      <p:sp>
        <p:nvSpPr>
          <p:cNvPr id="376" name="Google Shape;376;p5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Char char="●"/>
            </a:pPr>
            <a:r>
              <a:rPr lang="sk" sz="1400"/>
              <a:t>při tomto jevu dojde během 180° ABD s dlaní k tělu a palcem směřujícím vpřed a následné 180° EXT paže skončí upažena naopak dlaní od těla s palcem vzad</a:t>
            </a:r>
            <a:endParaRPr sz="1400"/>
          </a:p>
          <a:p>
            <a:pPr indent="-317500" lvl="0" marL="457200" rtl="0" algn="l">
              <a:lnSpc>
                <a:spcPct val="150000"/>
              </a:lnSpc>
              <a:spcBef>
                <a:spcPts val="1000"/>
              </a:spcBef>
              <a:spcAft>
                <a:spcPts val="0"/>
              </a:spcAft>
              <a:buSzPts val="1400"/>
              <a:buChar char="●"/>
            </a:pPr>
            <a:r>
              <a:rPr lang="sk" sz="1400"/>
              <a:t>během pohybu se změní orientace dlaně o 180° </a:t>
            </a:r>
            <a:endParaRPr sz="1400"/>
          </a:p>
          <a:p>
            <a:pPr indent="-317500" lvl="1" marL="914400" rtl="0" algn="l">
              <a:lnSpc>
                <a:spcPct val="150000"/>
              </a:lnSpc>
              <a:spcBef>
                <a:spcPts val="0"/>
              </a:spcBef>
              <a:spcAft>
                <a:spcPts val="0"/>
              </a:spcAft>
              <a:buClr>
                <a:schemeClr val="dk1"/>
              </a:buClr>
              <a:buSzPts val="1400"/>
              <a:buFont typeface="Roboto"/>
              <a:buChar char="○"/>
            </a:pPr>
            <a:r>
              <a:rPr lang="sk" sz="1400"/>
              <a:t>způsobeno </a:t>
            </a:r>
            <a:r>
              <a:rPr b="1" lang="sk" sz="1400">
                <a:solidFill>
                  <a:schemeClr val="dk2"/>
                </a:solidFill>
              </a:rPr>
              <a:t>automatickou vnitřní rotací </a:t>
            </a:r>
            <a:r>
              <a:rPr lang="sk" sz="1400"/>
              <a:t>během abdukce a následné extenze</a:t>
            </a:r>
            <a:endParaRPr sz="1400"/>
          </a:p>
          <a:p>
            <a:pPr indent="-317500" lvl="1" marL="914400" rtl="0" algn="l">
              <a:lnSpc>
                <a:spcPct val="150000"/>
              </a:lnSpc>
              <a:spcBef>
                <a:spcPts val="0"/>
              </a:spcBef>
              <a:spcAft>
                <a:spcPts val="0"/>
              </a:spcAft>
              <a:buClr>
                <a:schemeClr val="dk1"/>
              </a:buClr>
              <a:buSzPts val="1400"/>
              <a:buChar char="○"/>
            </a:pPr>
            <a:r>
              <a:rPr lang="sk" sz="1400"/>
              <a:t>dochází k maximální automatické rotaci a nulové volní rotaci (Kapandji 2002)</a:t>
            </a:r>
            <a:endParaRPr sz="1400"/>
          </a:p>
          <a:p>
            <a:pPr indent="0" lvl="0" marL="0" rtl="0" algn="l">
              <a:lnSpc>
                <a:spcPct val="150000"/>
              </a:lnSpc>
              <a:spcBef>
                <a:spcPts val="0"/>
              </a:spcBef>
              <a:spcAft>
                <a:spcPts val="0"/>
              </a:spcAft>
              <a:buNone/>
            </a:pPr>
            <a:r>
              <a:t/>
            </a:r>
            <a:endParaRPr/>
          </a:p>
        </p:txBody>
      </p:sp>
      <p:sp>
        <p:nvSpPr>
          <p:cNvPr id="377" name="Google Shape;377;p54"/>
          <p:cNvSpPr/>
          <p:nvPr/>
        </p:nvSpPr>
        <p:spPr>
          <a:xfrm>
            <a:off x="1439425" y="4448150"/>
            <a:ext cx="601800" cy="602700"/>
          </a:xfrm>
          <a:prstGeom prst="flowChartConnec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54"/>
          <p:cNvSpPr/>
          <p:nvPr/>
        </p:nvSpPr>
        <p:spPr>
          <a:xfrm>
            <a:off x="7030225" y="4383950"/>
            <a:ext cx="601800" cy="602700"/>
          </a:xfrm>
          <a:prstGeom prst="flowChartConnec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Addukce paže</a:t>
            </a:r>
            <a:endParaRPr/>
          </a:p>
        </p:txBody>
      </p:sp>
      <p:sp>
        <p:nvSpPr>
          <p:cNvPr id="384" name="Google Shape;384;p55"/>
          <p:cNvSpPr txBox="1"/>
          <p:nvPr>
            <p:ph idx="1" type="body"/>
          </p:nvPr>
        </p:nvSpPr>
        <p:spPr>
          <a:xfrm>
            <a:off x="540000" y="1276129"/>
            <a:ext cx="39150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Char char="●"/>
            </a:pPr>
            <a:r>
              <a:rPr lang="sk" sz="1400">
                <a:solidFill>
                  <a:srgbClr val="404040"/>
                </a:solidFill>
              </a:rPr>
              <a:t>ADD spojená s extenzí - velmi malý pohyb</a:t>
            </a:r>
            <a:endParaRPr sz="1400">
              <a:solidFill>
                <a:srgbClr val="404040"/>
              </a:solidFill>
            </a:endParaRPr>
          </a:p>
          <a:p>
            <a:pPr indent="-317500" lvl="0" marL="457200" rtl="0" algn="l">
              <a:lnSpc>
                <a:spcPct val="150000"/>
              </a:lnSpc>
              <a:spcBef>
                <a:spcPts val="0"/>
              </a:spcBef>
              <a:spcAft>
                <a:spcPts val="0"/>
              </a:spcAft>
              <a:buSzPts val="1400"/>
              <a:buChar char="●"/>
            </a:pPr>
            <a:r>
              <a:rPr lang="sk" sz="1400">
                <a:solidFill>
                  <a:srgbClr val="404040"/>
                </a:solidFill>
              </a:rPr>
              <a:t>ADD spojená s flexí - pohyb 30° - 40°</a:t>
            </a:r>
            <a:endParaRPr sz="1400">
              <a:solidFill>
                <a:srgbClr val="404040"/>
              </a:solidFill>
            </a:endParaRPr>
          </a:p>
          <a:p>
            <a:pPr indent="-317500" lvl="0" marL="457200" rtl="0" algn="l">
              <a:lnSpc>
                <a:spcPct val="150000"/>
              </a:lnSpc>
              <a:spcBef>
                <a:spcPts val="0"/>
              </a:spcBef>
              <a:spcAft>
                <a:spcPts val="0"/>
              </a:spcAft>
              <a:buSzPts val="1400"/>
              <a:buChar char="●"/>
            </a:pPr>
            <a:r>
              <a:rPr lang="sk" sz="1400">
                <a:solidFill>
                  <a:srgbClr val="404040"/>
                </a:solidFill>
              </a:rPr>
              <a:t>svaly provádějící ADD:</a:t>
            </a:r>
            <a:endParaRPr sz="1400">
              <a:solidFill>
                <a:srgbClr val="404040"/>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teres major </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latissimus dorsi </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 pectoralis major </a:t>
            </a:r>
            <a:endParaRPr b="1" sz="1400">
              <a:solidFill>
                <a:schemeClr val="dk2"/>
              </a:solidFill>
            </a:endParaRPr>
          </a:p>
          <a:p>
            <a:pPr indent="-317500" lvl="1" marL="914400" rtl="0" algn="l">
              <a:lnSpc>
                <a:spcPct val="150000"/>
              </a:lnSpc>
              <a:spcBef>
                <a:spcPts val="0"/>
              </a:spcBef>
              <a:spcAft>
                <a:spcPts val="0"/>
              </a:spcAft>
              <a:buClr>
                <a:schemeClr val="dk2"/>
              </a:buClr>
              <a:buSzPts val="1400"/>
              <a:buChar char="○"/>
            </a:pPr>
            <a:r>
              <a:rPr b="1" lang="sk" sz="1400">
                <a:solidFill>
                  <a:schemeClr val="dk2"/>
                </a:solidFill>
              </a:rPr>
              <a:t>mm. rhomboidei </a:t>
            </a:r>
            <a:endParaRPr b="1" sz="1400">
              <a:solidFill>
                <a:schemeClr val="dk2"/>
              </a:solidFill>
            </a:endParaRPr>
          </a:p>
          <a:p>
            <a:pPr indent="-317500" lvl="0" marL="457200" rtl="0" algn="l">
              <a:lnSpc>
                <a:spcPct val="150000"/>
              </a:lnSpc>
              <a:spcBef>
                <a:spcPts val="0"/>
              </a:spcBef>
              <a:spcAft>
                <a:spcPts val="0"/>
              </a:spcAft>
              <a:buSzPts val="1400"/>
              <a:buFont typeface="Roboto"/>
              <a:buChar char="●"/>
            </a:pPr>
            <a:r>
              <a:rPr lang="sk" sz="1400">
                <a:solidFill>
                  <a:srgbClr val="404040"/>
                </a:solidFill>
              </a:rPr>
              <a:t>význam stabilizace lopatky pomocí </a:t>
            </a:r>
            <a:r>
              <a:rPr b="1" lang="sk" sz="1400">
                <a:solidFill>
                  <a:srgbClr val="404040"/>
                </a:solidFill>
              </a:rPr>
              <a:t>m. rhomboidei</a:t>
            </a:r>
            <a:endParaRPr b="1" sz="1400">
              <a:solidFill>
                <a:srgbClr val="40404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spcBef>
                <a:spcPts val="0"/>
              </a:spcBef>
              <a:spcAft>
                <a:spcPts val="0"/>
              </a:spcAft>
              <a:buNone/>
            </a:pPr>
            <a:r>
              <a:t/>
            </a:r>
            <a:endParaRPr/>
          </a:p>
        </p:txBody>
      </p:sp>
      <p:sp>
        <p:nvSpPr>
          <p:cNvPr id="385" name="Google Shape;385;p55"/>
          <p:cNvSpPr txBox="1"/>
          <p:nvPr>
            <p:ph idx="2" type="body"/>
          </p:nvPr>
        </p:nvSpPr>
        <p:spPr>
          <a:xfrm>
            <a:off x="4688460" y="1276129"/>
            <a:ext cx="39150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Font typeface="Roboto"/>
              <a:buChar char="●"/>
            </a:pPr>
            <a:r>
              <a:rPr lang="sk" sz="1400">
                <a:solidFill>
                  <a:srgbClr val="404040"/>
                </a:solidFill>
                <a:latin typeface="Roboto"/>
                <a:ea typeface="Roboto"/>
                <a:cs typeface="Roboto"/>
                <a:sym typeface="Roboto"/>
              </a:rPr>
              <a:t>pomocné svaly:</a:t>
            </a:r>
            <a:endParaRPr sz="1400">
              <a:solidFill>
                <a:srgbClr val="404040"/>
              </a:solidFill>
              <a:latin typeface="Roboto"/>
              <a:ea typeface="Roboto"/>
              <a:cs typeface="Roboto"/>
              <a:sym typeface="Roboto"/>
            </a:endParaRPr>
          </a:p>
          <a:p>
            <a:pPr indent="-317500" lvl="1" marL="914400" rtl="0" algn="l">
              <a:lnSpc>
                <a:spcPct val="150000"/>
              </a:lnSpc>
              <a:spcBef>
                <a:spcPts val="0"/>
              </a:spcBef>
              <a:spcAft>
                <a:spcPts val="0"/>
              </a:spcAft>
              <a:buSzPts val="1400"/>
              <a:buFont typeface="Roboto"/>
              <a:buChar char="○"/>
            </a:pPr>
            <a:r>
              <a:rPr b="1" lang="sk" sz="1400">
                <a:solidFill>
                  <a:srgbClr val="404040"/>
                </a:solidFill>
                <a:latin typeface="Roboto"/>
                <a:ea typeface="Roboto"/>
                <a:cs typeface="Roboto"/>
                <a:sym typeface="Roboto"/>
              </a:rPr>
              <a:t>m. teres minor</a:t>
            </a:r>
            <a:endParaRPr b="1" sz="1400">
              <a:solidFill>
                <a:srgbClr val="404040"/>
              </a:solidFill>
              <a:latin typeface="Roboto"/>
              <a:ea typeface="Roboto"/>
              <a:cs typeface="Roboto"/>
              <a:sym typeface="Roboto"/>
            </a:endParaRPr>
          </a:p>
          <a:p>
            <a:pPr indent="-317500" lvl="1" marL="914400" rtl="0" algn="l">
              <a:lnSpc>
                <a:spcPct val="150000"/>
              </a:lnSpc>
              <a:spcBef>
                <a:spcPts val="0"/>
              </a:spcBef>
              <a:spcAft>
                <a:spcPts val="0"/>
              </a:spcAft>
              <a:buSzPts val="1400"/>
              <a:buFont typeface="Roboto"/>
              <a:buChar char="○"/>
            </a:pPr>
            <a:r>
              <a:rPr b="1" lang="sk" sz="1400">
                <a:solidFill>
                  <a:srgbClr val="404040"/>
                </a:solidFill>
                <a:latin typeface="Roboto"/>
                <a:ea typeface="Roboto"/>
                <a:cs typeface="Roboto"/>
                <a:sym typeface="Roboto"/>
              </a:rPr>
              <a:t>m. subscapularis</a:t>
            </a:r>
            <a:endParaRPr b="1" sz="1400">
              <a:solidFill>
                <a:srgbClr val="404040"/>
              </a:solidFill>
              <a:latin typeface="Roboto"/>
              <a:ea typeface="Roboto"/>
              <a:cs typeface="Roboto"/>
              <a:sym typeface="Roboto"/>
            </a:endParaRPr>
          </a:p>
          <a:p>
            <a:pPr indent="-317500" lvl="1" marL="914400" rtl="0" algn="l">
              <a:lnSpc>
                <a:spcPct val="150000"/>
              </a:lnSpc>
              <a:spcBef>
                <a:spcPts val="0"/>
              </a:spcBef>
              <a:spcAft>
                <a:spcPts val="0"/>
              </a:spcAft>
              <a:buSzPts val="1400"/>
              <a:buFont typeface="Roboto"/>
              <a:buChar char="○"/>
            </a:pPr>
            <a:r>
              <a:rPr b="1" lang="sk" sz="1400">
                <a:solidFill>
                  <a:srgbClr val="404040"/>
                </a:solidFill>
                <a:latin typeface="Roboto"/>
                <a:ea typeface="Roboto"/>
                <a:cs typeface="Roboto"/>
                <a:sym typeface="Roboto"/>
              </a:rPr>
              <a:t>caput longum m. tricipitis brachii</a:t>
            </a:r>
            <a:endParaRPr b="1" sz="1400">
              <a:solidFill>
                <a:srgbClr val="404040"/>
              </a:solidFill>
              <a:latin typeface="Roboto"/>
              <a:ea typeface="Roboto"/>
              <a:cs typeface="Roboto"/>
              <a:sym typeface="Roboto"/>
            </a:endParaRPr>
          </a:p>
          <a:p>
            <a:pPr indent="0" lvl="0" marL="0" rtl="0" algn="l">
              <a:spcBef>
                <a:spcPts val="0"/>
              </a:spcBef>
              <a:spcAft>
                <a:spcPts val="0"/>
              </a:spcAft>
              <a:buNone/>
            </a:pPr>
            <a:r>
              <a:t/>
            </a:r>
            <a:endParaRPr/>
          </a:p>
        </p:txBody>
      </p:sp>
      <p:pic>
        <p:nvPicPr>
          <p:cNvPr id="386" name="Google Shape;386;p55"/>
          <p:cNvPicPr preferRelativeResize="0"/>
          <p:nvPr/>
        </p:nvPicPr>
        <p:blipFill rotWithShape="1">
          <a:blip r:embed="rId3">
            <a:alphaModFix/>
          </a:blip>
          <a:srcRect b="0" l="0" r="0" t="0"/>
          <a:stretch/>
        </p:blipFill>
        <p:spPr>
          <a:xfrm>
            <a:off x="4193025" y="3292975"/>
            <a:ext cx="3432700" cy="1637625"/>
          </a:xfrm>
          <a:prstGeom prst="rect">
            <a:avLst/>
          </a:prstGeom>
          <a:noFill/>
          <a:ln>
            <a:noFill/>
          </a:ln>
        </p:spPr>
      </p:pic>
      <p:cxnSp>
        <p:nvCxnSpPr>
          <p:cNvPr id="387" name="Google Shape;387;p55"/>
          <p:cNvCxnSpPr/>
          <p:nvPr/>
        </p:nvCxnSpPr>
        <p:spPr>
          <a:xfrm flipH="1" rot="10800000">
            <a:off x="2913450" y="4347375"/>
            <a:ext cx="1208700" cy="13500"/>
          </a:xfrm>
          <a:prstGeom prst="straightConnector1">
            <a:avLst/>
          </a:prstGeom>
          <a:noFill/>
          <a:ln cap="flat" cmpd="sng" w="19050">
            <a:solidFill>
              <a:schemeClr val="dk2"/>
            </a:solidFill>
            <a:prstDash val="solid"/>
            <a:round/>
            <a:headEnd len="sm" w="sm"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Scapulohumerální rytmus (Hoppenfeld)</a:t>
            </a:r>
            <a:endParaRPr/>
          </a:p>
        </p:txBody>
      </p:sp>
      <p:sp>
        <p:nvSpPr>
          <p:cNvPr id="393" name="Google Shape;393;p5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1000"/>
              </a:spcBef>
              <a:spcAft>
                <a:spcPts val="0"/>
              </a:spcAft>
              <a:buSzPts val="1400"/>
              <a:buChar char="●"/>
            </a:pPr>
            <a:r>
              <a:rPr lang="sk" sz="1400">
                <a:solidFill>
                  <a:srgbClr val="404040"/>
                </a:solidFill>
              </a:rPr>
              <a:t>současný pohyb paže, lopatky a klíční kosti</a:t>
            </a:r>
            <a:endParaRPr sz="1400">
              <a:solidFill>
                <a:srgbClr val="404040"/>
              </a:solidFill>
            </a:endParaRPr>
          </a:p>
          <a:p>
            <a:pPr indent="-317500" lvl="0" marL="457200" rtl="0" algn="l">
              <a:lnSpc>
                <a:spcPct val="115000"/>
              </a:lnSpc>
              <a:spcBef>
                <a:spcPts val="1000"/>
              </a:spcBef>
              <a:spcAft>
                <a:spcPts val="0"/>
              </a:spcAft>
              <a:buSzPts val="1400"/>
              <a:buFont typeface="Roboto"/>
              <a:buChar char="●"/>
            </a:pPr>
            <a:r>
              <a:rPr lang="sk" sz="1400">
                <a:solidFill>
                  <a:srgbClr val="404040"/>
                </a:solidFill>
              </a:rPr>
              <a:t>z 15° ABD připadá </a:t>
            </a:r>
            <a:r>
              <a:rPr b="1" lang="sk" sz="1400">
                <a:solidFill>
                  <a:schemeClr val="dk2"/>
                </a:solidFill>
              </a:rPr>
              <a:t>10° </a:t>
            </a:r>
            <a:r>
              <a:rPr lang="sk" sz="1400">
                <a:solidFill>
                  <a:srgbClr val="404040"/>
                </a:solidFill>
              </a:rPr>
              <a:t>na pohyb ve glenohumerálním kloubu a </a:t>
            </a:r>
            <a:r>
              <a:rPr b="1" lang="sk" sz="1400">
                <a:solidFill>
                  <a:schemeClr val="dk2"/>
                </a:solidFill>
              </a:rPr>
              <a:t>5°</a:t>
            </a:r>
            <a:r>
              <a:rPr lang="sk" sz="1400">
                <a:solidFill>
                  <a:srgbClr val="404040"/>
                </a:solidFill>
              </a:rPr>
              <a:t> v kloubu skapulothorakálním</a:t>
            </a:r>
            <a:endParaRPr sz="1400">
              <a:solidFill>
                <a:srgbClr val="404040"/>
              </a:solidFill>
            </a:endParaRPr>
          </a:p>
          <a:p>
            <a:pPr indent="-317500" lvl="0" marL="457200" rtl="0" algn="l">
              <a:lnSpc>
                <a:spcPct val="100000"/>
              </a:lnSpc>
              <a:spcBef>
                <a:spcPts val="1000"/>
              </a:spcBef>
              <a:spcAft>
                <a:spcPts val="0"/>
              </a:spcAft>
              <a:buSzPts val="1400"/>
              <a:buFont typeface="Roboto"/>
              <a:buChar char="●"/>
            </a:pPr>
            <a:r>
              <a:rPr lang="sk" sz="1400">
                <a:solidFill>
                  <a:srgbClr val="404040"/>
                </a:solidFill>
              </a:rPr>
              <a:t>poměr </a:t>
            </a:r>
            <a:r>
              <a:rPr b="1" lang="sk" sz="1400">
                <a:solidFill>
                  <a:schemeClr val="dk2"/>
                </a:solidFill>
              </a:rPr>
              <a:t>2:1</a:t>
            </a:r>
            <a:r>
              <a:rPr lang="sk" sz="1400">
                <a:solidFill>
                  <a:srgbClr val="404040"/>
                </a:solidFill>
              </a:rPr>
              <a:t> (na </a:t>
            </a:r>
            <a:r>
              <a:rPr lang="sk" sz="1400">
                <a:solidFill>
                  <a:srgbClr val="000000"/>
                </a:solidFill>
              </a:rPr>
              <a:t>180°</a:t>
            </a:r>
            <a:r>
              <a:rPr b="1" lang="sk" sz="1400">
                <a:solidFill>
                  <a:srgbClr val="990000"/>
                </a:solidFill>
              </a:rPr>
              <a:t> </a:t>
            </a:r>
            <a:r>
              <a:rPr lang="sk" sz="1400">
                <a:solidFill>
                  <a:srgbClr val="404040"/>
                </a:solidFill>
              </a:rPr>
              <a:t> abdukce připadá </a:t>
            </a:r>
            <a:r>
              <a:rPr b="1" lang="sk" sz="1400">
                <a:solidFill>
                  <a:schemeClr val="dk2"/>
                </a:solidFill>
              </a:rPr>
              <a:t>120°</a:t>
            </a:r>
            <a:r>
              <a:rPr lang="sk" sz="1400">
                <a:solidFill>
                  <a:schemeClr val="dk2"/>
                </a:solidFill>
              </a:rPr>
              <a:t> </a:t>
            </a:r>
            <a:r>
              <a:rPr lang="sk" sz="1400">
                <a:solidFill>
                  <a:srgbClr val="404040"/>
                </a:solidFill>
              </a:rPr>
              <a:t>na GH kloub a </a:t>
            </a:r>
            <a:r>
              <a:rPr b="1" lang="sk" sz="1400">
                <a:solidFill>
                  <a:schemeClr val="dk2"/>
                </a:solidFill>
              </a:rPr>
              <a:t>60°</a:t>
            </a:r>
            <a:r>
              <a:rPr lang="sk" sz="1400">
                <a:solidFill>
                  <a:schemeClr val="dk2"/>
                </a:solidFill>
              </a:rPr>
              <a:t> </a:t>
            </a:r>
            <a:r>
              <a:rPr lang="sk" sz="1400">
                <a:solidFill>
                  <a:srgbClr val="404040"/>
                </a:solidFill>
              </a:rPr>
              <a:t>na ST kloub)</a:t>
            </a:r>
            <a:endParaRPr sz="1400">
              <a:solidFill>
                <a:srgbClr val="000000"/>
              </a:solidFill>
            </a:endParaRPr>
          </a:p>
          <a:p>
            <a:pPr indent="0" lvl="0" marL="0" rtl="0" algn="l">
              <a:spcBef>
                <a:spcPts val="0"/>
              </a:spcBef>
              <a:spcAft>
                <a:spcPts val="0"/>
              </a:spcAft>
              <a:buNone/>
            </a:pPr>
            <a:r>
              <a:t/>
            </a:r>
            <a:endParaRPr/>
          </a:p>
        </p:txBody>
      </p:sp>
      <p:pic>
        <p:nvPicPr>
          <p:cNvPr id="394" name="Google Shape;394;p56"/>
          <p:cNvPicPr preferRelativeResize="0"/>
          <p:nvPr/>
        </p:nvPicPr>
        <p:blipFill rotWithShape="1">
          <a:blip r:embed="rId3">
            <a:alphaModFix/>
          </a:blip>
          <a:srcRect b="0" l="0" r="0" t="0"/>
          <a:stretch/>
        </p:blipFill>
        <p:spPr>
          <a:xfrm>
            <a:off x="843350" y="2637500"/>
            <a:ext cx="7250999" cy="203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Zevní a vnitřní rotace paže</a:t>
            </a:r>
            <a:endParaRPr/>
          </a:p>
        </p:txBody>
      </p:sp>
      <p:sp>
        <p:nvSpPr>
          <p:cNvPr id="400" name="Google Shape;400;p5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Char char="●"/>
            </a:pPr>
            <a:r>
              <a:rPr lang="sk" sz="1400">
                <a:solidFill>
                  <a:srgbClr val="404040"/>
                </a:solidFill>
              </a:rPr>
              <a:t>rotace paže kolem dlouhé osy je možná v každém nastavení RAK</a:t>
            </a:r>
            <a:endParaRPr sz="1400">
              <a:solidFill>
                <a:srgbClr val="404040"/>
              </a:solidFill>
            </a:endParaRPr>
          </a:p>
          <a:p>
            <a:pPr indent="-317500" lvl="0" marL="457200" rtl="0" algn="l">
              <a:lnSpc>
                <a:spcPct val="150000"/>
              </a:lnSpc>
              <a:spcBef>
                <a:spcPts val="1000"/>
              </a:spcBef>
              <a:spcAft>
                <a:spcPts val="0"/>
              </a:spcAft>
              <a:buSzPts val="1400"/>
              <a:buChar char="●"/>
            </a:pPr>
            <a:r>
              <a:rPr lang="sk" sz="1400">
                <a:solidFill>
                  <a:srgbClr val="404040"/>
                </a:solidFill>
              </a:rPr>
              <a:t>během ZR se napínají všechny 3 části ligamentum glenohumerale, u VR tyto části relaxují</a:t>
            </a:r>
            <a:endParaRPr sz="1400">
              <a:solidFill>
                <a:srgbClr val="404040"/>
              </a:solidFill>
            </a:endParaRPr>
          </a:p>
          <a:p>
            <a:pPr indent="-317500" lvl="0" marL="457200" rtl="0" algn="l">
              <a:lnSpc>
                <a:spcPct val="80000"/>
              </a:lnSpc>
              <a:spcBef>
                <a:spcPts val="1000"/>
              </a:spcBef>
              <a:spcAft>
                <a:spcPts val="0"/>
              </a:spcAft>
              <a:buSzPts val="1400"/>
              <a:buChar char="●"/>
            </a:pPr>
            <a:r>
              <a:rPr lang="sk" sz="1400">
                <a:solidFill>
                  <a:srgbClr val="000000"/>
                </a:solidFill>
              </a:rPr>
              <a:t>při rotačních pohybech se pohybuje i lopatka</a:t>
            </a:r>
            <a:endParaRPr sz="1400">
              <a:solidFill>
                <a:srgbClr val="000000"/>
              </a:solidFill>
            </a:endParaRPr>
          </a:p>
          <a:p>
            <a:pPr indent="-317500" lvl="1" marL="914400" rtl="0" algn="l">
              <a:lnSpc>
                <a:spcPct val="200000"/>
              </a:lnSpc>
              <a:spcBef>
                <a:spcPts val="1000"/>
              </a:spcBef>
              <a:spcAft>
                <a:spcPts val="0"/>
              </a:spcAft>
              <a:buClr>
                <a:srgbClr val="404040"/>
              </a:buClr>
              <a:buSzPts val="1400"/>
              <a:buChar char="○"/>
            </a:pPr>
            <a:r>
              <a:rPr lang="sk" sz="1400">
                <a:solidFill>
                  <a:srgbClr val="000000"/>
                </a:solidFill>
              </a:rPr>
              <a:t>při ZR se aktivují: mm.  rhomboidei a m. trapezius</a:t>
            </a:r>
            <a:endParaRPr sz="1400">
              <a:solidFill>
                <a:srgbClr val="404040"/>
              </a:solidFill>
            </a:endParaRPr>
          </a:p>
          <a:p>
            <a:pPr indent="-317500" lvl="0" marL="457200" rtl="0" algn="l">
              <a:lnSpc>
                <a:spcPct val="150000"/>
              </a:lnSpc>
              <a:spcBef>
                <a:spcPts val="1000"/>
              </a:spcBef>
              <a:spcAft>
                <a:spcPts val="0"/>
              </a:spcAft>
              <a:buSzPts val="1400"/>
              <a:buChar char="●"/>
            </a:pPr>
            <a:r>
              <a:rPr lang="sk" sz="1400">
                <a:solidFill>
                  <a:srgbClr val="404040"/>
                </a:solidFill>
              </a:rPr>
              <a:t>Kapa</a:t>
            </a:r>
            <a:r>
              <a:rPr lang="sk" sz="1400"/>
              <a:t>ndji (výchozí pozice - FLX lokte 90° před tělem v sagitální rovině)</a:t>
            </a:r>
            <a:endParaRPr sz="1400"/>
          </a:p>
          <a:p>
            <a:pPr indent="-317500" lvl="1" marL="914400" rtl="0" algn="l">
              <a:lnSpc>
                <a:spcPct val="150000"/>
              </a:lnSpc>
              <a:spcBef>
                <a:spcPts val="0"/>
              </a:spcBef>
              <a:spcAft>
                <a:spcPts val="0"/>
              </a:spcAft>
              <a:buClr>
                <a:srgbClr val="404040"/>
              </a:buClr>
              <a:buSzPts val="1400"/>
              <a:buFont typeface="Roboto"/>
              <a:buChar char="○"/>
            </a:pPr>
            <a:r>
              <a:rPr b="1" lang="sk" sz="1400">
                <a:solidFill>
                  <a:schemeClr val="dk2"/>
                </a:solidFill>
              </a:rPr>
              <a:t>ZR</a:t>
            </a:r>
            <a:r>
              <a:rPr lang="sk" sz="1400">
                <a:solidFill>
                  <a:schemeClr val="dk2"/>
                </a:solidFill>
              </a:rPr>
              <a:t> </a:t>
            </a:r>
            <a:r>
              <a:rPr lang="sk" sz="1400">
                <a:solidFill>
                  <a:srgbClr val="404040"/>
                </a:solidFill>
              </a:rPr>
              <a:t>v rozsahu až 90°</a:t>
            </a:r>
            <a:endParaRPr sz="1400">
              <a:solidFill>
                <a:srgbClr val="404040"/>
              </a:solidFill>
            </a:endParaRPr>
          </a:p>
          <a:p>
            <a:pPr indent="-317500" lvl="1" marL="914400" rtl="0" algn="l">
              <a:lnSpc>
                <a:spcPct val="150000"/>
              </a:lnSpc>
              <a:spcBef>
                <a:spcPts val="0"/>
              </a:spcBef>
              <a:spcAft>
                <a:spcPts val="0"/>
              </a:spcAft>
              <a:buClr>
                <a:srgbClr val="404040"/>
              </a:buClr>
              <a:buSzPts val="1400"/>
              <a:buFont typeface="Roboto"/>
              <a:buChar char="○"/>
            </a:pPr>
            <a:r>
              <a:rPr b="1" lang="sk" sz="1400">
                <a:solidFill>
                  <a:schemeClr val="dk2"/>
                </a:solidFill>
              </a:rPr>
              <a:t>VR </a:t>
            </a:r>
            <a:r>
              <a:rPr lang="sk" sz="1400">
                <a:solidFill>
                  <a:srgbClr val="404040"/>
                </a:solidFill>
              </a:rPr>
              <a:t>v rozsahu až 110° </a:t>
            </a:r>
            <a:endParaRPr sz="1400">
              <a:solidFill>
                <a:srgbClr val="404040"/>
              </a:solidFill>
            </a:endParaRPr>
          </a:p>
          <a:p>
            <a:pPr indent="-317500" lvl="0" marL="457200" rtl="0" algn="l">
              <a:lnSpc>
                <a:spcPct val="150000"/>
              </a:lnSpc>
              <a:spcBef>
                <a:spcPts val="0"/>
              </a:spcBef>
              <a:spcAft>
                <a:spcPts val="0"/>
              </a:spcAft>
              <a:buSzPts val="1400"/>
              <a:buChar char="●"/>
            </a:pPr>
            <a:r>
              <a:rPr lang="sk" sz="1400">
                <a:solidFill>
                  <a:srgbClr val="404040"/>
                </a:solidFill>
              </a:rPr>
              <a:t>v pozici, kdy paže spočívá volně podél těla takovýchto rozsahů nedosahujeme</a:t>
            </a:r>
            <a:endParaRPr sz="1400">
              <a:solidFill>
                <a:srgbClr val="404040"/>
              </a:solidFill>
            </a:endParaRPr>
          </a:p>
          <a:p>
            <a:pPr indent="-317500" lvl="0" marL="457200" rtl="0" algn="l">
              <a:lnSpc>
                <a:spcPct val="150000"/>
              </a:lnSpc>
              <a:spcBef>
                <a:spcPts val="1000"/>
              </a:spcBef>
              <a:spcAft>
                <a:spcPts val="0"/>
              </a:spcAft>
              <a:buSzPts val="1400"/>
              <a:buFont typeface="Roboto"/>
              <a:buChar char="●"/>
            </a:pPr>
            <a:r>
              <a:rPr b="1" lang="sk" sz="1400">
                <a:solidFill>
                  <a:srgbClr val="404040"/>
                </a:solidFill>
              </a:rPr>
              <a:t>pro hodnocení ROM</a:t>
            </a:r>
            <a:r>
              <a:rPr lang="sk" sz="1400">
                <a:solidFill>
                  <a:srgbClr val="404040"/>
                </a:solidFill>
              </a:rPr>
              <a:t> se používá pozice s flexí lokte činící 90° a  předloktím v sagitální rovině</a:t>
            </a:r>
            <a:endParaRPr sz="1400">
              <a:solidFill>
                <a:srgbClr val="404040"/>
              </a:solidFill>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ZR a VR paže - ligamenta</a:t>
            </a:r>
            <a:endParaRPr/>
          </a:p>
        </p:txBody>
      </p:sp>
      <p:pic>
        <p:nvPicPr>
          <p:cNvPr id="406" name="Google Shape;406;p58"/>
          <p:cNvPicPr preferRelativeResize="0"/>
          <p:nvPr/>
        </p:nvPicPr>
        <p:blipFill rotWithShape="1">
          <a:blip r:embed="rId3">
            <a:alphaModFix/>
          </a:blip>
          <a:srcRect b="23937" l="28976" r="40908" t="43758"/>
          <a:stretch/>
        </p:blipFill>
        <p:spPr>
          <a:xfrm>
            <a:off x="1982400" y="1113250"/>
            <a:ext cx="5053225" cy="33878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Deltoideus</a:t>
            </a:r>
            <a:endParaRPr/>
          </a:p>
        </p:txBody>
      </p:sp>
      <p:sp>
        <p:nvSpPr>
          <p:cNvPr id="412" name="Google Shape;412;p5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600"/>
              <a:t>Dle autora Ficka (1911) se m. deltoideus skládá z celkem 7 funkčních komponent:</a:t>
            </a:r>
            <a:endParaRPr sz="1600"/>
          </a:p>
          <a:p>
            <a:pPr indent="-330200" lvl="0" marL="457200" rtl="0" algn="l">
              <a:lnSpc>
                <a:spcPct val="150000"/>
              </a:lnSpc>
              <a:spcBef>
                <a:spcPts val="0"/>
              </a:spcBef>
              <a:spcAft>
                <a:spcPts val="0"/>
              </a:spcAft>
              <a:buSzPts val="1600"/>
              <a:buChar char="●"/>
            </a:pPr>
            <a:r>
              <a:rPr lang="sk" sz="1600"/>
              <a:t>A část má celkem 2 komponenty: I a II</a:t>
            </a:r>
            <a:endParaRPr sz="1600"/>
          </a:p>
          <a:p>
            <a:pPr indent="-330200" lvl="0" marL="457200" rtl="0" algn="l">
              <a:lnSpc>
                <a:spcPct val="150000"/>
              </a:lnSpc>
              <a:spcBef>
                <a:spcPts val="0"/>
              </a:spcBef>
              <a:spcAft>
                <a:spcPts val="0"/>
              </a:spcAft>
              <a:buSzPts val="1600"/>
              <a:buChar char="●"/>
            </a:pPr>
            <a:r>
              <a:rPr lang="sk" sz="1600"/>
              <a:t>M část má 1 komponentu: III</a:t>
            </a:r>
            <a:endParaRPr sz="1600"/>
          </a:p>
          <a:p>
            <a:pPr indent="-330200" lvl="0" marL="457200" rtl="0" algn="l">
              <a:lnSpc>
                <a:spcPct val="150000"/>
              </a:lnSpc>
              <a:spcBef>
                <a:spcPts val="0"/>
              </a:spcBef>
              <a:spcAft>
                <a:spcPts val="0"/>
              </a:spcAft>
              <a:buSzPts val="1600"/>
              <a:buChar char="●"/>
            </a:pPr>
            <a:r>
              <a:rPr lang="sk" sz="1600"/>
              <a:t>P část má celkem 4 komponenty: IV, V, VI, a VII</a:t>
            </a:r>
            <a:endParaRPr sz="1600"/>
          </a:p>
          <a:p>
            <a:pPr indent="-330200" lvl="0" marL="457200" rtl="0" algn="l">
              <a:lnSpc>
                <a:spcPct val="150000"/>
              </a:lnSpc>
              <a:spcBef>
                <a:spcPts val="0"/>
              </a:spcBef>
              <a:spcAft>
                <a:spcPts val="0"/>
              </a:spcAft>
              <a:buSzPts val="1600"/>
              <a:buChar char="●"/>
            </a:pPr>
            <a:r>
              <a:rPr lang="sk" sz="1600"/>
              <a:t>při klidové pozici paže, leží III, část II a IV L vůči osy ABD AA</a:t>
            </a:r>
            <a:r>
              <a:rPr lang="sk" sz="1600"/>
              <a:t>', tudíž svou kontrakcí zabezpečují ABD</a:t>
            </a:r>
            <a:endParaRPr sz="1600"/>
          </a:p>
          <a:p>
            <a:pPr indent="-330200" lvl="0" marL="457200" rtl="0" algn="l">
              <a:lnSpc>
                <a:spcPct val="150000"/>
              </a:lnSpc>
              <a:spcBef>
                <a:spcPts val="0"/>
              </a:spcBef>
              <a:spcAft>
                <a:spcPts val="0"/>
              </a:spcAft>
              <a:buSzPts val="1600"/>
              <a:buChar char="●"/>
            </a:pPr>
            <a:r>
              <a:rPr lang="sk" sz="1600"/>
              <a:t>I,V,VI,VII leží M od osy AA', svou kontrakcí zabezpečují ADD z klidové pozice paže </a:t>
            </a:r>
            <a:endParaRPr sz="1600"/>
          </a:p>
          <a:p>
            <a:pPr indent="-330200" lvl="0" marL="457200" rtl="0" algn="l">
              <a:lnSpc>
                <a:spcPct val="150000"/>
              </a:lnSpc>
              <a:spcBef>
                <a:spcPts val="0"/>
              </a:spcBef>
              <a:spcAft>
                <a:spcPts val="0"/>
              </a:spcAft>
              <a:buSzPts val="1600"/>
              <a:buChar char="●"/>
            </a:pPr>
            <a:r>
              <a:rPr lang="sk" sz="1600"/>
              <a:t>m. deltoideus je aktivní již od začátku ABD, sám o sobě dokáže zabezpečit plnou ABD, nejvíce efektivní 90st. ABD (F=8.2 násobek váhy HK)</a:t>
            </a:r>
            <a:endParaRPr sz="1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Deltoideus</a:t>
            </a:r>
            <a:endParaRPr/>
          </a:p>
        </p:txBody>
      </p:sp>
      <p:pic>
        <p:nvPicPr>
          <p:cNvPr id="418" name="Google Shape;418;p60"/>
          <p:cNvPicPr preferRelativeResize="0"/>
          <p:nvPr/>
        </p:nvPicPr>
        <p:blipFill rotWithShape="1">
          <a:blip r:embed="rId3">
            <a:alphaModFix/>
          </a:blip>
          <a:srcRect b="18393" l="29690" r="41637" t="14650"/>
          <a:stretch/>
        </p:blipFill>
        <p:spPr>
          <a:xfrm>
            <a:off x="3449050" y="391050"/>
            <a:ext cx="3070925" cy="44820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Supraspinatus</a:t>
            </a:r>
            <a:endParaRPr/>
          </a:p>
        </p:txBody>
      </p:sp>
      <p:sp>
        <p:nvSpPr>
          <p:cNvPr id="424" name="Google Shape;424;p61"/>
          <p:cNvSpPr txBox="1"/>
          <p:nvPr>
            <p:ph idx="1" type="body"/>
          </p:nvPr>
        </p:nvSpPr>
        <p:spPr>
          <a:xfrm>
            <a:off x="540000" y="1269000"/>
            <a:ext cx="4719600" cy="3105000"/>
          </a:xfrm>
          <a:prstGeom prst="rect">
            <a:avLst/>
          </a:prstGeom>
        </p:spPr>
        <p:txBody>
          <a:bodyPr anchorCtr="0" anchor="t" bIns="0" lIns="0" spcFirstLastPara="1" rIns="0" wrap="square" tIns="0">
            <a:noAutofit/>
          </a:bodyPr>
          <a:lstStyle/>
          <a:p>
            <a:pPr indent="-323850" lvl="0" marL="457200" rtl="0" algn="l">
              <a:lnSpc>
                <a:spcPct val="150000"/>
              </a:lnSpc>
              <a:spcBef>
                <a:spcPts val="0"/>
              </a:spcBef>
              <a:spcAft>
                <a:spcPts val="0"/>
              </a:spcAft>
              <a:buSzPts val="1500"/>
              <a:buChar char="●"/>
            </a:pPr>
            <a:r>
              <a:rPr lang="sk" sz="1500"/>
              <a:t>Studie provedla paralýzu svalu s dočasnou anestézou n. suprascapularis (B. Van Linge and J.-D. Mulder) zjistili, že m. supraspinatus není až tak nezbytný pro zahájení abdukce. </a:t>
            </a:r>
            <a:endParaRPr sz="1500"/>
          </a:p>
          <a:p>
            <a:pPr indent="-323850" lvl="0" marL="457200" rtl="0" algn="l">
              <a:lnSpc>
                <a:spcPct val="150000"/>
              </a:lnSpc>
              <a:spcBef>
                <a:spcPts val="0"/>
              </a:spcBef>
              <a:spcAft>
                <a:spcPts val="0"/>
              </a:spcAft>
              <a:buSzPts val="1500"/>
              <a:buChar char="●"/>
            </a:pPr>
            <a:r>
              <a:rPr lang="sk" sz="1500"/>
              <a:t>M. deltoideus sám o sobě je schopen zahájení a kompletní dokončení ABD v RK. Ale m. supraspinatus sám po navození izolované paralýzy m. deltoideus (Duchenne de Boulogne´s electrical experiments and clinical observations) může vykonávat RP do ABD, stejně jako m. deltoideus.</a:t>
            </a:r>
            <a:endParaRPr sz="1500"/>
          </a:p>
          <a:p>
            <a:pPr indent="0" lvl="0" marL="0" rtl="0" algn="l">
              <a:lnSpc>
                <a:spcPct val="150000"/>
              </a:lnSpc>
              <a:spcBef>
                <a:spcPts val="0"/>
              </a:spcBef>
              <a:spcAft>
                <a:spcPts val="0"/>
              </a:spcAft>
              <a:buNone/>
            </a:pPr>
            <a:r>
              <a:t/>
            </a:r>
            <a:endParaRPr sz="1500"/>
          </a:p>
        </p:txBody>
      </p:sp>
      <p:pic>
        <p:nvPicPr>
          <p:cNvPr id="425" name="Google Shape;425;p61"/>
          <p:cNvPicPr preferRelativeResize="0"/>
          <p:nvPr/>
        </p:nvPicPr>
        <p:blipFill rotWithShape="1">
          <a:blip r:embed="rId3">
            <a:alphaModFix/>
          </a:blip>
          <a:srcRect b="16210" l="29756" r="40466" t="15905"/>
          <a:stretch/>
        </p:blipFill>
        <p:spPr>
          <a:xfrm>
            <a:off x="5385600" y="605224"/>
            <a:ext cx="2760376" cy="3933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300"/>
              <a:t>Articulatio humeri (glenohumeralis - GH)</a:t>
            </a:r>
            <a:endParaRPr sz="2300"/>
          </a:p>
          <a:p>
            <a:pPr indent="0" lvl="0" marL="0" rtl="0" algn="l">
              <a:spcBef>
                <a:spcPts val="0"/>
              </a:spcBef>
              <a:spcAft>
                <a:spcPts val="0"/>
              </a:spcAft>
              <a:buNone/>
            </a:pPr>
            <a:r>
              <a:t/>
            </a:r>
            <a:endParaRPr/>
          </a:p>
        </p:txBody>
      </p:sp>
      <p:sp>
        <p:nvSpPr>
          <p:cNvPr id="169" name="Google Shape;169;p26"/>
          <p:cNvSpPr txBox="1"/>
          <p:nvPr>
            <p:ph idx="1" type="body"/>
          </p:nvPr>
        </p:nvSpPr>
        <p:spPr>
          <a:xfrm>
            <a:off x="540000" y="1269000"/>
            <a:ext cx="4902900" cy="3105000"/>
          </a:xfrm>
          <a:prstGeom prst="rect">
            <a:avLst/>
          </a:prstGeom>
        </p:spPr>
        <p:txBody>
          <a:bodyPr anchorCtr="0" anchor="t" bIns="0" lIns="0" spcFirstLastPara="1" rIns="0" wrap="square" tIns="0">
            <a:noAutofit/>
          </a:bodyPr>
          <a:lstStyle/>
          <a:p>
            <a:pPr indent="-336550" lvl="0" marL="457200" rtl="0" algn="l">
              <a:lnSpc>
                <a:spcPct val="150000"/>
              </a:lnSpc>
              <a:spcBef>
                <a:spcPts val="1200"/>
              </a:spcBef>
              <a:spcAft>
                <a:spcPts val="0"/>
              </a:spcAft>
              <a:buSzPts val="1700"/>
              <a:buChar char="●"/>
            </a:pPr>
            <a:r>
              <a:rPr lang="sk" sz="1300"/>
              <a:t>kloubní pouzdro zesíleno pomocí lig. glenohumerale sup. (9), med. (10) et inf. (11) a lig. coracohumerale (1) - Z a 2 locus minoris resistentiae - foramen Weitbrechti (12) - průchod do fossa subscapularis a foramen Rouviére (13) - komunikace synoviální kavity s bursou subcoracoideou</a:t>
            </a:r>
            <a:endParaRPr sz="1300"/>
          </a:p>
          <a:p>
            <a:pPr indent="-336550" lvl="0" marL="457200" rtl="0" algn="l">
              <a:lnSpc>
                <a:spcPct val="150000"/>
              </a:lnSpc>
              <a:spcBef>
                <a:spcPts val="0"/>
              </a:spcBef>
              <a:spcAft>
                <a:spcPts val="0"/>
              </a:spcAft>
              <a:buSzPts val="1700"/>
              <a:buChar char="●"/>
            </a:pPr>
            <a:r>
              <a:rPr b="1" lang="sk" sz="1300"/>
              <a:t>rotator interval kloubního pouzdra: </a:t>
            </a:r>
            <a:r>
              <a:rPr lang="sk" sz="1300"/>
              <a:t>místo, kde dochází k propojení lig. glenohumerale sup., lig. coracohumerale, KP, šlach rotátorů paže a šlachy clBB (ochrana před Inf. subluxací hlavice humeru v nulovém postavení GH kloubu)</a:t>
            </a:r>
            <a:endParaRPr sz="1300"/>
          </a:p>
          <a:p>
            <a:pPr indent="-361950" lvl="0" marL="457200" rtl="0" algn="l">
              <a:lnSpc>
                <a:spcPct val="150000"/>
              </a:lnSpc>
              <a:spcBef>
                <a:spcPts val="0"/>
              </a:spcBef>
              <a:spcAft>
                <a:spcPts val="0"/>
              </a:spcAft>
              <a:buSzPts val="2100"/>
              <a:buChar char="●"/>
            </a:pPr>
            <a:r>
              <a:rPr lang="sk" sz="1300"/>
              <a:t>hlavní stabilizátory RAK – svaly (hlavně RM, CLMBB - 7, CLMTB - 14), nejstabilnější pozice pro RAK – abdukce a mírná elevace </a:t>
            </a:r>
            <a:br>
              <a:rPr lang="sk" sz="1300"/>
            </a:br>
            <a:r>
              <a:rPr lang="sk" sz="400"/>
              <a:t> 							</a:t>
            </a:r>
            <a:endParaRPr sz="400"/>
          </a:p>
          <a:p>
            <a:pPr indent="0" lvl="0" marL="0" rtl="0" algn="l">
              <a:lnSpc>
                <a:spcPct val="150000"/>
              </a:lnSpc>
              <a:spcBef>
                <a:spcPts val="1200"/>
              </a:spcBef>
              <a:spcAft>
                <a:spcPts val="0"/>
              </a:spcAft>
              <a:buClr>
                <a:schemeClr val="dk1"/>
              </a:buClr>
              <a:buSzPts val="1100"/>
              <a:buFont typeface="Arial"/>
              <a:buNone/>
            </a:pPr>
            <a:r>
              <a:rPr lang="sk" sz="400"/>
              <a:t>						 					</a:t>
            </a:r>
            <a:endParaRPr sz="400"/>
          </a:p>
          <a:p>
            <a:pPr indent="0" lvl="0" marL="0" rtl="0" algn="l">
              <a:lnSpc>
                <a:spcPct val="150000"/>
              </a:lnSpc>
              <a:spcBef>
                <a:spcPts val="0"/>
              </a:spcBef>
              <a:spcAft>
                <a:spcPts val="0"/>
              </a:spcAft>
              <a:buClr>
                <a:schemeClr val="dk1"/>
              </a:buClr>
              <a:buSzPts val="1100"/>
              <a:buFont typeface="Arial"/>
              <a:buNone/>
            </a:pPr>
            <a:r>
              <a:rPr lang="sk" sz="400"/>
              <a:t>				</a:t>
            </a:r>
            <a:endParaRPr sz="400"/>
          </a:p>
          <a:p>
            <a:pPr indent="0" lvl="0" marL="0" rtl="0" algn="l">
              <a:lnSpc>
                <a:spcPct val="150000"/>
              </a:lnSpc>
              <a:spcBef>
                <a:spcPts val="0"/>
              </a:spcBef>
              <a:spcAft>
                <a:spcPts val="0"/>
              </a:spcAft>
              <a:buClr>
                <a:schemeClr val="dk1"/>
              </a:buClr>
              <a:buSzPts val="1100"/>
              <a:buFont typeface="Arial"/>
              <a:buNone/>
            </a:pPr>
            <a:r>
              <a:rPr lang="sk" sz="400"/>
              <a:t>			</a:t>
            </a:r>
            <a:endParaRPr sz="400"/>
          </a:p>
          <a:p>
            <a:pPr indent="0" lvl="0" marL="0" rtl="0" algn="l">
              <a:lnSpc>
                <a:spcPct val="150000"/>
              </a:lnSpc>
              <a:spcBef>
                <a:spcPts val="0"/>
              </a:spcBef>
              <a:spcAft>
                <a:spcPts val="0"/>
              </a:spcAft>
              <a:buClr>
                <a:schemeClr val="dk1"/>
              </a:buClr>
              <a:buSzPts val="1100"/>
              <a:buFont typeface="Arial"/>
              <a:buNone/>
            </a:pPr>
            <a:r>
              <a:rPr lang="sk" sz="400"/>
              <a:t>		</a:t>
            </a:r>
            <a:endParaRPr sz="400"/>
          </a:p>
          <a:p>
            <a:pPr indent="0" lvl="0" marL="0" rtl="0" algn="l">
              <a:lnSpc>
                <a:spcPct val="150000"/>
              </a:lnSpc>
              <a:spcBef>
                <a:spcPts val="0"/>
              </a:spcBef>
              <a:spcAft>
                <a:spcPts val="0"/>
              </a:spcAft>
              <a:buNone/>
            </a:pPr>
            <a:r>
              <a:t/>
            </a:r>
            <a:endParaRPr sz="1400"/>
          </a:p>
        </p:txBody>
      </p:sp>
      <p:pic>
        <p:nvPicPr>
          <p:cNvPr id="170" name="Google Shape;170;p26"/>
          <p:cNvPicPr preferRelativeResize="0"/>
          <p:nvPr/>
        </p:nvPicPr>
        <p:blipFill rotWithShape="1">
          <a:blip r:embed="rId3">
            <a:alphaModFix/>
          </a:blip>
          <a:srcRect b="37425" l="28804" r="55322" t="40644"/>
          <a:stretch/>
        </p:blipFill>
        <p:spPr>
          <a:xfrm>
            <a:off x="5305350" y="1443800"/>
            <a:ext cx="3157627" cy="27265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Supraspinatus</a:t>
            </a:r>
            <a:endParaRPr/>
          </a:p>
        </p:txBody>
      </p:sp>
      <p:sp>
        <p:nvSpPr>
          <p:cNvPr id="431" name="Google Shape;431;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EMG ukazuje, že m. supraspinatus kontrahuje během celého trvání ABD a dosahuje vrchol aktivity (peak aktivity) v 90° ABD.</a:t>
            </a:r>
            <a:endParaRPr sz="1800"/>
          </a:p>
          <a:p>
            <a:pPr indent="-342900" lvl="0" marL="457200" rtl="0" algn="l">
              <a:spcBef>
                <a:spcPts val="0"/>
              </a:spcBef>
              <a:spcAft>
                <a:spcPts val="0"/>
              </a:spcAft>
              <a:buSzPts val="1800"/>
              <a:buChar char="●"/>
            </a:pPr>
            <a:r>
              <a:rPr lang="sk" sz="1800"/>
              <a:t>Na začátku ABD je tangenciální komponent síly (Et) m. supraspinatu mnohem větší než deltového svalu (Dt), ale má kratší páku. Jeho radiální komponenta (Er) silově tlačí hlavici humeru proti glenoideální jamce, a tedy významnou mírou zabraňuje superiorní dislokaci hlavice, provokovanou radiální komponentou m. deltoideus (Dr). </a:t>
            </a:r>
            <a:endParaRPr sz="1800"/>
          </a:p>
          <a:p>
            <a:pPr indent="-342900" lvl="0" marL="457200" rtl="0" algn="l">
              <a:spcBef>
                <a:spcPts val="0"/>
              </a:spcBef>
              <a:spcAft>
                <a:spcPts val="0"/>
              </a:spcAft>
              <a:buSzPts val="1800"/>
              <a:buChar char="●"/>
            </a:pPr>
            <a:r>
              <a:rPr lang="sk" sz="1800"/>
              <a:t>Zajišťuje také koaptaci artikulárních komponent, obdobně jako svaly RM. Napíná také superiorní vlákna kloubního pouzdra a zabraňuje tak inferiorní subluxaci hlavice humeru (Dautry and Grosset).</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 Supraspinatus</a:t>
            </a:r>
            <a:endParaRPr/>
          </a:p>
        </p:txBody>
      </p:sp>
      <p:sp>
        <p:nvSpPr>
          <p:cNvPr id="437" name="Google Shape;437;p6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lnSpc>
                <a:spcPct val="150000"/>
              </a:lnSpc>
              <a:spcBef>
                <a:spcPts val="0"/>
              </a:spcBef>
              <a:spcAft>
                <a:spcPts val="0"/>
              </a:spcAft>
              <a:buSzPts val="2100"/>
              <a:buChar char="●"/>
            </a:pPr>
            <a:r>
              <a:rPr lang="sk"/>
              <a:t>M. supraspinatus je tedy synergista svalů RM (rotátorů). Významně napomáhá m. deltoideu, který podléhá rapidní únavě. </a:t>
            </a:r>
            <a:endParaRPr/>
          </a:p>
          <a:p>
            <a:pPr indent="-361950" lvl="0" marL="457200" rtl="0" algn="l">
              <a:lnSpc>
                <a:spcPct val="150000"/>
              </a:lnSpc>
              <a:spcBef>
                <a:spcPts val="0"/>
              </a:spcBef>
              <a:spcAft>
                <a:spcPts val="0"/>
              </a:spcAft>
              <a:buSzPts val="2100"/>
              <a:buChar char="●"/>
            </a:pPr>
            <a:r>
              <a:rPr lang="sk"/>
              <a:t>Hlavní úlohou m. supraspinatus je tedy kvalitativní – koaptace kl.povrchů GH skloubení a kvantitativní – zlepšení výdrže a síly ABD RK. </a:t>
            </a:r>
            <a:endParaRPr/>
          </a:p>
          <a:p>
            <a:pPr indent="-361950" lvl="0" marL="457200" rtl="0" algn="l">
              <a:lnSpc>
                <a:spcPct val="150000"/>
              </a:lnSpc>
              <a:spcBef>
                <a:spcPts val="0"/>
              </a:spcBef>
              <a:spcAft>
                <a:spcPts val="0"/>
              </a:spcAft>
              <a:buSzPts val="2100"/>
              <a:buChar char="●"/>
            </a:pPr>
            <a:r>
              <a:rPr lang="sk"/>
              <a:t>Nezahajuje tedy ABD (jak se dříve učilo), jeho role je ale nezbytná a efektivní, hlavně na začátku ABD v RK.</a:t>
            </a:r>
            <a:endParaRPr/>
          </a:p>
          <a:p>
            <a:pPr indent="0" lvl="0" marL="0" rtl="0" algn="l">
              <a:lnSpc>
                <a:spcPct val="150000"/>
              </a:lnSpc>
              <a:spcBef>
                <a:spcPts val="0"/>
              </a:spcBef>
              <a:spcAft>
                <a:spcPts val="0"/>
              </a:spcAft>
              <a:buClr>
                <a:schemeClr val="dk1"/>
              </a:buClr>
              <a:buSzPts val="1100"/>
              <a:buFont typeface="Arial"/>
              <a:buNone/>
            </a:pPr>
            <a:r>
              <a:t/>
            </a:r>
            <a:endParaRPr/>
          </a:p>
          <a:p>
            <a:pPr indent="0" lvl="0" marL="0" rtl="0" algn="l">
              <a:lnSpc>
                <a:spcPct val="150000"/>
              </a:lnSpc>
              <a:spcBef>
                <a:spcPts val="0"/>
              </a:spcBef>
              <a:spcAft>
                <a:spcPts val="0"/>
              </a:spcAft>
              <a:buClr>
                <a:schemeClr val="dk1"/>
              </a:buClr>
              <a:buSzPts val="1100"/>
              <a:buFont typeface="Arial"/>
              <a:buNone/>
            </a:pPr>
            <a:r>
              <a:t/>
            </a:r>
            <a:endParaRPr/>
          </a:p>
          <a:p>
            <a:pPr indent="0" lvl="0" marL="0" rtl="0" algn="l">
              <a:lnSpc>
                <a:spcPct val="150000"/>
              </a:lnSpc>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64"/>
          <p:cNvPicPr preferRelativeResize="0"/>
          <p:nvPr/>
        </p:nvPicPr>
        <p:blipFill rotWithShape="1">
          <a:blip r:embed="rId3">
            <a:alphaModFix/>
          </a:blip>
          <a:srcRect b="0" l="0" r="0" t="0"/>
          <a:stretch/>
        </p:blipFill>
        <p:spPr>
          <a:xfrm>
            <a:off x="4806400" y="958900"/>
            <a:ext cx="4139825" cy="2867225"/>
          </a:xfrm>
          <a:prstGeom prst="rect">
            <a:avLst/>
          </a:prstGeom>
          <a:noFill/>
          <a:ln>
            <a:noFill/>
          </a:ln>
        </p:spPr>
      </p:pic>
      <p:sp>
        <p:nvSpPr>
          <p:cNvPr id="443" name="Google Shape;443;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Rotátorová manžeta</a:t>
            </a:r>
            <a:endParaRPr/>
          </a:p>
        </p:txBody>
      </p:sp>
      <p:sp>
        <p:nvSpPr>
          <p:cNvPr id="444" name="Google Shape;444;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Char char="●"/>
            </a:pPr>
            <a:r>
              <a:rPr lang="sk" sz="1400">
                <a:solidFill>
                  <a:srgbClr val="000000"/>
                </a:solidFill>
              </a:rPr>
              <a:t>svaly srostlé s povrchem kloubního pouzdra RAK</a:t>
            </a:r>
            <a:endParaRPr sz="1400">
              <a:solidFill>
                <a:srgbClr val="000000"/>
              </a:solidFill>
            </a:endParaRPr>
          </a:p>
          <a:p>
            <a:pPr indent="-317500" lvl="1" marL="914400" rtl="0" algn="l">
              <a:lnSpc>
                <a:spcPct val="150000"/>
              </a:lnSpc>
              <a:spcBef>
                <a:spcPts val="0"/>
              </a:spcBef>
              <a:spcAft>
                <a:spcPts val="0"/>
              </a:spcAft>
              <a:buClr>
                <a:srgbClr val="0277BD"/>
              </a:buClr>
              <a:buSzPts val="1400"/>
              <a:buFont typeface="Roboto"/>
              <a:buChar char="○"/>
            </a:pPr>
            <a:r>
              <a:rPr b="1" lang="sk" sz="1400">
                <a:solidFill>
                  <a:schemeClr val="dk2"/>
                </a:solidFill>
              </a:rPr>
              <a:t>m. supraspinatus </a:t>
            </a:r>
            <a:r>
              <a:rPr lang="sk" sz="1400">
                <a:solidFill>
                  <a:srgbClr val="000000"/>
                </a:solidFill>
              </a:rPr>
              <a:t>(1)</a:t>
            </a:r>
            <a:r>
              <a:rPr b="1" lang="sk" sz="1400">
                <a:solidFill>
                  <a:srgbClr val="0277BD"/>
                </a:solidFill>
              </a:rPr>
              <a:t>	</a:t>
            </a:r>
            <a:endParaRPr b="1" sz="1400">
              <a:solidFill>
                <a:srgbClr val="0277BD"/>
              </a:solidFill>
            </a:endParaRPr>
          </a:p>
          <a:p>
            <a:pPr indent="-317500" lvl="1" marL="914400" rtl="0" algn="l">
              <a:lnSpc>
                <a:spcPct val="150000"/>
              </a:lnSpc>
              <a:spcBef>
                <a:spcPts val="0"/>
              </a:spcBef>
              <a:spcAft>
                <a:spcPts val="0"/>
              </a:spcAft>
              <a:buClr>
                <a:srgbClr val="0277BD"/>
              </a:buClr>
              <a:buSzPts val="1400"/>
              <a:buFont typeface="Roboto"/>
              <a:buChar char="○"/>
            </a:pPr>
            <a:r>
              <a:rPr b="1" lang="sk" sz="1400">
                <a:solidFill>
                  <a:schemeClr val="dk2"/>
                </a:solidFill>
              </a:rPr>
              <a:t>m. infraspinatus </a:t>
            </a:r>
            <a:r>
              <a:rPr lang="sk" sz="1400">
                <a:solidFill>
                  <a:srgbClr val="000000"/>
                </a:solidFill>
              </a:rPr>
              <a:t>(3)</a:t>
            </a:r>
            <a:endParaRPr sz="1400">
              <a:solidFill>
                <a:srgbClr val="000000"/>
              </a:solidFill>
            </a:endParaRPr>
          </a:p>
          <a:p>
            <a:pPr indent="-317500" lvl="1" marL="914400" rtl="0" algn="l">
              <a:lnSpc>
                <a:spcPct val="150000"/>
              </a:lnSpc>
              <a:spcBef>
                <a:spcPts val="0"/>
              </a:spcBef>
              <a:spcAft>
                <a:spcPts val="0"/>
              </a:spcAft>
              <a:buClr>
                <a:srgbClr val="0277BD"/>
              </a:buClr>
              <a:buSzPts val="1400"/>
              <a:buFont typeface="Roboto"/>
              <a:buChar char="○"/>
            </a:pPr>
            <a:r>
              <a:rPr b="1" lang="sk" sz="1400">
                <a:solidFill>
                  <a:schemeClr val="dk2"/>
                </a:solidFill>
              </a:rPr>
              <a:t>m. teres minor</a:t>
            </a:r>
            <a:r>
              <a:rPr b="1" lang="sk" sz="1400">
                <a:solidFill>
                  <a:srgbClr val="0277BD"/>
                </a:solidFill>
              </a:rPr>
              <a:t> </a:t>
            </a:r>
            <a:r>
              <a:rPr lang="sk" sz="1400">
                <a:solidFill>
                  <a:srgbClr val="000000"/>
                </a:solidFill>
              </a:rPr>
              <a:t>(4)</a:t>
            </a:r>
            <a:endParaRPr sz="1400">
              <a:solidFill>
                <a:srgbClr val="000000"/>
              </a:solidFill>
            </a:endParaRPr>
          </a:p>
          <a:p>
            <a:pPr indent="-317500" lvl="1" marL="914400" rtl="0" algn="l">
              <a:lnSpc>
                <a:spcPct val="150000"/>
              </a:lnSpc>
              <a:spcBef>
                <a:spcPts val="0"/>
              </a:spcBef>
              <a:spcAft>
                <a:spcPts val="0"/>
              </a:spcAft>
              <a:buClr>
                <a:srgbClr val="0277BD"/>
              </a:buClr>
              <a:buSzPts val="1400"/>
              <a:buFont typeface="Roboto"/>
              <a:buChar char="○"/>
            </a:pPr>
            <a:r>
              <a:rPr b="1" lang="sk" sz="1400">
                <a:solidFill>
                  <a:schemeClr val="dk2"/>
                </a:solidFill>
              </a:rPr>
              <a:t>m. subscapularis</a:t>
            </a:r>
            <a:r>
              <a:rPr b="1" lang="sk" sz="1400">
                <a:solidFill>
                  <a:srgbClr val="0277BD"/>
                </a:solidFill>
              </a:rPr>
              <a:t> </a:t>
            </a:r>
            <a:r>
              <a:rPr lang="sk" sz="1400">
                <a:solidFill>
                  <a:srgbClr val="000000"/>
                </a:solidFill>
              </a:rPr>
              <a:t>(2)</a:t>
            </a:r>
            <a:endParaRPr sz="1400">
              <a:solidFill>
                <a:srgbClr val="000000"/>
              </a:solidFill>
            </a:endParaRPr>
          </a:p>
          <a:p>
            <a:pPr indent="-317500" lvl="1" marL="914400" rtl="0" algn="l">
              <a:lnSpc>
                <a:spcPct val="150000"/>
              </a:lnSpc>
              <a:spcBef>
                <a:spcPts val="0"/>
              </a:spcBef>
              <a:spcAft>
                <a:spcPts val="0"/>
              </a:spcAft>
              <a:buClr>
                <a:srgbClr val="000000"/>
              </a:buClr>
              <a:buSzPts val="1400"/>
              <a:buChar char="○"/>
            </a:pPr>
            <a:r>
              <a:rPr lang="sk" sz="1400">
                <a:solidFill>
                  <a:srgbClr val="000000"/>
                </a:solidFill>
              </a:rPr>
              <a:t>(caput longum m. bicipitis brachii) (5)</a:t>
            </a:r>
            <a:endParaRPr sz="1400">
              <a:solidFill>
                <a:srgbClr val="A53010"/>
              </a:solidFill>
            </a:endParaRPr>
          </a:p>
          <a:p>
            <a:pPr indent="-317500" lvl="0" marL="457200" rtl="0" algn="l">
              <a:lnSpc>
                <a:spcPct val="150000"/>
              </a:lnSpc>
              <a:spcBef>
                <a:spcPts val="1000"/>
              </a:spcBef>
              <a:spcAft>
                <a:spcPts val="0"/>
              </a:spcAft>
              <a:buSzPts val="1400"/>
              <a:buChar char="●"/>
            </a:pPr>
            <a:r>
              <a:rPr lang="sk" sz="1400">
                <a:solidFill>
                  <a:srgbClr val="000000"/>
                </a:solidFill>
              </a:rPr>
              <a:t>zajišťuje RAK proti subluxaci/luxaci</a:t>
            </a:r>
            <a:endParaRPr sz="1400">
              <a:solidFill>
                <a:srgbClr val="000000"/>
              </a:solidFill>
            </a:endParaRPr>
          </a:p>
          <a:p>
            <a:pPr indent="-317500" lvl="0" marL="457200" rtl="0" algn="l">
              <a:lnSpc>
                <a:spcPct val="150000"/>
              </a:lnSpc>
              <a:spcBef>
                <a:spcPts val="1000"/>
              </a:spcBef>
              <a:spcAft>
                <a:spcPts val="0"/>
              </a:spcAft>
              <a:buSzPts val="1400"/>
              <a:buChar char="●"/>
            </a:pPr>
            <a:r>
              <a:rPr lang="sk" sz="1400">
                <a:solidFill>
                  <a:srgbClr val="000000"/>
                </a:solidFill>
              </a:rPr>
              <a:t>nejvíce zatěžovaný úsek - úpon m. supraspinatus </a:t>
            </a:r>
            <a:endParaRPr sz="1400">
              <a:solidFill>
                <a:srgbClr val="000000"/>
              </a:solidFill>
            </a:endParaRPr>
          </a:p>
          <a:p>
            <a:pPr indent="0" lvl="0" marL="457200" rtl="0" algn="l">
              <a:lnSpc>
                <a:spcPct val="150000"/>
              </a:lnSpc>
              <a:spcBef>
                <a:spcPts val="0"/>
              </a:spcBef>
              <a:spcAft>
                <a:spcPts val="0"/>
              </a:spcAft>
              <a:buClr>
                <a:srgbClr val="000000"/>
              </a:buClr>
              <a:buSzPts val="1400"/>
              <a:buFont typeface="Arial"/>
              <a:buNone/>
            </a:pPr>
            <a:r>
              <a:rPr lang="sk" sz="1400">
                <a:solidFill>
                  <a:srgbClr val="000000"/>
                </a:solidFill>
              </a:rPr>
              <a:t>(při ABD vtlačován mezi tuberculum majus humeri a akromion)</a:t>
            </a:r>
            <a:endParaRPr sz="14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Poškození RM a měkkých struktur</a:t>
            </a:r>
            <a:endParaRPr/>
          </a:p>
        </p:txBody>
      </p:sp>
      <p:sp>
        <p:nvSpPr>
          <p:cNvPr id="450" name="Google Shape;450;p6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rgbClr val="000000"/>
              </a:buClr>
              <a:buSzPts val="1400"/>
              <a:buFont typeface="Arial"/>
              <a:buNone/>
            </a:pPr>
            <a:r>
              <a:rPr lang="sk" sz="1400">
                <a:solidFill>
                  <a:srgbClr val="212529"/>
                </a:solidFill>
              </a:rPr>
              <a:t>Nejčastější typy poškození související s rotátorovou manžetou </a:t>
            </a:r>
            <a:endParaRPr sz="1400">
              <a:solidFill>
                <a:srgbClr val="212529"/>
              </a:solidFill>
            </a:endParaRPr>
          </a:p>
          <a:p>
            <a:pPr indent="-317500" lvl="0" marL="685800" rtl="0" algn="l">
              <a:lnSpc>
                <a:spcPct val="150000"/>
              </a:lnSpc>
              <a:spcBef>
                <a:spcPts val="1200"/>
              </a:spcBef>
              <a:spcAft>
                <a:spcPts val="0"/>
              </a:spcAft>
              <a:buSzPts val="1400"/>
              <a:buChar char="●"/>
            </a:pPr>
            <a:r>
              <a:rPr b="1" lang="sk" sz="1400">
                <a:solidFill>
                  <a:srgbClr val="000000"/>
                </a:solidFill>
                <a:uFill>
                  <a:noFill/>
                </a:uFill>
                <a:hlinkClick r:id="rId3">
                  <a:extLst>
                    <a:ext uri="{A12FA001-AC4F-418D-AE19-62706E023703}">
                      <ahyp:hlinkClr val="tx"/>
                    </a:ext>
                  </a:extLst>
                </a:hlinkClick>
              </a:rPr>
              <a:t>impingement syndro</a:t>
            </a:r>
            <a:r>
              <a:rPr b="1" lang="sk" sz="1400">
                <a:solidFill>
                  <a:srgbClr val="000000"/>
                </a:solidFill>
              </a:rPr>
              <a:t>m</a:t>
            </a:r>
            <a:endParaRPr b="1" sz="1400">
              <a:solidFill>
                <a:srgbClr val="000000"/>
              </a:solidFill>
            </a:endParaRPr>
          </a:p>
          <a:p>
            <a:pPr indent="-304800" lvl="1" marL="914400" rtl="0" algn="l">
              <a:lnSpc>
                <a:spcPct val="150000"/>
              </a:lnSpc>
              <a:spcBef>
                <a:spcPts val="0"/>
              </a:spcBef>
              <a:spcAft>
                <a:spcPts val="0"/>
              </a:spcAft>
              <a:buClr>
                <a:srgbClr val="000000"/>
              </a:buClr>
              <a:buSzPts val="1200"/>
              <a:buChar char="○"/>
            </a:pPr>
            <a:r>
              <a:rPr lang="sk" sz="1200">
                <a:solidFill>
                  <a:srgbClr val="000000"/>
                </a:solidFill>
              </a:rPr>
              <a:t>bolestivý útlak měkkých struktur (šlacha m. supraspinatus, lig. coracoacromiale, subakromiální burza) pod fornix humeri - při ABD 70° až 120°</a:t>
            </a:r>
            <a:endParaRPr sz="1200">
              <a:solidFill>
                <a:srgbClr val="000000"/>
              </a:solidFill>
            </a:endParaRPr>
          </a:p>
          <a:p>
            <a:pPr indent="-304800" lvl="1" marL="914400" rtl="0" algn="l">
              <a:lnSpc>
                <a:spcPct val="150000"/>
              </a:lnSpc>
              <a:spcBef>
                <a:spcPts val="1000"/>
              </a:spcBef>
              <a:spcAft>
                <a:spcPts val="0"/>
              </a:spcAft>
              <a:buClr>
                <a:srgbClr val="000000"/>
              </a:buClr>
              <a:buSzPts val="1200"/>
              <a:buChar char="○"/>
            </a:pPr>
            <a:r>
              <a:rPr lang="sk" sz="1200">
                <a:solidFill>
                  <a:srgbClr val="000000"/>
                </a:solidFill>
              </a:rPr>
              <a:t>bolest při zátěži i v klidu, noční bolest, palpační bolestivost úponu m. supraspinatus, pozitivní painful arc</a:t>
            </a:r>
            <a:endParaRPr sz="1200">
              <a:solidFill>
                <a:srgbClr val="000000"/>
              </a:solidFill>
            </a:endParaRPr>
          </a:p>
          <a:p>
            <a:pPr indent="-317500" lvl="0" marL="685800" rtl="0" algn="l">
              <a:lnSpc>
                <a:spcPct val="150000"/>
              </a:lnSpc>
              <a:spcBef>
                <a:spcPts val="1000"/>
              </a:spcBef>
              <a:spcAft>
                <a:spcPts val="0"/>
              </a:spcAft>
              <a:buSzPts val="1400"/>
              <a:buChar char="●"/>
            </a:pPr>
            <a:r>
              <a:rPr b="1" lang="sk" sz="1400">
                <a:solidFill>
                  <a:srgbClr val="212529"/>
                </a:solidFill>
              </a:rPr>
              <a:t>subakromiální burzitida</a:t>
            </a:r>
            <a:endParaRPr b="1" sz="1400">
              <a:solidFill>
                <a:srgbClr val="212529"/>
              </a:solidFill>
            </a:endParaRPr>
          </a:p>
          <a:p>
            <a:pPr indent="-317500" lvl="0" marL="685800" rtl="0" algn="l">
              <a:lnSpc>
                <a:spcPct val="150000"/>
              </a:lnSpc>
              <a:spcBef>
                <a:spcPts val="0"/>
              </a:spcBef>
              <a:spcAft>
                <a:spcPts val="0"/>
              </a:spcAft>
              <a:buSzPts val="1400"/>
              <a:buChar char="●"/>
            </a:pPr>
            <a:r>
              <a:rPr b="1" lang="sk" sz="1400">
                <a:solidFill>
                  <a:srgbClr val="212529"/>
                </a:solidFill>
              </a:rPr>
              <a:t>kalcifikující tendinitida </a:t>
            </a:r>
            <a:endParaRPr b="1" sz="1400">
              <a:solidFill>
                <a:srgbClr val="212529"/>
              </a:solidFill>
            </a:endParaRPr>
          </a:p>
          <a:p>
            <a:pPr indent="-317500" lvl="0" marL="685800" rtl="0" algn="l">
              <a:lnSpc>
                <a:spcPct val="150000"/>
              </a:lnSpc>
              <a:spcBef>
                <a:spcPts val="0"/>
              </a:spcBef>
              <a:spcAft>
                <a:spcPts val="0"/>
              </a:spcAft>
              <a:buSzPts val="1400"/>
              <a:buChar char="●"/>
            </a:pPr>
            <a:r>
              <a:rPr b="1" lang="sk" sz="1400">
                <a:solidFill>
                  <a:srgbClr val="212529"/>
                </a:solidFill>
              </a:rPr>
              <a:t>parciální či totální ruptura šlach rotátorové manžety</a:t>
            </a:r>
            <a:endParaRPr b="1" sz="1400">
              <a:solidFill>
                <a:srgbClr val="212529"/>
              </a:solidFill>
            </a:endParaRPr>
          </a:p>
          <a:p>
            <a:pPr indent="0" lvl="0" marL="0" rtl="0" algn="l">
              <a:lnSpc>
                <a:spcPct val="150000"/>
              </a:lnSpc>
              <a:spcBef>
                <a:spcPts val="600"/>
              </a:spcBef>
              <a:spcAft>
                <a:spcPts val="0"/>
              </a:spcAft>
              <a:buClr>
                <a:srgbClr val="000000"/>
              </a:buClr>
              <a:buSzPts val="1400"/>
              <a:buFont typeface="Arial"/>
              <a:buNone/>
            </a:pPr>
            <a:r>
              <a:t/>
            </a:r>
            <a:endParaRPr sz="1400">
              <a:solidFill>
                <a:srgbClr val="212529"/>
              </a:solidFill>
            </a:endParaRPr>
          </a:p>
          <a:p>
            <a:pPr indent="0" lvl="0" marL="0" rtl="0" algn="l">
              <a:lnSpc>
                <a:spcPct val="150000"/>
              </a:lnSpc>
              <a:spcBef>
                <a:spcPts val="600"/>
              </a:spcBef>
              <a:spcAft>
                <a:spcPts val="0"/>
              </a:spcAft>
              <a:buClr>
                <a:srgbClr val="000000"/>
              </a:buClr>
              <a:buSzPts val="1400"/>
              <a:buFont typeface="Arial"/>
              <a:buNone/>
            </a:pPr>
            <a:r>
              <a:t/>
            </a:r>
            <a:endParaRPr b="1" sz="1400">
              <a:solidFill>
                <a:srgbClr val="212529"/>
              </a:solidFill>
            </a:endParaRPr>
          </a:p>
          <a:p>
            <a:pPr indent="0" lvl="0" marL="0" rtl="0" algn="l">
              <a:lnSpc>
                <a:spcPct val="150000"/>
              </a:lnSpc>
              <a:spcBef>
                <a:spcPts val="100"/>
              </a:spcBef>
              <a:spcAft>
                <a:spcPts val="0"/>
              </a:spcAft>
              <a:buNone/>
            </a:pPr>
            <a:r>
              <a:t/>
            </a:r>
            <a:endParaRPr/>
          </a:p>
        </p:txBody>
      </p:sp>
      <p:pic>
        <p:nvPicPr>
          <p:cNvPr id="451" name="Google Shape;451;p65"/>
          <p:cNvPicPr preferRelativeResize="0"/>
          <p:nvPr/>
        </p:nvPicPr>
        <p:blipFill>
          <a:blip r:embed="rId4">
            <a:alphaModFix/>
          </a:blip>
          <a:stretch>
            <a:fillRect/>
          </a:stretch>
        </p:blipFill>
        <p:spPr>
          <a:xfrm>
            <a:off x="5679025" y="3025075"/>
            <a:ext cx="2364358" cy="1733875"/>
          </a:xfrm>
          <a:prstGeom prst="rect">
            <a:avLst/>
          </a:prstGeom>
          <a:noFill/>
          <a:ln>
            <a:noFill/>
          </a:ln>
        </p:spPr>
      </p:pic>
      <p:sp>
        <p:nvSpPr>
          <p:cNvPr id="452" name="Google Shape;452;p65"/>
          <p:cNvSpPr txBox="1"/>
          <p:nvPr/>
        </p:nvSpPr>
        <p:spPr>
          <a:xfrm>
            <a:off x="5543450" y="4764300"/>
            <a:ext cx="2635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5"/>
              </a:rPr>
              <a:t>https://fyziorh.sk/impingement-ramenneho-klbu-1-cast/</a:t>
            </a:r>
            <a:r>
              <a:rPr lang="sk" sz="800"/>
              <a:t> </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Impingement syndrom - diskuze</a:t>
            </a:r>
            <a:endParaRPr/>
          </a:p>
        </p:txBody>
      </p:sp>
      <p:pic>
        <p:nvPicPr>
          <p:cNvPr id="458" name="Google Shape;458;p66"/>
          <p:cNvPicPr preferRelativeResize="0"/>
          <p:nvPr/>
        </p:nvPicPr>
        <p:blipFill>
          <a:blip r:embed="rId3">
            <a:alphaModFix/>
          </a:blip>
          <a:stretch>
            <a:fillRect/>
          </a:stretch>
        </p:blipFill>
        <p:spPr>
          <a:xfrm>
            <a:off x="521500" y="1055975"/>
            <a:ext cx="3797625" cy="3797625"/>
          </a:xfrm>
          <a:prstGeom prst="rect">
            <a:avLst/>
          </a:prstGeom>
          <a:noFill/>
          <a:ln>
            <a:noFill/>
          </a:ln>
        </p:spPr>
      </p:pic>
      <p:sp>
        <p:nvSpPr>
          <p:cNvPr id="459" name="Google Shape;459;p66"/>
          <p:cNvSpPr txBox="1"/>
          <p:nvPr/>
        </p:nvSpPr>
        <p:spPr>
          <a:xfrm>
            <a:off x="4442700" y="1055975"/>
            <a:ext cx="4010400" cy="295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sk">
                <a:solidFill>
                  <a:schemeClr val="dk1"/>
                </a:solidFill>
              </a:rPr>
              <a:t>Lidé s impingement syndromem ramenního kloubu nemají snížený subakromiální prostor v porovnání s lidmi s asymptomatickým ramenním kloubem.</a:t>
            </a:r>
            <a:endParaRPr>
              <a:solidFill>
                <a:schemeClr val="dk1"/>
              </a:solidFill>
            </a:endParaRPr>
          </a:p>
          <a:p>
            <a:pPr indent="457200" lvl="0" marL="0" rtl="0" algn="l">
              <a:spcBef>
                <a:spcPts val="0"/>
              </a:spcBef>
              <a:spcAft>
                <a:spcPts val="0"/>
              </a:spcAft>
              <a:buNone/>
            </a:pPr>
            <a:r>
              <a:rPr lang="sk">
                <a:solidFill>
                  <a:schemeClr val="dk1"/>
                </a:solidFill>
              </a:rPr>
              <a:t>(Park et al., 2020)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sk" u="sng">
                <a:solidFill>
                  <a:schemeClr val="hlink"/>
                </a:solidFill>
                <a:hlinkClick r:id="rId4"/>
              </a:rPr>
              <a:t>https://www.svetfyzioterapie.sk/impingement-ramene</a:t>
            </a:r>
            <a:r>
              <a:rPr lang="sk">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24000"/>
              </a:lnSpc>
              <a:spcBef>
                <a:spcPts val="0"/>
              </a:spcBef>
              <a:spcAft>
                <a:spcPts val="0"/>
              </a:spcAft>
              <a:buNone/>
            </a:pPr>
            <a:r>
              <a:rPr lang="sk" sz="800">
                <a:solidFill>
                  <a:schemeClr val="dk1"/>
                </a:solidFill>
              </a:rPr>
              <a:t>Park, S. W., Chen, Y. T., Thompson, L., Kjoenoe, A., Juul-Kristensen, B., Cavalheri, V., &amp; McKenna, L. (2020). No relationship between the acromiohumeral distance and pain in adults with subacromial pain syndrome: a systematic review and meta-analysis. </a:t>
            </a:r>
            <a:r>
              <a:rPr i="1" lang="sk" sz="800">
                <a:solidFill>
                  <a:schemeClr val="dk1"/>
                </a:solidFill>
              </a:rPr>
              <a:t>Scientific reports</a:t>
            </a:r>
            <a:r>
              <a:rPr lang="sk" sz="800">
                <a:solidFill>
                  <a:schemeClr val="dk1"/>
                </a:solidFill>
              </a:rPr>
              <a:t>, </a:t>
            </a:r>
            <a:r>
              <a:rPr i="1" lang="sk" sz="800">
                <a:solidFill>
                  <a:schemeClr val="dk1"/>
                </a:solidFill>
              </a:rPr>
              <a:t>10</a:t>
            </a:r>
            <a:r>
              <a:rPr lang="sk" sz="800">
                <a:solidFill>
                  <a:schemeClr val="dk1"/>
                </a:solidFill>
              </a:rPr>
              <a:t>(1), 20611.</a:t>
            </a:r>
            <a:endParaRPr sz="800">
              <a:solidFill>
                <a:schemeClr val="dk1"/>
              </a:solidFill>
            </a:endParaRPr>
          </a:p>
          <a:p>
            <a:pPr indent="0" lvl="0" marL="0" rtl="0" algn="l">
              <a:spcBef>
                <a:spcPts val="0"/>
              </a:spcBef>
              <a:spcAft>
                <a:spcPts val="0"/>
              </a:spcAft>
              <a:buNone/>
            </a:pPr>
            <a:r>
              <a:rPr lang="sk">
                <a:solidFill>
                  <a:schemeClr val="dk1"/>
                </a:solidFill>
              </a:rPr>
              <a:t> </a:t>
            </a:r>
            <a:endParaRPr>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Burzy v oblasti RK</a:t>
            </a:r>
            <a:endParaRPr/>
          </a:p>
        </p:txBody>
      </p:sp>
      <p:sp>
        <p:nvSpPr>
          <p:cNvPr id="465" name="Google Shape;465;p6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subcoracoidea</a:t>
            </a:r>
            <a:endParaRPr sz="1400">
              <a:latin typeface="Roboto"/>
              <a:ea typeface="Roboto"/>
              <a:cs typeface="Roboto"/>
              <a:sym typeface="Roboto"/>
            </a:endParaRPr>
          </a:p>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subdeltoidea</a:t>
            </a:r>
            <a:endParaRPr sz="1400">
              <a:latin typeface="Roboto"/>
              <a:ea typeface="Roboto"/>
              <a:cs typeface="Roboto"/>
              <a:sym typeface="Roboto"/>
            </a:endParaRPr>
          </a:p>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subacromialis</a:t>
            </a:r>
            <a:endParaRPr sz="1400">
              <a:latin typeface="Roboto"/>
              <a:ea typeface="Roboto"/>
              <a:cs typeface="Roboto"/>
              <a:sym typeface="Roboto"/>
            </a:endParaRPr>
          </a:p>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subscapularis</a:t>
            </a:r>
            <a:endParaRPr sz="1400">
              <a:latin typeface="Roboto"/>
              <a:ea typeface="Roboto"/>
              <a:cs typeface="Roboto"/>
              <a:sym typeface="Roboto"/>
            </a:endParaRPr>
          </a:p>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infraspinati</a:t>
            </a:r>
            <a:endParaRPr sz="1400">
              <a:latin typeface="Roboto"/>
              <a:ea typeface="Roboto"/>
              <a:cs typeface="Roboto"/>
              <a:sym typeface="Roboto"/>
            </a:endParaRPr>
          </a:p>
          <a:p>
            <a:pPr indent="-317500" lvl="0" marL="457200" rtl="0" algn="l">
              <a:lnSpc>
                <a:spcPct val="150000"/>
              </a:lnSpc>
              <a:spcBef>
                <a:spcPts val="1000"/>
              </a:spcBef>
              <a:spcAft>
                <a:spcPts val="0"/>
              </a:spcAft>
              <a:buSzPts val="1400"/>
              <a:buFont typeface="Roboto"/>
              <a:buChar char="●"/>
            </a:pPr>
            <a:r>
              <a:rPr lang="sk" sz="1400">
                <a:latin typeface="Roboto"/>
                <a:ea typeface="Roboto"/>
                <a:cs typeface="Roboto"/>
                <a:sym typeface="Roboto"/>
              </a:rPr>
              <a:t>bursa subtendinea musculi teretis majoris</a:t>
            </a:r>
            <a:endParaRPr sz="1400">
              <a:latin typeface="Roboto"/>
              <a:ea typeface="Roboto"/>
              <a:cs typeface="Roboto"/>
              <a:sym typeface="Roboto"/>
            </a:endParaRPr>
          </a:p>
          <a:p>
            <a:pPr indent="0" lvl="0" marL="0" rtl="0" algn="l">
              <a:lnSpc>
                <a:spcPct val="150000"/>
              </a:lnSpc>
              <a:spcBef>
                <a:spcPts val="1000"/>
              </a:spcBef>
              <a:spcAft>
                <a:spcPts val="0"/>
              </a:spcAft>
              <a:buNone/>
            </a:pPr>
            <a:r>
              <a:t/>
            </a:r>
            <a:endParaRPr/>
          </a:p>
        </p:txBody>
      </p:sp>
      <p:pic>
        <p:nvPicPr>
          <p:cNvPr id="466" name="Google Shape;466;p67"/>
          <p:cNvPicPr preferRelativeResize="0"/>
          <p:nvPr/>
        </p:nvPicPr>
        <p:blipFill rotWithShape="1">
          <a:blip r:embed="rId3">
            <a:alphaModFix/>
          </a:blip>
          <a:srcRect b="0" l="0" r="0" t="0"/>
          <a:stretch/>
        </p:blipFill>
        <p:spPr>
          <a:xfrm>
            <a:off x="4369900" y="1113250"/>
            <a:ext cx="4344017" cy="3105000"/>
          </a:xfrm>
          <a:prstGeom prst="rect">
            <a:avLst/>
          </a:prstGeom>
          <a:noFill/>
          <a:ln>
            <a:noFill/>
          </a:ln>
        </p:spPr>
      </p:pic>
      <p:sp>
        <p:nvSpPr>
          <p:cNvPr id="467" name="Google Shape;467;p67"/>
          <p:cNvSpPr/>
          <p:nvPr/>
        </p:nvSpPr>
        <p:spPr>
          <a:xfrm>
            <a:off x="666550" y="1327175"/>
            <a:ext cx="135600" cy="134400"/>
          </a:xfrm>
          <a:prstGeom prst="ellipse">
            <a:avLst/>
          </a:prstGeom>
          <a:solidFill>
            <a:srgbClr val="FF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67"/>
          <p:cNvSpPr/>
          <p:nvPr/>
        </p:nvSpPr>
        <p:spPr>
          <a:xfrm>
            <a:off x="7162850" y="2722300"/>
            <a:ext cx="135600" cy="134400"/>
          </a:xfrm>
          <a:prstGeom prst="ellipse">
            <a:avLst/>
          </a:prstGeom>
          <a:solidFill>
            <a:srgbClr val="FF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67"/>
          <p:cNvSpPr/>
          <p:nvPr/>
        </p:nvSpPr>
        <p:spPr>
          <a:xfrm>
            <a:off x="685450" y="1751600"/>
            <a:ext cx="134400" cy="134400"/>
          </a:xfrm>
          <a:prstGeom prst="ellipse">
            <a:avLst/>
          </a:prstGeom>
          <a:solidFill>
            <a:srgbClr val="FF99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67"/>
          <p:cNvSpPr/>
          <p:nvPr/>
        </p:nvSpPr>
        <p:spPr>
          <a:xfrm>
            <a:off x="6008825" y="2664100"/>
            <a:ext cx="134400" cy="134400"/>
          </a:xfrm>
          <a:prstGeom prst="ellipse">
            <a:avLst/>
          </a:prstGeom>
          <a:solidFill>
            <a:srgbClr val="FF99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7"/>
          <p:cNvSpPr/>
          <p:nvPr/>
        </p:nvSpPr>
        <p:spPr>
          <a:xfrm>
            <a:off x="685450" y="2226900"/>
            <a:ext cx="134400" cy="134400"/>
          </a:xfrm>
          <a:prstGeom prst="ellipse">
            <a:avLst/>
          </a:prstGeom>
          <a:solidFill>
            <a:srgbClr val="98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7"/>
          <p:cNvSpPr/>
          <p:nvPr/>
        </p:nvSpPr>
        <p:spPr>
          <a:xfrm>
            <a:off x="6402950" y="2448775"/>
            <a:ext cx="134400" cy="134400"/>
          </a:xfrm>
          <a:prstGeom prst="ellipse">
            <a:avLst/>
          </a:prstGeom>
          <a:solidFill>
            <a:srgbClr val="98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Dlouhá šlacha m. BB</a:t>
            </a:r>
            <a:endParaRPr/>
          </a:p>
        </p:txBody>
      </p:sp>
      <p:sp>
        <p:nvSpPr>
          <p:cNvPr id="478" name="Google Shape;478;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15000"/>
              </a:lnSpc>
              <a:spcBef>
                <a:spcPts val="600"/>
              </a:spcBef>
              <a:spcAft>
                <a:spcPts val="0"/>
              </a:spcAft>
              <a:buSzPts val="1400"/>
              <a:buChar char="●"/>
            </a:pPr>
            <a:r>
              <a:rPr lang="sk" sz="1400">
                <a:solidFill>
                  <a:srgbClr val="000000"/>
                </a:solidFill>
              </a:rPr>
              <a:t>leží </a:t>
            </a:r>
            <a:r>
              <a:rPr b="1" lang="sk" sz="1400">
                <a:solidFill>
                  <a:srgbClr val="000000"/>
                </a:solidFill>
              </a:rPr>
              <a:t>intraartikulárně, extrasynoviálně</a:t>
            </a:r>
            <a:endParaRPr b="1" sz="1400">
              <a:solidFill>
                <a:srgbClr val="000000"/>
              </a:solidFill>
            </a:endParaRPr>
          </a:p>
          <a:p>
            <a:pPr indent="-317500" lvl="0" marL="457200" rtl="0" algn="l">
              <a:lnSpc>
                <a:spcPct val="115000"/>
              </a:lnSpc>
              <a:spcBef>
                <a:spcPts val="1000"/>
              </a:spcBef>
              <a:spcAft>
                <a:spcPts val="0"/>
              </a:spcAft>
              <a:buSzPts val="1400"/>
              <a:buChar char="●"/>
            </a:pPr>
            <a:r>
              <a:rPr lang="sk" sz="1400">
                <a:solidFill>
                  <a:srgbClr val="000000"/>
                </a:solidFill>
              </a:rPr>
              <a:t>začíná na </a:t>
            </a:r>
            <a:r>
              <a:rPr lang="sk" sz="1400">
                <a:solidFill>
                  <a:schemeClr val="dk2"/>
                </a:solidFill>
              </a:rPr>
              <a:t>tuberculum supraglenoidale </a:t>
            </a:r>
            <a:r>
              <a:rPr lang="sk" sz="1400">
                <a:solidFill>
                  <a:srgbClr val="000000"/>
                </a:solidFill>
              </a:rPr>
              <a:t>a z horní části labrum glenoidale</a:t>
            </a:r>
            <a:endParaRPr sz="1400">
              <a:solidFill>
                <a:srgbClr val="000000"/>
              </a:solidFill>
            </a:endParaRPr>
          </a:p>
          <a:p>
            <a:pPr indent="-317500" lvl="0" marL="457200" rtl="0" algn="l">
              <a:lnSpc>
                <a:spcPct val="115000"/>
              </a:lnSpc>
              <a:spcBef>
                <a:spcPts val="0"/>
              </a:spcBef>
              <a:spcAft>
                <a:spcPts val="0"/>
              </a:spcAft>
              <a:buSzPts val="1400"/>
              <a:buChar char="●"/>
            </a:pPr>
            <a:r>
              <a:rPr lang="sk" sz="1400">
                <a:solidFill>
                  <a:srgbClr val="000000"/>
                </a:solidFill>
              </a:rPr>
              <a:t>kloubní pouzdro opouští ve šlachové pochvě v sulcus intertubercularis jako vagina synovialis intertubercularis</a:t>
            </a:r>
            <a:endParaRPr sz="1400">
              <a:solidFill>
                <a:srgbClr val="000000"/>
              </a:solidFill>
            </a:endParaRPr>
          </a:p>
          <a:p>
            <a:pPr indent="0" lvl="0" marL="0" rtl="0" algn="l">
              <a:lnSpc>
                <a:spcPct val="115000"/>
              </a:lnSpc>
              <a:spcBef>
                <a:spcPts val="600"/>
              </a:spcBef>
              <a:spcAft>
                <a:spcPts val="0"/>
              </a:spcAft>
              <a:buClr>
                <a:srgbClr val="000000"/>
              </a:buClr>
              <a:buSzPts val="1400"/>
              <a:buFont typeface="Arial"/>
              <a:buNone/>
            </a:pPr>
            <a:r>
              <a:t/>
            </a:r>
            <a:endParaRPr sz="1400">
              <a:solidFill>
                <a:srgbClr val="000000"/>
              </a:solidFill>
            </a:endParaRPr>
          </a:p>
          <a:p>
            <a:pPr indent="-317500" lvl="0" marL="457200" rtl="0" algn="l">
              <a:lnSpc>
                <a:spcPct val="115000"/>
              </a:lnSpc>
              <a:spcBef>
                <a:spcPts val="600"/>
              </a:spcBef>
              <a:spcAft>
                <a:spcPts val="0"/>
              </a:spcAft>
              <a:buSzPts val="1400"/>
              <a:buChar char="●"/>
            </a:pPr>
            <a:r>
              <a:rPr b="1" lang="sk" sz="1400">
                <a:solidFill>
                  <a:srgbClr val="212529"/>
                </a:solidFill>
                <a:highlight>
                  <a:srgbClr val="FFFFFF"/>
                </a:highlight>
              </a:rPr>
              <a:t>syndrom šlachy dlouhé hlavy bicepsu </a:t>
            </a:r>
            <a:endParaRPr b="1" sz="1400">
              <a:solidFill>
                <a:srgbClr val="212529"/>
              </a:solidFill>
              <a:highlight>
                <a:srgbClr val="FFFFFF"/>
              </a:highlight>
            </a:endParaRPr>
          </a:p>
          <a:p>
            <a:pPr indent="-298450" lvl="1" marL="914400" rtl="0" algn="l">
              <a:lnSpc>
                <a:spcPct val="115000"/>
              </a:lnSpc>
              <a:spcBef>
                <a:spcPts val="0"/>
              </a:spcBef>
              <a:spcAft>
                <a:spcPts val="0"/>
              </a:spcAft>
              <a:buClr>
                <a:srgbClr val="212529"/>
              </a:buClr>
              <a:buSzPts val="1100"/>
              <a:buChar char="○"/>
            </a:pPr>
            <a:r>
              <a:rPr lang="sk" sz="1400">
                <a:solidFill>
                  <a:srgbClr val="212529"/>
                </a:solidFill>
                <a:highlight>
                  <a:srgbClr val="FFFFFF"/>
                </a:highlight>
              </a:rPr>
              <a:t>tendinóza, subluxace, ruptura</a:t>
            </a:r>
            <a:endParaRPr sz="1400">
              <a:solidFill>
                <a:srgbClr val="000000"/>
              </a:solidFill>
            </a:endParaRPr>
          </a:p>
          <a:p>
            <a:pPr indent="0" lvl="0" marL="0" rtl="0" algn="l">
              <a:spcBef>
                <a:spcPts val="0"/>
              </a:spcBef>
              <a:spcAft>
                <a:spcPts val="0"/>
              </a:spcAft>
              <a:buNone/>
            </a:pPr>
            <a:r>
              <a:t/>
            </a:r>
            <a:endParaRPr/>
          </a:p>
        </p:txBody>
      </p:sp>
      <p:pic>
        <p:nvPicPr>
          <p:cNvPr id="479" name="Google Shape;479;p68"/>
          <p:cNvPicPr preferRelativeResize="0"/>
          <p:nvPr/>
        </p:nvPicPr>
        <p:blipFill rotWithShape="1">
          <a:blip r:embed="rId3">
            <a:alphaModFix/>
          </a:blip>
          <a:srcRect b="0" l="0" r="0" t="0"/>
          <a:stretch/>
        </p:blipFill>
        <p:spPr>
          <a:xfrm>
            <a:off x="4754825" y="2260450"/>
            <a:ext cx="2498500" cy="2498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69"/>
          <p:cNvPicPr preferRelativeResize="0"/>
          <p:nvPr/>
        </p:nvPicPr>
        <p:blipFill>
          <a:blip r:embed="rId3">
            <a:alphaModFix/>
          </a:blip>
          <a:stretch>
            <a:fillRect/>
          </a:stretch>
        </p:blipFill>
        <p:spPr>
          <a:xfrm>
            <a:off x="5236700" y="1241275"/>
            <a:ext cx="3469565" cy="3160451"/>
          </a:xfrm>
          <a:prstGeom prst="rect">
            <a:avLst/>
          </a:prstGeom>
          <a:noFill/>
          <a:ln>
            <a:noFill/>
          </a:ln>
        </p:spPr>
      </p:pic>
      <p:sp>
        <p:nvSpPr>
          <p:cNvPr id="485" name="Google Shape;485;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Luxace kloubů ramenního pletence</a:t>
            </a:r>
            <a:endParaRPr/>
          </a:p>
        </p:txBody>
      </p:sp>
      <p:sp>
        <p:nvSpPr>
          <p:cNvPr id="486" name="Google Shape;486;p69"/>
          <p:cNvSpPr txBox="1"/>
          <p:nvPr>
            <p:ph idx="1" type="body"/>
          </p:nvPr>
        </p:nvSpPr>
        <p:spPr>
          <a:xfrm>
            <a:off x="540000" y="1269000"/>
            <a:ext cx="49488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400"/>
              <a:buFont typeface="Arial"/>
              <a:buNone/>
            </a:pPr>
            <a:r>
              <a:rPr b="1" lang="sk" sz="1200">
                <a:solidFill>
                  <a:srgbClr val="000000"/>
                </a:solidFill>
              </a:rPr>
              <a:t>Glenohumerální luxace</a:t>
            </a:r>
            <a:endParaRPr b="1" sz="1200">
              <a:solidFill>
                <a:srgbClr val="000000"/>
              </a:solidFill>
            </a:endParaRPr>
          </a:p>
          <a:p>
            <a:pPr indent="-304800" lvl="0" marL="457200" rtl="0" algn="l">
              <a:lnSpc>
                <a:spcPct val="115000"/>
              </a:lnSpc>
              <a:spcBef>
                <a:spcPts val="0"/>
              </a:spcBef>
              <a:spcAft>
                <a:spcPts val="0"/>
              </a:spcAft>
              <a:buSzPts val="1200"/>
              <a:buFont typeface="Roboto"/>
              <a:buChar char="●"/>
            </a:pPr>
            <a:r>
              <a:rPr b="1" lang="sk" sz="1200">
                <a:solidFill>
                  <a:srgbClr val="000000"/>
                </a:solidFill>
              </a:rPr>
              <a:t>PŘEDNÍ LUXACE - </a:t>
            </a:r>
            <a:r>
              <a:rPr lang="sk" sz="1200">
                <a:solidFill>
                  <a:srgbClr val="000000"/>
                </a:solidFill>
              </a:rPr>
              <a:t>nejčastější </a:t>
            </a:r>
            <a:endParaRPr sz="1200">
              <a:solidFill>
                <a:srgbClr val="000000"/>
              </a:solidFill>
            </a:endParaRPr>
          </a:p>
          <a:p>
            <a:pPr indent="-304800" lvl="1" marL="914400" rtl="0" algn="l">
              <a:lnSpc>
                <a:spcPct val="115000"/>
              </a:lnSpc>
              <a:spcBef>
                <a:spcPts val="0"/>
              </a:spcBef>
              <a:spcAft>
                <a:spcPts val="0"/>
              </a:spcAft>
              <a:buClr>
                <a:srgbClr val="000000"/>
              </a:buClr>
              <a:buSzPts val="1200"/>
              <a:buChar char="○"/>
            </a:pPr>
            <a:r>
              <a:rPr lang="sk" sz="1200">
                <a:solidFill>
                  <a:srgbClr val="000000"/>
                </a:solidFill>
              </a:rPr>
              <a:t>pád na horní končetinu, která je v abdukci a zevní rotaci</a:t>
            </a:r>
            <a:endParaRPr sz="1200">
              <a:solidFill>
                <a:srgbClr val="000000"/>
              </a:solidFill>
            </a:endParaRPr>
          </a:p>
          <a:p>
            <a:pPr indent="-304800" lvl="1" marL="914400" rtl="0" algn="l">
              <a:lnSpc>
                <a:spcPct val="115000"/>
              </a:lnSpc>
              <a:spcBef>
                <a:spcPts val="0"/>
              </a:spcBef>
              <a:spcAft>
                <a:spcPts val="0"/>
              </a:spcAft>
              <a:buClr>
                <a:srgbClr val="000000"/>
              </a:buClr>
              <a:buSzPts val="1200"/>
              <a:buChar char="○"/>
            </a:pPr>
            <a:r>
              <a:rPr lang="sk" sz="1200">
                <a:solidFill>
                  <a:srgbClr val="000000"/>
                </a:solidFill>
              </a:rPr>
              <a:t>nárazem dochází k hyperextenzi (zapažení) </a:t>
            </a:r>
            <a:endParaRPr sz="1200">
              <a:solidFill>
                <a:srgbClr val="000000"/>
              </a:solidFill>
            </a:endParaRPr>
          </a:p>
          <a:p>
            <a:pPr indent="0" lvl="0" marL="0" rtl="0" algn="l">
              <a:lnSpc>
                <a:spcPct val="115000"/>
              </a:lnSpc>
              <a:spcBef>
                <a:spcPts val="0"/>
              </a:spcBef>
              <a:spcAft>
                <a:spcPts val="0"/>
              </a:spcAft>
              <a:buClr>
                <a:srgbClr val="000000"/>
              </a:buClr>
              <a:buSzPts val="1400"/>
              <a:buFont typeface="Arial"/>
              <a:buNone/>
            </a:pPr>
            <a:r>
              <a:t/>
            </a:r>
            <a:endParaRPr sz="1200">
              <a:solidFill>
                <a:srgbClr val="000000"/>
              </a:solidFill>
            </a:endParaRPr>
          </a:p>
          <a:p>
            <a:pPr indent="-304800" lvl="0" marL="457200" rtl="0" algn="l">
              <a:lnSpc>
                <a:spcPct val="115000"/>
              </a:lnSpc>
              <a:spcBef>
                <a:spcPts val="0"/>
              </a:spcBef>
              <a:spcAft>
                <a:spcPts val="0"/>
              </a:spcAft>
              <a:buSzPts val="1200"/>
              <a:buChar char="●"/>
            </a:pPr>
            <a:r>
              <a:rPr b="1" lang="sk" sz="1200">
                <a:solidFill>
                  <a:srgbClr val="000000"/>
                </a:solidFill>
              </a:rPr>
              <a:t>ZADNÍ LUXACE</a:t>
            </a:r>
            <a:endParaRPr b="1" sz="1200">
              <a:solidFill>
                <a:srgbClr val="000000"/>
              </a:solidFill>
            </a:endParaRPr>
          </a:p>
          <a:p>
            <a:pPr indent="-304800" lvl="1" marL="914400" rtl="0" algn="l">
              <a:lnSpc>
                <a:spcPct val="115000"/>
              </a:lnSpc>
              <a:spcBef>
                <a:spcPts val="0"/>
              </a:spcBef>
              <a:spcAft>
                <a:spcPts val="0"/>
              </a:spcAft>
              <a:buClr>
                <a:srgbClr val="000000"/>
              </a:buClr>
              <a:buSzPts val="1200"/>
              <a:buChar char="○"/>
            </a:pPr>
            <a:r>
              <a:rPr lang="sk" sz="1200">
                <a:solidFill>
                  <a:srgbClr val="000000"/>
                </a:solidFill>
              </a:rPr>
              <a:t>pád na horní končetinu, která je ve flexi, addukci a vnitřní rotaci</a:t>
            </a:r>
            <a:endParaRPr sz="1200">
              <a:solidFill>
                <a:srgbClr val="000000"/>
              </a:solidFill>
            </a:endParaRPr>
          </a:p>
          <a:p>
            <a:pPr indent="0" lvl="0" marL="914400" rtl="0" algn="l">
              <a:lnSpc>
                <a:spcPct val="115000"/>
              </a:lnSpc>
              <a:spcBef>
                <a:spcPts val="0"/>
              </a:spcBef>
              <a:spcAft>
                <a:spcPts val="0"/>
              </a:spcAft>
              <a:buClr>
                <a:srgbClr val="000000"/>
              </a:buClr>
              <a:buSzPts val="1400"/>
              <a:buFont typeface="Arial"/>
              <a:buNone/>
            </a:pPr>
            <a:r>
              <a:t/>
            </a:r>
            <a:endParaRPr sz="1200">
              <a:solidFill>
                <a:srgbClr val="000000"/>
              </a:solidFill>
            </a:endParaRPr>
          </a:p>
          <a:p>
            <a:pPr indent="-304800" lvl="0" marL="457200" rtl="0" algn="l">
              <a:lnSpc>
                <a:spcPct val="115000"/>
              </a:lnSpc>
              <a:spcBef>
                <a:spcPts val="0"/>
              </a:spcBef>
              <a:spcAft>
                <a:spcPts val="0"/>
              </a:spcAft>
              <a:buSzPts val="1200"/>
              <a:buChar char="●"/>
            </a:pPr>
            <a:r>
              <a:rPr b="1" lang="sk" sz="1200">
                <a:solidFill>
                  <a:srgbClr val="000000"/>
                </a:solidFill>
              </a:rPr>
              <a:t>DOLNÍ LUXACE</a:t>
            </a:r>
            <a:endParaRPr b="1" sz="1200">
              <a:solidFill>
                <a:srgbClr val="000000"/>
              </a:solidFill>
            </a:endParaRPr>
          </a:p>
          <a:p>
            <a:pPr indent="-304800" lvl="1" marL="914400" rtl="0" algn="l">
              <a:lnSpc>
                <a:spcPct val="115000"/>
              </a:lnSpc>
              <a:spcBef>
                <a:spcPts val="0"/>
              </a:spcBef>
              <a:spcAft>
                <a:spcPts val="0"/>
              </a:spcAft>
              <a:buClr>
                <a:srgbClr val="000000"/>
              </a:buClr>
              <a:buSzPts val="1200"/>
              <a:buChar char="○"/>
            </a:pPr>
            <a:r>
              <a:rPr lang="sk" sz="1200">
                <a:solidFill>
                  <a:srgbClr val="404040"/>
                </a:solidFill>
              </a:rPr>
              <a:t>vznik při elevaci HK tlakem hlavice na dolní okraj kloubní  jamky, kterou opouští a vniká do jamky axilární</a:t>
            </a:r>
            <a:endParaRPr sz="1200">
              <a:solidFill>
                <a:srgbClr val="404040"/>
              </a:solidFill>
            </a:endParaRPr>
          </a:p>
          <a:p>
            <a:pPr indent="0" lvl="0" marL="914400" rtl="0" algn="l">
              <a:lnSpc>
                <a:spcPct val="115000"/>
              </a:lnSpc>
              <a:spcBef>
                <a:spcPts val="0"/>
              </a:spcBef>
              <a:spcAft>
                <a:spcPts val="0"/>
              </a:spcAft>
              <a:buClr>
                <a:srgbClr val="000000"/>
              </a:buClr>
              <a:buSzPts val="1400"/>
              <a:buFont typeface="Arial"/>
              <a:buNone/>
            </a:pPr>
            <a:r>
              <a:t/>
            </a:r>
            <a:endParaRPr sz="1200">
              <a:solidFill>
                <a:srgbClr val="404040"/>
              </a:solidFill>
            </a:endParaRPr>
          </a:p>
          <a:p>
            <a:pPr indent="-304800" lvl="0" marL="457200" rtl="0" algn="l">
              <a:lnSpc>
                <a:spcPct val="115000"/>
              </a:lnSpc>
              <a:spcBef>
                <a:spcPts val="0"/>
              </a:spcBef>
              <a:spcAft>
                <a:spcPts val="0"/>
              </a:spcAft>
              <a:buSzPts val="1200"/>
              <a:buChar char="●"/>
            </a:pPr>
            <a:r>
              <a:rPr b="1" lang="sk" sz="1200">
                <a:solidFill>
                  <a:srgbClr val="404040"/>
                </a:solidFill>
              </a:rPr>
              <a:t>HORNÍ LUXACE</a:t>
            </a:r>
            <a:endParaRPr b="1" sz="1200">
              <a:solidFill>
                <a:srgbClr val="404040"/>
              </a:solidFill>
            </a:endParaRPr>
          </a:p>
          <a:p>
            <a:pPr indent="-304800" lvl="1" marL="914400" rtl="0" algn="l">
              <a:lnSpc>
                <a:spcPct val="115000"/>
              </a:lnSpc>
              <a:spcBef>
                <a:spcPts val="0"/>
              </a:spcBef>
              <a:spcAft>
                <a:spcPts val="0"/>
              </a:spcAft>
              <a:buClr>
                <a:srgbClr val="000000"/>
              </a:buClr>
              <a:buSzPts val="1200"/>
              <a:buChar char="○"/>
            </a:pPr>
            <a:r>
              <a:rPr lang="sk" sz="1200">
                <a:solidFill>
                  <a:srgbClr val="404040"/>
                </a:solidFill>
              </a:rPr>
              <a:t>vzácná, vznik jen po zlomení akromia (Typovský 1981)</a:t>
            </a:r>
            <a:endParaRPr sz="1200">
              <a:solidFill>
                <a:srgbClr val="404040"/>
              </a:solidFill>
            </a:endParaRPr>
          </a:p>
          <a:p>
            <a:pPr indent="0" lvl="0" marL="0" rtl="0" algn="l">
              <a:lnSpc>
                <a:spcPct val="115000"/>
              </a:lnSpc>
              <a:spcBef>
                <a:spcPts val="0"/>
              </a:spcBef>
              <a:spcAft>
                <a:spcPts val="0"/>
              </a:spcAft>
              <a:buClr>
                <a:srgbClr val="000000"/>
              </a:buClr>
              <a:buSzPts val="1400"/>
              <a:buFont typeface="Arial"/>
              <a:buNone/>
            </a:pPr>
            <a:r>
              <a:t/>
            </a:r>
            <a:endParaRPr sz="1200">
              <a:solidFill>
                <a:srgbClr val="000000"/>
              </a:solidFill>
            </a:endParaRPr>
          </a:p>
          <a:p>
            <a:pPr indent="0" lvl="0" marL="0" rtl="0" algn="l">
              <a:lnSpc>
                <a:spcPct val="115000"/>
              </a:lnSpc>
              <a:spcBef>
                <a:spcPts val="0"/>
              </a:spcBef>
              <a:spcAft>
                <a:spcPts val="0"/>
              </a:spcAft>
              <a:buClr>
                <a:srgbClr val="000000"/>
              </a:buClr>
              <a:buSzPts val="1400"/>
              <a:buFont typeface="Arial"/>
              <a:buNone/>
            </a:pPr>
            <a:r>
              <a:t/>
            </a:r>
            <a:endParaRPr sz="1200">
              <a:solidFill>
                <a:srgbClr val="000000"/>
              </a:solidFill>
            </a:endParaRPr>
          </a:p>
          <a:p>
            <a:pPr indent="0" lvl="0" marL="0" rtl="0" algn="l">
              <a:lnSpc>
                <a:spcPct val="115000"/>
              </a:lnSpc>
              <a:spcBef>
                <a:spcPts val="0"/>
              </a:spcBef>
              <a:spcAft>
                <a:spcPts val="0"/>
              </a:spcAft>
              <a:buClr>
                <a:srgbClr val="000000"/>
              </a:buClr>
              <a:buSzPts val="1400"/>
              <a:buFont typeface="Arial"/>
              <a:buNone/>
            </a:pPr>
            <a:r>
              <a:t/>
            </a:r>
            <a:endParaRPr sz="1200">
              <a:solidFill>
                <a:srgbClr val="000000"/>
              </a:solidFill>
            </a:endParaRPr>
          </a:p>
          <a:p>
            <a:pPr indent="0" lvl="0" marL="0" rtl="0" algn="l">
              <a:spcBef>
                <a:spcPts val="0"/>
              </a:spcBef>
              <a:spcAft>
                <a:spcPts val="0"/>
              </a:spcAft>
              <a:buNone/>
            </a:pPr>
            <a:r>
              <a:t/>
            </a:r>
            <a:endParaRPr sz="1900"/>
          </a:p>
        </p:txBody>
      </p:sp>
      <p:sp>
        <p:nvSpPr>
          <p:cNvPr id="487" name="Google Shape;487;p69"/>
          <p:cNvSpPr txBox="1"/>
          <p:nvPr/>
        </p:nvSpPr>
        <p:spPr>
          <a:xfrm>
            <a:off x="5236700" y="4374000"/>
            <a:ext cx="283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https://cdn.mdedge.com/files/s3fs-public/CR02701032_f2.JPG</a:t>
            </a:r>
            <a:r>
              <a:rPr lang="sk" sz="800"/>
              <a:t> </a:t>
            </a:r>
            <a:endParaRPr sz="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Ramenní kloub - svalové smyčky a rětězce</a:t>
            </a:r>
            <a:endParaRPr/>
          </a:p>
        </p:txBody>
      </p:sp>
      <p:sp>
        <p:nvSpPr>
          <p:cNvPr id="493" name="Google Shape;493;p7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700"/>
              <a:t>Řetězce trup-lopatka:</a:t>
            </a:r>
            <a:r>
              <a:rPr lang="sk" sz="1000"/>
              <a:t>							</a:t>
            </a:r>
            <a:r>
              <a:rPr lang="sk" sz="1700"/>
              <a:t> 						</a:t>
            </a:r>
            <a:r>
              <a:rPr b="1" lang="sk" sz="1700">
                <a:solidFill>
                  <a:schemeClr val="dk2"/>
                </a:solidFill>
              </a:rPr>
              <a:t>Smyčka pro elevaci a depresi lopatky </a:t>
            </a:r>
            <a:r>
              <a:rPr b="1" lang="sk" sz="1700">
                <a:solidFill>
                  <a:schemeClr val="dk2"/>
                </a:solidFill>
              </a:rPr>
              <a:t>(žebra–lopatka–páteř)</a:t>
            </a:r>
            <a:r>
              <a:rPr b="1" lang="sk" sz="1700">
                <a:solidFill>
                  <a:schemeClr val="dk2"/>
                </a:solidFill>
              </a:rPr>
              <a:t>:</a:t>
            </a:r>
            <a:endParaRPr b="1" sz="1700">
              <a:solidFill>
                <a:schemeClr val="dk2"/>
              </a:solidFill>
            </a:endParaRPr>
          </a:p>
          <a:p>
            <a:pPr indent="0" lvl="0" marL="0" rtl="0" algn="l">
              <a:lnSpc>
                <a:spcPct val="150000"/>
              </a:lnSpc>
              <a:spcBef>
                <a:spcPts val="0"/>
              </a:spcBef>
              <a:spcAft>
                <a:spcPts val="0"/>
              </a:spcAft>
              <a:buNone/>
            </a:pPr>
            <a:r>
              <a:rPr lang="sk" sz="1700"/>
              <a:t>m.pectoralis minor,m. trapezius (horní část); uplatnění při sbírání předmětu ze země nebo natahování ruky po předmětu.</a:t>
            </a:r>
            <a:r>
              <a:rPr lang="sk" sz="1000"/>
              <a:t>						</a:t>
            </a:r>
            <a:r>
              <a:rPr lang="sk" sz="1700"/>
              <a:t> 				</a:t>
            </a:r>
            <a:br>
              <a:rPr lang="sk" sz="1700"/>
            </a:br>
            <a:r>
              <a:rPr b="1" lang="sk" sz="1700">
                <a:solidFill>
                  <a:schemeClr val="dk2"/>
                </a:solidFill>
              </a:rPr>
              <a:t>Smyčka pro elevaci a depresi lopatky (páteř – lopatka – páteř): </a:t>
            </a:r>
            <a:r>
              <a:rPr lang="sk" sz="1700"/>
              <a:t>lopatka s hlavou přes m. trapezius (horní část), krční páteř přes m. levator scapulae a hrudní páteř přes m. trapezius (dolní část); aktivace při nošení břemen.</a:t>
            </a:r>
            <a:br>
              <a:rPr lang="sk" sz="1700"/>
            </a:br>
            <a:r>
              <a:rPr lang="sk" sz="1700"/>
              <a:t> 							</a:t>
            </a:r>
            <a:r>
              <a:rPr lang="sk" sz="1000"/>
              <a:t>							</a:t>
            </a:r>
            <a:r>
              <a:rPr lang="sk" sz="1700"/>
              <a:t> 							 							</a:t>
            </a:r>
            <a:endParaRPr sz="1700"/>
          </a:p>
          <a:p>
            <a:pPr indent="0" lvl="0" marL="0" rtl="0" algn="l">
              <a:lnSpc>
                <a:spcPct val="150000"/>
              </a:lnSpc>
              <a:spcBef>
                <a:spcPts val="0"/>
              </a:spcBef>
              <a:spcAft>
                <a:spcPts val="0"/>
              </a:spcAft>
              <a:buNone/>
            </a:pPr>
            <a:r>
              <a:rPr lang="sk" sz="1000"/>
              <a:t>						</a:t>
            </a:r>
            <a:r>
              <a:rPr lang="sk" sz="1000"/>
              <a:t> 					</a:t>
            </a:r>
            <a:endParaRPr sz="1000"/>
          </a:p>
          <a:p>
            <a:pPr indent="0" lvl="0" marL="0" rtl="0" algn="l">
              <a:lnSpc>
                <a:spcPct val="150000"/>
              </a:lnSpc>
              <a:spcBef>
                <a:spcPts val="0"/>
              </a:spcBef>
              <a:spcAft>
                <a:spcPts val="0"/>
              </a:spcAft>
              <a:buNone/>
            </a:pPr>
            <a:r>
              <a:rPr lang="sk" sz="1000"/>
              <a:t>				</a:t>
            </a:r>
            <a:endParaRPr sz="1000"/>
          </a:p>
          <a:p>
            <a:pPr indent="0" lvl="0" marL="0" rtl="0" algn="l">
              <a:lnSpc>
                <a:spcPct val="150000"/>
              </a:lnSpc>
              <a:spcBef>
                <a:spcPts val="0"/>
              </a:spcBef>
              <a:spcAft>
                <a:spcPts val="0"/>
              </a:spcAft>
              <a:buNone/>
            </a:pPr>
            <a:r>
              <a:rPr lang="sk" sz="1000"/>
              <a:t>			</a:t>
            </a:r>
            <a:endParaRPr sz="1000"/>
          </a:p>
          <a:p>
            <a:pPr indent="0" lvl="0" marL="0" rtl="0" algn="l">
              <a:lnSpc>
                <a:spcPct val="150000"/>
              </a:lnSpc>
              <a:spcBef>
                <a:spcPts val="0"/>
              </a:spcBef>
              <a:spcAft>
                <a:spcPts val="0"/>
              </a:spcAft>
              <a:buNone/>
            </a:pPr>
            <a:r>
              <a:rPr lang="sk" sz="1000"/>
              <a:t>		</a:t>
            </a:r>
            <a:endParaRPr sz="1000"/>
          </a:p>
          <a:p>
            <a:pPr indent="0" lvl="0" marL="0" rtl="0" algn="l">
              <a:lnSpc>
                <a:spcPct val="150000"/>
              </a:lnSpc>
              <a:spcBef>
                <a:spcPts val="0"/>
              </a:spcBef>
              <a:spcAft>
                <a:spcPts val="0"/>
              </a:spcAft>
              <a:buNone/>
            </a:pPr>
            <a:r>
              <a:t/>
            </a:r>
            <a:endParaRPr sz="2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sp>
        <p:nvSpPr>
          <p:cNvPr id="499" name="Google Shape;499;p7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800">
                <a:solidFill>
                  <a:schemeClr val="dk2"/>
                </a:solidFill>
              </a:rPr>
              <a:t>Smyčka pro zevní a vnitřní rotaci lopatky (páteř – lopatka – žebra): </a:t>
            </a:r>
            <a:endParaRPr b="1" sz="1800">
              <a:solidFill>
                <a:schemeClr val="dk2"/>
              </a:solidFill>
            </a:endParaRPr>
          </a:p>
          <a:p>
            <a:pPr indent="0" lvl="0" marL="0" rtl="0" algn="l">
              <a:lnSpc>
                <a:spcPct val="150000"/>
              </a:lnSpc>
              <a:spcBef>
                <a:spcPts val="0"/>
              </a:spcBef>
              <a:spcAft>
                <a:spcPts val="0"/>
              </a:spcAft>
              <a:buNone/>
            </a:pPr>
            <a:r>
              <a:rPr lang="sk" sz="1800">
                <a:solidFill>
                  <a:srgbClr val="404040"/>
                </a:solidFill>
              </a:rPr>
              <a:t>m. serratus ant. a mm. rhomboidei; uplatnění při vzpažování propnuté paže (např. vstávání z postele za pomoci rukou – m. serratus ant.), mm. rhomboidei umožní aktivní vzepření se o hůl, udržení cvičence ve vzporu na bradlech.</a:t>
            </a:r>
            <a:r>
              <a:rPr lang="sk" sz="1100"/>
              <a:t>			</a:t>
            </a:r>
            <a:r>
              <a:rPr lang="sk" sz="1800">
                <a:solidFill>
                  <a:srgbClr val="A53010"/>
                </a:solidFill>
              </a:rPr>
              <a:t> 								</a:t>
            </a:r>
            <a:br>
              <a:rPr lang="sk" sz="1800">
                <a:solidFill>
                  <a:srgbClr val="A53010"/>
                </a:solidFill>
              </a:rPr>
            </a:br>
            <a:r>
              <a:rPr b="1" lang="sk" sz="1800">
                <a:solidFill>
                  <a:schemeClr val="dk2"/>
                </a:solidFill>
              </a:rPr>
              <a:t>Smyčka pro abdukci a addukci lopatky (páteř – lopatka – žebra): </a:t>
            </a:r>
            <a:endParaRPr b="1" sz="1800">
              <a:solidFill>
                <a:schemeClr val="dk2"/>
              </a:solidFill>
            </a:endParaRPr>
          </a:p>
          <a:p>
            <a:pPr indent="0" lvl="0" marL="0" rtl="0" algn="l">
              <a:lnSpc>
                <a:spcPct val="150000"/>
              </a:lnSpc>
              <a:spcBef>
                <a:spcPts val="0"/>
              </a:spcBef>
              <a:spcAft>
                <a:spcPts val="0"/>
              </a:spcAft>
              <a:buNone/>
            </a:pPr>
            <a:r>
              <a:rPr lang="sk" sz="1800">
                <a:solidFill>
                  <a:srgbClr val="404040"/>
                </a:solidFill>
              </a:rPr>
              <a:t>m. trapezius (střední část), m. serratus ant., m. latissimus dorsi; uplatnění při chůzi s trekovými holemi, při běžkování, házení míčku. </a:t>
            </a:r>
            <a:br>
              <a:rPr lang="sk" sz="1800">
                <a:solidFill>
                  <a:srgbClr val="404040"/>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300"/>
              <a:t>Articulatio humeri (glenohumeralis - GH)</a:t>
            </a:r>
            <a:endParaRPr sz="2300"/>
          </a:p>
          <a:p>
            <a:pPr indent="0" lvl="0" marL="0" rtl="0" algn="l">
              <a:spcBef>
                <a:spcPts val="0"/>
              </a:spcBef>
              <a:spcAft>
                <a:spcPts val="0"/>
              </a:spcAft>
              <a:buNone/>
            </a:pPr>
            <a:r>
              <a:t/>
            </a:r>
            <a:endParaRPr/>
          </a:p>
        </p:txBody>
      </p:sp>
      <p:sp>
        <p:nvSpPr>
          <p:cNvPr id="176" name="Google Shape;176;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1200"/>
              </a:spcBef>
              <a:spcAft>
                <a:spcPts val="0"/>
              </a:spcAft>
              <a:buNone/>
            </a:pPr>
            <a:r>
              <a:rPr lang="sk" sz="1600"/>
              <a:t>FLX/EXT, ZR/VR, ABDK/ADDK</a:t>
            </a:r>
            <a:endParaRPr sz="1600"/>
          </a:p>
          <a:p>
            <a:pPr indent="-336550" lvl="0" marL="457200" rtl="0" algn="l">
              <a:lnSpc>
                <a:spcPct val="150000"/>
              </a:lnSpc>
              <a:spcBef>
                <a:spcPts val="1200"/>
              </a:spcBef>
              <a:spcAft>
                <a:spcPts val="0"/>
              </a:spcAft>
              <a:buSzPts val="1700"/>
              <a:buChar char="●"/>
            </a:pPr>
            <a:r>
              <a:rPr b="1" lang="sk" sz="1600">
                <a:highlight>
                  <a:srgbClr val="FFFFFF"/>
                </a:highlight>
              </a:rPr>
              <a:t>roll and slide:</a:t>
            </a:r>
            <a:r>
              <a:rPr lang="sk" sz="1600">
                <a:highlight>
                  <a:srgbClr val="FFFFFF"/>
                </a:highlight>
              </a:rPr>
              <a:t> rozdílný průměr hlavice a jamky → rozdílné osy otáčení → při pohybu kolem 3 základních os nedochází k čisté rotaci, centrum rotace se mění a pro zabránění subluxace jednoho ze segmentů dochází k posunu (slide) kloubních ploch proti sobě</a:t>
            </a:r>
            <a:endParaRPr sz="1600">
              <a:highlight>
                <a:srgbClr val="FFFFFF"/>
              </a:highlight>
            </a:endParaRPr>
          </a:p>
          <a:p>
            <a:pPr indent="-336550" lvl="0" marL="457200" rtl="0" algn="l">
              <a:lnSpc>
                <a:spcPct val="150000"/>
              </a:lnSpc>
              <a:spcBef>
                <a:spcPts val="0"/>
              </a:spcBef>
              <a:spcAft>
                <a:spcPts val="0"/>
              </a:spcAft>
              <a:buSzPts val="1700"/>
              <a:buChar char="●"/>
            </a:pPr>
            <a:r>
              <a:rPr lang="sk" sz="1600">
                <a:highlight>
                  <a:srgbClr val="FFFFFF"/>
                </a:highlight>
              </a:rPr>
              <a:t>např. během ABD se hlavice humeru valí (roll) kraniálně po fossa glenoidale, současně dochází k posunu hlavice humeru (slide) kaudálně - pro zachování kontaktu kl. ploch, podobně i u dalších pohybů</a:t>
            </a:r>
            <a:endParaRPr sz="700">
              <a:highlight>
                <a:srgbClr val="FFFFFF"/>
              </a:highlight>
            </a:endParaRPr>
          </a:p>
          <a:p>
            <a:pPr indent="-361950" lvl="0" marL="457200" rtl="0" algn="l">
              <a:lnSpc>
                <a:spcPct val="150000"/>
              </a:lnSpc>
              <a:spcBef>
                <a:spcPts val="0"/>
              </a:spcBef>
              <a:spcAft>
                <a:spcPts val="0"/>
              </a:spcAft>
              <a:buSzPts val="2100"/>
              <a:buChar char="●"/>
            </a:pPr>
            <a:r>
              <a:rPr lang="sk" sz="1600"/>
              <a:t>UKŘ - jamka se valí po hlavici, roll and slide musí probíhat stejným směrem</a:t>
            </a:r>
            <a:br>
              <a:rPr lang="sk" sz="1600">
                <a:solidFill>
                  <a:srgbClr val="404040"/>
                </a:solidFill>
                <a:highlight>
                  <a:srgbClr val="FFFFFF"/>
                </a:highlight>
              </a:rPr>
            </a:br>
            <a:r>
              <a:rPr lang="sk" sz="700">
                <a:highlight>
                  <a:srgbClr val="FFFFFF"/>
                </a:highlight>
              </a:rPr>
              <a:t> 							</a:t>
            </a:r>
            <a:endParaRPr sz="700">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sk" sz="700">
                <a:highlight>
                  <a:srgbClr val="FFFFFF"/>
                </a:highlight>
              </a:rPr>
              <a:t>			</a:t>
            </a:r>
            <a:endParaRPr sz="700">
              <a:highlight>
                <a:srgbClr val="FFFFFF"/>
              </a:highlight>
            </a:endParaRPr>
          </a:p>
          <a:p>
            <a:pPr indent="0" lvl="0" marL="0" rtl="0" algn="l">
              <a:lnSpc>
                <a:spcPct val="150000"/>
              </a:lnSpc>
              <a:spcBef>
                <a:spcPts val="0"/>
              </a:spcBef>
              <a:spcAft>
                <a:spcPts val="0"/>
              </a:spcAft>
              <a:buClr>
                <a:schemeClr val="dk1"/>
              </a:buClr>
              <a:buSzPts val="1100"/>
              <a:buFont typeface="Arial"/>
              <a:buNone/>
            </a:pPr>
            <a:r>
              <a:rPr lang="sk" sz="700"/>
              <a:t>		</a:t>
            </a:r>
            <a:endParaRPr sz="700"/>
          </a:p>
          <a:p>
            <a:pPr indent="0" lvl="0" marL="0" rtl="0" algn="l">
              <a:lnSpc>
                <a:spcPct val="150000"/>
              </a:lnSpc>
              <a:spcBef>
                <a:spcPts val="0"/>
              </a:spcBef>
              <a:spcAft>
                <a:spcPts val="0"/>
              </a:spcAft>
              <a:buNone/>
            </a:pPr>
            <a:r>
              <a:t/>
            </a:r>
            <a:endParaRPr sz="17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sp>
        <p:nvSpPr>
          <p:cNvPr id="505" name="Google Shape;505;p72"/>
          <p:cNvSpPr txBox="1"/>
          <p:nvPr/>
        </p:nvSpPr>
        <p:spPr>
          <a:xfrm>
            <a:off x="401550" y="1260450"/>
            <a:ext cx="8341800" cy="3386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sk" sz="1600"/>
              <a:t>Svalové smyčky v oblasti lopatky podle Hoepkeho:</a:t>
            </a:r>
            <a:endParaRPr b="1" sz="1600"/>
          </a:p>
          <a:p>
            <a:pPr indent="0" lvl="0" marL="0" rtl="0" algn="l">
              <a:lnSpc>
                <a:spcPct val="150000"/>
              </a:lnSpc>
              <a:spcBef>
                <a:spcPts val="0"/>
              </a:spcBef>
              <a:spcAft>
                <a:spcPts val="0"/>
              </a:spcAft>
              <a:buNone/>
            </a:pPr>
            <a:r>
              <a:rPr lang="sk" sz="1600"/>
              <a:t>mm. rhomboidei – m. serratus anterior (rotace lopatky)</a:t>
            </a:r>
            <a:endParaRPr sz="1600"/>
          </a:p>
          <a:p>
            <a:pPr indent="0" lvl="0" marL="0" rtl="0" algn="l">
              <a:lnSpc>
                <a:spcPct val="150000"/>
              </a:lnSpc>
              <a:spcBef>
                <a:spcPts val="0"/>
              </a:spcBef>
              <a:spcAft>
                <a:spcPts val="0"/>
              </a:spcAft>
              <a:buNone/>
            </a:pPr>
            <a:r>
              <a:rPr lang="sk" sz="1600"/>
              <a:t>m. levator scapulae – m. trapezius: pars ascendens (elevace/deprese)</a:t>
            </a:r>
            <a:endParaRPr sz="1600"/>
          </a:p>
          <a:p>
            <a:pPr indent="0" lvl="0" marL="0" rtl="0" algn="l">
              <a:lnSpc>
                <a:spcPct val="150000"/>
              </a:lnSpc>
              <a:spcBef>
                <a:spcPts val="0"/>
              </a:spcBef>
              <a:spcAft>
                <a:spcPts val="0"/>
              </a:spcAft>
              <a:buNone/>
            </a:pPr>
            <a:r>
              <a:rPr lang="sk" sz="1600"/>
              <a:t>m. pectoralis minor – m. trapezius: pars descendens (deprese/elevace)</a:t>
            </a:r>
            <a:endParaRPr sz="1600"/>
          </a:p>
          <a:p>
            <a:pPr indent="0" lvl="0" marL="0" rtl="0" algn="l">
              <a:lnSpc>
                <a:spcPct val="150000"/>
              </a:lnSpc>
              <a:spcBef>
                <a:spcPts val="0"/>
              </a:spcBef>
              <a:spcAft>
                <a:spcPts val="0"/>
              </a:spcAft>
              <a:buNone/>
            </a:pPr>
            <a:r>
              <a:rPr lang="sk" sz="1600"/>
              <a:t>m. trapezius: pars transversa – m. serratus anterior: horní a střední (retrakce/protrakce)</a:t>
            </a:r>
            <a:endParaRPr sz="1600"/>
          </a:p>
          <a:p>
            <a:pPr indent="0" lvl="0" marL="0" rtl="0" algn="l">
              <a:lnSpc>
                <a:spcPct val="150000"/>
              </a:lnSpc>
              <a:spcBef>
                <a:spcPts val="0"/>
              </a:spcBef>
              <a:spcAft>
                <a:spcPts val="0"/>
              </a:spcAft>
              <a:buNone/>
            </a:pPr>
            <a:r>
              <a:rPr b="1" lang="sk" sz="1600"/>
              <a:t>Svalové smyčky spojující lopatku s páteří a humerem:</a:t>
            </a:r>
            <a:endParaRPr b="1" sz="1600"/>
          </a:p>
          <a:p>
            <a:pPr indent="0" lvl="0" marL="0" rtl="0" algn="l">
              <a:lnSpc>
                <a:spcPct val="150000"/>
              </a:lnSpc>
              <a:spcBef>
                <a:spcPts val="0"/>
              </a:spcBef>
              <a:spcAft>
                <a:spcPts val="0"/>
              </a:spcAft>
              <a:buNone/>
            </a:pPr>
            <a:r>
              <a:rPr lang="sk" sz="1600"/>
              <a:t>m. teres major – mm. rhomboidei</a:t>
            </a:r>
            <a:endParaRPr sz="1600"/>
          </a:p>
          <a:p>
            <a:pPr indent="0" lvl="0" marL="0" rtl="0" algn="l">
              <a:lnSpc>
                <a:spcPct val="150000"/>
              </a:lnSpc>
              <a:spcBef>
                <a:spcPts val="0"/>
              </a:spcBef>
              <a:spcAft>
                <a:spcPts val="0"/>
              </a:spcAft>
              <a:buNone/>
            </a:pPr>
            <a:r>
              <a:rPr lang="sk" sz="1600"/>
              <a:t>m. triceps brachii: c. longum – m. latissimus dorsi</a:t>
            </a:r>
            <a:endParaRPr sz="1600"/>
          </a:p>
          <a:p>
            <a:pPr indent="0" lvl="0" marL="0" rtl="0" algn="l">
              <a:lnSpc>
                <a:spcPct val="150000"/>
              </a:lnSpc>
              <a:spcBef>
                <a:spcPts val="0"/>
              </a:spcBef>
              <a:spcAft>
                <a:spcPts val="0"/>
              </a:spcAft>
              <a:buNone/>
            </a:pPr>
            <a:r>
              <a:t/>
            </a:r>
            <a:endParaRPr sz="16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pic>
        <p:nvPicPr>
          <p:cNvPr id="511" name="Google Shape;511;p73"/>
          <p:cNvPicPr preferRelativeResize="0"/>
          <p:nvPr/>
        </p:nvPicPr>
        <p:blipFill>
          <a:blip r:embed="rId3">
            <a:alphaModFix/>
          </a:blip>
          <a:stretch>
            <a:fillRect/>
          </a:stretch>
        </p:blipFill>
        <p:spPr>
          <a:xfrm>
            <a:off x="3804018" y="1041025"/>
            <a:ext cx="3059475" cy="3960000"/>
          </a:xfrm>
          <a:prstGeom prst="rect">
            <a:avLst/>
          </a:prstGeom>
          <a:noFill/>
          <a:ln>
            <a:noFill/>
          </a:ln>
        </p:spPr>
      </p:pic>
      <p:pic>
        <p:nvPicPr>
          <p:cNvPr id="512" name="Google Shape;512;p73"/>
          <p:cNvPicPr preferRelativeResize="0"/>
          <p:nvPr/>
        </p:nvPicPr>
        <p:blipFill>
          <a:blip r:embed="rId4">
            <a:alphaModFix/>
          </a:blip>
          <a:stretch>
            <a:fillRect/>
          </a:stretch>
        </p:blipFill>
        <p:spPr>
          <a:xfrm>
            <a:off x="6863500" y="1113250"/>
            <a:ext cx="1210711" cy="3960001"/>
          </a:xfrm>
          <a:prstGeom prst="rect">
            <a:avLst/>
          </a:prstGeom>
          <a:noFill/>
          <a:ln>
            <a:noFill/>
          </a:ln>
        </p:spPr>
      </p:pic>
      <p:pic>
        <p:nvPicPr>
          <p:cNvPr id="513" name="Google Shape;513;p73"/>
          <p:cNvPicPr preferRelativeResize="0"/>
          <p:nvPr/>
        </p:nvPicPr>
        <p:blipFill>
          <a:blip r:embed="rId5">
            <a:alphaModFix/>
          </a:blip>
          <a:stretch>
            <a:fillRect/>
          </a:stretch>
        </p:blipFill>
        <p:spPr>
          <a:xfrm>
            <a:off x="288925" y="1113250"/>
            <a:ext cx="3606025" cy="3815550"/>
          </a:xfrm>
          <a:prstGeom prst="rect">
            <a:avLst/>
          </a:prstGeom>
          <a:noFill/>
          <a:ln>
            <a:noFill/>
          </a:ln>
        </p:spPr>
      </p:pic>
      <p:sp>
        <p:nvSpPr>
          <p:cNvPr id="514" name="Google Shape;514;p73"/>
          <p:cNvSpPr txBox="1"/>
          <p:nvPr/>
        </p:nvSpPr>
        <p:spPr>
          <a:xfrm>
            <a:off x="288925" y="4839150"/>
            <a:ext cx="1661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zdroj: Anatomy trains, Hoepke</a:t>
            </a:r>
            <a:endParaRPr sz="800"/>
          </a:p>
          <a:p>
            <a:pPr indent="0" lvl="0" marL="0" rtl="0" algn="l">
              <a:spcBef>
                <a:spcPts val="0"/>
              </a:spcBef>
              <a:spcAft>
                <a:spcPts val="0"/>
              </a:spcAft>
              <a:buNone/>
            </a:pPr>
            <a:r>
              <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sp>
        <p:nvSpPr>
          <p:cNvPr id="520" name="Google Shape;520;p7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sk" sz="1500">
                <a:solidFill>
                  <a:srgbClr val="404040"/>
                </a:solidFill>
              </a:rPr>
              <a:t>Řetězce mezi trupem a pletencem ramenním</a:t>
            </a:r>
            <a:r>
              <a:rPr lang="sk" sz="1500"/>
              <a:t> </a:t>
            </a:r>
            <a:r>
              <a:rPr b="1" lang="sk" sz="1500">
                <a:solidFill>
                  <a:schemeClr val="dk2"/>
                </a:solidFill>
              </a:rPr>
              <a:t>(hrudník – pectoralis major – humerus – m. latissimus dorsi – hrudník): 		</a:t>
            </a:r>
            <a:r>
              <a:rPr lang="sk" sz="1500">
                <a:solidFill>
                  <a:srgbClr val="A53010"/>
                </a:solidFill>
              </a:rPr>
              <a:t>								</a:t>
            </a:r>
            <a:br>
              <a:rPr lang="sk" sz="1500">
                <a:solidFill>
                  <a:srgbClr val="A53010"/>
                </a:solidFill>
              </a:rPr>
            </a:br>
            <a:r>
              <a:rPr b="1" lang="sk" sz="1500">
                <a:solidFill>
                  <a:schemeClr val="dk2"/>
                </a:solidFill>
              </a:rPr>
              <a:t>Zadní dlouhý zkřížený řetězec: </a:t>
            </a:r>
            <a:endParaRPr b="1" sz="1500">
              <a:solidFill>
                <a:schemeClr val="dk2"/>
              </a:solidFill>
            </a:endParaRPr>
          </a:p>
          <a:p>
            <a:pPr indent="0" lvl="0" marL="0" rtl="0" algn="l">
              <a:lnSpc>
                <a:spcPct val="150000"/>
              </a:lnSpc>
              <a:spcBef>
                <a:spcPts val="1200"/>
              </a:spcBef>
              <a:spcAft>
                <a:spcPts val="0"/>
              </a:spcAft>
              <a:buNone/>
            </a:pPr>
            <a:r>
              <a:rPr lang="sk" sz="1500">
                <a:solidFill>
                  <a:srgbClr val="404040"/>
                </a:solidFill>
              </a:rPr>
              <a:t>humerus jedné strany – m. latissimus dorsi – fascia thoracolumbalis – páteř – crista iliaca druhé strany – fascia glutea – m. gluteus maximus – fascia lata – m. tensor fasciae latae – koleno druhé strany.</a:t>
            </a:r>
            <a:r>
              <a:rPr lang="sk" sz="1500"/>
              <a:t>					</a:t>
            </a:r>
            <a:r>
              <a:rPr lang="sk" sz="1500">
                <a:solidFill>
                  <a:srgbClr val="A53010"/>
                </a:solidFill>
              </a:rPr>
              <a:t> 								</a:t>
            </a:r>
            <a:br>
              <a:rPr lang="sk" sz="1500">
                <a:solidFill>
                  <a:srgbClr val="A53010"/>
                </a:solidFill>
              </a:rPr>
            </a:br>
            <a:r>
              <a:rPr b="1" lang="sk" sz="1500">
                <a:solidFill>
                  <a:schemeClr val="dk2"/>
                </a:solidFill>
              </a:rPr>
              <a:t>Přední dlouhý zkřížený řetězec: </a:t>
            </a:r>
            <a:endParaRPr b="1" sz="1500">
              <a:solidFill>
                <a:schemeClr val="dk2"/>
              </a:solidFill>
            </a:endParaRPr>
          </a:p>
          <a:p>
            <a:pPr indent="0" lvl="0" marL="0" rtl="0" algn="l">
              <a:lnSpc>
                <a:spcPct val="150000"/>
              </a:lnSpc>
              <a:spcBef>
                <a:spcPts val="1200"/>
              </a:spcBef>
              <a:spcAft>
                <a:spcPts val="0"/>
              </a:spcAft>
              <a:buNone/>
            </a:pPr>
            <a:r>
              <a:rPr lang="sk" sz="1500">
                <a:solidFill>
                  <a:srgbClr val="404040"/>
                </a:solidFill>
              </a:rPr>
              <a:t>humerus jedné strany – m. pectoralis major – fascie přední plochy hrudníku – přes pochvu přímých břišních svalů na druhou stranu – mm. obliqui abdominis – ligamentum inguinale – fascie stehenní – fascia lata – m. tensor latae – koleno druhé strany.</a:t>
            </a:r>
            <a:br>
              <a:rPr lang="sk" sz="1500">
                <a:solidFill>
                  <a:srgbClr val="404040"/>
                </a:solidFill>
              </a:rPr>
            </a:br>
            <a:r>
              <a:rPr lang="sk" sz="1500">
                <a:solidFill>
                  <a:srgbClr val="404040"/>
                </a:solidFill>
              </a:rPr>
              <a:t> </a:t>
            </a:r>
            <a:r>
              <a:rPr lang="sk" sz="1500">
                <a:solidFill>
                  <a:srgbClr val="A53010"/>
                </a:solidFill>
              </a:rPr>
              <a:t>							</a:t>
            </a:r>
            <a:r>
              <a:rPr lang="sk" sz="1500"/>
              <a:t>							</a:t>
            </a:r>
            <a:r>
              <a:rPr lang="sk" sz="1500">
                <a:solidFill>
                  <a:srgbClr val="A53010"/>
                </a:solidFill>
              </a:rPr>
              <a:t> 		</a:t>
            </a:r>
            <a:br>
              <a:rPr lang="sk" sz="1500">
                <a:solidFill>
                  <a:srgbClr val="404040"/>
                </a:solidFill>
              </a:rPr>
            </a:br>
            <a:r>
              <a:rPr lang="sk" sz="1500">
                <a:solidFill>
                  <a:srgbClr val="A53010"/>
                </a:solidFill>
              </a:rPr>
              <a:t> 							</a:t>
            </a:r>
            <a:endParaRPr sz="1500">
              <a:solidFill>
                <a:srgbClr val="A53010"/>
              </a:solidFill>
            </a:endParaRPr>
          </a:p>
          <a:p>
            <a:pPr indent="0" lvl="0" marL="0" rtl="0" algn="l">
              <a:lnSpc>
                <a:spcPct val="150000"/>
              </a:lnSpc>
              <a:spcBef>
                <a:spcPts val="120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Clr>
                <a:schemeClr val="dk1"/>
              </a:buClr>
              <a:buSzPts val="1100"/>
              <a:buFont typeface="Arial"/>
              <a:buNone/>
            </a:pPr>
            <a:r>
              <a:rPr lang="sk" sz="1500"/>
              <a:t>		</a:t>
            </a:r>
            <a:endParaRPr sz="1500"/>
          </a:p>
          <a:p>
            <a:pPr indent="0" lvl="0" marL="0" rtl="0" algn="l">
              <a:lnSpc>
                <a:spcPct val="150000"/>
              </a:lnSpc>
              <a:spcBef>
                <a:spcPts val="0"/>
              </a:spcBef>
              <a:spcAft>
                <a:spcPts val="0"/>
              </a:spcAft>
              <a:buNone/>
            </a:pPr>
            <a:r>
              <a:t/>
            </a:r>
            <a:endParaRPr sz="15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sp>
        <p:nvSpPr>
          <p:cNvPr id="526" name="Google Shape;526;p7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800">
                <a:solidFill>
                  <a:schemeClr val="dk2"/>
                </a:solidFill>
              </a:rPr>
              <a:t>Povrchový frontální řetězec:</a:t>
            </a:r>
            <a:endParaRPr b="1" sz="1800">
              <a:solidFill>
                <a:schemeClr val="dk2"/>
              </a:solidFill>
            </a:endParaRPr>
          </a:p>
          <a:p>
            <a:pPr indent="0" lvl="0" marL="0" rtl="0" algn="l">
              <a:lnSpc>
                <a:spcPct val="150000"/>
              </a:lnSpc>
              <a:spcBef>
                <a:spcPts val="1200"/>
              </a:spcBef>
              <a:spcAft>
                <a:spcPts val="0"/>
              </a:spcAft>
              <a:buClr>
                <a:schemeClr val="dk1"/>
              </a:buClr>
              <a:buSzPts val="1100"/>
              <a:buFont typeface="Arial"/>
              <a:buNone/>
            </a:pPr>
            <a:r>
              <a:rPr lang="sk" sz="1800"/>
              <a:t>m. pectoralis major – m. latissimus dorsi – mediální epikondyl humeru – flexorová skupina – karpální tunel – palmární strana prstů.</a:t>
            </a:r>
            <a:r>
              <a:rPr lang="sk" sz="1100"/>
              <a:t>				</a:t>
            </a:r>
            <a:endParaRPr sz="1100"/>
          </a:p>
          <a:p>
            <a:pPr indent="0" lvl="0" marL="0" rtl="0" algn="l">
              <a:lnSpc>
                <a:spcPct val="150000"/>
              </a:lnSpc>
              <a:spcBef>
                <a:spcPts val="1200"/>
              </a:spcBef>
              <a:spcAft>
                <a:spcPts val="0"/>
              </a:spcAft>
              <a:buClr>
                <a:schemeClr val="dk1"/>
              </a:buClr>
              <a:buSzPts val="1100"/>
              <a:buFont typeface="Arial"/>
              <a:buNone/>
            </a:pPr>
            <a:r>
              <a:rPr b="1" lang="sk" sz="1800">
                <a:solidFill>
                  <a:schemeClr val="dk2"/>
                </a:solidFill>
              </a:rPr>
              <a:t>Hluboký frontální řetězec:</a:t>
            </a:r>
            <a:endParaRPr b="1" sz="1800">
              <a:solidFill>
                <a:schemeClr val="dk2"/>
              </a:solidFill>
            </a:endParaRPr>
          </a:p>
          <a:p>
            <a:pPr indent="0" lvl="0" marL="0" rtl="0" algn="l">
              <a:lnSpc>
                <a:spcPct val="150000"/>
              </a:lnSpc>
              <a:spcBef>
                <a:spcPts val="1200"/>
              </a:spcBef>
              <a:spcAft>
                <a:spcPts val="0"/>
              </a:spcAft>
              <a:buClr>
                <a:schemeClr val="dk1"/>
              </a:buClr>
              <a:buSzPts val="1100"/>
              <a:buFont typeface="Arial"/>
              <a:buNone/>
            </a:pPr>
            <a:r>
              <a:rPr lang="sk" sz="1800"/>
              <a:t>3., 4. a 5. žebro a m. pectoralis minor v clavicopectorální fascii a processus</a:t>
            </a:r>
            <a:br>
              <a:rPr lang="sk" sz="1800"/>
            </a:br>
            <a:r>
              <a:rPr lang="sk" sz="1800"/>
              <a:t> coracoideus – m. biceps brachii a m. coracobrachialis – radiální strana včetně lig. collaterale r </a:t>
            </a:r>
            <a:endParaRPr sz="1800"/>
          </a:p>
          <a:p>
            <a:pPr indent="0" lvl="0" marL="0" rtl="0" algn="l">
              <a:lnSpc>
                <a:spcPct val="150000"/>
              </a:lnSpc>
              <a:spcBef>
                <a:spcPts val="120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Clr>
                <a:schemeClr val="dk1"/>
              </a:buClr>
              <a:buSzPts val="1100"/>
              <a:buFont typeface="Arial"/>
              <a:buNone/>
            </a:pPr>
            <a:r>
              <a:rPr lang="sk" sz="1100"/>
              <a:t>		</a:t>
            </a:r>
            <a:endParaRPr sz="1100"/>
          </a:p>
          <a:p>
            <a:pPr indent="0" lvl="0" marL="0" rtl="0" algn="l">
              <a:lnSpc>
                <a:spcPct val="150000"/>
              </a:lnSpc>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svalové smyčky a rětězce</a:t>
            </a:r>
            <a:endParaRPr/>
          </a:p>
          <a:p>
            <a:pPr indent="0" lvl="0" marL="0" rtl="0" algn="l">
              <a:spcBef>
                <a:spcPts val="0"/>
              </a:spcBef>
              <a:spcAft>
                <a:spcPts val="0"/>
              </a:spcAft>
              <a:buNone/>
            </a:pPr>
            <a:r>
              <a:t/>
            </a:r>
            <a:endParaRPr/>
          </a:p>
        </p:txBody>
      </p:sp>
      <p:sp>
        <p:nvSpPr>
          <p:cNvPr id="532" name="Google Shape;532;p7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2000">
                <a:solidFill>
                  <a:schemeClr val="dk2"/>
                </a:solidFill>
              </a:rPr>
              <a:t>Povrchový zadní řetězec:</a:t>
            </a:r>
            <a:endParaRPr b="1" sz="2000">
              <a:solidFill>
                <a:schemeClr val="dk2"/>
              </a:solidFill>
            </a:endParaRPr>
          </a:p>
          <a:p>
            <a:pPr indent="0" lvl="0" marL="0" rtl="0" algn="l">
              <a:lnSpc>
                <a:spcPct val="115000"/>
              </a:lnSpc>
              <a:spcBef>
                <a:spcPts val="1200"/>
              </a:spcBef>
              <a:spcAft>
                <a:spcPts val="0"/>
              </a:spcAft>
              <a:buClr>
                <a:schemeClr val="dk1"/>
              </a:buClr>
              <a:buSzPts val="1100"/>
              <a:buFont typeface="Arial"/>
              <a:buNone/>
            </a:pPr>
            <a:r>
              <a:rPr lang="sk" sz="2000"/>
              <a:t>occiput – processus spinosus Th12 – m. trapezius – acromion – m. deltoideus – laterální epikondyl humeru – extenzorová skupina – dorsální strany prstů</a:t>
            </a:r>
            <a:r>
              <a:rPr lang="sk" sz="1100"/>
              <a:t>			</a:t>
            </a:r>
            <a:endParaRPr sz="1100"/>
          </a:p>
          <a:p>
            <a:pPr indent="0" lvl="0" marL="0" rtl="0" algn="l">
              <a:lnSpc>
                <a:spcPct val="115000"/>
              </a:lnSpc>
              <a:spcBef>
                <a:spcPts val="1200"/>
              </a:spcBef>
              <a:spcAft>
                <a:spcPts val="0"/>
              </a:spcAft>
              <a:buClr>
                <a:schemeClr val="dk1"/>
              </a:buClr>
              <a:buSzPts val="1100"/>
              <a:buFont typeface="Arial"/>
              <a:buNone/>
            </a:pPr>
            <a:r>
              <a:rPr b="1" lang="sk" sz="2000">
                <a:solidFill>
                  <a:schemeClr val="dk2"/>
                </a:solidFill>
              </a:rPr>
              <a:t>Hluboký zadní řetězec:</a:t>
            </a:r>
            <a:r>
              <a:rPr lang="sk" sz="1100"/>
              <a:t>					</a:t>
            </a:r>
            <a:endParaRPr sz="1100"/>
          </a:p>
          <a:p>
            <a:pPr indent="0" lvl="0" marL="0" rtl="0" algn="l">
              <a:lnSpc>
                <a:spcPct val="115000"/>
              </a:lnSpc>
              <a:spcBef>
                <a:spcPts val="1200"/>
              </a:spcBef>
              <a:spcAft>
                <a:spcPts val="0"/>
              </a:spcAft>
              <a:buClr>
                <a:schemeClr val="dk1"/>
              </a:buClr>
              <a:buSzPts val="1100"/>
              <a:buFont typeface="Arial"/>
              <a:buNone/>
            </a:pPr>
            <a:r>
              <a:rPr lang="sk" sz="2000"/>
              <a:t>processus spinosus dolních Cp a horních hrudních obratlů – mm. rhomboidei – m. levator scapuale – mediální okraj lopatky – svaly RM – hlavice humeru – m. triceps brachii – processus styloideus ulnae – oss triquetrum – oss hamatum – zevní strana malíku. </a:t>
            </a:r>
            <a:endParaRPr sz="20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Ramenní kloub - myofasciální řetězce</a:t>
            </a:r>
            <a:endParaRPr/>
          </a:p>
        </p:txBody>
      </p:sp>
      <p:pic>
        <p:nvPicPr>
          <p:cNvPr id="538" name="Google Shape;538;p77"/>
          <p:cNvPicPr preferRelativeResize="0"/>
          <p:nvPr/>
        </p:nvPicPr>
        <p:blipFill>
          <a:blip r:embed="rId3">
            <a:alphaModFix/>
          </a:blip>
          <a:stretch>
            <a:fillRect/>
          </a:stretch>
        </p:blipFill>
        <p:spPr>
          <a:xfrm>
            <a:off x="540000" y="996725"/>
            <a:ext cx="2787840" cy="3960000"/>
          </a:xfrm>
          <a:prstGeom prst="rect">
            <a:avLst/>
          </a:prstGeom>
          <a:noFill/>
          <a:ln>
            <a:noFill/>
          </a:ln>
        </p:spPr>
      </p:pic>
      <p:pic>
        <p:nvPicPr>
          <p:cNvPr id="539" name="Google Shape;539;p77"/>
          <p:cNvPicPr preferRelativeResize="0"/>
          <p:nvPr/>
        </p:nvPicPr>
        <p:blipFill>
          <a:blip r:embed="rId4">
            <a:alphaModFix/>
          </a:blip>
          <a:stretch>
            <a:fillRect/>
          </a:stretch>
        </p:blipFill>
        <p:spPr>
          <a:xfrm>
            <a:off x="3480240" y="1031100"/>
            <a:ext cx="2513333" cy="3959999"/>
          </a:xfrm>
          <a:prstGeom prst="rect">
            <a:avLst/>
          </a:prstGeom>
          <a:noFill/>
          <a:ln>
            <a:noFill/>
          </a:ln>
        </p:spPr>
      </p:pic>
      <p:pic>
        <p:nvPicPr>
          <p:cNvPr id="540" name="Google Shape;540;p77"/>
          <p:cNvPicPr preferRelativeResize="0"/>
          <p:nvPr/>
        </p:nvPicPr>
        <p:blipFill>
          <a:blip r:embed="rId5">
            <a:alphaModFix/>
          </a:blip>
          <a:stretch>
            <a:fillRect/>
          </a:stretch>
        </p:blipFill>
        <p:spPr>
          <a:xfrm>
            <a:off x="6145973" y="1031100"/>
            <a:ext cx="2845627" cy="2950696"/>
          </a:xfrm>
          <a:prstGeom prst="rect">
            <a:avLst/>
          </a:prstGeom>
          <a:noFill/>
          <a:ln>
            <a:noFill/>
          </a:ln>
        </p:spPr>
      </p:pic>
      <p:sp>
        <p:nvSpPr>
          <p:cNvPr id="541" name="Google Shape;541;p77"/>
          <p:cNvSpPr txBox="1"/>
          <p:nvPr/>
        </p:nvSpPr>
        <p:spPr>
          <a:xfrm>
            <a:off x="6509638" y="3981800"/>
            <a:ext cx="2118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https://basicmedicalkey.com/the-arm-lines/</a:t>
            </a:r>
            <a:r>
              <a:rPr lang="sk" sz="800"/>
              <a:t> </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Ramenní kloub - myofasciální řetězce</a:t>
            </a:r>
            <a:endParaRPr/>
          </a:p>
          <a:p>
            <a:pPr indent="0" lvl="0" marL="0" rtl="0" algn="l">
              <a:spcBef>
                <a:spcPts val="0"/>
              </a:spcBef>
              <a:spcAft>
                <a:spcPts val="0"/>
              </a:spcAft>
              <a:buNone/>
            </a:pPr>
            <a:r>
              <a:t/>
            </a:r>
            <a:endParaRPr/>
          </a:p>
        </p:txBody>
      </p:sp>
      <p:pic>
        <p:nvPicPr>
          <p:cNvPr id="547" name="Google Shape;547;p78"/>
          <p:cNvPicPr preferRelativeResize="0"/>
          <p:nvPr/>
        </p:nvPicPr>
        <p:blipFill>
          <a:blip r:embed="rId3">
            <a:alphaModFix/>
          </a:blip>
          <a:stretch>
            <a:fillRect/>
          </a:stretch>
        </p:blipFill>
        <p:spPr>
          <a:xfrm>
            <a:off x="3289413" y="1042575"/>
            <a:ext cx="2565182" cy="3960000"/>
          </a:xfrm>
          <a:prstGeom prst="rect">
            <a:avLst/>
          </a:prstGeom>
          <a:noFill/>
          <a:ln>
            <a:noFill/>
          </a:ln>
        </p:spPr>
      </p:pic>
      <p:sp>
        <p:nvSpPr>
          <p:cNvPr id="548" name="Google Shape;548;p78"/>
          <p:cNvSpPr txBox="1"/>
          <p:nvPr/>
        </p:nvSpPr>
        <p:spPr>
          <a:xfrm>
            <a:off x="240625" y="44803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https://www.anatomytrains.com/blog/2016/05/31/review-jan-wilkes-evidence-based-myofascial-chains-holly-clemens/</a:t>
            </a:r>
            <a:r>
              <a:rPr lang="sk" sz="800"/>
              <a:t> </a:t>
            </a:r>
            <a:endParaRPr sz="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554" name="Google Shape;554;p79"/>
          <p:cNvSpPr txBox="1"/>
          <p:nvPr>
            <p:ph idx="1" type="body"/>
          </p:nvPr>
        </p:nvSpPr>
        <p:spPr>
          <a:xfrm>
            <a:off x="540000" y="1269000"/>
            <a:ext cx="6587400" cy="3105000"/>
          </a:xfrm>
          <a:prstGeom prst="rect">
            <a:avLst/>
          </a:prstGeom>
        </p:spPr>
        <p:txBody>
          <a:bodyPr anchorCtr="0" anchor="t" bIns="0" lIns="0" spcFirstLastPara="1" rIns="0" wrap="square" tIns="0">
            <a:noAutofit/>
          </a:bodyPr>
          <a:lstStyle/>
          <a:p>
            <a:pPr indent="-304800" lvl="0" marL="457200" rtl="0" algn="l">
              <a:spcBef>
                <a:spcPts val="0"/>
              </a:spcBef>
              <a:spcAft>
                <a:spcPts val="0"/>
              </a:spcAft>
              <a:buSzPts val="1200"/>
              <a:buChar char="●"/>
            </a:pPr>
            <a:r>
              <a:rPr b="1" lang="sk" sz="1200"/>
              <a:t>Kontuze –</a:t>
            </a:r>
            <a:r>
              <a:rPr lang="sk" sz="1200"/>
              <a:t> zhmoždění tkáně, naražení, či décollement					</a:t>
            </a:r>
            <a:endParaRPr sz="1200"/>
          </a:p>
          <a:p>
            <a:pPr indent="-304800" lvl="0" marL="457200" rtl="0" algn="l">
              <a:lnSpc>
                <a:spcPct val="115000"/>
              </a:lnSpc>
              <a:spcBef>
                <a:spcPts val="0"/>
              </a:spcBef>
              <a:spcAft>
                <a:spcPts val="0"/>
              </a:spcAft>
              <a:buSzPts val="1200"/>
              <a:buChar char="●"/>
            </a:pPr>
            <a:r>
              <a:rPr b="1" lang="sk" sz="1200"/>
              <a:t>Décollement: </a:t>
            </a:r>
            <a:r>
              <a:rPr lang="sk" sz="1200"/>
              <a:t>působením tangenciální síly dochází k posunu tkání proti sobě → mezi vrstvami tkání vzniká dutina naplněnia krvi; nutná punkce dutiny a aplikace kompresního obvazu pro zabránění recidivě náplně, při neúspěchu incize a drenáž					</a:t>
            </a:r>
            <a:endParaRPr sz="1200"/>
          </a:p>
          <a:p>
            <a:pPr indent="-304800" lvl="0" marL="457200" rtl="0" algn="l">
              <a:lnSpc>
                <a:spcPct val="115000"/>
              </a:lnSpc>
              <a:spcBef>
                <a:spcPts val="0"/>
              </a:spcBef>
              <a:spcAft>
                <a:spcPts val="0"/>
              </a:spcAft>
              <a:buSzPts val="1200"/>
              <a:buChar char="●"/>
            </a:pPr>
            <a:r>
              <a:rPr b="1" lang="sk" sz="1200"/>
              <a:t>Poranění šlach – </a:t>
            </a:r>
            <a:r>
              <a:rPr lang="sk" sz="1200"/>
              <a:t>otevřené x uzavřené; kompletní</a:t>
            </a:r>
            <a:r>
              <a:rPr lang="sk" sz="1200"/>
              <a:t> (sutura šlachy, fixace 2 – 6 týdnů, pevnost sutury a lokalizace poranění, rozhoduje operatér)</a:t>
            </a:r>
            <a:br>
              <a:rPr lang="sk" sz="1200"/>
            </a:br>
            <a:r>
              <a:rPr lang="sk" sz="1200"/>
              <a:t>x parciální léze (fixace 3 – 6 týdnů) </a:t>
            </a:r>
            <a:endParaRPr sz="1200"/>
          </a:p>
          <a:p>
            <a:pPr indent="0" lvl="0" marL="0" rtl="0" algn="l">
              <a:lnSpc>
                <a:spcPct val="115000"/>
              </a:lnSpc>
              <a:spcBef>
                <a:spcPts val="1200"/>
              </a:spcBef>
              <a:spcAft>
                <a:spcPts val="0"/>
              </a:spcAft>
              <a:buClr>
                <a:schemeClr val="dk1"/>
              </a:buClr>
              <a:buSzPts val="1100"/>
              <a:buFont typeface="Arial"/>
              <a:buNone/>
            </a:pPr>
            <a:r>
              <a:rPr b="1" lang="sk" sz="1200"/>
              <a:t>Poranění svalů</a:t>
            </a:r>
            <a:r>
              <a:rPr lang="sk" sz="1200"/>
              <a:t>					</a:t>
            </a:r>
            <a:endParaRPr sz="1200"/>
          </a:p>
          <a:p>
            <a:pPr indent="-304800" lvl="0" marL="457200" rtl="0" algn="l">
              <a:lnSpc>
                <a:spcPct val="115000"/>
              </a:lnSpc>
              <a:spcBef>
                <a:spcPts val="1200"/>
              </a:spcBef>
              <a:spcAft>
                <a:spcPts val="0"/>
              </a:spcAft>
              <a:buSzPts val="1200"/>
              <a:buChar char="●"/>
            </a:pPr>
            <a:r>
              <a:rPr b="1" lang="sk" sz="1200"/>
              <a:t>distenze – </a:t>
            </a:r>
            <a:r>
              <a:rPr lang="sk" sz="1200"/>
              <a:t>nepřímý mechanismus, kontinuita svalu zachována, akutní x chronická</a:t>
            </a:r>
            <a:endParaRPr sz="1200"/>
          </a:p>
          <a:p>
            <a:pPr indent="-304800" lvl="0" marL="457200" rtl="0" algn="l">
              <a:lnSpc>
                <a:spcPct val="115000"/>
              </a:lnSpc>
              <a:spcBef>
                <a:spcPts val="0"/>
              </a:spcBef>
              <a:spcAft>
                <a:spcPts val="0"/>
              </a:spcAft>
              <a:buSzPts val="1200"/>
              <a:buChar char="●"/>
            </a:pPr>
            <a:r>
              <a:rPr b="1" lang="sk" sz="1200"/>
              <a:t>KO: </a:t>
            </a:r>
            <a:r>
              <a:rPr lang="sk" sz="1200"/>
              <a:t>křečovitá bolest, zvýšení tonu s pocitem napětí (hlavně při protažení postiž. svalu</a:t>
            </a:r>
            <a:r>
              <a:rPr lang="sk" sz="1200"/>
              <a:t>)</a:t>
            </a:r>
            <a:endParaRPr sz="1200"/>
          </a:p>
          <a:p>
            <a:pPr indent="-304800" lvl="0" marL="457200" rtl="0" algn="l">
              <a:lnSpc>
                <a:spcPct val="115000"/>
              </a:lnSpc>
              <a:spcBef>
                <a:spcPts val="0"/>
              </a:spcBef>
              <a:spcAft>
                <a:spcPts val="0"/>
              </a:spcAft>
              <a:buSzPts val="1200"/>
              <a:buChar char="●"/>
            </a:pPr>
            <a:r>
              <a:rPr b="1" lang="sk" sz="1200"/>
              <a:t>Terapie:</a:t>
            </a:r>
            <a:r>
              <a:rPr lang="sk" sz="1200"/>
              <a:t> relativní klidový reži</a:t>
            </a:r>
            <a:r>
              <a:rPr lang="sk" sz="1200"/>
              <a:t>m, chlazení postiženého místa v akutní fázi (24h), později aplikace tepla, stáhnutí obinadlem a elevace končetiny, jemná</a:t>
            </a:r>
            <a:r>
              <a:rPr lang="sk" sz="1200"/>
              <a:t> masáž v místě distenze, akupresura v místě spazmů (reflexně vzniklých - v daném svalu i ve svalech reagujících ve svalových smyčkách), postupný návrat ke sportu za 2 – 4 týdny </a:t>
            </a:r>
            <a:endParaRPr sz="1200"/>
          </a:p>
          <a:p>
            <a:pPr indent="0" lvl="0" marL="0" rtl="0" algn="l">
              <a:lnSpc>
                <a:spcPct val="115000"/>
              </a:lnSpc>
              <a:spcBef>
                <a:spcPts val="120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Clr>
                <a:schemeClr val="dk1"/>
              </a:buClr>
              <a:buSzPts val="1100"/>
              <a:buFont typeface="Arial"/>
              <a:buNone/>
            </a:pPr>
            <a:r>
              <a:rPr lang="sk" sz="1200"/>
              <a:t>		</a:t>
            </a:r>
            <a:endParaRPr sz="1200"/>
          </a:p>
          <a:p>
            <a:pPr indent="0" lvl="0" marL="0" rtl="0" algn="l">
              <a:spcBef>
                <a:spcPts val="0"/>
              </a:spcBef>
              <a:spcAft>
                <a:spcPts val="0"/>
              </a:spcAft>
              <a:buNone/>
            </a:pPr>
            <a:r>
              <a:t/>
            </a:r>
            <a:endParaRPr sz="1200"/>
          </a:p>
        </p:txBody>
      </p:sp>
      <p:pic>
        <p:nvPicPr>
          <p:cNvPr id="555" name="Google Shape;555;p79"/>
          <p:cNvPicPr preferRelativeResize="0"/>
          <p:nvPr/>
        </p:nvPicPr>
        <p:blipFill>
          <a:blip r:embed="rId3">
            <a:alphaModFix/>
          </a:blip>
          <a:stretch>
            <a:fillRect/>
          </a:stretch>
        </p:blipFill>
        <p:spPr>
          <a:xfrm>
            <a:off x="7127275" y="0"/>
            <a:ext cx="2085500" cy="1668400"/>
          </a:xfrm>
          <a:prstGeom prst="rect">
            <a:avLst/>
          </a:prstGeom>
          <a:noFill/>
          <a:ln>
            <a:noFill/>
          </a:ln>
        </p:spPr>
      </p:pic>
      <p:sp>
        <p:nvSpPr>
          <p:cNvPr id="556" name="Google Shape;556;p79"/>
          <p:cNvSpPr txBox="1"/>
          <p:nvPr/>
        </p:nvSpPr>
        <p:spPr>
          <a:xfrm>
            <a:off x="7161725" y="1615675"/>
            <a:ext cx="201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https://medlineplus.gov/spanish/ency/esp_imagepages/19618.htm</a:t>
            </a:r>
            <a:r>
              <a:rPr lang="sk" sz="800"/>
              <a:t> </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Patologie v oblasti RK</a:t>
            </a:r>
            <a:endParaRPr/>
          </a:p>
        </p:txBody>
      </p:sp>
      <p:sp>
        <p:nvSpPr>
          <p:cNvPr id="562" name="Google Shape;562;p80"/>
          <p:cNvSpPr txBox="1"/>
          <p:nvPr>
            <p:ph idx="1" type="body"/>
          </p:nvPr>
        </p:nvSpPr>
        <p:spPr>
          <a:xfrm>
            <a:off x="540000" y="1269000"/>
            <a:ext cx="60144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200"/>
              <a:t>Parciální ruptura svalu:</a:t>
            </a:r>
            <a:endParaRPr b="1" sz="1200"/>
          </a:p>
          <a:p>
            <a:pPr indent="-304800" lvl="0" marL="457200" rtl="0" algn="l">
              <a:lnSpc>
                <a:spcPct val="150000"/>
              </a:lnSpc>
              <a:spcBef>
                <a:spcPts val="0"/>
              </a:spcBef>
              <a:spcAft>
                <a:spcPts val="0"/>
              </a:spcAft>
              <a:buSzPts val="1200"/>
              <a:buChar char="●"/>
            </a:pPr>
            <a:r>
              <a:rPr lang="sk" sz="1200"/>
              <a:t>nejčastěji vznik nepřímo - vzniklé nepřiměrenou kontrakcí svalu, narušení kontinuity svalových vláken a vznik hematomu</a:t>
            </a:r>
            <a:endParaRPr sz="1200"/>
          </a:p>
          <a:p>
            <a:pPr indent="-304800" lvl="0" marL="457200" rtl="0" algn="l">
              <a:lnSpc>
                <a:spcPct val="150000"/>
              </a:lnSpc>
              <a:spcBef>
                <a:spcPts val="0"/>
              </a:spcBef>
              <a:spcAft>
                <a:spcPts val="0"/>
              </a:spcAft>
              <a:buSzPts val="1200"/>
              <a:buChar char="●"/>
            </a:pPr>
            <a:r>
              <a:rPr lang="sk" sz="1200"/>
              <a:t>může vzniknou např. při silní excentrické kontrakci či při velkém natažení svalu (typické pro dynamické nekontaktní sporty (spriny, skoky)</a:t>
            </a:r>
            <a:endParaRPr sz="1200"/>
          </a:p>
          <a:p>
            <a:pPr indent="0" lvl="0" marL="0" rtl="0" algn="l">
              <a:lnSpc>
                <a:spcPct val="150000"/>
              </a:lnSpc>
              <a:spcBef>
                <a:spcPts val="0"/>
              </a:spcBef>
              <a:spcAft>
                <a:spcPts val="0"/>
              </a:spcAft>
              <a:buNone/>
            </a:pPr>
            <a:r>
              <a:rPr b="1" lang="sk" sz="1200"/>
              <a:t>Klasifikace (podle množství postižených vláken):</a:t>
            </a:r>
            <a:br>
              <a:rPr lang="sk" sz="1200"/>
            </a:br>
            <a:r>
              <a:rPr b="1" lang="sk" sz="1200"/>
              <a:t> 1. stupeň – </a:t>
            </a:r>
            <a:r>
              <a:rPr lang="sk" sz="1200"/>
              <a:t>poškození jednotlivých svalových vláken, fascie intaktní, hojení 2 – 3 týdny</a:t>
            </a:r>
            <a:br>
              <a:rPr lang="sk" sz="1200"/>
            </a:br>
            <a:r>
              <a:rPr b="1" lang="sk" sz="1200"/>
              <a:t> 2. stupeň – </a:t>
            </a:r>
            <a:r>
              <a:rPr lang="sk" sz="1200"/>
              <a:t>poškození skupiny svalových vláken s lokalizovaným hematomem, fascie intaktní, celistvost svalu neporušena, hojení 2,5 – 4 týdny</a:t>
            </a:r>
            <a:br>
              <a:rPr lang="sk" sz="1200"/>
            </a:br>
            <a:r>
              <a:rPr b="1" lang="sk" sz="1200"/>
              <a:t> 3. stupeň –</a:t>
            </a:r>
            <a:r>
              <a:rPr lang="sk" sz="1200"/>
              <a:t> přetržení četných svalových vláken, parciální ruptura fascie s difúzním prokrvácením, hojení 3 – 5 týdnů</a:t>
            </a:r>
            <a:br>
              <a:rPr lang="sk" sz="1200"/>
            </a:br>
            <a:r>
              <a:rPr b="1" lang="sk" sz="1200"/>
              <a:t> 4. stupeň: </a:t>
            </a:r>
            <a:r>
              <a:rPr lang="sk" sz="1200"/>
              <a:t>kompletní ruptura svalu a fascie, nutná operace, imobilizace 4 – 5 týdnů</a:t>
            </a:r>
            <a:br>
              <a:rPr lang="sk" sz="1200"/>
            </a:br>
            <a:r>
              <a:rPr b="1" lang="sk" sz="1200"/>
              <a:t> KO:</a:t>
            </a:r>
            <a:r>
              <a:rPr lang="sk" sz="1200"/>
              <a:t> ostrá bodavá bolest, omezení ROM, v 1. fázi prohlubeň, později se zaplní hematomem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None/>
            </a:pPr>
            <a:r>
              <a:t/>
            </a:r>
            <a:endParaRPr sz="1200"/>
          </a:p>
        </p:txBody>
      </p:sp>
      <p:pic>
        <p:nvPicPr>
          <p:cNvPr id="563" name="Google Shape;563;p80"/>
          <p:cNvPicPr preferRelativeResize="0"/>
          <p:nvPr/>
        </p:nvPicPr>
        <p:blipFill>
          <a:blip r:embed="rId3">
            <a:alphaModFix/>
          </a:blip>
          <a:stretch>
            <a:fillRect/>
          </a:stretch>
        </p:blipFill>
        <p:spPr>
          <a:xfrm>
            <a:off x="6554349" y="-1"/>
            <a:ext cx="2589650" cy="1529850"/>
          </a:xfrm>
          <a:prstGeom prst="rect">
            <a:avLst/>
          </a:prstGeom>
          <a:noFill/>
          <a:ln>
            <a:noFill/>
          </a:ln>
        </p:spPr>
      </p:pic>
      <p:sp>
        <p:nvSpPr>
          <p:cNvPr id="564" name="Google Shape;564;p80"/>
          <p:cNvSpPr txBox="1"/>
          <p:nvPr/>
        </p:nvSpPr>
        <p:spPr>
          <a:xfrm>
            <a:off x="6737675" y="1463800"/>
            <a:ext cx="222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https://www.physio-pedia.com/Muscle_Strain</a:t>
            </a:r>
            <a:r>
              <a:rPr lang="sk" sz="800"/>
              <a:t> </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570" name="Google Shape;570;p8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a:t>Parciální ruptura svalu:</a:t>
            </a:r>
            <a:endParaRPr b="1"/>
          </a:p>
          <a:p>
            <a:pPr indent="-361950" lvl="0" marL="457200" rtl="0" algn="l">
              <a:lnSpc>
                <a:spcPct val="150000"/>
              </a:lnSpc>
              <a:spcBef>
                <a:spcPts val="0"/>
              </a:spcBef>
              <a:spcAft>
                <a:spcPts val="0"/>
              </a:spcAft>
              <a:buSzPts val="2100"/>
              <a:buChar char="●"/>
            </a:pPr>
            <a:r>
              <a:rPr lang="sk"/>
              <a:t>Predispoziční faktory (2-kloubové svaly, excentrická kontrakce svalů, svaly s větším podílem sv. vláken II. typu (hamstringy, gastrocnemius, quadriceps, flexory a adduktory kyčle, erector spinae, m. deltoideus a svaly RM)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300"/>
              <a:t>Articulatio humeri (glenohumeralis - GH)</a:t>
            </a:r>
            <a:endParaRPr sz="2300"/>
          </a:p>
          <a:p>
            <a:pPr indent="0" lvl="0" marL="0" rtl="0" algn="l">
              <a:spcBef>
                <a:spcPts val="0"/>
              </a:spcBef>
              <a:spcAft>
                <a:spcPts val="0"/>
              </a:spcAft>
              <a:buNone/>
            </a:pPr>
            <a:r>
              <a:t/>
            </a:r>
            <a:endParaRPr/>
          </a:p>
        </p:txBody>
      </p:sp>
      <p:pic>
        <p:nvPicPr>
          <p:cNvPr id="182" name="Google Shape;182;p28"/>
          <p:cNvPicPr preferRelativeResize="0"/>
          <p:nvPr/>
        </p:nvPicPr>
        <p:blipFill>
          <a:blip r:embed="rId3">
            <a:alphaModFix/>
          </a:blip>
          <a:stretch>
            <a:fillRect/>
          </a:stretch>
        </p:blipFill>
        <p:spPr>
          <a:xfrm>
            <a:off x="540000" y="1221125"/>
            <a:ext cx="4829100" cy="2124800"/>
          </a:xfrm>
          <a:prstGeom prst="rect">
            <a:avLst/>
          </a:prstGeom>
          <a:noFill/>
          <a:ln>
            <a:noFill/>
          </a:ln>
        </p:spPr>
      </p:pic>
      <p:sp>
        <p:nvSpPr>
          <p:cNvPr id="183" name="Google Shape;183;p28"/>
          <p:cNvSpPr txBox="1"/>
          <p:nvPr/>
        </p:nvSpPr>
        <p:spPr>
          <a:xfrm>
            <a:off x="1992000" y="3471975"/>
            <a:ext cx="192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https://clinicalgate.com/getting-started/</a:t>
            </a:r>
            <a:r>
              <a:rPr lang="sk" sz="800"/>
              <a:t> </a:t>
            </a:r>
            <a:endParaRPr sz="800"/>
          </a:p>
        </p:txBody>
      </p:sp>
      <p:pic>
        <p:nvPicPr>
          <p:cNvPr id="184" name="Google Shape;184;p28"/>
          <p:cNvPicPr preferRelativeResize="0"/>
          <p:nvPr/>
        </p:nvPicPr>
        <p:blipFill>
          <a:blip r:embed="rId5">
            <a:alphaModFix/>
          </a:blip>
          <a:stretch>
            <a:fillRect/>
          </a:stretch>
        </p:blipFill>
        <p:spPr>
          <a:xfrm>
            <a:off x="5498575" y="1695700"/>
            <a:ext cx="3470100" cy="2323591"/>
          </a:xfrm>
          <a:prstGeom prst="rect">
            <a:avLst/>
          </a:prstGeom>
          <a:noFill/>
          <a:ln>
            <a:noFill/>
          </a:ln>
        </p:spPr>
      </p:pic>
      <p:sp>
        <p:nvSpPr>
          <p:cNvPr id="185" name="Google Shape;185;p28"/>
          <p:cNvSpPr txBox="1"/>
          <p:nvPr/>
        </p:nvSpPr>
        <p:spPr>
          <a:xfrm>
            <a:off x="5924125" y="4019300"/>
            <a:ext cx="2463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https://www.physio-pedia.com/Arthrokinematics</a:t>
            </a:r>
            <a:r>
              <a:rPr lang="sk" sz="800"/>
              <a:t> </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sz="2000"/>
              <a:t>Patologie v oblasti RK</a:t>
            </a:r>
            <a:endParaRPr sz="2000"/>
          </a:p>
          <a:p>
            <a:pPr indent="0" lvl="0" marL="0" rtl="0" algn="l">
              <a:spcBef>
                <a:spcPts val="0"/>
              </a:spcBef>
              <a:spcAft>
                <a:spcPts val="0"/>
              </a:spcAft>
              <a:buNone/>
            </a:pPr>
            <a:r>
              <a:t/>
            </a:r>
            <a:endParaRPr sz="2000"/>
          </a:p>
        </p:txBody>
      </p:sp>
      <p:graphicFrame>
        <p:nvGraphicFramePr>
          <p:cNvPr id="576" name="Google Shape;576;p82"/>
          <p:cNvGraphicFramePr/>
          <p:nvPr/>
        </p:nvGraphicFramePr>
        <p:xfrm>
          <a:off x="540000" y="878700"/>
          <a:ext cx="3000000" cy="3000000"/>
        </p:xfrm>
        <a:graphic>
          <a:graphicData uri="http://schemas.openxmlformats.org/drawingml/2006/table">
            <a:tbl>
              <a:tblPr>
                <a:solidFill>
                  <a:srgbClr val="F7F7F8"/>
                </a:solidFill>
                <a:tableStyleId>{08C6100F-1556-4254-B2CF-E489FD0A2A09}</a:tableStyleId>
              </a:tblPr>
              <a:tblGrid>
                <a:gridCol w="1759225"/>
                <a:gridCol w="5245550"/>
              </a:tblGrid>
              <a:tr h="559800">
                <a:tc>
                  <a:txBody>
                    <a:bodyPr/>
                    <a:lstStyle/>
                    <a:p>
                      <a:pPr indent="0" lvl="0" marL="0" rtl="0" algn="ctr">
                        <a:lnSpc>
                          <a:spcPct val="171429"/>
                        </a:lnSpc>
                        <a:spcBef>
                          <a:spcPts val="1900"/>
                        </a:spcBef>
                        <a:spcAft>
                          <a:spcPts val="0"/>
                        </a:spcAft>
                        <a:buNone/>
                      </a:pPr>
                      <a:r>
                        <a:rPr b="1" lang="sk" sz="950">
                          <a:solidFill>
                            <a:schemeClr val="dk1"/>
                          </a:solidFill>
                          <a:highlight>
                            <a:srgbClr val="F7F7F8"/>
                          </a:highlight>
                        </a:rPr>
                        <a:t>Fáze</a:t>
                      </a:r>
                      <a:endParaRPr b="1" sz="950">
                        <a:solidFill>
                          <a:schemeClr val="dk1"/>
                        </a:solidFill>
                        <a:highlight>
                          <a:srgbClr val="F7F7F8"/>
                        </a:highlight>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ctr">
                        <a:lnSpc>
                          <a:spcPct val="171429"/>
                        </a:lnSpc>
                        <a:spcBef>
                          <a:spcPts val="1900"/>
                        </a:spcBef>
                        <a:spcAft>
                          <a:spcPts val="0"/>
                        </a:spcAft>
                        <a:buNone/>
                      </a:pPr>
                      <a:r>
                        <a:rPr b="1" lang="sk" sz="950">
                          <a:solidFill>
                            <a:schemeClr val="dk1"/>
                          </a:solidFill>
                          <a:highlight>
                            <a:srgbClr val="F7F7F8"/>
                          </a:highlight>
                        </a:rPr>
                        <a:t>Parc. ruptura svalu - t</a:t>
                      </a:r>
                      <a:r>
                        <a:rPr b="1" lang="sk" sz="950">
                          <a:solidFill>
                            <a:schemeClr val="dk1"/>
                          </a:solidFill>
                          <a:highlight>
                            <a:srgbClr val="F7F7F8"/>
                          </a:highlight>
                        </a:rPr>
                        <a:t>erapie </a:t>
                      </a:r>
                      <a:endParaRPr b="1" sz="950">
                        <a:solidFill>
                          <a:schemeClr val="dk1"/>
                        </a:solidFill>
                        <a:highlight>
                          <a:srgbClr val="F7F7F8"/>
                        </a:highlight>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55980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Akutní fáze</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Led, elevace, galvanizace, komprese, medikace, klid 2-5 dní u aktivního zánětu, poté aktivně</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7671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1. týden</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FT (galvan, UZ, lymfodrenáž, laser), 3. den po úrazu a dál lokál. pozit. TT a povrchová masáž, s hloubkovou masáží počkat u parc. ruptur cca 2-3 týdny, izometrie - pokud nebolí</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55980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2. týden</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FT (DET, UZ, laser, IFP, vířivka), strečink do bolesti, uvolnění vzdál. segmentů</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55980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3. týden</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FT dle potřeby, progrese zátěže (plavání, rotoped, běh v měkkém terénu)</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55980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Sportovní zátěž</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Částečná ruptura 1.-2. st.: 4-6 týdnů, těžší ruptury: až 12 týdnů</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8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582" name="Google Shape;582;p8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400"/>
              <a:t>Distorze kloubů:				</a:t>
            </a:r>
            <a:endParaRPr b="1" sz="1400"/>
          </a:p>
          <a:p>
            <a:pPr indent="-317500" lvl="0" marL="457200" rtl="0" algn="l">
              <a:lnSpc>
                <a:spcPct val="150000"/>
              </a:lnSpc>
              <a:spcBef>
                <a:spcPts val="0"/>
              </a:spcBef>
              <a:spcAft>
                <a:spcPts val="0"/>
              </a:spcAft>
              <a:buSzPts val="1400"/>
              <a:buChar char="●"/>
            </a:pPr>
            <a:r>
              <a:rPr lang="sk" sz="1400"/>
              <a:t>Představuje překročení běžného pohybového rozsahu v kloubu, přičemž samotný kloub zůstává stabilní. To může způsobit částečnou rupturu kloubního pouzdra, distenzi vazů či jejich parciální rupturu</a:t>
            </a:r>
            <a:endParaRPr sz="1400"/>
          </a:p>
          <a:p>
            <a:pPr indent="-317500" lvl="0" marL="457200" rtl="0" algn="l">
              <a:lnSpc>
                <a:spcPct val="150000"/>
              </a:lnSpc>
              <a:spcBef>
                <a:spcPts val="0"/>
              </a:spcBef>
              <a:spcAft>
                <a:spcPts val="0"/>
              </a:spcAft>
              <a:buSzPts val="1400"/>
              <a:buChar char="●"/>
            </a:pPr>
            <a:r>
              <a:rPr lang="sk" sz="1400"/>
              <a:t>Rozvoj hemarthros</a:t>
            </a:r>
            <a:endParaRPr sz="1400"/>
          </a:p>
          <a:p>
            <a:pPr indent="-317500" lvl="0" marL="457200" rtl="0" algn="l">
              <a:lnSpc>
                <a:spcPct val="150000"/>
              </a:lnSpc>
              <a:spcBef>
                <a:spcPts val="0"/>
              </a:spcBef>
              <a:spcAft>
                <a:spcPts val="0"/>
              </a:spcAft>
              <a:buSzPts val="1400"/>
              <a:buChar char="●"/>
            </a:pPr>
            <a:r>
              <a:rPr lang="sk" sz="1400"/>
              <a:t>Klinický obraz zahrnuje bolest, otok kloubu a omezenou pohyblivost. V některých případech může být v okolí kloubu i hematom</a:t>
            </a:r>
            <a:endParaRPr sz="1400"/>
          </a:p>
          <a:p>
            <a:pPr indent="-317500" lvl="0" marL="457200" rtl="0" algn="l">
              <a:lnSpc>
                <a:spcPct val="150000"/>
              </a:lnSpc>
              <a:spcBef>
                <a:spcPts val="0"/>
              </a:spcBef>
              <a:spcAft>
                <a:spcPts val="0"/>
              </a:spcAft>
              <a:buSzPts val="1400"/>
              <a:buChar char="●"/>
            </a:pPr>
            <a:r>
              <a:rPr lang="sk" sz="1400"/>
              <a:t>Léčba zahrnuje užívání nesteroidních protizánětlivých léků (NSAID) a analgetik k tlumení bolesti. Pokud se v kloubu hromadí větší množství krve, může být provedena punkce kloubu s evakuací hematomu a vypláchnutím kloubní dutiny. Fixace kloubu se provádí pouze do doby, než bolest a otok odezní. Následně následuje rehabilitace.</a:t>
            </a:r>
            <a:endParaRPr sz="1400"/>
          </a:p>
          <a:p>
            <a:pPr indent="0" lvl="0" marL="0" rtl="0" algn="l">
              <a:lnSpc>
                <a:spcPct val="150000"/>
              </a:lnSpc>
              <a:spcBef>
                <a:spcPts val="0"/>
              </a:spcBef>
              <a:spcAft>
                <a:spcPts val="0"/>
              </a:spcAft>
              <a:buClr>
                <a:schemeClr val="dk1"/>
              </a:buClr>
              <a:buSzPts val="1100"/>
              <a:buFont typeface="Arial"/>
              <a:buNone/>
            </a:pPr>
            <a:r>
              <a:rPr lang="sk" sz="1600"/>
              <a:t>					</a:t>
            </a:r>
            <a:endParaRPr sz="1600"/>
          </a:p>
          <a:p>
            <a:pPr indent="0" lvl="0" marL="0" rtl="0" algn="l">
              <a:lnSpc>
                <a:spcPct val="150000"/>
              </a:lnSpc>
              <a:spcBef>
                <a:spcPts val="0"/>
              </a:spcBef>
              <a:spcAft>
                <a:spcPts val="0"/>
              </a:spcAft>
              <a:buClr>
                <a:schemeClr val="dk1"/>
              </a:buClr>
              <a:buSzPts val="1100"/>
              <a:buFont typeface="Arial"/>
              <a:buNone/>
            </a:pPr>
            <a:r>
              <a:rPr lang="sk" sz="1600"/>
              <a:t>				</a:t>
            </a:r>
            <a:endParaRPr sz="1600"/>
          </a:p>
          <a:p>
            <a:pPr indent="0" lvl="0" marL="0" rtl="0" algn="l">
              <a:lnSpc>
                <a:spcPct val="150000"/>
              </a:lnSpc>
              <a:spcBef>
                <a:spcPts val="0"/>
              </a:spcBef>
              <a:spcAft>
                <a:spcPts val="0"/>
              </a:spcAft>
              <a:buClr>
                <a:schemeClr val="dk1"/>
              </a:buClr>
              <a:buSzPts val="1100"/>
              <a:buFont typeface="Arial"/>
              <a:buNone/>
            </a:pPr>
            <a:r>
              <a:rPr lang="sk" sz="1600"/>
              <a:t>				 			</a:t>
            </a:r>
            <a:endParaRPr sz="1600"/>
          </a:p>
          <a:p>
            <a:pPr indent="0" lvl="0" marL="0" rtl="0" algn="l">
              <a:lnSpc>
                <a:spcPct val="150000"/>
              </a:lnSpc>
              <a:spcBef>
                <a:spcPts val="0"/>
              </a:spcBef>
              <a:spcAft>
                <a:spcPts val="0"/>
              </a:spcAft>
              <a:buClr>
                <a:schemeClr val="dk1"/>
              </a:buClr>
              <a:buSzPts val="1100"/>
              <a:buFont typeface="Arial"/>
              <a:buNone/>
            </a:pPr>
            <a:r>
              <a:rPr lang="sk" sz="1600"/>
              <a:t>		</a:t>
            </a:r>
            <a:endParaRPr sz="1600"/>
          </a:p>
          <a:p>
            <a:pPr indent="0" lvl="0" marL="0" rtl="0" algn="l">
              <a:lnSpc>
                <a:spcPct val="150000"/>
              </a:lnSpc>
              <a:spcBef>
                <a:spcPts val="0"/>
              </a:spcBef>
              <a:spcAft>
                <a:spcPts val="0"/>
              </a:spcAft>
              <a:buNone/>
            </a:pPr>
            <a:r>
              <a:t/>
            </a:r>
            <a:endParaRPr sz="16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588" name="Google Shape;588;p8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400"/>
              <a:t>Subluxace kloubů:					</a:t>
            </a:r>
            <a:endParaRPr b="1" sz="1400"/>
          </a:p>
          <a:p>
            <a:pPr indent="-317500" lvl="0" marL="457200" rtl="0" algn="l">
              <a:lnSpc>
                <a:spcPct val="150000"/>
              </a:lnSpc>
              <a:spcBef>
                <a:spcPts val="1200"/>
              </a:spcBef>
              <a:spcAft>
                <a:spcPts val="0"/>
              </a:spcAft>
              <a:buSzPts val="1400"/>
              <a:buChar char="●"/>
            </a:pPr>
            <a:r>
              <a:rPr lang="sk" sz="1400"/>
              <a:t>závažnější poranění kloubního pouzdra a vazů, významnější decentrace kloubu, častá spontánní repozice kloubu</a:t>
            </a:r>
            <a:endParaRPr sz="1400"/>
          </a:p>
          <a:p>
            <a:pPr indent="-317500" lvl="0" marL="457200" rtl="0" algn="l">
              <a:lnSpc>
                <a:spcPct val="150000"/>
              </a:lnSpc>
              <a:spcBef>
                <a:spcPts val="0"/>
              </a:spcBef>
              <a:spcAft>
                <a:spcPts val="0"/>
              </a:spcAft>
              <a:buSzPts val="1400"/>
              <a:buChar char="●"/>
            </a:pPr>
            <a:r>
              <a:rPr b="1" lang="sk" sz="1400"/>
              <a:t>KO: </a:t>
            </a:r>
            <a:r>
              <a:rPr lang="sk" sz="1400"/>
              <a:t>mírná instabilita, závažnější poranění měkkých tkání, bolest</a:t>
            </a:r>
            <a:endParaRPr sz="1400"/>
          </a:p>
          <a:p>
            <a:pPr indent="-317500" lvl="0" marL="457200" rtl="0" algn="l">
              <a:lnSpc>
                <a:spcPct val="150000"/>
              </a:lnSpc>
              <a:spcBef>
                <a:spcPts val="0"/>
              </a:spcBef>
              <a:spcAft>
                <a:spcPts val="0"/>
              </a:spcAft>
              <a:buSzPts val="1400"/>
              <a:buChar char="●"/>
            </a:pPr>
            <a:r>
              <a:rPr b="1" lang="sk" sz="1400"/>
              <a:t>Terapie: </a:t>
            </a:r>
            <a:r>
              <a:rPr lang="sk" sz="1400"/>
              <a:t>imobilizace 3 – 4 týdny, ledování, NSA, analgetika					</a:t>
            </a:r>
            <a:endParaRPr sz="1400"/>
          </a:p>
          <a:p>
            <a:pPr indent="0" lvl="0" marL="0" rtl="0" algn="l">
              <a:lnSpc>
                <a:spcPct val="150000"/>
              </a:lnSpc>
              <a:spcBef>
                <a:spcPts val="1200"/>
              </a:spcBef>
              <a:spcAft>
                <a:spcPts val="0"/>
              </a:spcAft>
              <a:buNone/>
            </a:pPr>
            <a:r>
              <a:rPr b="1" lang="sk" sz="1400"/>
              <a:t>Luxace kloubů:	</a:t>
            </a:r>
            <a:endParaRPr b="1" sz="1400"/>
          </a:p>
          <a:p>
            <a:pPr indent="-317500" lvl="0" marL="457200" rtl="0" algn="l">
              <a:lnSpc>
                <a:spcPct val="150000"/>
              </a:lnSpc>
              <a:spcBef>
                <a:spcPts val="1200"/>
              </a:spcBef>
              <a:spcAft>
                <a:spcPts val="0"/>
              </a:spcAft>
              <a:buSzPts val="1400"/>
              <a:buChar char="●"/>
            </a:pPr>
            <a:r>
              <a:rPr lang="sk" sz="1400"/>
              <a:t>úplná ztráta kontaktu kloubních ploch</a:t>
            </a:r>
            <a:endParaRPr sz="1400"/>
          </a:p>
          <a:p>
            <a:pPr indent="-317500" lvl="0" marL="457200" rtl="0" algn="l">
              <a:lnSpc>
                <a:spcPct val="150000"/>
              </a:lnSpc>
              <a:spcBef>
                <a:spcPts val="0"/>
              </a:spcBef>
              <a:spcAft>
                <a:spcPts val="0"/>
              </a:spcAft>
              <a:buSzPts val="1400"/>
              <a:buChar char="●"/>
            </a:pPr>
            <a:r>
              <a:rPr b="1" lang="sk" sz="1400"/>
              <a:t>KO: </a:t>
            </a:r>
            <a:r>
              <a:rPr lang="sk" sz="1400"/>
              <a:t>deformity, bolestivost, otok, hematom</a:t>
            </a:r>
            <a:endParaRPr sz="1400"/>
          </a:p>
          <a:p>
            <a:pPr indent="-317500" lvl="0" marL="457200" rtl="0" algn="l">
              <a:lnSpc>
                <a:spcPct val="150000"/>
              </a:lnSpc>
              <a:spcBef>
                <a:spcPts val="0"/>
              </a:spcBef>
              <a:spcAft>
                <a:spcPts val="0"/>
              </a:spcAft>
              <a:buSzPts val="1400"/>
              <a:buChar char="●"/>
            </a:pPr>
            <a:r>
              <a:rPr b="1" lang="sk" sz="1400"/>
              <a:t>Terapie: </a:t>
            </a:r>
            <a:r>
              <a:rPr lang="sk" sz="1400"/>
              <a:t>repozice v celkové či lokální anestezii (u drobných kloubů i bez), imobilizace 3 – 6 týdnů, ledování, NSA, analgetika </a:t>
            </a:r>
            <a:endParaRPr sz="1400"/>
          </a:p>
          <a:p>
            <a:pPr indent="0" lvl="0" marL="0" rtl="0" algn="l">
              <a:lnSpc>
                <a:spcPct val="150000"/>
              </a:lnSpc>
              <a:spcBef>
                <a:spcPts val="120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Clr>
                <a:schemeClr val="dk1"/>
              </a:buClr>
              <a:buSzPts val="1100"/>
              <a:buFont typeface="Arial"/>
              <a:buNone/>
            </a:pPr>
            <a:r>
              <a:rPr lang="sk" sz="1400"/>
              <a:t>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594" name="Google Shape;594;p85"/>
          <p:cNvSpPr txBox="1"/>
          <p:nvPr>
            <p:ph idx="1" type="body"/>
          </p:nvPr>
        </p:nvSpPr>
        <p:spPr>
          <a:xfrm>
            <a:off x="540000" y="1269000"/>
            <a:ext cx="70227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200"/>
              <a:t>Zlomenina klíční kosti</a:t>
            </a:r>
            <a:endParaRPr b="1" sz="1200"/>
          </a:p>
          <a:p>
            <a:pPr indent="-304800" lvl="0" marL="457200" rtl="0" algn="l">
              <a:lnSpc>
                <a:spcPct val="150000"/>
              </a:lnSpc>
              <a:spcBef>
                <a:spcPts val="0"/>
              </a:spcBef>
              <a:spcAft>
                <a:spcPts val="0"/>
              </a:spcAft>
              <a:buSzPts val="1200"/>
              <a:buChar char="●"/>
            </a:pPr>
            <a:r>
              <a:rPr lang="sk" sz="1200"/>
              <a:t>vzniká nejčastěji při pádech na rameno nebo při autonehodách, s bezpečnostním pásem. </a:t>
            </a:r>
            <a:endParaRPr sz="1200"/>
          </a:p>
          <a:p>
            <a:pPr indent="-304800" lvl="0" marL="457200" rtl="0" algn="l">
              <a:lnSpc>
                <a:spcPct val="150000"/>
              </a:lnSpc>
              <a:spcBef>
                <a:spcPts val="0"/>
              </a:spcBef>
              <a:spcAft>
                <a:spcPts val="0"/>
              </a:spcAft>
              <a:buSzPts val="1200"/>
              <a:buChar char="●"/>
            </a:pPr>
            <a:r>
              <a:rPr b="1" lang="sk" sz="1200"/>
              <a:t>KO: </a:t>
            </a:r>
            <a:r>
              <a:rPr lang="sk" sz="1200"/>
              <a:t>bolest, omezený pohyb ramene, palpační krepitace, možná dislokaci fragmentů s pokleslým ramenem.</a:t>
            </a:r>
            <a:endParaRPr sz="1200"/>
          </a:p>
          <a:p>
            <a:pPr indent="-304800" lvl="0" marL="457200" rtl="0" algn="l">
              <a:lnSpc>
                <a:spcPct val="150000"/>
              </a:lnSpc>
              <a:spcBef>
                <a:spcPts val="0"/>
              </a:spcBef>
              <a:spcAft>
                <a:spcPts val="0"/>
              </a:spcAft>
              <a:buSzPts val="1200"/>
              <a:buChar char="●"/>
            </a:pPr>
            <a:r>
              <a:rPr lang="sk" sz="1200"/>
              <a:t>Léčba je obvykle konzervativní. Pacientovi je aplikován osmičkový obvaz, Debeltovy kruhy (rameno je taženo dorso-kaudálně) nebo Desaultova bandáž, což se provádí po dobu čtyř týdnů (u dětí 2-3 týdny).</a:t>
            </a:r>
            <a:endParaRPr sz="1200"/>
          </a:p>
          <a:p>
            <a:pPr indent="0" lvl="0" marL="0" rtl="0" algn="l">
              <a:lnSpc>
                <a:spcPct val="150000"/>
              </a:lnSpc>
              <a:spcBef>
                <a:spcPts val="1500"/>
              </a:spcBef>
              <a:spcAft>
                <a:spcPts val="0"/>
              </a:spcAft>
              <a:buNone/>
            </a:pPr>
            <a:r>
              <a:rPr b="1" lang="sk" sz="1200"/>
              <a:t>Rehabilitace zahrnuje fáze:</a:t>
            </a:r>
            <a:endParaRPr b="1" sz="1200"/>
          </a:p>
          <a:p>
            <a:pPr indent="-304800" lvl="0" marL="457200" rtl="0" algn="l">
              <a:lnSpc>
                <a:spcPct val="150000"/>
              </a:lnSpc>
              <a:spcBef>
                <a:spcPts val="1500"/>
              </a:spcBef>
              <a:spcAft>
                <a:spcPts val="0"/>
              </a:spcAft>
              <a:buSzPts val="1200"/>
              <a:buChar char="●"/>
            </a:pPr>
            <a:r>
              <a:rPr b="1" lang="sk" sz="1200"/>
              <a:t>Imobilizace</a:t>
            </a:r>
            <a:r>
              <a:rPr lang="sk" sz="1200"/>
              <a:t> (RFT, aktivní pohyb nepoškozených částí horní končetiny a udržení kondice nepoškozených částí (cvičení v představě, cvičení v opoře o podložku, izometrická kontrakce svalů znehybněných částí, ošetření měkkých tkání v okolí zlomeniny,  později postupné, opatrné pohyby v rámci ramene, zejména abdukce - optimální postavení reponovaných fragmentů).</a:t>
            </a:r>
            <a:br>
              <a:rPr lang="sk" sz="1200"/>
            </a:br>
            <a:br>
              <a:rPr lang="sk" sz="1200"/>
            </a:b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Clr>
                <a:schemeClr val="dk1"/>
              </a:buClr>
              <a:buSzPts val="1100"/>
              <a:buFont typeface="Arial"/>
              <a:buNone/>
            </a:pPr>
            <a:r>
              <a:rPr lang="sk" sz="1200"/>
              <a:t>		</a:t>
            </a:r>
            <a:endParaRPr sz="1200"/>
          </a:p>
          <a:p>
            <a:pPr indent="0" lvl="0" marL="0" rtl="0" algn="l">
              <a:lnSpc>
                <a:spcPct val="150000"/>
              </a:lnSpc>
              <a:spcBef>
                <a:spcPts val="0"/>
              </a:spcBef>
              <a:spcAft>
                <a:spcPts val="0"/>
              </a:spcAft>
              <a:buNone/>
            </a:pPr>
            <a:r>
              <a:t/>
            </a:r>
            <a:endParaRPr sz="1200"/>
          </a:p>
        </p:txBody>
      </p:sp>
      <p:pic>
        <p:nvPicPr>
          <p:cNvPr id="595" name="Google Shape;595;p85"/>
          <p:cNvPicPr preferRelativeResize="0"/>
          <p:nvPr/>
        </p:nvPicPr>
        <p:blipFill>
          <a:blip r:embed="rId3">
            <a:alphaModFix/>
          </a:blip>
          <a:stretch>
            <a:fillRect/>
          </a:stretch>
        </p:blipFill>
        <p:spPr>
          <a:xfrm>
            <a:off x="7264775" y="0"/>
            <a:ext cx="1879225" cy="16700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graphicFrame>
        <p:nvGraphicFramePr>
          <p:cNvPr id="600" name="Google Shape;600;p86"/>
          <p:cNvGraphicFramePr/>
          <p:nvPr/>
        </p:nvGraphicFramePr>
        <p:xfrm>
          <a:off x="0" y="0"/>
          <a:ext cx="3000000" cy="3000000"/>
        </p:xfrm>
        <a:graphic>
          <a:graphicData uri="http://schemas.openxmlformats.org/drawingml/2006/table">
            <a:tbl>
              <a:tblPr>
                <a:solidFill>
                  <a:srgbClr val="F7F7F8"/>
                </a:solidFill>
                <a:tableStyleId>{08C6100F-1556-4254-B2CF-E489FD0A2A09}</a:tableStyleId>
              </a:tblPr>
              <a:tblGrid>
                <a:gridCol w="1878275"/>
                <a:gridCol w="6465375"/>
              </a:tblGrid>
              <a:tr h="881575">
                <a:tc>
                  <a:txBody>
                    <a:bodyPr/>
                    <a:lstStyle/>
                    <a:p>
                      <a:pPr indent="0" lvl="0" marL="0" rtl="0" algn="ctr">
                        <a:lnSpc>
                          <a:spcPct val="171429"/>
                        </a:lnSpc>
                        <a:spcBef>
                          <a:spcPts val="1900"/>
                        </a:spcBef>
                        <a:spcAft>
                          <a:spcPts val="1900"/>
                        </a:spcAft>
                        <a:buNone/>
                      </a:pPr>
                      <a:r>
                        <a:rPr b="1" lang="sk" sz="950">
                          <a:solidFill>
                            <a:schemeClr val="dk1"/>
                          </a:solidFill>
                        </a:rPr>
                        <a:t>Fáze po imobilizaci</a:t>
                      </a:r>
                      <a:endParaRPr b="1" sz="950">
                        <a:solidFill>
                          <a:schemeClr val="dk1"/>
                        </a:solidFill>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ctr">
                        <a:lnSpc>
                          <a:spcPct val="171429"/>
                        </a:lnSpc>
                        <a:spcBef>
                          <a:spcPts val="1900"/>
                        </a:spcBef>
                        <a:spcAft>
                          <a:spcPts val="1900"/>
                        </a:spcAft>
                        <a:buNone/>
                      </a:pPr>
                      <a:r>
                        <a:rPr b="1" lang="sk" sz="950">
                          <a:solidFill>
                            <a:schemeClr val="dk1"/>
                          </a:solidFill>
                        </a:rPr>
                        <a:t>Zlomenina klíční kosti - terapie</a:t>
                      </a:r>
                      <a:endParaRPr b="1" sz="950">
                        <a:solidFill>
                          <a:schemeClr val="dk1"/>
                        </a:solidFill>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1110700">
                <a:tc>
                  <a:txBody>
                    <a:bodyPr/>
                    <a:lstStyle/>
                    <a:p>
                      <a:pPr indent="0" lvl="0" marL="0" rtl="0" algn="l">
                        <a:lnSpc>
                          <a:spcPct val="171429"/>
                        </a:lnSpc>
                        <a:spcBef>
                          <a:spcPts val="1900"/>
                        </a:spcBef>
                        <a:spcAft>
                          <a:spcPts val="1900"/>
                        </a:spcAft>
                        <a:buNone/>
                      </a:pPr>
                      <a:r>
                        <a:rPr b="1" lang="sk" sz="800">
                          <a:solidFill>
                            <a:schemeClr val="dk1"/>
                          </a:solidFill>
                        </a:rPr>
                        <a:t>1. Vyšetření pacienta</a:t>
                      </a:r>
                      <a:endParaRPr b="1"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1900"/>
                        </a:spcAft>
                        <a:buNone/>
                      </a:pPr>
                      <a:r>
                        <a:rPr lang="sk" sz="800">
                          <a:solidFill>
                            <a:schemeClr val="dk1"/>
                          </a:solidFill>
                        </a:rPr>
                        <a:t>RAK, Cp, Thp, horní žebra, SC, AC, pohybové stereotypy, zkrácené a oslabené svaly </a:t>
                      </a:r>
                      <a:br>
                        <a:rPr lang="sk" sz="800">
                          <a:solidFill>
                            <a:schemeClr val="dk1"/>
                          </a:solidFill>
                        </a:rPr>
                      </a:br>
                      <a:endParaRPr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1110700">
                <a:tc>
                  <a:txBody>
                    <a:bodyPr/>
                    <a:lstStyle/>
                    <a:p>
                      <a:pPr indent="0" lvl="0" marL="0" rtl="0" algn="l">
                        <a:lnSpc>
                          <a:spcPct val="171429"/>
                        </a:lnSpc>
                        <a:spcBef>
                          <a:spcPts val="1900"/>
                        </a:spcBef>
                        <a:spcAft>
                          <a:spcPts val="1900"/>
                        </a:spcAft>
                        <a:buNone/>
                      </a:pPr>
                      <a:r>
                        <a:rPr b="1" lang="sk" sz="800">
                          <a:solidFill>
                            <a:schemeClr val="dk1"/>
                          </a:solidFill>
                        </a:rPr>
                        <a:t>2. Terapie měkkých tkání</a:t>
                      </a:r>
                      <a:endParaRPr b="1"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1900"/>
                        </a:spcAft>
                        <a:buNone/>
                      </a:pPr>
                      <a:r>
                        <a:rPr lang="sk" sz="800">
                          <a:solidFill>
                            <a:schemeClr val="dk1"/>
                          </a:solidFill>
                        </a:rPr>
                        <a:t>- Manuální terapie v oblasti ramene a krku (jizva, kůže a podkoží, fascie), </a:t>
                      </a:r>
                      <a:r>
                        <a:rPr lang="sk" sz="800">
                          <a:solidFill>
                            <a:schemeClr val="dk1"/>
                          </a:solidFill>
                        </a:rPr>
                        <a:t>PIR terapie k uvolnění napjatých svalů (trapezius, levator scapulae, pectoralis major et minor, SCM, scaleni, RM)</a:t>
                      </a:r>
                      <a:endParaRPr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881575">
                <a:tc>
                  <a:txBody>
                    <a:bodyPr/>
                    <a:lstStyle/>
                    <a:p>
                      <a:pPr indent="0" lvl="0" marL="0" rtl="0" algn="l">
                        <a:lnSpc>
                          <a:spcPct val="171429"/>
                        </a:lnSpc>
                        <a:spcBef>
                          <a:spcPts val="1900"/>
                        </a:spcBef>
                        <a:spcAft>
                          <a:spcPts val="1900"/>
                        </a:spcAft>
                        <a:buNone/>
                      </a:pPr>
                      <a:r>
                        <a:rPr b="1" lang="sk" sz="800">
                          <a:solidFill>
                            <a:schemeClr val="dk1"/>
                          </a:solidFill>
                        </a:rPr>
                        <a:t>3. Kloubní mobilizace</a:t>
                      </a:r>
                      <a:endParaRPr b="1"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1900"/>
                        </a:spcAft>
                        <a:buNone/>
                      </a:pPr>
                      <a:r>
                        <a:rPr lang="sk" sz="800">
                          <a:solidFill>
                            <a:schemeClr val="dk1"/>
                          </a:solidFill>
                        </a:rPr>
                        <a:t>- Opatrná manipulace klouby (zejména lopatka, AC, SC, GH, žebra, Cp a CTh úsek, Thp, loket, zápěstí, prsty)</a:t>
                      </a:r>
                      <a:endParaRPr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1110700">
                <a:tc>
                  <a:txBody>
                    <a:bodyPr/>
                    <a:lstStyle/>
                    <a:p>
                      <a:pPr indent="0" lvl="0" marL="0" rtl="0" algn="l">
                        <a:lnSpc>
                          <a:spcPct val="171429"/>
                        </a:lnSpc>
                        <a:spcBef>
                          <a:spcPts val="1900"/>
                        </a:spcBef>
                        <a:spcAft>
                          <a:spcPts val="1900"/>
                        </a:spcAft>
                        <a:buNone/>
                      </a:pPr>
                      <a:r>
                        <a:rPr b="1" lang="sk" sz="800">
                          <a:solidFill>
                            <a:schemeClr val="dk1"/>
                          </a:solidFill>
                        </a:rPr>
                        <a:t>4. Rozvoj pohybu</a:t>
                      </a:r>
                      <a:endParaRPr b="1"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1900"/>
                        </a:spcAft>
                        <a:buNone/>
                      </a:pPr>
                      <a:r>
                        <a:rPr lang="sk" sz="800">
                          <a:solidFill>
                            <a:schemeClr val="dk1"/>
                          </a:solidFill>
                        </a:rPr>
                        <a:t>- Postupné zvyšování rozsahu pohybu v rameni (pasivně, aktivně s dopomocí, aktivně v odlehčení a nakonec samostatně), k</a:t>
                      </a:r>
                      <a:r>
                        <a:rPr lang="sk" sz="800">
                          <a:solidFill>
                            <a:schemeClr val="dk1"/>
                          </a:solidFill>
                        </a:rPr>
                        <a:t>yvadlové pohyby dle Codmana pro zlepšení pohyblivosti ramene</a:t>
                      </a:r>
                      <a:endParaRPr sz="800">
                        <a:solidFill>
                          <a:schemeClr val="dk1"/>
                        </a:solidFill>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graphicFrame>
        <p:nvGraphicFramePr>
          <p:cNvPr id="605" name="Google Shape;605;p87"/>
          <p:cNvGraphicFramePr/>
          <p:nvPr/>
        </p:nvGraphicFramePr>
        <p:xfrm>
          <a:off x="114575" y="235800"/>
          <a:ext cx="3000000" cy="3000000"/>
        </p:xfrm>
        <a:graphic>
          <a:graphicData uri="http://schemas.openxmlformats.org/drawingml/2006/table">
            <a:tbl>
              <a:tblPr>
                <a:solidFill>
                  <a:srgbClr val="F7F7F8"/>
                </a:solidFill>
                <a:tableStyleId>{08C6100F-1556-4254-B2CF-E489FD0A2A09}</a:tableStyleId>
              </a:tblPr>
              <a:tblGrid>
                <a:gridCol w="1663150"/>
                <a:gridCol w="6441650"/>
              </a:tblGrid>
              <a:tr h="656350">
                <a:tc>
                  <a:txBody>
                    <a:bodyPr/>
                    <a:lstStyle/>
                    <a:p>
                      <a:pPr indent="0" lvl="0" marL="0" rtl="0" algn="ctr">
                        <a:lnSpc>
                          <a:spcPct val="171429"/>
                        </a:lnSpc>
                        <a:spcBef>
                          <a:spcPts val="1900"/>
                        </a:spcBef>
                        <a:spcAft>
                          <a:spcPts val="0"/>
                        </a:spcAft>
                        <a:buNone/>
                      </a:pPr>
                      <a:r>
                        <a:rPr b="1" lang="sk" sz="950">
                          <a:solidFill>
                            <a:schemeClr val="dk1"/>
                          </a:solidFill>
                          <a:highlight>
                            <a:srgbClr val="F7F7F8"/>
                          </a:highlight>
                        </a:rPr>
                        <a:t>Fáze po imobilizaci</a:t>
                      </a:r>
                      <a:endParaRPr b="1" sz="950">
                        <a:solidFill>
                          <a:schemeClr val="dk1"/>
                        </a:solidFill>
                        <a:highlight>
                          <a:srgbClr val="F7F7F8"/>
                        </a:highlight>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ctr">
                        <a:lnSpc>
                          <a:spcPct val="171429"/>
                        </a:lnSpc>
                        <a:spcBef>
                          <a:spcPts val="1900"/>
                        </a:spcBef>
                        <a:spcAft>
                          <a:spcPts val="0"/>
                        </a:spcAft>
                        <a:buNone/>
                      </a:pPr>
                      <a:r>
                        <a:rPr b="1" lang="sk" sz="950">
                          <a:solidFill>
                            <a:schemeClr val="dk1"/>
                          </a:solidFill>
                          <a:highlight>
                            <a:srgbClr val="F7F7F8"/>
                          </a:highlight>
                        </a:rPr>
                        <a:t>Zlomenina klíční kosti - c</a:t>
                      </a:r>
                      <a:r>
                        <a:rPr b="1" lang="sk" sz="950">
                          <a:solidFill>
                            <a:schemeClr val="dk1"/>
                          </a:solidFill>
                          <a:highlight>
                            <a:srgbClr val="F7F7F8"/>
                          </a:highlight>
                        </a:rPr>
                        <a:t>vičení a metody</a:t>
                      </a:r>
                      <a:endParaRPr b="1" sz="950">
                        <a:solidFill>
                          <a:schemeClr val="dk1"/>
                        </a:solidFill>
                        <a:highlight>
                          <a:srgbClr val="F7F7F8"/>
                        </a:highlight>
                      </a:endParaRPr>
                    </a:p>
                  </a:txBody>
                  <a:tcPr marT="91425" marB="91425" marR="91425" marL="91425" anchor="b">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6563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Posílení svalů</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Izometrické kontrakce, 1. UKŘ, 2. OKŘ, c</a:t>
                      </a:r>
                      <a:r>
                        <a:rPr lang="sk" sz="950">
                          <a:solidFill>
                            <a:schemeClr val="dk1"/>
                          </a:solidFill>
                          <a:highlight>
                            <a:srgbClr val="F7F7F8"/>
                          </a:highlight>
                        </a:rPr>
                        <a:t>vičení proti odporu až po obnovení rozsahu pohybu a dosažení správného timingu zapojení svalů (včetně stabilizátorů)</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6563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Pomůcky</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Overball, Theraband, Gymball, tyčka (postup od cvičení vleže  ke cvičení vsedě)</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6563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Metody</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PNF, VRL, DNS, ACT, BPP (centrace)</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6563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Dýchání</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Eliminace hrudního dýchání = prevence přetížení v oblasti HHA a Cp</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r h="656350">
                <a:tc>
                  <a:txBody>
                    <a:bodyPr/>
                    <a:lstStyle/>
                    <a:p>
                      <a:pPr indent="0" lvl="0" marL="0" rtl="0" algn="l">
                        <a:lnSpc>
                          <a:spcPct val="171429"/>
                        </a:lnSpc>
                        <a:spcBef>
                          <a:spcPts val="1900"/>
                        </a:spcBef>
                        <a:spcAft>
                          <a:spcPts val="0"/>
                        </a:spcAft>
                        <a:buNone/>
                      </a:pPr>
                      <a:r>
                        <a:rPr b="1" lang="sk" sz="950">
                          <a:solidFill>
                            <a:schemeClr val="dk1"/>
                          </a:solidFill>
                          <a:highlight>
                            <a:srgbClr val="F7F7F8"/>
                          </a:highlight>
                        </a:rPr>
                        <a:t>Důležitost lopatky</a:t>
                      </a:r>
                      <a:endParaRPr b="1"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c>
                  <a:txBody>
                    <a:bodyPr/>
                    <a:lstStyle/>
                    <a:p>
                      <a:pPr indent="0" lvl="0" marL="0" rtl="0" algn="l">
                        <a:lnSpc>
                          <a:spcPct val="171429"/>
                        </a:lnSpc>
                        <a:spcBef>
                          <a:spcPts val="1900"/>
                        </a:spcBef>
                        <a:spcAft>
                          <a:spcPts val="0"/>
                        </a:spcAft>
                        <a:buNone/>
                      </a:pPr>
                      <a:r>
                        <a:rPr lang="sk" sz="950">
                          <a:solidFill>
                            <a:schemeClr val="dk1"/>
                          </a:solidFill>
                          <a:highlight>
                            <a:srgbClr val="F7F7F8"/>
                          </a:highlight>
                        </a:rPr>
                        <a:t>- Důkladná práce na funkci lopatky s důrazem na koaktivaci svalů</a:t>
                      </a:r>
                      <a:endParaRPr sz="950">
                        <a:solidFill>
                          <a:schemeClr val="dk1"/>
                        </a:solidFill>
                        <a:highlight>
                          <a:srgbClr val="F7F7F8"/>
                        </a:highlight>
                      </a:endParaRPr>
                    </a:p>
                  </a:txBody>
                  <a:tcPr marT="91425" marB="91425" marR="91425" marL="91425" anchor="ctr">
                    <a:lnL cap="flat" cmpd="sng" w="9525">
                      <a:solidFill>
                        <a:srgbClr val="D9D9E3"/>
                      </a:solidFill>
                      <a:prstDash val="solid"/>
                      <a:round/>
                      <a:headEnd len="sm" w="sm" type="none"/>
                      <a:tailEnd len="sm" w="sm" type="none"/>
                    </a:lnL>
                    <a:lnR cap="flat" cmpd="sng" w="9525">
                      <a:solidFill>
                        <a:srgbClr val="D9D9E3"/>
                      </a:solidFill>
                      <a:prstDash val="solid"/>
                      <a:round/>
                      <a:headEnd len="sm" w="sm" type="none"/>
                      <a:tailEnd len="sm" w="sm" type="none"/>
                    </a:lnR>
                    <a:lnT cap="flat" cmpd="sng" w="9525">
                      <a:solidFill>
                        <a:srgbClr val="D9D9E3"/>
                      </a:solidFill>
                      <a:prstDash val="solid"/>
                      <a:round/>
                      <a:headEnd len="sm" w="sm" type="none"/>
                      <a:tailEnd len="sm" w="sm" type="none"/>
                    </a:lnT>
                    <a:lnB cap="flat" cmpd="sng" w="9525">
                      <a:solidFill>
                        <a:srgbClr val="D9D9E3"/>
                      </a:solidFill>
                      <a:prstDash val="solid"/>
                      <a:round/>
                      <a:headEnd len="sm" w="sm" type="none"/>
                      <a:tailEnd len="sm" w="sm" type="none"/>
                    </a:lnB>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11" name="Google Shape;611;p88"/>
          <p:cNvSpPr txBox="1"/>
          <p:nvPr>
            <p:ph idx="1" type="body"/>
          </p:nvPr>
        </p:nvSpPr>
        <p:spPr>
          <a:xfrm>
            <a:off x="540000" y="1113250"/>
            <a:ext cx="48468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100"/>
              <a:t>Luxace AC skloubení: </a:t>
            </a:r>
            <a:endParaRPr b="1" sz="1100"/>
          </a:p>
          <a:p>
            <a:pPr indent="0" lvl="0" marL="0" rtl="0" algn="l">
              <a:lnSpc>
                <a:spcPct val="150000"/>
              </a:lnSpc>
              <a:spcBef>
                <a:spcPts val="0"/>
              </a:spcBef>
              <a:spcAft>
                <a:spcPts val="0"/>
              </a:spcAft>
              <a:buClr>
                <a:schemeClr val="dk1"/>
              </a:buClr>
              <a:buSzPts val="1100"/>
              <a:buFont typeface="Arial"/>
              <a:buNone/>
            </a:pPr>
            <a:r>
              <a:rPr lang="sk" sz="1100"/>
              <a:t>Luxace AC skloubení se obvykle vyskytuje po pádu na rameno (náraz shora na akromion, náraz do RK ze strany nebo při pádu na loket), trauma způsobuje rupturu vazů a pouzdra AC kloubu. Chronická nestabilita je často způsobena nadměrnou laxicitou vazů.</a:t>
            </a:r>
            <a:endParaRPr sz="1100"/>
          </a:p>
          <a:p>
            <a:pPr indent="0" lvl="0" marL="0" rtl="0" algn="l">
              <a:lnSpc>
                <a:spcPct val="150000"/>
              </a:lnSpc>
              <a:spcBef>
                <a:spcPts val="1500"/>
              </a:spcBef>
              <a:spcAft>
                <a:spcPts val="0"/>
              </a:spcAft>
              <a:buClr>
                <a:schemeClr val="dk1"/>
              </a:buClr>
              <a:buSzPts val="1100"/>
              <a:buFont typeface="Arial"/>
              <a:buNone/>
            </a:pPr>
            <a:r>
              <a:rPr b="1" lang="sk" sz="1100"/>
              <a:t>KO: </a:t>
            </a:r>
            <a:r>
              <a:rPr lang="sk" sz="1100"/>
              <a:t>otok, deformace AC skloubení, bolest při dotyku a omezený aktivní pohyb v ramenním kloubu nad horizontálu. Může se objevit příznak klávesy.</a:t>
            </a:r>
            <a:endParaRPr sz="1100"/>
          </a:p>
          <a:p>
            <a:pPr indent="0" lvl="0" marL="0" rtl="0" algn="l">
              <a:lnSpc>
                <a:spcPct val="150000"/>
              </a:lnSpc>
              <a:spcBef>
                <a:spcPts val="1500"/>
              </a:spcBef>
              <a:spcAft>
                <a:spcPts val="0"/>
              </a:spcAft>
              <a:buClr>
                <a:schemeClr val="dk1"/>
              </a:buClr>
              <a:buSzPts val="1100"/>
              <a:buFont typeface="Arial"/>
              <a:buNone/>
            </a:pPr>
            <a:r>
              <a:rPr b="1" lang="sk" sz="1100"/>
              <a:t>Léčba zahrnuje dvě možnosti:</a:t>
            </a:r>
            <a:endParaRPr b="1" sz="1100"/>
          </a:p>
          <a:p>
            <a:pPr indent="-298450" lvl="0" marL="457200" rtl="0" algn="l">
              <a:lnSpc>
                <a:spcPct val="150000"/>
              </a:lnSpc>
              <a:spcBef>
                <a:spcPts val="1500"/>
              </a:spcBef>
              <a:spcAft>
                <a:spcPts val="0"/>
              </a:spcAft>
              <a:buSzPts val="1100"/>
              <a:buFont typeface="Arial"/>
              <a:buChar char="●"/>
            </a:pPr>
            <a:r>
              <a:rPr b="1" lang="sk" sz="1100"/>
              <a:t>Operace: </a:t>
            </a:r>
            <a:r>
              <a:rPr lang="sk" sz="1100"/>
              <a:t>v případě luxace s kompletní rupturou akromioklavikulárních a korakoakromiálních vazů.</a:t>
            </a:r>
            <a:endParaRPr sz="1100"/>
          </a:p>
          <a:p>
            <a:pPr indent="-298450" lvl="0" marL="457200" rtl="0" algn="l">
              <a:lnSpc>
                <a:spcPct val="150000"/>
              </a:lnSpc>
              <a:spcBef>
                <a:spcPts val="0"/>
              </a:spcBef>
              <a:spcAft>
                <a:spcPts val="0"/>
              </a:spcAft>
              <a:buSzPts val="1100"/>
              <a:buFont typeface="Arial"/>
              <a:buChar char="●"/>
            </a:pPr>
            <a:r>
              <a:rPr b="1" lang="sk" sz="1100"/>
              <a:t>Konzervativní terapie: </a:t>
            </a:r>
            <a:r>
              <a:rPr lang="sk" sz="1100"/>
              <a:t>Desaultův závěs (2-3 týdny)</a:t>
            </a:r>
            <a:endParaRPr sz="1100"/>
          </a:p>
          <a:p>
            <a:pPr indent="-298450" lvl="0" marL="457200" rtl="0" algn="l">
              <a:lnSpc>
                <a:spcPct val="150000"/>
              </a:lnSpc>
              <a:spcBef>
                <a:spcPts val="0"/>
              </a:spcBef>
              <a:spcAft>
                <a:spcPts val="0"/>
              </a:spcAft>
              <a:buSzPts val="1100"/>
              <a:buFont typeface="Arial"/>
              <a:buChar char="●"/>
            </a:pPr>
            <a:r>
              <a:rPr lang="sk" sz="1100"/>
              <a:t>FT fáze imobilizace (RFT, VRL) a po imobilizaci, obdoba postupu terapie jak u zlomeniny klíční kosti</a:t>
            </a:r>
            <a:endParaRPr sz="1100"/>
          </a:p>
        </p:txBody>
      </p:sp>
      <p:pic>
        <p:nvPicPr>
          <p:cNvPr id="612" name="Google Shape;612;p88"/>
          <p:cNvPicPr preferRelativeResize="0"/>
          <p:nvPr/>
        </p:nvPicPr>
        <p:blipFill>
          <a:blip r:embed="rId3">
            <a:alphaModFix/>
          </a:blip>
          <a:stretch>
            <a:fillRect/>
          </a:stretch>
        </p:blipFill>
        <p:spPr>
          <a:xfrm>
            <a:off x="5444075" y="540000"/>
            <a:ext cx="2558859" cy="40191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Patologie v oblasti RK</a:t>
            </a:r>
            <a:endParaRPr/>
          </a:p>
        </p:txBody>
      </p:sp>
      <p:pic>
        <p:nvPicPr>
          <p:cNvPr descr="Vytvořili jsme pro vás ON-LINE ZÁSOBNÍK VYŠETŘOVACÍCH TESTŮ ZDARMA.&#10;Naleznete jej na našich stránkách zde: https://www.svetfyzioterapie.cz/online-kurz/vysetrovaci-testy&#10;&#10;Vyšetřovací testy patří k základním nástrojům fyzioterapeuta. Ve výše zmíněné sekci naleznete seznam vyšetřovacích testů (videa), používaných ve fyzioterapii, rozřazených do sekcí pro lepší orientaci. Tento on-line zásobník je zdarma a stále na něm pracujeme. Plánujeme postupně přidávat videa, popisy a odkazy. Budeme rádi za sdílení této databáze mezi fyzioterapeuty a studenty fyzioterapie." id="618" name="Google Shape;618;p89" title="Příznak šály - stanovení léze AC skloubení">
            <a:hlinkClick r:id="rId3"/>
          </p:cNvPr>
          <p:cNvPicPr preferRelativeResize="0"/>
          <p:nvPr/>
        </p:nvPicPr>
        <p:blipFill>
          <a:blip r:embed="rId4">
            <a:alphaModFix/>
          </a:blip>
          <a:stretch>
            <a:fillRect/>
          </a:stretch>
        </p:blipFill>
        <p:spPr>
          <a:xfrm>
            <a:off x="540000" y="1220525"/>
            <a:ext cx="5285975" cy="2973375"/>
          </a:xfrm>
          <a:prstGeom prst="rect">
            <a:avLst/>
          </a:prstGeom>
          <a:noFill/>
          <a:ln>
            <a:noFill/>
          </a:ln>
        </p:spPr>
      </p:pic>
      <p:pic>
        <p:nvPicPr>
          <p:cNvPr id="619" name="Google Shape;619;p89"/>
          <p:cNvPicPr preferRelativeResize="0"/>
          <p:nvPr/>
        </p:nvPicPr>
        <p:blipFill>
          <a:blip r:embed="rId5">
            <a:alphaModFix/>
          </a:blip>
          <a:stretch>
            <a:fillRect/>
          </a:stretch>
        </p:blipFill>
        <p:spPr>
          <a:xfrm>
            <a:off x="5898188" y="1220513"/>
            <a:ext cx="3013225" cy="2868203"/>
          </a:xfrm>
          <a:prstGeom prst="rect">
            <a:avLst/>
          </a:prstGeom>
          <a:noFill/>
          <a:ln>
            <a:noFill/>
          </a:ln>
        </p:spPr>
      </p:pic>
      <p:sp>
        <p:nvSpPr>
          <p:cNvPr id="620" name="Google Shape;620;p89"/>
          <p:cNvSpPr txBox="1"/>
          <p:nvPr/>
        </p:nvSpPr>
        <p:spPr>
          <a:xfrm>
            <a:off x="5904788" y="40887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https://www.ortgroup.cz/e-shop/blue-line/at04004-orteza-ramenniho-kloubu-dessaultuv-obvaz-m--2493cz</a:t>
            </a:r>
            <a:r>
              <a:rPr lang="sk" sz="800"/>
              <a:t> </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9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26" name="Google Shape;626;p90"/>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Luxace SC skloubení:</a:t>
            </a:r>
            <a:endParaRPr b="1" sz="1400"/>
          </a:p>
          <a:p>
            <a:pPr indent="-317500" lvl="0" marL="457200" rtl="0" algn="l">
              <a:lnSpc>
                <a:spcPct val="150000"/>
              </a:lnSpc>
              <a:spcBef>
                <a:spcPts val="0"/>
              </a:spcBef>
              <a:spcAft>
                <a:spcPts val="0"/>
              </a:spcAft>
              <a:buSzPts val="1400"/>
              <a:buChar char="●"/>
            </a:pPr>
            <a:r>
              <a:rPr lang="sk" sz="1400"/>
              <a:t>Vzniká při pádu na rameno. Při pádu na přední stranu ramene dochází k přední luxaci mediálního okraje klíčku, zatímco pád na zadní stranu ramene způsobuje vzácnou zadní luxaci mediálního okraje klíčku.</a:t>
            </a:r>
            <a:endParaRPr sz="1400"/>
          </a:p>
          <a:p>
            <a:pPr indent="-317500" lvl="0" marL="457200" rtl="0" algn="l">
              <a:lnSpc>
                <a:spcPct val="150000"/>
              </a:lnSpc>
              <a:spcBef>
                <a:spcPts val="0"/>
              </a:spcBef>
              <a:spcAft>
                <a:spcPts val="0"/>
              </a:spcAft>
              <a:buSzPts val="1400"/>
              <a:buChar char="●"/>
            </a:pPr>
            <a:r>
              <a:rPr b="1" lang="sk" sz="1400"/>
              <a:t>KO: </a:t>
            </a:r>
            <a:r>
              <a:rPr lang="sk" sz="1400"/>
              <a:t>hmatné zduření kloubu, antalgické držení ramene (držení v protrakci), bolestivé pohyby v horizontální flexi. U zadních luxací je riziko poškození brachiálního plexu nebo orgánů mediastina.</a:t>
            </a:r>
            <a:endParaRPr sz="1400"/>
          </a:p>
          <a:p>
            <a:pPr indent="-317500" lvl="0" marL="457200" rtl="0" algn="l">
              <a:lnSpc>
                <a:spcPct val="150000"/>
              </a:lnSpc>
              <a:spcBef>
                <a:spcPts val="0"/>
              </a:spcBef>
              <a:spcAft>
                <a:spcPts val="0"/>
              </a:spcAft>
              <a:buSzPts val="1400"/>
              <a:buChar char="●"/>
            </a:pPr>
            <a:r>
              <a:rPr b="1" lang="sk" sz="1400"/>
              <a:t>Léčba: </a:t>
            </a:r>
            <a:r>
              <a:rPr lang="sk" sz="1400"/>
              <a:t>zahrnuje především zavřenou repozici, která je častější než chirurgická rekonstrukce pouzdra. Následuje imobilizace pomocí závěsu po dobu 2-3 týdnů.</a:t>
            </a:r>
            <a:endParaRPr sz="1400"/>
          </a:p>
          <a:p>
            <a:pPr indent="-317500" lvl="0" marL="457200" rtl="0" algn="l">
              <a:lnSpc>
                <a:spcPct val="150000"/>
              </a:lnSpc>
              <a:spcBef>
                <a:spcPts val="0"/>
              </a:spcBef>
              <a:spcAft>
                <a:spcPts val="0"/>
              </a:spcAft>
              <a:buSzPts val="1400"/>
              <a:buChar char="●"/>
            </a:pPr>
            <a:r>
              <a:rPr b="1" lang="sk" sz="1400"/>
              <a:t>RHB: </a:t>
            </a:r>
            <a:r>
              <a:rPr lang="sk" sz="1400"/>
              <a:t>zahajována podle lékařských indikací a zahrnuje izometrické cvičení, později cvičení v uzavřených kinematických řetězcích. Při předních luxacích jsou vynechány pohyby do extenze a vnitřní rotace.</a:t>
            </a:r>
            <a:endParaRPr b="1" sz="16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32" name="Google Shape;632;p9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600"/>
              <a:t>Luxace GH skloubení:</a:t>
            </a:r>
            <a:endParaRPr b="1" sz="1600"/>
          </a:p>
          <a:p>
            <a:pPr indent="0" lvl="0" marL="0" rtl="0" algn="l">
              <a:lnSpc>
                <a:spcPct val="150000"/>
              </a:lnSpc>
              <a:spcBef>
                <a:spcPts val="0"/>
              </a:spcBef>
              <a:spcAft>
                <a:spcPts val="0"/>
              </a:spcAft>
              <a:buClr>
                <a:schemeClr val="dk1"/>
              </a:buClr>
              <a:buSzPts val="1100"/>
              <a:buFont typeface="Arial"/>
              <a:buNone/>
            </a:pPr>
            <a:r>
              <a:rPr lang="sk" sz="1200"/>
              <a:t>Ztráta kontaktu kloubních ploch hlavice a glenoidální jamky s poškozením kloubního pouzdra, dolního glenohumerálního vazu a glenoidálního labra může být způsobena následujícím mechanismem:</a:t>
            </a:r>
            <a:endParaRPr sz="1200"/>
          </a:p>
          <a:p>
            <a:pPr indent="-304800" lvl="0" marL="457200" rtl="0" algn="l">
              <a:lnSpc>
                <a:spcPct val="150000"/>
              </a:lnSpc>
              <a:spcBef>
                <a:spcPts val="1500"/>
              </a:spcBef>
              <a:spcAft>
                <a:spcPts val="0"/>
              </a:spcAft>
              <a:buSzPts val="1200"/>
              <a:buFont typeface="Roboto"/>
              <a:buChar char="●"/>
            </a:pPr>
            <a:r>
              <a:rPr b="1" lang="sk" sz="1200"/>
              <a:t>Přední luxace (90%): </a:t>
            </a:r>
            <a:r>
              <a:rPr lang="sk" sz="1200"/>
              <a:t>Vzniká pádem na HK v ABD a ZR v RK= vede k hyperextenzi.</a:t>
            </a:r>
            <a:endParaRPr sz="1200"/>
          </a:p>
          <a:p>
            <a:pPr indent="-304800" lvl="0" marL="457200" rtl="0" algn="l">
              <a:lnSpc>
                <a:spcPct val="150000"/>
              </a:lnSpc>
              <a:spcBef>
                <a:spcPts val="0"/>
              </a:spcBef>
              <a:spcAft>
                <a:spcPts val="0"/>
              </a:spcAft>
              <a:buSzPts val="1200"/>
              <a:buFont typeface="Roboto"/>
              <a:buChar char="●"/>
            </a:pPr>
            <a:r>
              <a:rPr b="1" lang="sk" sz="1200"/>
              <a:t>Zadní luxace (10%): </a:t>
            </a:r>
            <a:r>
              <a:rPr lang="sk" sz="1200"/>
              <a:t>Vzácnější případ, obvykle způsobený pádem na HK ve FLX, ADD a VR RK (při epileptickém záchvatu či při úrazu elektrickým proudem)</a:t>
            </a:r>
            <a:endParaRPr sz="1200"/>
          </a:p>
          <a:p>
            <a:pPr indent="0" lvl="0" marL="0" rtl="0" algn="l">
              <a:lnSpc>
                <a:spcPct val="150000"/>
              </a:lnSpc>
              <a:spcBef>
                <a:spcPts val="1500"/>
              </a:spcBef>
              <a:spcAft>
                <a:spcPts val="0"/>
              </a:spcAft>
              <a:buClr>
                <a:schemeClr val="dk1"/>
              </a:buClr>
              <a:buSzPts val="1100"/>
              <a:buFont typeface="Arial"/>
              <a:buNone/>
            </a:pPr>
            <a:r>
              <a:rPr b="1" lang="sk" sz="1200"/>
              <a:t>KO:</a:t>
            </a:r>
            <a:r>
              <a:rPr lang="sk" sz="1200"/>
              <a:t> deformace RK u přední luxace s hmatnou hlavicí pažní kosti na přední straně kloubu a prakticky znemožnění jakéhokoliv AKT či PAS pohybu. Při zadní luxaci nelze provést ZR.</a:t>
            </a:r>
            <a:endParaRPr sz="1200"/>
          </a:p>
          <a:p>
            <a:pPr indent="0" lvl="0" marL="0" rtl="0" algn="l">
              <a:lnSpc>
                <a:spcPct val="150000"/>
              </a:lnSpc>
              <a:spcBef>
                <a:spcPts val="1500"/>
              </a:spcBef>
              <a:spcAft>
                <a:spcPts val="0"/>
              </a:spcAft>
              <a:buClr>
                <a:schemeClr val="dk1"/>
              </a:buClr>
              <a:buSzPts val="1100"/>
              <a:buFont typeface="Arial"/>
              <a:buNone/>
            </a:pPr>
            <a:r>
              <a:rPr lang="sk" sz="1200"/>
              <a:t>Komplikace mohou zahrnovat Bankartovu lézi (odtržení glenoidálního labra u přední luxace) a Hillovu Sachsovou lézi (imprese na dorzokraniálním okraji chrupavky hlavice pažní kosti u přední luxace), ruptura šlachy m. supraspinatus, poranění nervů a cév (n., a., v. axillaris), recidivující luxace</a:t>
            </a:r>
            <a:endParaRPr sz="1200"/>
          </a:p>
          <a:p>
            <a:pPr indent="0" lvl="0" marL="0" rtl="0" algn="l">
              <a:lnSpc>
                <a:spcPct val="150000"/>
              </a:lnSpc>
              <a:spcBef>
                <a:spcPts val="0"/>
              </a:spcBef>
              <a:spcAft>
                <a:spcPts val="0"/>
              </a:spcAft>
              <a:buNone/>
            </a:pPr>
            <a:r>
              <a:t/>
            </a:r>
            <a:endParaRPr b="1"/>
          </a:p>
        </p:txBody>
      </p:sp>
      <p:pic>
        <p:nvPicPr>
          <p:cNvPr id="633" name="Google Shape;633;p91"/>
          <p:cNvPicPr preferRelativeResize="0"/>
          <p:nvPr/>
        </p:nvPicPr>
        <p:blipFill>
          <a:blip r:embed="rId3">
            <a:alphaModFix/>
          </a:blip>
          <a:stretch>
            <a:fillRect/>
          </a:stretch>
        </p:blipFill>
        <p:spPr>
          <a:xfrm>
            <a:off x="7048500" y="-26400"/>
            <a:ext cx="2095500" cy="1295400"/>
          </a:xfrm>
          <a:prstGeom prst="rect">
            <a:avLst/>
          </a:prstGeom>
          <a:noFill/>
          <a:ln>
            <a:noFill/>
          </a:ln>
        </p:spPr>
      </p:pic>
      <p:sp>
        <p:nvSpPr>
          <p:cNvPr id="634" name="Google Shape;634;p91"/>
          <p:cNvSpPr txBox="1"/>
          <p:nvPr/>
        </p:nvSpPr>
        <p:spPr>
          <a:xfrm>
            <a:off x="6327900" y="1269000"/>
            <a:ext cx="2816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https://en.wikipedia.org/wiki/Hill%E2%80%93Sachs_lesion</a:t>
            </a:r>
            <a:r>
              <a:rPr lang="sk" sz="800"/>
              <a:t> </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sk"/>
              <a:t>Articulatio humeri (glenohumeralis - GH)</a:t>
            </a:r>
            <a:endParaRPr/>
          </a:p>
          <a:p>
            <a:pPr indent="0" lvl="0" marL="0" rtl="0" algn="l">
              <a:spcBef>
                <a:spcPts val="0"/>
              </a:spcBef>
              <a:spcAft>
                <a:spcPts val="0"/>
              </a:spcAft>
              <a:buNone/>
            </a:pPr>
            <a:r>
              <a:t/>
            </a:r>
            <a:endParaRPr/>
          </a:p>
        </p:txBody>
      </p:sp>
      <p:sp>
        <p:nvSpPr>
          <p:cNvPr id="191" name="Google Shape;191;p29"/>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rgbClr val="000000"/>
              </a:buClr>
              <a:buSzPts val="1600"/>
              <a:buFont typeface="Arial"/>
              <a:buNone/>
            </a:pPr>
            <a:r>
              <a:rPr b="1" lang="sk" sz="1600">
                <a:solidFill>
                  <a:srgbClr val="000000"/>
                </a:solidFill>
              </a:rPr>
              <a:t>Kloubní vzorec:</a:t>
            </a:r>
            <a:endParaRPr b="1" sz="1600">
              <a:solidFill>
                <a:srgbClr val="000000"/>
              </a:solidFill>
            </a:endParaRPr>
          </a:p>
          <a:p>
            <a:pPr indent="-330200" lvl="0" marL="457200" rtl="0" algn="l">
              <a:lnSpc>
                <a:spcPct val="150000"/>
              </a:lnSpc>
              <a:spcBef>
                <a:spcPts val="0"/>
              </a:spcBef>
              <a:spcAft>
                <a:spcPts val="0"/>
              </a:spcAft>
              <a:buSzPts val="1600"/>
              <a:buFont typeface="Roboto"/>
              <a:buChar char="●"/>
            </a:pPr>
            <a:r>
              <a:rPr lang="sk" sz="1600">
                <a:solidFill>
                  <a:srgbClr val="000000"/>
                </a:solidFill>
              </a:rPr>
              <a:t>dle Cyriaxe </a:t>
            </a:r>
            <a:r>
              <a:rPr b="1" lang="sk" sz="1600">
                <a:solidFill>
                  <a:srgbClr val="000000"/>
                </a:solidFill>
              </a:rPr>
              <a:t>ZR - ABD - VR - FL</a:t>
            </a:r>
            <a:r>
              <a:rPr lang="sk" sz="1600">
                <a:solidFill>
                  <a:srgbClr val="000000"/>
                </a:solidFill>
              </a:rPr>
              <a:t> (zahrnuje pohyb lopatky),</a:t>
            </a:r>
            <a:endParaRPr sz="1600">
              <a:solidFill>
                <a:srgbClr val="000000"/>
              </a:solidFill>
            </a:endParaRPr>
          </a:p>
          <a:p>
            <a:pPr indent="-330200" lvl="0" marL="457200" rtl="0" algn="l">
              <a:lnSpc>
                <a:spcPct val="150000"/>
              </a:lnSpc>
              <a:spcBef>
                <a:spcPts val="0"/>
              </a:spcBef>
              <a:spcAft>
                <a:spcPts val="0"/>
              </a:spcAft>
              <a:buSzPts val="1600"/>
              <a:buFont typeface="Roboto"/>
              <a:buChar char="●"/>
            </a:pPr>
            <a:r>
              <a:rPr lang="sk" sz="1600">
                <a:solidFill>
                  <a:srgbClr val="000000"/>
                </a:solidFill>
              </a:rPr>
              <a:t>dle Sachseho </a:t>
            </a:r>
            <a:r>
              <a:rPr b="1" lang="sk" sz="1600">
                <a:solidFill>
                  <a:srgbClr val="000000"/>
                </a:solidFill>
              </a:rPr>
              <a:t>ABD - ZR</a:t>
            </a:r>
            <a:r>
              <a:rPr lang="sk" sz="1600">
                <a:solidFill>
                  <a:srgbClr val="000000"/>
                </a:solidFill>
              </a:rPr>
              <a:t> (při fixované lopatce).</a:t>
            </a:r>
            <a:endParaRPr sz="1600">
              <a:solidFill>
                <a:srgbClr val="000000"/>
              </a:solidFill>
            </a:endParaRPr>
          </a:p>
          <a:p>
            <a:pPr indent="0" lvl="0" marL="0" rtl="0" algn="l">
              <a:lnSpc>
                <a:spcPct val="150000"/>
              </a:lnSpc>
              <a:spcBef>
                <a:spcPts val="0"/>
              </a:spcBef>
              <a:spcAft>
                <a:spcPts val="0"/>
              </a:spcAft>
              <a:buClr>
                <a:srgbClr val="000000"/>
              </a:buClr>
              <a:buSzPts val="1600"/>
              <a:buFont typeface="Arial"/>
              <a:buNone/>
            </a:pPr>
            <a:r>
              <a:t/>
            </a:r>
            <a:endParaRPr sz="1600">
              <a:solidFill>
                <a:srgbClr val="000000"/>
              </a:solidFill>
            </a:endParaRPr>
          </a:p>
          <a:p>
            <a:pPr indent="0" lvl="0" marL="0" rtl="0" algn="l">
              <a:lnSpc>
                <a:spcPct val="150000"/>
              </a:lnSpc>
              <a:spcBef>
                <a:spcPts val="0"/>
              </a:spcBef>
              <a:spcAft>
                <a:spcPts val="0"/>
              </a:spcAft>
              <a:buClr>
                <a:srgbClr val="000000"/>
              </a:buClr>
              <a:buSzPts val="1600"/>
              <a:buFont typeface="Arial"/>
              <a:buNone/>
            </a:pPr>
            <a:r>
              <a:rPr lang="sk" sz="1600">
                <a:solidFill>
                  <a:srgbClr val="000000"/>
                </a:solidFill>
              </a:rPr>
              <a:t>Pohyby v ramenním kloubu lze provádět:</a:t>
            </a:r>
            <a:endParaRPr sz="1600">
              <a:solidFill>
                <a:srgbClr val="000000"/>
              </a:solidFill>
            </a:endParaRPr>
          </a:p>
          <a:p>
            <a:pPr indent="-330200" lvl="0" marL="457200" rtl="0" algn="l">
              <a:lnSpc>
                <a:spcPct val="150000"/>
              </a:lnSpc>
              <a:spcBef>
                <a:spcPts val="0"/>
              </a:spcBef>
              <a:spcAft>
                <a:spcPts val="0"/>
              </a:spcAft>
              <a:buSzPts val="1600"/>
              <a:buChar char="●"/>
            </a:pPr>
            <a:r>
              <a:rPr lang="sk" sz="1600">
                <a:solidFill>
                  <a:srgbClr val="000000"/>
                </a:solidFill>
              </a:rPr>
              <a:t>v rovině sagitální (FL a EXT),</a:t>
            </a:r>
            <a:endParaRPr sz="1600">
              <a:solidFill>
                <a:srgbClr val="000000"/>
              </a:solidFill>
            </a:endParaRPr>
          </a:p>
          <a:p>
            <a:pPr indent="-330200" lvl="0" marL="457200" rtl="0" algn="l">
              <a:lnSpc>
                <a:spcPct val="150000"/>
              </a:lnSpc>
              <a:spcBef>
                <a:spcPts val="0"/>
              </a:spcBef>
              <a:spcAft>
                <a:spcPts val="0"/>
              </a:spcAft>
              <a:buSzPts val="1600"/>
              <a:buChar char="●"/>
            </a:pPr>
            <a:r>
              <a:rPr lang="sk" sz="1600">
                <a:solidFill>
                  <a:srgbClr val="000000"/>
                </a:solidFill>
              </a:rPr>
              <a:t>v rovině frontální (ABD a ADD),</a:t>
            </a:r>
            <a:endParaRPr sz="1600">
              <a:solidFill>
                <a:srgbClr val="000000"/>
              </a:solidFill>
            </a:endParaRPr>
          </a:p>
          <a:p>
            <a:pPr indent="-330200" lvl="0" marL="457200" rtl="0" algn="l">
              <a:lnSpc>
                <a:spcPct val="150000"/>
              </a:lnSpc>
              <a:spcBef>
                <a:spcPts val="0"/>
              </a:spcBef>
              <a:spcAft>
                <a:spcPts val="0"/>
              </a:spcAft>
              <a:buSzPts val="1600"/>
              <a:buChar char="●"/>
            </a:pPr>
            <a:r>
              <a:rPr lang="sk" sz="1600">
                <a:solidFill>
                  <a:srgbClr val="000000"/>
                </a:solidFill>
              </a:rPr>
              <a:t>v rovině transverzální (ZR a VR).</a:t>
            </a:r>
            <a:endParaRPr sz="1600">
              <a:solidFill>
                <a:srgbClr val="000000"/>
              </a:solidFill>
            </a:endParaRPr>
          </a:p>
          <a:p>
            <a:pPr indent="0" lvl="0" marL="0" rtl="0" algn="l">
              <a:lnSpc>
                <a:spcPct val="150000"/>
              </a:lnSpc>
              <a:spcBef>
                <a:spcPts val="0"/>
              </a:spcBef>
              <a:spcAft>
                <a:spcPts val="0"/>
              </a:spcAft>
              <a:buNone/>
            </a:pPr>
            <a:r>
              <a:t/>
            </a:r>
            <a:endParaRPr/>
          </a:p>
        </p:txBody>
      </p:sp>
      <p:pic>
        <p:nvPicPr>
          <p:cNvPr id="192" name="Google Shape;192;p29"/>
          <p:cNvPicPr preferRelativeResize="0"/>
          <p:nvPr/>
        </p:nvPicPr>
        <p:blipFill rotWithShape="1">
          <a:blip r:embed="rId3">
            <a:alphaModFix/>
          </a:blip>
          <a:srcRect b="0" l="0" r="0" t="0"/>
          <a:stretch/>
        </p:blipFill>
        <p:spPr>
          <a:xfrm>
            <a:off x="4789100" y="1113250"/>
            <a:ext cx="2507475" cy="39288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9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40" name="Google Shape;640;p9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400"/>
              <a:t>Luxace GH skloubení:</a:t>
            </a:r>
            <a:endParaRPr b="1" sz="1400"/>
          </a:p>
          <a:p>
            <a:pPr indent="0" lvl="0" marL="0" rtl="0" algn="l">
              <a:lnSpc>
                <a:spcPct val="150000"/>
              </a:lnSpc>
              <a:spcBef>
                <a:spcPts val="0"/>
              </a:spcBef>
              <a:spcAft>
                <a:spcPts val="0"/>
              </a:spcAft>
              <a:buNone/>
            </a:pPr>
            <a:r>
              <a:rPr b="1" lang="sk" sz="1400"/>
              <a:t>Terapie: </a:t>
            </a:r>
            <a:r>
              <a:rPr lang="sk" sz="1400"/>
              <a:t>repozice a následná fixace Desaultovým obvazem (6tt. ADD, VR RK a FLX v LOK), operační řešení u </a:t>
            </a:r>
            <a:r>
              <a:rPr lang="sk" sz="1400">
                <a:solidFill>
                  <a:srgbClr val="212529"/>
                </a:solidFill>
              </a:rPr>
              <a:t>u nereponovatelných luxací (zastaralé luxace, interpozice měkkých tkání) nebo u luxačních zlomenin, u recidivujících luxací s roztržením labrum glenoidale (Bankartova léze), při recidivujících luxacích zvážit rekonstrukci (pouzdra, jamky, proc. coracoideus)</a:t>
            </a:r>
            <a:endParaRPr sz="1400">
              <a:solidFill>
                <a:srgbClr val="212529"/>
              </a:solidFill>
            </a:endParaRPr>
          </a:p>
          <a:p>
            <a:pPr indent="0" lvl="0" marL="0" rtl="0" algn="l">
              <a:lnSpc>
                <a:spcPct val="150000"/>
              </a:lnSpc>
              <a:spcBef>
                <a:spcPts val="0"/>
              </a:spcBef>
              <a:spcAft>
                <a:spcPts val="0"/>
              </a:spcAft>
              <a:buNone/>
            </a:pPr>
            <a:r>
              <a:rPr b="1" lang="sk" sz="1400">
                <a:solidFill>
                  <a:srgbClr val="212529"/>
                </a:solidFill>
              </a:rPr>
              <a:t>RHB (dle indikace lékaře):</a:t>
            </a:r>
            <a:endParaRPr b="1" sz="1400">
              <a:solidFill>
                <a:srgbClr val="212529"/>
              </a:solidFill>
            </a:endParaRPr>
          </a:p>
          <a:p>
            <a:pPr indent="-317500" lvl="0" marL="457200" rtl="0" algn="l">
              <a:lnSpc>
                <a:spcPct val="150000"/>
              </a:lnSpc>
              <a:spcBef>
                <a:spcPts val="0"/>
              </a:spcBef>
              <a:spcAft>
                <a:spcPts val="0"/>
              </a:spcAft>
              <a:buSzPts val="1400"/>
              <a:buChar char="●"/>
            </a:pPr>
            <a:r>
              <a:rPr lang="sk" sz="1400">
                <a:solidFill>
                  <a:srgbClr val="212529"/>
                </a:solidFill>
              </a:rPr>
              <a:t>doba fixace (pozornost na volné segmenty)</a:t>
            </a:r>
            <a:endParaRPr sz="1400">
              <a:solidFill>
                <a:srgbClr val="212529"/>
              </a:solidFill>
            </a:endParaRPr>
          </a:p>
          <a:p>
            <a:pPr indent="-317500" lvl="0" marL="457200" rtl="0" algn="l">
              <a:lnSpc>
                <a:spcPct val="150000"/>
              </a:lnSpc>
              <a:spcBef>
                <a:spcPts val="0"/>
              </a:spcBef>
              <a:spcAft>
                <a:spcPts val="0"/>
              </a:spcAft>
              <a:buSzPts val="1400"/>
              <a:buChar char="●"/>
            </a:pPr>
            <a:r>
              <a:rPr lang="sk" sz="1400">
                <a:solidFill>
                  <a:srgbClr val="212529"/>
                </a:solidFill>
              </a:rPr>
              <a:t>po imobilizaci pozornost na GH kloub</a:t>
            </a:r>
            <a:endParaRPr sz="1400">
              <a:solidFill>
                <a:srgbClr val="212529"/>
              </a:solidFill>
            </a:endParaRPr>
          </a:p>
          <a:p>
            <a:pPr indent="-317500" lvl="0" marL="457200" rtl="0" algn="l">
              <a:lnSpc>
                <a:spcPct val="150000"/>
              </a:lnSpc>
              <a:spcBef>
                <a:spcPts val="0"/>
              </a:spcBef>
              <a:spcAft>
                <a:spcPts val="0"/>
              </a:spcAft>
              <a:buSzPts val="1400"/>
              <a:buChar char="●"/>
            </a:pPr>
            <a:r>
              <a:rPr lang="sk" sz="1400">
                <a:solidFill>
                  <a:srgbClr val="212529"/>
                </a:solidFill>
              </a:rPr>
              <a:t>TMT, MOB, postupné zvyšování ROM (P, Ak s dop., Ak v odlehčení - voda, závěs)</a:t>
            </a:r>
            <a:endParaRPr sz="1400">
              <a:solidFill>
                <a:srgbClr val="212529"/>
              </a:solidFill>
            </a:endParaRPr>
          </a:p>
          <a:p>
            <a:pPr indent="-317500" lvl="0" marL="457200" rtl="0" algn="l">
              <a:lnSpc>
                <a:spcPct val="150000"/>
              </a:lnSpc>
              <a:spcBef>
                <a:spcPts val="0"/>
              </a:spcBef>
              <a:spcAft>
                <a:spcPts val="0"/>
              </a:spcAft>
              <a:buSzPts val="1400"/>
              <a:buChar char="●"/>
            </a:pPr>
            <a:r>
              <a:rPr lang="sk" sz="1400">
                <a:solidFill>
                  <a:srgbClr val="212529"/>
                </a:solidFill>
              </a:rPr>
              <a:t>kyvadlové pohyby (dle Codmana)</a:t>
            </a:r>
            <a:endParaRPr sz="1400">
              <a:solidFill>
                <a:srgbClr val="212529"/>
              </a:solidFill>
            </a:endParaRPr>
          </a:p>
          <a:p>
            <a:pPr indent="-317500" lvl="0" marL="457200" rtl="0" algn="l">
              <a:lnSpc>
                <a:spcPct val="150000"/>
              </a:lnSpc>
              <a:spcBef>
                <a:spcPts val="0"/>
              </a:spcBef>
              <a:spcAft>
                <a:spcPts val="0"/>
              </a:spcAft>
              <a:buSzPts val="1400"/>
              <a:buChar char="●"/>
            </a:pPr>
            <a:r>
              <a:rPr lang="sk" sz="1400">
                <a:solidFill>
                  <a:srgbClr val="212529"/>
                </a:solidFill>
              </a:rPr>
              <a:t>izom. k., aktivace v UKŘ a OKŘ, cvičení proti odporu až po získaní dostateč. ROM při správném timingu svalů)</a:t>
            </a:r>
            <a:endParaRPr sz="1400">
              <a:solidFill>
                <a:srgbClr val="212529"/>
              </a:solidFill>
            </a:endParaRPr>
          </a:p>
          <a:p>
            <a:pPr indent="0" lvl="0" marL="0" rtl="0" algn="l">
              <a:lnSpc>
                <a:spcPct val="150000"/>
              </a:lnSpc>
              <a:spcBef>
                <a:spcPts val="1200"/>
              </a:spcBef>
              <a:spcAft>
                <a:spcPts val="0"/>
              </a:spcAft>
              <a:buNone/>
            </a:pPr>
            <a:r>
              <a:t/>
            </a:r>
            <a:endParaRPr sz="1400">
              <a:solidFill>
                <a:srgbClr val="212529"/>
              </a:solidFill>
            </a:endParaRPr>
          </a:p>
          <a:p>
            <a:pPr indent="0" lvl="0" marL="0" rtl="0" algn="l">
              <a:lnSpc>
                <a:spcPct val="150000"/>
              </a:lnSpc>
              <a:spcBef>
                <a:spcPts val="120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Patologie v oblasti RK</a:t>
            </a:r>
            <a:endParaRPr/>
          </a:p>
        </p:txBody>
      </p:sp>
      <p:pic>
        <p:nvPicPr>
          <p:cNvPr descr="The Hippocratic method is performed with the patient lying in supine position. The practitioner holds the affected limb by the forearm and hand of the patient. The practitioner then places his heel in the axilla of the patient, acting as a fulcrum while the arm of the patient is adducted." id="646" name="Google Shape;646;p93" title="Hippocratic Method of Shoulder Reduction (Reduction in less than 5seconds)">
            <a:hlinkClick r:id="rId3"/>
          </p:cNvPr>
          <p:cNvPicPr preferRelativeResize="0"/>
          <p:nvPr/>
        </p:nvPicPr>
        <p:blipFill>
          <a:blip r:embed="rId4">
            <a:alphaModFix/>
          </a:blip>
          <a:stretch>
            <a:fillRect/>
          </a:stretch>
        </p:blipFill>
        <p:spPr>
          <a:xfrm>
            <a:off x="701200" y="1483088"/>
            <a:ext cx="3870800" cy="2177325"/>
          </a:xfrm>
          <a:prstGeom prst="rect">
            <a:avLst/>
          </a:prstGeom>
          <a:noFill/>
          <a:ln>
            <a:noFill/>
          </a:ln>
        </p:spPr>
      </p:pic>
      <p:pic>
        <p:nvPicPr>
          <p:cNvPr id="647" name="Google Shape;647;p93" title="Spaso Technique for Glenohumeral Dislocation">
            <a:hlinkClick r:id="rId5"/>
          </p:cNvPr>
          <p:cNvPicPr preferRelativeResize="0"/>
          <p:nvPr/>
        </p:nvPicPr>
        <p:blipFill>
          <a:blip r:embed="rId6">
            <a:alphaModFix/>
          </a:blip>
          <a:stretch>
            <a:fillRect/>
          </a:stretch>
        </p:blipFill>
        <p:spPr>
          <a:xfrm>
            <a:off x="4957200" y="540000"/>
            <a:ext cx="3048000" cy="1714500"/>
          </a:xfrm>
          <a:prstGeom prst="rect">
            <a:avLst/>
          </a:prstGeom>
          <a:noFill/>
          <a:ln>
            <a:noFill/>
          </a:ln>
        </p:spPr>
      </p:pic>
      <p:pic>
        <p:nvPicPr>
          <p:cNvPr descr="Metode de reduccio de les luxacion escapulohumerals anteriors" id="648" name="Google Shape;648;p93" title="Spaso method">
            <a:hlinkClick r:id="rId7"/>
          </p:cNvPr>
          <p:cNvPicPr preferRelativeResize="0"/>
          <p:nvPr/>
        </p:nvPicPr>
        <p:blipFill>
          <a:blip r:embed="rId8">
            <a:alphaModFix/>
          </a:blip>
          <a:stretch>
            <a:fillRect/>
          </a:stretch>
        </p:blipFill>
        <p:spPr>
          <a:xfrm>
            <a:off x="4957200" y="248547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9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Patologie v oblasti RK</a:t>
            </a:r>
            <a:endParaRPr/>
          </a:p>
          <a:p>
            <a:pPr indent="0" lvl="0" marL="0" rtl="0" algn="l">
              <a:spcBef>
                <a:spcPts val="0"/>
              </a:spcBef>
              <a:spcAft>
                <a:spcPts val="0"/>
              </a:spcAft>
              <a:buNone/>
            </a:pPr>
            <a:r>
              <a:t/>
            </a:r>
            <a:endParaRPr/>
          </a:p>
        </p:txBody>
      </p:sp>
      <p:sp>
        <p:nvSpPr>
          <p:cNvPr id="654" name="Google Shape;654;p9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800"/>
              <a:t>Luxace GH skloubení:</a:t>
            </a:r>
            <a:endParaRPr b="1" sz="1800"/>
          </a:p>
          <a:p>
            <a:pPr indent="-342900" lvl="0" marL="457200" rtl="0" algn="l">
              <a:lnSpc>
                <a:spcPct val="150000"/>
              </a:lnSpc>
              <a:spcBef>
                <a:spcPts val="0"/>
              </a:spcBef>
              <a:spcAft>
                <a:spcPts val="0"/>
              </a:spcAft>
              <a:buSzPts val="1800"/>
              <a:buChar char="●"/>
            </a:pPr>
            <a:r>
              <a:rPr b="1" lang="sk" sz="1800"/>
              <a:t>Metody: </a:t>
            </a:r>
            <a:r>
              <a:rPr lang="sk" sz="1800"/>
              <a:t>PNF, VRL, DNS, ACT, BPP</a:t>
            </a:r>
            <a:endParaRPr sz="1800"/>
          </a:p>
          <a:p>
            <a:pPr indent="-342900" lvl="0" marL="457200" rtl="0" algn="l">
              <a:lnSpc>
                <a:spcPct val="150000"/>
              </a:lnSpc>
              <a:spcBef>
                <a:spcPts val="0"/>
              </a:spcBef>
              <a:spcAft>
                <a:spcPts val="0"/>
              </a:spcAft>
              <a:buSzPts val="1800"/>
              <a:buChar char="●"/>
            </a:pPr>
            <a:r>
              <a:rPr b="1" lang="sk" sz="1800"/>
              <a:t>Pomůcky: </a:t>
            </a:r>
            <a:r>
              <a:rPr lang="sk" sz="1800"/>
              <a:t>overball, theraband, gymball, tyčka (leh - sed)</a:t>
            </a:r>
            <a:endParaRPr sz="1800"/>
          </a:p>
          <a:p>
            <a:pPr indent="-342900" lvl="0" marL="457200" rtl="0" algn="l">
              <a:lnSpc>
                <a:spcPct val="150000"/>
              </a:lnSpc>
              <a:spcBef>
                <a:spcPts val="0"/>
              </a:spcBef>
              <a:spcAft>
                <a:spcPts val="0"/>
              </a:spcAft>
              <a:buSzPts val="1800"/>
              <a:buChar char="●"/>
            </a:pPr>
            <a:r>
              <a:rPr lang="sk" sz="1800"/>
              <a:t>od 6. tt. izom. cvičení s aproximací do kloubu, možný aktivní pohyb (FLX, EXT, VR proti lehkému odporu, ABD do 45</a:t>
            </a:r>
            <a:r>
              <a:rPr lang="sk" sz="1800">
                <a:solidFill>
                  <a:srgbClr val="404040"/>
                </a:solidFill>
                <a:highlight>
                  <a:srgbClr val="FFFFFF"/>
                </a:highlight>
              </a:rPr>
              <a:t>°, od 8.tt. ABD aktivně do 90°, počáteční pohyb do ZR</a:t>
            </a:r>
            <a:endParaRPr sz="1800">
              <a:solidFill>
                <a:srgbClr val="404040"/>
              </a:solidFill>
              <a:highlight>
                <a:srgbClr val="FFFFFF"/>
              </a:highlight>
            </a:endParaRPr>
          </a:p>
          <a:p>
            <a:pPr indent="-342900" lvl="0" marL="457200" rtl="0" algn="l">
              <a:lnSpc>
                <a:spcPct val="150000"/>
              </a:lnSpc>
              <a:spcBef>
                <a:spcPts val="0"/>
              </a:spcBef>
              <a:spcAft>
                <a:spcPts val="0"/>
              </a:spcAft>
              <a:buSzPts val="1800"/>
              <a:buChar char="●"/>
            </a:pPr>
            <a:r>
              <a:rPr lang="sk" sz="1800">
                <a:solidFill>
                  <a:srgbClr val="404040"/>
                </a:solidFill>
                <a:highlight>
                  <a:srgbClr val="FFFFFF"/>
                </a:highlight>
              </a:rPr>
              <a:t>do 3M KI pohybů do max. ABD a ZR </a:t>
            </a:r>
            <a:br>
              <a:rPr lang="sk" sz="1800">
                <a:solidFill>
                  <a:srgbClr val="404040"/>
                </a:solidFill>
                <a:highlight>
                  <a:srgbClr val="FFFFFF"/>
                </a:highlight>
              </a:rPr>
            </a:br>
            <a:r>
              <a:rPr lang="sk" sz="1800">
                <a:highlight>
                  <a:srgbClr val="FFFFFF"/>
                </a:highlight>
              </a:rPr>
              <a:t> 							</a:t>
            </a:r>
            <a:endParaRPr sz="1800">
              <a:highlight>
                <a:srgbClr val="FFFFFF"/>
              </a:highlight>
            </a:endParaRPr>
          </a:p>
          <a:p>
            <a:pPr indent="0" lvl="0" marL="0" rtl="0" algn="l">
              <a:lnSpc>
                <a:spcPct val="150000"/>
              </a:lnSpc>
              <a:spcBef>
                <a:spcPts val="1200"/>
              </a:spcBef>
              <a:spcAft>
                <a:spcPts val="0"/>
              </a:spcAft>
              <a:buNone/>
            </a:pPr>
            <a:r>
              <a:rPr lang="sk" sz="1800">
                <a:highlight>
                  <a:srgbClr val="FFFFFF"/>
                </a:highlight>
              </a:rPr>
              <a:t>				</a:t>
            </a:r>
            <a:endParaRPr sz="1800"/>
          </a:p>
          <a:p>
            <a:pPr indent="0" lvl="0" marL="0" rtl="0" algn="l">
              <a:lnSpc>
                <a:spcPct val="150000"/>
              </a:lnSpc>
              <a:spcBef>
                <a:spcPts val="0"/>
              </a:spcBef>
              <a:spcAft>
                <a:spcPts val="0"/>
              </a:spcAft>
              <a:buNone/>
            </a:pPr>
            <a:r>
              <a:t/>
            </a:r>
            <a:endParaRPr sz="1800">
              <a:solidFill>
                <a:srgbClr val="212529"/>
              </a:solidFill>
            </a:endParaRPr>
          </a:p>
          <a:p>
            <a:pPr indent="0" lvl="0" marL="0" rtl="0" algn="l">
              <a:lnSpc>
                <a:spcPct val="150000"/>
              </a:lnSpc>
              <a:spcBef>
                <a:spcPts val="1200"/>
              </a:spcBef>
              <a:spcAft>
                <a:spcPts val="0"/>
              </a:spcAft>
              <a:buNone/>
            </a:pPr>
            <a:r>
              <a:t/>
            </a:r>
            <a:endParaRPr sz="1800"/>
          </a:p>
          <a:p>
            <a:pPr indent="0" lvl="0" marL="0" rtl="0" algn="l">
              <a:lnSpc>
                <a:spcPct val="150000"/>
              </a:lnSpc>
              <a:spcBef>
                <a:spcPts val="0"/>
              </a:spcBef>
              <a:spcAft>
                <a:spcPts val="0"/>
              </a:spcAft>
              <a:buNone/>
            </a:pPr>
            <a:r>
              <a:t/>
            </a:r>
            <a:endParaRPr sz="18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60" name="Google Shape;660;p9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900"/>
              <a:t>Zlomeniny v oblasti pažní kosti:</a:t>
            </a:r>
            <a:endParaRPr b="1" sz="1900"/>
          </a:p>
          <a:p>
            <a:pPr indent="0" lvl="0" marL="0" rtl="0" algn="l">
              <a:spcBef>
                <a:spcPts val="0"/>
              </a:spcBef>
              <a:spcAft>
                <a:spcPts val="0"/>
              </a:spcAft>
              <a:buNone/>
            </a:pPr>
            <a:r>
              <a:rPr b="1" lang="sk" sz="1900"/>
              <a:t>A - fraktura proximálního humeru (tuberculi majoris) - </a:t>
            </a:r>
            <a:r>
              <a:rPr lang="sk" sz="1900"/>
              <a:t>častá, pokud bez dislokace (šátek vs. dislokace nutno reponovat a imobilizace 3-5 tt., fixace v ABD dlaze (nepohodlné), lepší pro pacienta </a:t>
            </a:r>
            <a:r>
              <a:rPr lang="sk" sz="1900"/>
              <a:t>otevřená</a:t>
            </a:r>
            <a:r>
              <a:rPr lang="sk" sz="1900"/>
              <a:t> repozice a fixace šroubem</a:t>
            </a:r>
            <a:endParaRPr sz="1900"/>
          </a:p>
          <a:p>
            <a:pPr indent="0" lvl="0" marL="0" rtl="0" algn="l">
              <a:spcBef>
                <a:spcPts val="0"/>
              </a:spcBef>
              <a:spcAft>
                <a:spcPts val="0"/>
              </a:spcAft>
              <a:buNone/>
            </a:pPr>
            <a:r>
              <a:rPr b="1" lang="sk" sz="1900"/>
              <a:t>B - fraktura krčku humeru - </a:t>
            </a:r>
            <a:r>
              <a:rPr lang="sk" sz="1900"/>
              <a:t>vzniká přímým nárazem či pádem na extendovanou HK či LOK - často bez dislokace fragmentů, ke zhojení stačí Desaultův obvaz či ortéza</a:t>
            </a:r>
            <a:endParaRPr sz="1900"/>
          </a:p>
          <a:p>
            <a:pPr indent="-349250" lvl="0" marL="457200" rtl="0" algn="l">
              <a:spcBef>
                <a:spcPts val="0"/>
              </a:spcBef>
              <a:spcAft>
                <a:spcPts val="0"/>
              </a:spcAft>
              <a:buSzPts val="1900"/>
              <a:buChar char="●"/>
            </a:pPr>
            <a:r>
              <a:rPr lang="sk" sz="1900"/>
              <a:t>při pádu na extendovanou HK vznikají ABD zlomeniny (dospělí, čtyřfragmentové), či ADD (děti, dvoufragmentové)</a:t>
            </a:r>
            <a:endParaRPr sz="19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9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66" name="Google Shape;666;p9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400"/>
              <a:t>Zlomeniny v oblasti pažní kosti:</a:t>
            </a:r>
            <a:endParaRPr b="1" sz="1400"/>
          </a:p>
          <a:p>
            <a:pPr indent="0" lvl="0" marL="0" rtl="0" algn="l">
              <a:lnSpc>
                <a:spcPct val="150000"/>
              </a:lnSpc>
              <a:spcBef>
                <a:spcPts val="0"/>
              </a:spcBef>
              <a:spcAft>
                <a:spcPts val="0"/>
              </a:spcAft>
              <a:buNone/>
            </a:pPr>
            <a:r>
              <a:rPr b="1" lang="sk" sz="1400"/>
              <a:t>A - fraktura proximálního humeru </a:t>
            </a:r>
            <a:endParaRPr b="1" sz="1400"/>
          </a:p>
          <a:p>
            <a:pPr indent="-317500" lvl="0" marL="457200" rtl="0" algn="l">
              <a:lnSpc>
                <a:spcPct val="150000"/>
              </a:lnSpc>
              <a:spcBef>
                <a:spcPts val="0"/>
              </a:spcBef>
              <a:spcAft>
                <a:spcPts val="0"/>
              </a:spcAft>
              <a:buSzPts val="1400"/>
              <a:buChar char="●"/>
            </a:pPr>
            <a:r>
              <a:rPr b="1" lang="sk" sz="1400"/>
              <a:t>2-úlomkové zlomeniny - </a:t>
            </a:r>
            <a:r>
              <a:rPr lang="sk" sz="1400"/>
              <a:t>visící sádrový obvaz (mladí lidé - nehrozí ztuhnutí), nedislokovaná zlomenina Desault, u otevřené repozice úhlově stabilní dlaha</a:t>
            </a:r>
            <a:endParaRPr sz="1400"/>
          </a:p>
          <a:p>
            <a:pPr indent="-317500" lvl="0" marL="457200" rtl="0" algn="l">
              <a:lnSpc>
                <a:spcPct val="150000"/>
              </a:lnSpc>
              <a:spcBef>
                <a:spcPts val="0"/>
              </a:spcBef>
              <a:spcAft>
                <a:spcPts val="0"/>
              </a:spcAft>
              <a:buSzPts val="1400"/>
              <a:buChar char="●"/>
            </a:pPr>
            <a:r>
              <a:rPr b="1" lang="sk" sz="1400"/>
              <a:t>víceúlomkové zlomeniny - </a:t>
            </a:r>
            <a:r>
              <a:rPr lang="sk" sz="1400"/>
              <a:t>odlomení obou hrbolků - avaskulární nekróza - operace, u starších jedinců někdy TEP</a:t>
            </a:r>
            <a:endParaRPr sz="1400"/>
          </a:p>
          <a:p>
            <a:pPr indent="0" lvl="0" marL="0" rtl="0" algn="l">
              <a:lnSpc>
                <a:spcPct val="150000"/>
              </a:lnSpc>
              <a:spcBef>
                <a:spcPts val="0"/>
              </a:spcBef>
              <a:spcAft>
                <a:spcPts val="0"/>
              </a:spcAft>
              <a:buNone/>
            </a:pPr>
            <a:r>
              <a:rPr b="1" lang="sk" sz="1400"/>
              <a:t>RHB (dle indikace lékaře): </a:t>
            </a:r>
            <a:endParaRPr b="1" sz="1400"/>
          </a:p>
          <a:p>
            <a:pPr indent="-317500" lvl="0" marL="457200" rtl="0" algn="l">
              <a:lnSpc>
                <a:spcPct val="150000"/>
              </a:lnSpc>
              <a:spcBef>
                <a:spcPts val="0"/>
              </a:spcBef>
              <a:spcAft>
                <a:spcPts val="0"/>
              </a:spcAft>
              <a:buSzPts val="1400"/>
              <a:buAutoNum type="arabicPeriod"/>
            </a:pPr>
            <a:r>
              <a:rPr b="1" lang="sk" sz="1400"/>
              <a:t>SUBAKUT fáze (imobilizovaná končetina)</a:t>
            </a:r>
            <a:endParaRPr b="1" sz="1400"/>
          </a:p>
          <a:p>
            <a:pPr indent="-317500" lvl="0" marL="457200" rtl="0" algn="l">
              <a:lnSpc>
                <a:spcPct val="150000"/>
              </a:lnSpc>
              <a:spcBef>
                <a:spcPts val="0"/>
              </a:spcBef>
              <a:spcAft>
                <a:spcPts val="0"/>
              </a:spcAft>
              <a:buSzPts val="1400"/>
              <a:buChar char="-"/>
            </a:pPr>
            <a:r>
              <a:rPr lang="sk" sz="1400"/>
              <a:t>prevence dystrofických a reflexních změn</a:t>
            </a:r>
            <a:endParaRPr sz="1400"/>
          </a:p>
          <a:p>
            <a:pPr indent="-317500" lvl="0" marL="457200" rtl="0" algn="l">
              <a:lnSpc>
                <a:spcPct val="150000"/>
              </a:lnSpc>
              <a:spcBef>
                <a:spcPts val="0"/>
              </a:spcBef>
              <a:spcAft>
                <a:spcPts val="0"/>
              </a:spcAft>
              <a:buSzPts val="1400"/>
              <a:buChar char="-"/>
            </a:pPr>
            <a:r>
              <a:rPr lang="sk" sz="1400"/>
              <a:t>jednoduché zlomeniny - pár dní po úrazu x komplikované cca 2. tt.</a:t>
            </a:r>
            <a:endParaRPr sz="1400"/>
          </a:p>
          <a:p>
            <a:pPr indent="-317500" lvl="0" marL="457200" rtl="0" algn="l">
              <a:lnSpc>
                <a:spcPct val="150000"/>
              </a:lnSpc>
              <a:spcBef>
                <a:spcPts val="0"/>
              </a:spcBef>
              <a:spcAft>
                <a:spcPts val="0"/>
              </a:spcAft>
              <a:buSzPts val="1400"/>
              <a:buChar char="-"/>
            </a:pPr>
            <a:r>
              <a:rPr lang="sk" sz="1400"/>
              <a:t>aktivace segmentové hybnosti při napřímení Cp a Thp, stabilizace lopatky </a:t>
            </a:r>
            <a:endParaRPr sz="1400"/>
          </a:p>
          <a:p>
            <a:pPr indent="0" lvl="0" marL="457200" rtl="0" algn="l">
              <a:lnSpc>
                <a:spcPct val="150000"/>
              </a:lnSpc>
              <a:spcBef>
                <a:spcPts val="0"/>
              </a:spcBef>
              <a:spcAft>
                <a:spcPts val="0"/>
              </a:spcAft>
              <a:buNone/>
            </a:pPr>
            <a:r>
              <a:t/>
            </a:r>
            <a:endParaRPr sz="1400"/>
          </a:p>
          <a:p>
            <a:pPr indent="0" lvl="0" marL="0" rtl="0" algn="l">
              <a:lnSpc>
                <a:spcPct val="150000"/>
              </a:lnSpc>
              <a:spcBef>
                <a:spcPts val="0"/>
              </a:spcBef>
              <a:spcAft>
                <a:spcPts val="0"/>
              </a:spcAft>
              <a:buNone/>
            </a:pPr>
            <a:r>
              <a:t/>
            </a:r>
            <a:endParaRPr sz="14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9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72" name="Google Shape;672;p9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400"/>
              <a:t>Zlomeniny v oblasti pažní kosti:</a:t>
            </a:r>
            <a:endParaRPr b="1" sz="1400"/>
          </a:p>
          <a:p>
            <a:pPr indent="0" lvl="0" marL="0" rtl="0" algn="l">
              <a:lnSpc>
                <a:spcPct val="150000"/>
              </a:lnSpc>
              <a:spcBef>
                <a:spcPts val="0"/>
              </a:spcBef>
              <a:spcAft>
                <a:spcPts val="0"/>
              </a:spcAft>
              <a:buNone/>
            </a:pPr>
            <a:r>
              <a:rPr b="1" lang="sk" sz="1400"/>
              <a:t>A - fraktura proximálního humeru </a:t>
            </a:r>
            <a:endParaRPr b="1" sz="1400"/>
          </a:p>
          <a:p>
            <a:pPr indent="0" lvl="0" marL="0" rtl="0" algn="l">
              <a:lnSpc>
                <a:spcPct val="150000"/>
              </a:lnSpc>
              <a:spcBef>
                <a:spcPts val="0"/>
              </a:spcBef>
              <a:spcAft>
                <a:spcPts val="0"/>
              </a:spcAft>
              <a:buNone/>
            </a:pPr>
            <a:r>
              <a:rPr b="1" lang="sk" sz="1400" u="sng"/>
              <a:t>Obnova pohyblivosti ST spojení</a:t>
            </a:r>
            <a:endParaRPr b="1" sz="1400" u="sng"/>
          </a:p>
          <a:p>
            <a:pPr indent="-317500" lvl="0" marL="457200" rtl="0" algn="l">
              <a:lnSpc>
                <a:spcPct val="150000"/>
              </a:lnSpc>
              <a:spcBef>
                <a:spcPts val="0"/>
              </a:spcBef>
              <a:spcAft>
                <a:spcPts val="0"/>
              </a:spcAft>
              <a:buSzPts val="1400"/>
              <a:buChar char="●"/>
            </a:pPr>
            <a:r>
              <a:rPr lang="sk" sz="1400"/>
              <a:t>VRL či PNF</a:t>
            </a:r>
            <a:endParaRPr sz="1400"/>
          </a:p>
          <a:p>
            <a:pPr indent="-317500" lvl="0" marL="457200" rtl="0" algn="l">
              <a:lnSpc>
                <a:spcPct val="150000"/>
              </a:lnSpc>
              <a:spcBef>
                <a:spcPts val="0"/>
              </a:spcBef>
              <a:spcAft>
                <a:spcPts val="0"/>
              </a:spcAft>
              <a:buSzPts val="1400"/>
              <a:buChar char="●"/>
            </a:pPr>
            <a:r>
              <a:rPr lang="sk" sz="1400"/>
              <a:t>2.-3. tt. od úrazu aktivní cvičení, kyvadlové pohyby</a:t>
            </a:r>
            <a:endParaRPr sz="1400"/>
          </a:p>
          <a:p>
            <a:pPr indent="-317500" lvl="0" marL="457200" rtl="0" algn="l">
              <a:lnSpc>
                <a:spcPct val="150000"/>
              </a:lnSpc>
              <a:spcBef>
                <a:spcPts val="0"/>
              </a:spcBef>
              <a:spcAft>
                <a:spcPts val="0"/>
              </a:spcAft>
              <a:buSzPts val="1400"/>
              <a:buChar char="●"/>
            </a:pPr>
            <a:r>
              <a:rPr lang="sk" sz="1400"/>
              <a:t>uvolnění svalů</a:t>
            </a:r>
            <a:endParaRPr sz="1400"/>
          </a:p>
          <a:p>
            <a:pPr indent="-317500" lvl="0" marL="457200" rtl="0" algn="l">
              <a:lnSpc>
                <a:spcPct val="150000"/>
              </a:lnSpc>
              <a:spcBef>
                <a:spcPts val="0"/>
              </a:spcBef>
              <a:spcAft>
                <a:spcPts val="0"/>
              </a:spcAft>
              <a:buSzPts val="1400"/>
              <a:buChar char="●"/>
            </a:pPr>
            <a:r>
              <a:rPr lang="sk" sz="1400"/>
              <a:t>oslabení m. TB i RM (především ZRR) - aktivní ZR při fázickém pohybu, tak i v rámci oporné funkce končetiny</a:t>
            </a:r>
            <a:endParaRPr sz="1400"/>
          </a:p>
          <a:p>
            <a:pPr indent="-317500" lvl="0" marL="457200" rtl="0" algn="l">
              <a:lnSpc>
                <a:spcPct val="150000"/>
              </a:lnSpc>
              <a:spcBef>
                <a:spcPts val="0"/>
              </a:spcBef>
              <a:spcAft>
                <a:spcPts val="0"/>
              </a:spcAft>
              <a:buSzPts val="1400"/>
              <a:buChar char="●"/>
            </a:pPr>
            <a:r>
              <a:rPr lang="sk" sz="1400"/>
              <a:t>kinesiotaping</a:t>
            </a:r>
            <a:endParaRPr sz="1400"/>
          </a:p>
          <a:p>
            <a:pPr indent="0" lvl="0" marL="0" rtl="0" algn="l">
              <a:lnSpc>
                <a:spcPct val="150000"/>
              </a:lnSpc>
              <a:spcBef>
                <a:spcPts val="0"/>
              </a:spcBef>
              <a:spcAft>
                <a:spcPts val="0"/>
              </a:spcAft>
              <a:buNone/>
            </a:pPr>
            <a:r>
              <a:rPr b="1" lang="sk" sz="1400" u="sng"/>
              <a:t>Nervově-svalová stabilizace GH kloubu</a:t>
            </a:r>
            <a:endParaRPr b="1" sz="1400" u="sng"/>
          </a:p>
          <a:p>
            <a:pPr indent="-317500" lvl="0" marL="457200" rtl="0" algn="l">
              <a:lnSpc>
                <a:spcPct val="150000"/>
              </a:lnSpc>
              <a:spcBef>
                <a:spcPts val="0"/>
              </a:spcBef>
              <a:spcAft>
                <a:spcPts val="0"/>
              </a:spcAft>
              <a:buSzPts val="1400"/>
              <a:buChar char="●"/>
            </a:pPr>
            <a:r>
              <a:rPr lang="sk" sz="1400"/>
              <a:t>UKŘ - opora o předloktí a dlaň ruky (zvýšení axiální zátěže humeru), tlak končetiny do labilních ploch (overball, míče, molitan)</a:t>
            </a:r>
            <a:endParaRPr b="1" sz="1400" u="sng"/>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9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78" name="Google Shape;678;p9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600" u="sng"/>
              <a:t>RHB specifické motoriky ramenního pletence</a:t>
            </a:r>
            <a:endParaRPr sz="1600">
              <a:highlight>
                <a:srgbClr val="FFFFFF"/>
              </a:highlight>
            </a:endParaRPr>
          </a:p>
          <a:p>
            <a:pPr indent="-330200" lvl="0" marL="457200" rtl="0" algn="l">
              <a:lnSpc>
                <a:spcPct val="150000"/>
              </a:lnSpc>
              <a:spcBef>
                <a:spcPts val="0"/>
              </a:spcBef>
              <a:spcAft>
                <a:spcPts val="0"/>
              </a:spcAft>
              <a:buSzPts val="1600"/>
              <a:buChar char="●"/>
            </a:pPr>
            <a:r>
              <a:rPr lang="sk" sz="1600"/>
              <a:t>nekomplikované zlomeniny již od 4. týdne po úrazu, vyjímečně během 2. měsíce, pro zahájení nutna aktivní elevace a ABD alespoň 135° s dostatečným rozsahem pohybu lopatky</a:t>
            </a:r>
            <a:endParaRPr sz="1600"/>
          </a:p>
          <a:p>
            <a:pPr indent="-330200" lvl="0" marL="457200" rtl="0" algn="l">
              <a:lnSpc>
                <a:spcPct val="150000"/>
              </a:lnSpc>
              <a:spcBef>
                <a:spcPts val="0"/>
              </a:spcBef>
              <a:spcAft>
                <a:spcPts val="0"/>
              </a:spcAft>
              <a:buSzPts val="1600"/>
              <a:buChar char="●"/>
            </a:pPr>
            <a:r>
              <a:rPr lang="sk" sz="1600"/>
              <a:t>cílené cvičení kolemkloubního svalstva – trénink stabilizační funkce v opoře a rychlé střídání koncentrické x excentrické aktivity (míče, therabandy)</a:t>
            </a:r>
            <a:endParaRPr sz="1600"/>
          </a:p>
          <a:p>
            <a:pPr indent="-330200" lvl="0" marL="457200" rtl="0" algn="l">
              <a:lnSpc>
                <a:spcPct val="150000"/>
              </a:lnSpc>
              <a:spcBef>
                <a:spcPts val="0"/>
              </a:spcBef>
              <a:spcAft>
                <a:spcPts val="0"/>
              </a:spcAft>
              <a:buSzPts val="1600"/>
              <a:buChar char="●"/>
            </a:pPr>
            <a:r>
              <a:rPr lang="sk" sz="1600"/>
              <a:t>nácvik specifických pohybů (vykonávání povolání či sportu)</a:t>
            </a:r>
            <a:endParaRPr sz="1600"/>
          </a:p>
          <a:p>
            <a:pPr indent="-330200" lvl="0" marL="457200" rtl="0" algn="l">
              <a:lnSpc>
                <a:spcPct val="150000"/>
              </a:lnSpc>
              <a:spcBef>
                <a:spcPts val="0"/>
              </a:spcBef>
              <a:spcAft>
                <a:spcPts val="0"/>
              </a:spcAft>
              <a:buSzPts val="1600"/>
              <a:buChar char="●"/>
            </a:pPr>
            <a:r>
              <a:rPr lang="sk" sz="1600"/>
              <a:t>uspokojivý návrat fce RK – 3-4M (do konce 6.M nutné domácí cvičení) </a:t>
            </a:r>
            <a:endParaRPr sz="16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9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84" name="Google Shape;684;p9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sk" sz="1100"/>
              <a:t>Zlomeniny diafýzy humeru:</a:t>
            </a:r>
            <a:endParaRPr b="1" sz="1100"/>
          </a:p>
          <a:p>
            <a:pPr indent="-298450" lvl="0" marL="457200" rtl="0" algn="l">
              <a:lnSpc>
                <a:spcPct val="150000"/>
              </a:lnSpc>
              <a:spcBef>
                <a:spcPts val="0"/>
              </a:spcBef>
              <a:spcAft>
                <a:spcPts val="0"/>
              </a:spcAft>
              <a:buSzPts val="1100"/>
              <a:buChar char="●"/>
            </a:pPr>
            <a:r>
              <a:rPr lang="sk" sz="1100"/>
              <a:t>vznik při přímém nárazu na paži během pádu, pádem na LOK, úderem těžkého předmětu, ojediněle prudký pohyb svalů (osvalení jedinci)</a:t>
            </a:r>
            <a:endParaRPr sz="1100"/>
          </a:p>
          <a:p>
            <a:pPr indent="-298450" lvl="0" marL="457200" rtl="0" algn="l">
              <a:lnSpc>
                <a:spcPct val="150000"/>
              </a:lnSpc>
              <a:spcBef>
                <a:spcPts val="0"/>
              </a:spcBef>
              <a:spcAft>
                <a:spcPts val="0"/>
              </a:spcAft>
              <a:buSzPts val="1100"/>
              <a:buChar char="●"/>
            </a:pPr>
            <a:r>
              <a:rPr lang="sk" sz="1100"/>
              <a:t>podle výšky lomné linie typická dislokace (bývá poškozen i n. radialis či a. brachialis)</a:t>
            </a:r>
            <a:endParaRPr sz="1100"/>
          </a:p>
          <a:p>
            <a:pPr indent="0" lvl="0" marL="0" rtl="0" algn="l">
              <a:lnSpc>
                <a:spcPct val="150000"/>
              </a:lnSpc>
              <a:spcBef>
                <a:spcPts val="0"/>
              </a:spcBef>
              <a:spcAft>
                <a:spcPts val="0"/>
              </a:spcAft>
              <a:buNone/>
            </a:pPr>
            <a:r>
              <a:rPr b="1" lang="sk" sz="1100"/>
              <a:t>Léčba: </a:t>
            </a:r>
            <a:endParaRPr b="1" sz="1100"/>
          </a:p>
          <a:p>
            <a:pPr indent="-298450" lvl="0" marL="457200" rtl="0" algn="l">
              <a:lnSpc>
                <a:spcPct val="150000"/>
              </a:lnSpc>
              <a:spcBef>
                <a:spcPts val="0"/>
              </a:spcBef>
              <a:spcAft>
                <a:spcPts val="0"/>
              </a:spcAft>
              <a:buSzPts val="1100"/>
              <a:buChar char="●"/>
            </a:pPr>
            <a:r>
              <a:rPr lang="sk" sz="1100"/>
              <a:t>konzervativní (visící sádrový obvaz)</a:t>
            </a:r>
            <a:endParaRPr sz="1100"/>
          </a:p>
          <a:p>
            <a:pPr indent="-298450" lvl="0" marL="457200" rtl="0" algn="l">
              <a:lnSpc>
                <a:spcPct val="150000"/>
              </a:lnSpc>
              <a:spcBef>
                <a:spcPts val="0"/>
              </a:spcBef>
              <a:spcAft>
                <a:spcPts val="0"/>
              </a:spcAft>
              <a:buSzPts val="1100"/>
              <a:buChar char="●"/>
            </a:pPr>
            <a:r>
              <a:rPr lang="sk" sz="1100"/>
              <a:t>chirurgická (pokud není možné/úspěšné konzervativní řešení, či je přidružené poškození tepny či nervu)</a:t>
            </a:r>
            <a:endParaRPr sz="1100"/>
          </a:p>
          <a:p>
            <a:pPr indent="0" lvl="0" marL="0" rtl="0" algn="l">
              <a:lnSpc>
                <a:spcPct val="150000"/>
              </a:lnSpc>
              <a:spcBef>
                <a:spcPts val="0"/>
              </a:spcBef>
              <a:spcAft>
                <a:spcPts val="0"/>
              </a:spcAft>
              <a:buNone/>
            </a:pPr>
            <a:r>
              <a:rPr b="1" lang="sk" sz="1100"/>
              <a:t>Zlomeniny distální (suprakondylické):</a:t>
            </a:r>
            <a:endParaRPr b="1" sz="1100"/>
          </a:p>
          <a:p>
            <a:pPr indent="-298450" lvl="0" marL="457200" rtl="0" algn="l">
              <a:lnSpc>
                <a:spcPct val="150000"/>
              </a:lnSpc>
              <a:spcBef>
                <a:spcPts val="0"/>
              </a:spcBef>
              <a:spcAft>
                <a:spcPts val="0"/>
              </a:spcAft>
              <a:buSzPts val="1100"/>
              <a:buChar char="●"/>
            </a:pPr>
            <a:r>
              <a:rPr lang="sk" sz="1100"/>
              <a:t>typicky u dětí</a:t>
            </a:r>
            <a:endParaRPr sz="1100"/>
          </a:p>
          <a:p>
            <a:pPr indent="0" lvl="0" marL="0" rtl="0" algn="l">
              <a:lnSpc>
                <a:spcPct val="150000"/>
              </a:lnSpc>
              <a:spcBef>
                <a:spcPts val="0"/>
              </a:spcBef>
              <a:spcAft>
                <a:spcPts val="0"/>
              </a:spcAft>
              <a:buNone/>
            </a:pPr>
            <a:r>
              <a:rPr b="1" lang="sk" sz="1100"/>
              <a:t>KO:</a:t>
            </a:r>
            <a:r>
              <a:rPr lang="sk" sz="1100"/>
              <a:t> hematom a otok LOK, pohyblivost</a:t>
            </a:r>
            <a:endParaRPr sz="1100"/>
          </a:p>
          <a:p>
            <a:pPr indent="0" lvl="0" marL="0" rtl="0" algn="l">
              <a:lnSpc>
                <a:spcPct val="150000"/>
              </a:lnSpc>
              <a:spcBef>
                <a:spcPts val="0"/>
              </a:spcBef>
              <a:spcAft>
                <a:spcPts val="0"/>
              </a:spcAft>
              <a:buNone/>
            </a:pPr>
            <a:r>
              <a:rPr b="1" lang="sk" sz="1100"/>
              <a:t>Rozeznáváme 2 typy: </a:t>
            </a:r>
            <a:endParaRPr b="1" sz="1100"/>
          </a:p>
          <a:p>
            <a:pPr indent="-298450" lvl="0" marL="457200" rtl="0" algn="l">
              <a:lnSpc>
                <a:spcPct val="150000"/>
              </a:lnSpc>
              <a:spcBef>
                <a:spcPts val="0"/>
              </a:spcBef>
              <a:spcAft>
                <a:spcPts val="0"/>
              </a:spcAft>
              <a:buSzPts val="1100"/>
              <a:buChar char="●"/>
            </a:pPr>
            <a:r>
              <a:rPr b="1" lang="sk" sz="1100"/>
              <a:t>Extenční typ - </a:t>
            </a:r>
            <a:r>
              <a:rPr lang="sk" sz="1100"/>
              <a:t>častý, dorzální dislokace distálního fragmentu, komplikace, těžší pro reponaci</a:t>
            </a:r>
            <a:endParaRPr sz="1100"/>
          </a:p>
          <a:p>
            <a:pPr indent="-298450" lvl="0" marL="457200" rtl="0" algn="l">
              <a:lnSpc>
                <a:spcPct val="150000"/>
              </a:lnSpc>
              <a:spcBef>
                <a:spcPts val="0"/>
              </a:spcBef>
              <a:spcAft>
                <a:spcPts val="0"/>
              </a:spcAft>
              <a:buSzPts val="1100"/>
              <a:buChar char="●"/>
            </a:pPr>
            <a:r>
              <a:rPr b="1" lang="sk" sz="1100"/>
              <a:t>Flekční typ - </a:t>
            </a:r>
            <a:r>
              <a:rPr lang="sk" sz="1100"/>
              <a:t>méně častý, volární dislokace distálního fragmentu, méně komplikací a lehčí pro reponaci, riziko poškození n. radialis a a. brachialis</a:t>
            </a:r>
            <a:endParaRPr sz="1100"/>
          </a:p>
          <a:p>
            <a:pPr indent="0" lvl="0" marL="0" rtl="0" algn="l">
              <a:lnSpc>
                <a:spcPct val="150000"/>
              </a:lnSpc>
              <a:spcBef>
                <a:spcPts val="0"/>
              </a:spcBef>
              <a:spcAft>
                <a:spcPts val="0"/>
              </a:spcAft>
              <a:buNone/>
            </a:pPr>
            <a:r>
              <a:rPr b="1" lang="sk" sz="1100"/>
              <a:t>Léčba: </a:t>
            </a:r>
            <a:r>
              <a:rPr lang="sk" sz="1100"/>
              <a:t>repozice a sádrový obvaz (3 tt.)</a:t>
            </a:r>
            <a:endParaRPr sz="11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690" name="Google Shape;690;p10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b="1" lang="sk" sz="1800"/>
              <a:t>Zlomeniny distální (suprakondylické):</a:t>
            </a:r>
            <a:endParaRPr b="1" sz="1800"/>
          </a:p>
          <a:p>
            <a:pPr indent="-342900" lvl="0" marL="457200" rtl="0" algn="l">
              <a:lnSpc>
                <a:spcPct val="150000"/>
              </a:lnSpc>
              <a:spcBef>
                <a:spcPts val="0"/>
              </a:spcBef>
              <a:spcAft>
                <a:spcPts val="0"/>
              </a:spcAft>
              <a:buSzPts val="1800"/>
              <a:buChar char="●"/>
            </a:pPr>
            <a:r>
              <a:rPr b="1" lang="sk" sz="1800"/>
              <a:t>Imobilizace - </a:t>
            </a:r>
            <a:r>
              <a:rPr lang="sk" sz="1800"/>
              <a:t>cvičení volných segmentů bez ROT</a:t>
            </a:r>
            <a:endParaRPr sz="1800"/>
          </a:p>
          <a:p>
            <a:pPr indent="-342900" lvl="0" marL="457200" rtl="0" algn="l">
              <a:lnSpc>
                <a:spcPct val="150000"/>
              </a:lnSpc>
              <a:spcBef>
                <a:spcPts val="0"/>
              </a:spcBef>
              <a:spcAft>
                <a:spcPts val="0"/>
              </a:spcAft>
              <a:buSzPts val="1800"/>
              <a:buChar char="●"/>
            </a:pPr>
            <a:r>
              <a:rPr lang="sk" sz="1800"/>
              <a:t>častá velká citlivost a bolestivost LOK, násilně nerozcvičujeme (pasivně), aktivně v nebolestivém rozsahu, facilitace pohybem kontralaterální HK</a:t>
            </a:r>
            <a:endParaRPr sz="1800"/>
          </a:p>
          <a:p>
            <a:pPr indent="-342900" lvl="0" marL="457200" rtl="0" algn="l">
              <a:lnSpc>
                <a:spcPct val="150000"/>
              </a:lnSpc>
              <a:spcBef>
                <a:spcPts val="0"/>
              </a:spcBef>
              <a:spcAft>
                <a:spcPts val="0"/>
              </a:spcAft>
              <a:buSzPts val="1800"/>
              <a:buChar char="●"/>
            </a:pPr>
            <a:r>
              <a:rPr lang="sk" sz="1800"/>
              <a:t>eliminace otoku, zvýšení ROM a zapojení HK do tělesného schématu</a:t>
            </a:r>
            <a:endParaRPr sz="1800"/>
          </a:p>
          <a:p>
            <a:pPr indent="-342900" lvl="0" marL="457200" rtl="0" algn="l">
              <a:lnSpc>
                <a:spcPct val="150000"/>
              </a:lnSpc>
              <a:spcBef>
                <a:spcPts val="0"/>
              </a:spcBef>
              <a:spcAft>
                <a:spcPts val="0"/>
              </a:spcAft>
              <a:buSzPts val="1800"/>
              <a:buChar char="●"/>
            </a:pPr>
            <a:r>
              <a:rPr lang="sk" sz="1800"/>
              <a:t>MT měkkých struktur v oblasti LOK i ve vzdálenějších segmentech</a:t>
            </a:r>
            <a:endParaRPr sz="1800"/>
          </a:p>
          <a:p>
            <a:pPr indent="-342900" lvl="0" marL="457200" rtl="0" algn="l">
              <a:lnSpc>
                <a:spcPct val="150000"/>
              </a:lnSpc>
              <a:spcBef>
                <a:spcPts val="0"/>
              </a:spcBef>
              <a:spcAft>
                <a:spcPts val="0"/>
              </a:spcAft>
              <a:buSzPts val="1800"/>
              <a:buChar char="●"/>
            </a:pPr>
            <a:r>
              <a:rPr lang="sk" sz="1800"/>
              <a:t>PNF, VRL, DNS</a:t>
            </a:r>
            <a:endParaRPr sz="1800"/>
          </a:p>
          <a:p>
            <a:pPr indent="0" lvl="0" marL="0" rtl="0" algn="l">
              <a:lnSpc>
                <a:spcPct val="150000"/>
              </a:lnSpc>
              <a:spcBef>
                <a:spcPts val="0"/>
              </a:spcBef>
              <a:spcAft>
                <a:spcPts val="0"/>
              </a:spcAft>
              <a:buNone/>
            </a:pPr>
            <a:r>
              <a:t/>
            </a: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0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Patologie v oblasti RK</a:t>
            </a:r>
            <a:endParaRPr/>
          </a:p>
        </p:txBody>
      </p:sp>
      <p:sp>
        <p:nvSpPr>
          <p:cNvPr id="696" name="Google Shape;696;p10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500"/>
              <a:t>Ruptura RM:</a:t>
            </a:r>
            <a:endParaRPr b="1" sz="1500"/>
          </a:p>
          <a:p>
            <a:pPr indent="-323850" lvl="0" marL="457200" rtl="0" algn="l">
              <a:spcBef>
                <a:spcPts val="0"/>
              </a:spcBef>
              <a:spcAft>
                <a:spcPts val="0"/>
              </a:spcAft>
              <a:buSzPts val="1500"/>
              <a:buChar char="●"/>
            </a:pPr>
            <a:r>
              <a:rPr lang="sk" sz="1500"/>
              <a:t>multifaktoriální etiologie (</a:t>
            </a:r>
            <a:r>
              <a:rPr lang="sk" sz="1500"/>
              <a:t>důsledek</a:t>
            </a:r>
            <a:r>
              <a:rPr lang="sk" sz="1500"/>
              <a:t> chronického subakromiálního impingementu, progresivní degenerace šlachy, trauma)</a:t>
            </a:r>
            <a:endParaRPr sz="1500"/>
          </a:p>
          <a:p>
            <a:pPr indent="-323850" lvl="0" marL="457200" rtl="0" algn="l">
              <a:spcBef>
                <a:spcPts val="0"/>
              </a:spcBef>
              <a:spcAft>
                <a:spcPts val="0"/>
              </a:spcAft>
              <a:buSzPts val="1500"/>
              <a:buChar char="●"/>
            </a:pPr>
            <a:r>
              <a:rPr lang="sk" sz="1500"/>
              <a:t>pády na extendovanou HK, na L část RK, prudké těžké tlačení/náhlé tahání, akutní ruptura RM ojedinělá, ale možná</a:t>
            </a:r>
            <a:endParaRPr sz="1500"/>
          </a:p>
          <a:p>
            <a:pPr indent="0" lvl="0" marL="0" rtl="0" algn="l">
              <a:spcBef>
                <a:spcPts val="0"/>
              </a:spcBef>
              <a:spcAft>
                <a:spcPts val="0"/>
              </a:spcAft>
              <a:buNone/>
            </a:pPr>
            <a:r>
              <a:rPr b="1" lang="sk" sz="1500"/>
              <a:t>KO: </a:t>
            </a:r>
            <a:endParaRPr b="1" sz="1500"/>
          </a:p>
          <a:p>
            <a:pPr indent="-323850" lvl="0" marL="457200" rtl="0" algn="l">
              <a:spcBef>
                <a:spcPts val="0"/>
              </a:spcBef>
              <a:spcAft>
                <a:spcPts val="0"/>
              </a:spcAft>
              <a:buSzPts val="1500"/>
              <a:buChar char="●"/>
            </a:pPr>
            <a:r>
              <a:rPr lang="sk" sz="1500"/>
              <a:t>bolest, omezení Akt. ROM v RK, P ROM v RK bez omezení, </a:t>
            </a:r>
            <a:r>
              <a:rPr lang="sk" sz="1500"/>
              <a:t> pozit. odporové testy, </a:t>
            </a:r>
            <a:r>
              <a:rPr lang="sk" sz="1500"/>
              <a:t>hypotrofie svalů RK (především m. supraspinatus, m. deltoideus)</a:t>
            </a:r>
            <a:endParaRPr sz="1500"/>
          </a:p>
          <a:p>
            <a:pPr indent="0" lvl="0" marL="0" rtl="0" algn="l">
              <a:spcBef>
                <a:spcPts val="0"/>
              </a:spcBef>
              <a:spcAft>
                <a:spcPts val="0"/>
              </a:spcAft>
              <a:buNone/>
            </a:pPr>
            <a:r>
              <a:rPr b="1" lang="sk" sz="1500"/>
              <a:t>Léčba: </a:t>
            </a:r>
            <a:endParaRPr b="1" sz="1500"/>
          </a:p>
          <a:p>
            <a:pPr indent="-323850" lvl="0" marL="457200" rtl="0" algn="l">
              <a:spcBef>
                <a:spcPts val="0"/>
              </a:spcBef>
              <a:spcAft>
                <a:spcPts val="0"/>
              </a:spcAft>
              <a:buSzPts val="1500"/>
              <a:buChar char="●"/>
            </a:pPr>
            <a:r>
              <a:rPr lang="sk" sz="1500"/>
              <a:t>operace (sutura šlach a subakromiální dekomprese), poté 6tt fixace v ABD dlaze 60</a:t>
            </a:r>
            <a:r>
              <a:rPr lang="sk" sz="1500"/>
              <a:t>°</a:t>
            </a:r>
            <a:endParaRPr sz="1500"/>
          </a:p>
          <a:p>
            <a:pPr indent="-323850" lvl="0" marL="457200" rtl="0" algn="l">
              <a:spcBef>
                <a:spcPts val="0"/>
              </a:spcBef>
              <a:spcAft>
                <a:spcPts val="0"/>
              </a:spcAft>
              <a:buSzPts val="1500"/>
              <a:buChar char="●"/>
            </a:pPr>
            <a:r>
              <a:rPr lang="sk" sz="1500"/>
              <a:t>během fixace zákaz Akt. pohybu, pasivní FT (motodlaha), zákaz Akt. ABD a FLX, po 6tt. aktivní asistované cvičení</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sternoclavicularis (SC)</a:t>
            </a:r>
            <a:endParaRPr/>
          </a:p>
        </p:txBody>
      </p:sp>
      <p:sp>
        <p:nvSpPr>
          <p:cNvPr id="198" name="Google Shape;198;p30"/>
          <p:cNvSpPr txBox="1"/>
          <p:nvPr>
            <p:ph idx="1" type="body"/>
          </p:nvPr>
        </p:nvSpPr>
        <p:spPr>
          <a:xfrm>
            <a:off x="540000" y="1269000"/>
            <a:ext cx="40893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sk" sz="1400">
                <a:solidFill>
                  <a:srgbClr val="000000"/>
                </a:solidFill>
              </a:rPr>
              <a:t>skloubení proximální části sterna a mediálního konce claviculy</a:t>
            </a:r>
            <a:endParaRPr sz="1400">
              <a:solidFill>
                <a:srgbClr val="000000"/>
              </a:solidFill>
            </a:endParaRPr>
          </a:p>
          <a:p>
            <a:pPr indent="-317500" lvl="0" marL="457200" rtl="0" algn="l">
              <a:lnSpc>
                <a:spcPct val="150000"/>
              </a:lnSpc>
              <a:spcBef>
                <a:spcPts val="0"/>
              </a:spcBef>
              <a:spcAft>
                <a:spcPts val="0"/>
              </a:spcAft>
              <a:buSzPts val="1400"/>
              <a:buChar char="●"/>
            </a:pPr>
            <a:r>
              <a:rPr lang="sk" sz="1400">
                <a:solidFill>
                  <a:srgbClr val="000000"/>
                </a:solidFill>
              </a:rPr>
              <a:t>kloubní plocha claviculy je větší než jamka na manubrium sterni – clavicula kraniálně vyčnívá nad jamku</a:t>
            </a:r>
            <a:endParaRPr sz="1400">
              <a:solidFill>
                <a:srgbClr val="000000"/>
              </a:solidFill>
            </a:endParaRPr>
          </a:p>
          <a:p>
            <a:pPr indent="-317500" lvl="0" marL="457200" rtl="0" algn="l">
              <a:lnSpc>
                <a:spcPct val="150000"/>
              </a:lnSpc>
              <a:spcBef>
                <a:spcPts val="0"/>
              </a:spcBef>
              <a:spcAft>
                <a:spcPts val="0"/>
              </a:spcAft>
              <a:buSzPts val="1400"/>
              <a:buChar char="●"/>
            </a:pPr>
            <a:r>
              <a:rPr b="1" lang="sk" sz="1400">
                <a:solidFill>
                  <a:srgbClr val="000000"/>
                </a:solidFill>
              </a:rPr>
              <a:t>kloub složený </a:t>
            </a:r>
            <a:r>
              <a:rPr lang="sk" sz="1400">
                <a:solidFill>
                  <a:srgbClr val="000000"/>
                </a:solidFill>
              </a:rPr>
              <a:t>- mezi styčné plochy je vložen </a:t>
            </a:r>
            <a:r>
              <a:rPr b="1" lang="sk" sz="1400">
                <a:solidFill>
                  <a:srgbClr val="1155CC"/>
                </a:solidFill>
              </a:rPr>
              <a:t>discus articularis </a:t>
            </a:r>
            <a:r>
              <a:rPr lang="sk" sz="1400">
                <a:solidFill>
                  <a:srgbClr val="000000"/>
                </a:solidFill>
              </a:rPr>
              <a:t>– z vazivové chrupavky, silnější kraniálně a dorzálně, po celém obvodu spojen s kloubním pouzdrem</a:t>
            </a:r>
            <a:endParaRPr sz="1400">
              <a:solidFill>
                <a:srgbClr val="000000"/>
              </a:solidFill>
            </a:endParaRPr>
          </a:p>
          <a:p>
            <a:pPr indent="-317500" lvl="0" marL="457200" rtl="0" algn="l">
              <a:lnSpc>
                <a:spcPct val="150000"/>
              </a:lnSpc>
              <a:spcBef>
                <a:spcPts val="0"/>
              </a:spcBef>
              <a:spcAft>
                <a:spcPts val="0"/>
              </a:spcAft>
              <a:buSzPts val="1400"/>
              <a:buChar char="●"/>
            </a:pPr>
            <a:r>
              <a:rPr lang="sk" sz="1400">
                <a:solidFill>
                  <a:srgbClr val="000000"/>
                </a:solidFill>
              </a:rPr>
              <a:t>pohyby jsou možné téměř ve všech směrech</a:t>
            </a:r>
            <a:endParaRPr sz="1400">
              <a:solidFill>
                <a:srgbClr val="000000"/>
              </a:solidFill>
            </a:endParaRPr>
          </a:p>
          <a:p>
            <a:pPr indent="-317500" lvl="0" marL="457200" rtl="0" algn="l">
              <a:lnSpc>
                <a:spcPct val="150000"/>
              </a:lnSpc>
              <a:spcBef>
                <a:spcPts val="0"/>
              </a:spcBef>
              <a:spcAft>
                <a:spcPts val="0"/>
              </a:spcAft>
              <a:buSzPts val="1400"/>
              <a:buChar char="●"/>
            </a:pPr>
            <a:r>
              <a:rPr lang="sk" sz="1400">
                <a:solidFill>
                  <a:srgbClr val="000000"/>
                </a:solidFill>
              </a:rPr>
              <a:t>pohyb SC kloubu spojen s pohybem v AC kloubu</a:t>
            </a:r>
            <a:endParaRPr sz="1400">
              <a:solidFill>
                <a:srgbClr val="000000"/>
              </a:solidFill>
            </a:endParaRPr>
          </a:p>
          <a:p>
            <a:pPr indent="0" lvl="0" marL="0" rtl="0" algn="l">
              <a:lnSpc>
                <a:spcPct val="150000"/>
              </a:lnSpc>
              <a:spcBef>
                <a:spcPts val="0"/>
              </a:spcBef>
              <a:spcAft>
                <a:spcPts val="0"/>
              </a:spcAft>
              <a:buNone/>
            </a:pPr>
            <a:r>
              <a:t/>
            </a:r>
            <a:endParaRPr sz="1900"/>
          </a:p>
        </p:txBody>
      </p:sp>
      <p:pic>
        <p:nvPicPr>
          <p:cNvPr id="199" name="Google Shape;199;p30"/>
          <p:cNvPicPr preferRelativeResize="0"/>
          <p:nvPr/>
        </p:nvPicPr>
        <p:blipFill>
          <a:blip r:embed="rId3">
            <a:alphaModFix/>
          </a:blip>
          <a:stretch>
            <a:fillRect/>
          </a:stretch>
        </p:blipFill>
        <p:spPr>
          <a:xfrm>
            <a:off x="4781700" y="1269000"/>
            <a:ext cx="4209900" cy="2292056"/>
          </a:xfrm>
          <a:prstGeom prst="rect">
            <a:avLst/>
          </a:prstGeom>
          <a:noFill/>
          <a:ln>
            <a:noFill/>
          </a:ln>
        </p:spPr>
      </p:pic>
      <p:sp>
        <p:nvSpPr>
          <p:cNvPr id="200" name="Google Shape;200;p30"/>
          <p:cNvSpPr txBox="1"/>
          <p:nvPr/>
        </p:nvSpPr>
        <p:spPr>
          <a:xfrm>
            <a:off x="5386650" y="35610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https://www.wikiskripta.eu/w/Articulatio_sternoclavicularis</a:t>
            </a:r>
            <a:r>
              <a:rPr lang="sk" sz="800"/>
              <a:t> </a:t>
            </a:r>
            <a:endParaRPr sz="8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10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702" name="Google Shape;702;p102"/>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400"/>
              <a:t>Ruptura RM:</a:t>
            </a:r>
            <a:endParaRPr b="1" sz="1400"/>
          </a:p>
          <a:p>
            <a:pPr indent="0" lvl="0" marL="0" rtl="0" algn="l">
              <a:spcBef>
                <a:spcPts val="0"/>
              </a:spcBef>
              <a:spcAft>
                <a:spcPts val="0"/>
              </a:spcAft>
              <a:buClr>
                <a:schemeClr val="dk1"/>
              </a:buClr>
              <a:buSzPts val="1100"/>
              <a:buFont typeface="Arial"/>
              <a:buNone/>
            </a:pPr>
            <a:r>
              <a:rPr b="1" lang="sk" sz="1400">
                <a:solidFill>
                  <a:srgbClr val="404040"/>
                </a:solidFill>
              </a:rPr>
              <a:t>RHB (dle indikace lékaře):</a:t>
            </a:r>
            <a:r>
              <a:rPr b="1" lang="sk" sz="1400"/>
              <a:t>			</a:t>
            </a:r>
            <a:endParaRPr b="1" sz="1400"/>
          </a:p>
          <a:p>
            <a:pPr indent="0" lvl="0" marL="0" rtl="0" algn="l">
              <a:lnSpc>
                <a:spcPct val="115000"/>
              </a:lnSpc>
              <a:spcBef>
                <a:spcPts val="1200"/>
              </a:spcBef>
              <a:spcAft>
                <a:spcPts val="0"/>
              </a:spcAft>
              <a:buClr>
                <a:schemeClr val="dk1"/>
              </a:buClr>
              <a:buSzPts val="1100"/>
              <a:buFont typeface="Arial"/>
              <a:buNone/>
            </a:pPr>
            <a:r>
              <a:rPr b="1" lang="sk" sz="1400">
                <a:solidFill>
                  <a:srgbClr val="404040"/>
                </a:solidFill>
              </a:rPr>
              <a:t>1. a 2. stupeň podle Gschwenda:</a:t>
            </a:r>
            <a:r>
              <a:rPr b="1" lang="sk" sz="1400"/>
              <a:t>				</a:t>
            </a:r>
            <a:endParaRPr b="1" sz="1400"/>
          </a:p>
          <a:p>
            <a:pPr indent="-317500" lvl="0" marL="457200" rtl="0" algn="l">
              <a:lnSpc>
                <a:spcPct val="115000"/>
              </a:lnSpc>
              <a:spcBef>
                <a:spcPts val="1200"/>
              </a:spcBef>
              <a:spcAft>
                <a:spcPts val="0"/>
              </a:spcAft>
              <a:buSzPts val="1400"/>
              <a:buChar char="●"/>
            </a:pPr>
            <a:r>
              <a:rPr b="1" lang="sk" sz="1400">
                <a:solidFill>
                  <a:srgbClr val="404040"/>
                </a:solidFill>
              </a:rPr>
              <a:t>I. fáze (0. – 2. tt. po op.) – </a:t>
            </a:r>
            <a:r>
              <a:rPr lang="sk" sz="1400">
                <a:solidFill>
                  <a:srgbClr val="404040"/>
                </a:solidFill>
              </a:rPr>
              <a:t>ortéza, kryoterapie, pasivní pohyb limitován do 90°, 20° extenze, 70° VR (ne za zády) – ne plný rozsah, aby nedocházelo k natahování operovaných struktur, pasivní ZR zakázána při rekonstrukci m. subscapularis, kyvadlové pohyby, aktivní pohyby v nefixovaných částech (loket, zápěstí, prsty, Cp) MT</a:t>
            </a:r>
            <a:endParaRPr sz="1400"/>
          </a:p>
          <a:p>
            <a:pPr indent="-317500" lvl="0" marL="457200" rtl="0" algn="l">
              <a:lnSpc>
                <a:spcPct val="115000"/>
              </a:lnSpc>
              <a:spcBef>
                <a:spcPts val="0"/>
              </a:spcBef>
              <a:spcAft>
                <a:spcPts val="0"/>
              </a:spcAft>
              <a:buSzPts val="1400"/>
              <a:buChar char="●"/>
            </a:pPr>
            <a:r>
              <a:rPr b="1" lang="sk" sz="1400">
                <a:solidFill>
                  <a:srgbClr val="404040"/>
                </a:solidFill>
              </a:rPr>
              <a:t>II. fáze (2. – 6. tt. po op.) – </a:t>
            </a:r>
            <a:r>
              <a:rPr lang="sk" sz="1400">
                <a:solidFill>
                  <a:srgbClr val="404040"/>
                </a:solidFill>
              </a:rPr>
              <a:t>používání ortézy během dne omezujeme, stabilizační cvičení GH a lopatky (UKŘ, izolovaná deprese a retrakce lopatky), TMT a MOB</a:t>
            </a:r>
            <a:endParaRPr sz="1400"/>
          </a:p>
          <a:p>
            <a:pPr indent="-317500" lvl="0" marL="457200" rtl="0" algn="l">
              <a:lnSpc>
                <a:spcPct val="115000"/>
              </a:lnSpc>
              <a:spcBef>
                <a:spcPts val="0"/>
              </a:spcBef>
              <a:spcAft>
                <a:spcPts val="0"/>
              </a:spcAft>
              <a:buSzPts val="1400"/>
              <a:buChar char="●"/>
            </a:pPr>
            <a:r>
              <a:rPr b="1" lang="sk" sz="1400">
                <a:solidFill>
                  <a:srgbClr val="404040"/>
                </a:solidFill>
              </a:rPr>
              <a:t>III. fáze (6. – 12. tt. po op.) –</a:t>
            </a:r>
            <a:r>
              <a:rPr lang="sk" sz="1400">
                <a:solidFill>
                  <a:srgbClr val="404040"/>
                </a:solidFill>
              </a:rPr>
              <a:t> ortézu pacient používá jen v noci, rozsah není limitován, začátek s asistovaným aktivním a aktivním pohybem v celém rozsahu (UKŘ, OKŘ, Flow-in, Redcord, therabandy, PNF, DNS, VRL, aj.), zařazujeme jemné posilovací cviky</a:t>
            </a:r>
            <a:endParaRPr sz="1400">
              <a:solidFill>
                <a:srgbClr val="404040"/>
              </a:solidFill>
            </a:endParaRPr>
          </a:p>
          <a:p>
            <a:pPr indent="0" lvl="0" marL="0" rtl="0" algn="l">
              <a:lnSpc>
                <a:spcPct val="115000"/>
              </a:lnSpc>
              <a:spcBef>
                <a:spcPts val="1200"/>
              </a:spcBef>
              <a:spcAft>
                <a:spcPts val="0"/>
              </a:spcAft>
              <a:buClr>
                <a:schemeClr val="dk1"/>
              </a:buClr>
              <a:buSzPts val="1100"/>
              <a:buFont typeface="Arial"/>
              <a:buNone/>
            </a:pPr>
            <a:r>
              <a:rPr lang="sk" sz="1400">
                <a:solidFill>
                  <a:srgbClr val="404040"/>
                </a:solidFill>
              </a:rPr>
              <a:t>(Kolář, 2009)</a:t>
            </a:r>
            <a:endParaRPr sz="1400"/>
          </a:p>
          <a:p>
            <a:pPr indent="0" lvl="0" marL="0" rtl="0" algn="l">
              <a:spcBef>
                <a:spcPts val="1200"/>
              </a:spcBef>
              <a:spcAft>
                <a:spcPts val="0"/>
              </a:spcAft>
              <a:buClr>
                <a:schemeClr val="dk1"/>
              </a:buClr>
              <a:buSzPts val="1100"/>
              <a:buFont typeface="Arial"/>
              <a:buNone/>
            </a:pPr>
            <a:r>
              <a:rPr lang="sk" sz="1400"/>
              <a:t>				</a:t>
            </a:r>
            <a:endParaRPr sz="1400"/>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None/>
            </a:pPr>
            <a:r>
              <a:t/>
            </a:r>
            <a:endParaRPr sz="14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0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708" name="Google Shape;708;p10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400"/>
              <a:t>Ruptura RM:</a:t>
            </a:r>
            <a:endParaRPr b="1" sz="1400"/>
          </a:p>
          <a:p>
            <a:pPr indent="0" lvl="0" marL="0" rtl="0" algn="l">
              <a:spcBef>
                <a:spcPts val="0"/>
              </a:spcBef>
              <a:spcAft>
                <a:spcPts val="0"/>
              </a:spcAft>
              <a:buNone/>
            </a:pPr>
            <a:r>
              <a:rPr b="1" lang="sk" sz="1400">
                <a:solidFill>
                  <a:srgbClr val="404040"/>
                </a:solidFill>
              </a:rPr>
              <a:t>RHB (dle indikace lékaře):</a:t>
            </a:r>
            <a:r>
              <a:rPr b="1" lang="sk" sz="1400"/>
              <a:t>	</a:t>
            </a:r>
            <a:endParaRPr b="1" sz="1400"/>
          </a:p>
          <a:p>
            <a:pPr indent="0" lvl="0" marL="0" rtl="0" algn="l">
              <a:spcBef>
                <a:spcPts val="0"/>
              </a:spcBef>
              <a:spcAft>
                <a:spcPts val="0"/>
              </a:spcAft>
              <a:buNone/>
            </a:pPr>
            <a:r>
              <a:rPr b="1" lang="sk" sz="1400">
                <a:solidFill>
                  <a:srgbClr val="404040"/>
                </a:solidFill>
              </a:rPr>
              <a:t>IV. Fáze (12. – 18. týden od výkonu) – </a:t>
            </a:r>
            <a:r>
              <a:rPr lang="sk" sz="1400">
                <a:solidFill>
                  <a:srgbClr val="404040"/>
                </a:solidFill>
              </a:rPr>
              <a:t>odporová cvičení, posturální uvědomnění, PNF, DNS, pružné tahy, plyometrická cvičení, dynamická cvičení, aj.</a:t>
            </a:r>
            <a:r>
              <a:rPr lang="sk" sz="1400"/>
              <a:t>					</a:t>
            </a:r>
            <a:endParaRPr sz="1400"/>
          </a:p>
          <a:p>
            <a:pPr indent="0" lvl="0" marL="0" rtl="0" algn="l">
              <a:lnSpc>
                <a:spcPct val="115000"/>
              </a:lnSpc>
              <a:spcBef>
                <a:spcPts val="1200"/>
              </a:spcBef>
              <a:spcAft>
                <a:spcPts val="0"/>
              </a:spcAft>
              <a:buNone/>
            </a:pPr>
            <a:r>
              <a:rPr b="1" lang="sk" sz="1400">
                <a:solidFill>
                  <a:srgbClr val="404040"/>
                </a:solidFill>
              </a:rPr>
              <a:t>3. a 4. stupeň dle Gschwenda</a:t>
            </a:r>
            <a:r>
              <a:rPr b="1" lang="sk" sz="1400"/>
              <a:t>					</a:t>
            </a:r>
            <a:endParaRPr b="1" sz="1400"/>
          </a:p>
          <a:p>
            <a:pPr indent="-317500" lvl="0" marL="457200" rtl="0" algn="l">
              <a:lnSpc>
                <a:spcPct val="115000"/>
              </a:lnSpc>
              <a:spcBef>
                <a:spcPts val="1200"/>
              </a:spcBef>
              <a:spcAft>
                <a:spcPts val="0"/>
              </a:spcAft>
              <a:buSzPts val="1400"/>
              <a:buChar char="●"/>
            </a:pPr>
            <a:r>
              <a:rPr b="1" lang="sk" sz="1400">
                <a:solidFill>
                  <a:srgbClr val="404040"/>
                </a:solidFill>
              </a:rPr>
              <a:t>I. fáze (0. – 2. týden po op.) – </a:t>
            </a:r>
            <a:r>
              <a:rPr lang="sk" sz="1400">
                <a:solidFill>
                  <a:srgbClr val="404040"/>
                </a:solidFill>
              </a:rPr>
              <a:t>podobně jako u 1. – 2. stupně</a:t>
            </a:r>
            <a:endParaRPr sz="1400">
              <a:solidFill>
                <a:srgbClr val="404040"/>
              </a:solidFill>
            </a:endParaRPr>
          </a:p>
          <a:p>
            <a:pPr indent="-317500" lvl="0" marL="457200" rtl="0" algn="l">
              <a:lnSpc>
                <a:spcPct val="115000"/>
              </a:lnSpc>
              <a:spcBef>
                <a:spcPts val="0"/>
              </a:spcBef>
              <a:spcAft>
                <a:spcPts val="0"/>
              </a:spcAft>
              <a:buSzPts val="1400"/>
              <a:buChar char="●"/>
            </a:pPr>
            <a:r>
              <a:rPr b="1" lang="sk" sz="1400">
                <a:solidFill>
                  <a:srgbClr val="404040"/>
                </a:solidFill>
              </a:rPr>
              <a:t>II. fáze (2. – 6. týden po op.) – </a:t>
            </a:r>
            <a:r>
              <a:rPr lang="sk" sz="1400">
                <a:solidFill>
                  <a:srgbClr val="404040"/>
                </a:solidFill>
              </a:rPr>
              <a:t>postup stejný jako u 1. – 2. stupně, ale ortézu doporučenu nosit stále</a:t>
            </a:r>
            <a:endParaRPr sz="1400">
              <a:solidFill>
                <a:srgbClr val="404040"/>
              </a:solidFill>
            </a:endParaRPr>
          </a:p>
          <a:p>
            <a:pPr indent="-317500" lvl="0" marL="457200" rtl="0" algn="l">
              <a:lnSpc>
                <a:spcPct val="115000"/>
              </a:lnSpc>
              <a:spcBef>
                <a:spcPts val="0"/>
              </a:spcBef>
              <a:spcAft>
                <a:spcPts val="0"/>
              </a:spcAft>
              <a:buSzPts val="1400"/>
              <a:buChar char="●"/>
            </a:pPr>
            <a:r>
              <a:rPr b="1" lang="sk" sz="1400">
                <a:solidFill>
                  <a:srgbClr val="404040"/>
                </a:solidFill>
              </a:rPr>
              <a:t>III. fáze (6. – 12. týden po op.)</a:t>
            </a:r>
            <a:r>
              <a:rPr lang="sk" sz="1400">
                <a:solidFill>
                  <a:srgbClr val="404040"/>
                </a:solidFill>
              </a:rPr>
              <a:t> ortézu doporučujeme odkládat, rozsah pohybu není limitován, pouze omezujeme zvedání paže nad hlavu</a:t>
            </a:r>
            <a:r>
              <a:rPr lang="sk" sz="1400"/>
              <a:t>				</a:t>
            </a:r>
            <a:endParaRPr sz="1400"/>
          </a:p>
          <a:p>
            <a:pPr indent="-317500" lvl="0" marL="457200" rtl="0" algn="l">
              <a:lnSpc>
                <a:spcPct val="115000"/>
              </a:lnSpc>
              <a:spcBef>
                <a:spcPts val="0"/>
              </a:spcBef>
              <a:spcAft>
                <a:spcPts val="0"/>
              </a:spcAft>
              <a:buSzPts val="1400"/>
              <a:buChar char="●"/>
            </a:pPr>
            <a:r>
              <a:rPr b="1" lang="sk" sz="1400">
                <a:solidFill>
                  <a:srgbClr val="404040"/>
                </a:solidFill>
              </a:rPr>
              <a:t>IV. Fáze (12. – 18. týden po op.)</a:t>
            </a:r>
            <a:r>
              <a:rPr lang="sk" sz="1400">
                <a:solidFill>
                  <a:srgbClr val="404040"/>
                </a:solidFill>
              </a:rPr>
              <a:t> odporová cvičení, pokud je průběh hojení bez komplikací Sport bez omezení – po 6 měsících </a:t>
            </a:r>
            <a:endParaRPr sz="1400">
              <a:solidFill>
                <a:srgbClr val="404040"/>
              </a:solidFill>
            </a:endParaRPr>
          </a:p>
          <a:p>
            <a:pPr indent="0" lvl="0" marL="0" rtl="0" algn="l">
              <a:lnSpc>
                <a:spcPct val="115000"/>
              </a:lnSpc>
              <a:spcBef>
                <a:spcPts val="1200"/>
              </a:spcBef>
              <a:spcAft>
                <a:spcPts val="0"/>
              </a:spcAft>
              <a:buNone/>
            </a:pPr>
            <a:r>
              <a:rPr lang="sk" sz="1400"/>
              <a:t>					</a:t>
            </a:r>
            <a:endParaRPr sz="1400"/>
          </a:p>
          <a:p>
            <a:pPr indent="0" lvl="0" marL="0" rtl="0" algn="l">
              <a:spcBef>
                <a:spcPts val="0"/>
              </a:spcBef>
              <a:spcAft>
                <a:spcPts val="0"/>
              </a:spcAft>
              <a:buNone/>
            </a:pPr>
            <a:r>
              <a:rPr lang="sk" sz="1400"/>
              <a:t>				</a:t>
            </a:r>
            <a:endParaRPr sz="1400"/>
          </a:p>
          <a:p>
            <a:pPr indent="0" lvl="0" marL="0" rtl="0" algn="l">
              <a:spcBef>
                <a:spcPts val="0"/>
              </a:spcBef>
              <a:spcAft>
                <a:spcPts val="0"/>
              </a:spcAft>
              <a:buNone/>
            </a:pPr>
            <a:r>
              <a:rPr lang="sk" sz="1400"/>
              <a:t>			</a:t>
            </a:r>
            <a:endParaRPr sz="1400"/>
          </a:p>
          <a:p>
            <a:pPr indent="0" lvl="0" marL="0" rtl="0" algn="l">
              <a:spcBef>
                <a:spcPts val="0"/>
              </a:spcBef>
              <a:spcAft>
                <a:spcPts val="0"/>
              </a:spcAft>
              <a:buNone/>
            </a:pPr>
            <a:r>
              <a:rPr lang="sk" sz="1400"/>
              <a:t>		</a:t>
            </a:r>
            <a:endParaRPr sz="1400"/>
          </a:p>
          <a:p>
            <a:pPr indent="0" lvl="0" marL="0" rtl="0" algn="l">
              <a:spcBef>
                <a:spcPts val="0"/>
              </a:spcBef>
              <a:spcAft>
                <a:spcPts val="0"/>
              </a:spcAft>
              <a:buClr>
                <a:schemeClr val="dk1"/>
              </a:buClr>
              <a:buSzPts val="1100"/>
              <a:buFont typeface="Arial"/>
              <a:buNone/>
            </a:pPr>
            <a:r>
              <a:t/>
            </a:r>
            <a:endParaRPr b="1" sz="14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0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714" name="Google Shape;714;p10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Ruptura RM </a:t>
            </a:r>
            <a:r>
              <a:rPr lang="sk" sz="1400"/>
              <a:t>není ojedinělý stav, s vyšším věkem incidence roste, i u stavů bez bolesti může být nalezena</a:t>
            </a:r>
            <a:endParaRPr sz="1400"/>
          </a:p>
          <a:p>
            <a:pPr indent="-317500" lvl="0" marL="457200" rtl="0" algn="l">
              <a:spcBef>
                <a:spcPts val="0"/>
              </a:spcBef>
              <a:spcAft>
                <a:spcPts val="0"/>
              </a:spcAft>
              <a:buSzPts val="1400"/>
              <a:buChar char="●"/>
            </a:pPr>
            <a:r>
              <a:rPr lang="sk" sz="1400"/>
              <a:t>Pozor na slova - nebolestivý RK může po nalezení “začít bolet”, sval jakoby “visí na nitce” - nocebo efekt</a:t>
            </a:r>
            <a:endParaRPr sz="1400"/>
          </a:p>
          <a:p>
            <a:pPr indent="-317500" lvl="0" marL="457200" rtl="0" algn="l">
              <a:spcBef>
                <a:spcPts val="0"/>
              </a:spcBef>
              <a:spcAft>
                <a:spcPts val="0"/>
              </a:spcAft>
              <a:buSzPts val="1400"/>
              <a:buChar char="●"/>
            </a:pPr>
            <a:r>
              <a:rPr lang="sk" sz="1400"/>
              <a:t>Variabilita tvaru šlach (RM plochý tvar)</a:t>
            </a:r>
            <a:endParaRPr sz="1400"/>
          </a:p>
          <a:p>
            <a:pPr indent="-317500" lvl="0" marL="457200" rtl="0" algn="l">
              <a:spcBef>
                <a:spcPts val="0"/>
              </a:spcBef>
              <a:spcAft>
                <a:spcPts val="0"/>
              </a:spcAft>
              <a:buSzPts val="1400"/>
              <a:buChar char="●"/>
            </a:pPr>
            <a:r>
              <a:rPr lang="sk" sz="1400"/>
              <a:t>všechny 4 šlachy svalů RM jsou spojeny v 1 plochou širokou kontinuální strukturu rozepjatou kolem hlavice humeru (m. subscapularis je také propojen s ostatními přes clBB</a:t>
            </a:r>
            <a:endParaRPr sz="1400"/>
          </a:p>
          <a:p>
            <a:pPr indent="-317500" lvl="0" marL="457200" rtl="0" algn="l">
              <a:spcBef>
                <a:spcPts val="0"/>
              </a:spcBef>
              <a:spcAft>
                <a:spcPts val="0"/>
              </a:spcAft>
              <a:buSzPts val="1400"/>
              <a:buChar char="●"/>
            </a:pPr>
            <a:r>
              <a:rPr lang="sk" sz="1400"/>
              <a:t>“the hole in the blanket does not mean the whole blanket is useless” - pozit. efekt cvičení na ostatní část “kontinua”</a:t>
            </a:r>
            <a:endParaRPr sz="1400"/>
          </a:p>
          <a:p>
            <a:pPr indent="-317500" lvl="0" marL="457200" rtl="0" algn="l">
              <a:spcBef>
                <a:spcPts val="0"/>
              </a:spcBef>
              <a:spcAft>
                <a:spcPts val="0"/>
              </a:spcAft>
              <a:buSzPts val="1400"/>
              <a:buChar char="●"/>
            </a:pPr>
            <a:r>
              <a:rPr lang="sk" sz="1400"/>
              <a:t>“díra v papíře”, zatáhnout za oba konce papíru - neroztrhne se (šlachy mnohem “tlustší” než papír)</a:t>
            </a:r>
            <a:endParaRPr sz="1400"/>
          </a:p>
          <a:p>
            <a:pPr indent="-317500" lvl="0" marL="457200" rtl="0" algn="l">
              <a:spcBef>
                <a:spcPts val="0"/>
              </a:spcBef>
              <a:spcAft>
                <a:spcPts val="0"/>
              </a:spcAft>
              <a:buSzPts val="1400"/>
              <a:buChar char="●"/>
            </a:pPr>
            <a:r>
              <a:rPr lang="sk" sz="1400"/>
              <a:t>konzervativní či operační řešení (nerozhoduje pouze rozsah a místo poškození, ale i úroveň PA, celkového zdraví a “fitness”, sociální status a úroveň vzdělání pacienta) </a:t>
            </a:r>
            <a:endParaRPr sz="14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0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pic>
        <p:nvPicPr>
          <p:cNvPr id="720" name="Google Shape;720;p105"/>
          <p:cNvPicPr preferRelativeResize="0"/>
          <p:nvPr/>
        </p:nvPicPr>
        <p:blipFill>
          <a:blip r:embed="rId3">
            <a:alphaModFix/>
          </a:blip>
          <a:stretch>
            <a:fillRect/>
          </a:stretch>
        </p:blipFill>
        <p:spPr>
          <a:xfrm>
            <a:off x="887175" y="1038525"/>
            <a:ext cx="7012907" cy="3960000"/>
          </a:xfrm>
          <a:prstGeom prst="rect">
            <a:avLst/>
          </a:prstGeom>
          <a:noFill/>
          <a:ln>
            <a:noFill/>
          </a:ln>
        </p:spPr>
      </p:pic>
      <p:sp>
        <p:nvSpPr>
          <p:cNvPr id="721" name="Google Shape;721;p105"/>
          <p:cNvSpPr txBox="1"/>
          <p:nvPr/>
        </p:nvSpPr>
        <p:spPr>
          <a:xfrm>
            <a:off x="887175" y="4906875"/>
            <a:ext cx="2478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https://www.thesports.physio/a-hole-in-the-blanket/</a:t>
            </a:r>
            <a:r>
              <a:rPr lang="sk" sz="800"/>
              <a:t> </a:t>
            </a:r>
            <a:endParaRPr sz="8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0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sp>
        <p:nvSpPr>
          <p:cNvPr id="727" name="Google Shape;727;p106"/>
          <p:cNvSpPr txBox="1"/>
          <p:nvPr>
            <p:ph idx="1" type="body"/>
          </p:nvPr>
        </p:nvSpPr>
        <p:spPr>
          <a:xfrm>
            <a:off x="540000" y="1194277"/>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Ruptura clBB:</a:t>
            </a:r>
            <a:endParaRPr b="1" sz="1400"/>
          </a:p>
          <a:p>
            <a:pPr indent="0" lvl="0" marL="0" rtl="0" algn="l">
              <a:spcBef>
                <a:spcPts val="0"/>
              </a:spcBef>
              <a:spcAft>
                <a:spcPts val="0"/>
              </a:spcAft>
              <a:buNone/>
            </a:pPr>
            <a:r>
              <a:rPr lang="sk" sz="1400">
                <a:highlight>
                  <a:srgbClr val="FFFFFF"/>
                </a:highlight>
              </a:rPr>
              <a:t>repetitivní zvedání a dosahování paží nad hlavu = zánět, mikroruptury a degenerativní změny šlachy, které mohou vyústit až k ruptuře, typicky pacienit nad 40 let, u mladých pacientů jsou ruptury výjimečné, nejčastěji na degenerativním podkladě</a:t>
            </a:r>
            <a:endParaRPr sz="1400">
              <a:highlight>
                <a:srgbClr val="FFFFFF"/>
              </a:highlight>
            </a:endParaRPr>
          </a:p>
          <a:p>
            <a:pPr indent="0" lvl="0" marL="0" rtl="0" algn="l">
              <a:spcBef>
                <a:spcPts val="0"/>
              </a:spcBef>
              <a:spcAft>
                <a:spcPts val="0"/>
              </a:spcAft>
              <a:buNone/>
            </a:pPr>
            <a:r>
              <a:rPr b="1" lang="sk" sz="1400">
                <a:highlight>
                  <a:srgbClr val="FFFFFF"/>
                </a:highlight>
              </a:rPr>
              <a:t>KO:</a:t>
            </a:r>
            <a:r>
              <a:rPr lang="sk" sz="1400">
                <a:highlight>
                  <a:srgbClr val="FFFFFF"/>
                </a:highlight>
              </a:rPr>
              <a:t> tendinitida + pokles sv. bříška, “boule“ přímo nad antekubitální fossou svědčí pro akutní rupturu šlachy, nutná další vyšetření: UZ, MRI, artroskopie</a:t>
            </a:r>
            <a:br>
              <a:rPr lang="sk" sz="1400">
                <a:highlight>
                  <a:srgbClr val="FFFFFF"/>
                </a:highlight>
              </a:rPr>
            </a:br>
            <a:r>
              <a:rPr b="1" lang="sk" sz="1400">
                <a:highlight>
                  <a:srgbClr val="FFFFFF"/>
                </a:highlight>
              </a:rPr>
              <a:t>Typy: </a:t>
            </a:r>
            <a:r>
              <a:rPr lang="sk" sz="1400">
                <a:highlight>
                  <a:srgbClr val="FFFFFF"/>
                </a:highlight>
              </a:rPr>
              <a:t>poranění proxim. části cl, poranění svalové části, poranění distálního úponu, SLAP léze (poranění šlach v místě úponu na tuberculum supraglenoidale)		</a:t>
            </a:r>
            <a:br>
              <a:rPr lang="sk" sz="1400">
                <a:highlight>
                  <a:srgbClr val="FFFFFF"/>
                </a:highlight>
              </a:rPr>
            </a:br>
            <a:r>
              <a:rPr b="1" lang="sk" sz="1400">
                <a:highlight>
                  <a:srgbClr val="FFFFFF"/>
                </a:highlight>
              </a:rPr>
              <a:t>Léčba: </a:t>
            </a:r>
            <a:r>
              <a:rPr lang="sk" sz="1400">
                <a:highlight>
                  <a:srgbClr val="FFFFFF"/>
                </a:highlight>
              </a:rPr>
              <a:t>dle věku a rozsahu poškození (u starších konezvartivní postup, u mladších pacientů operační řešení)</a:t>
            </a:r>
            <a:br>
              <a:rPr lang="sk" sz="1400">
                <a:highlight>
                  <a:srgbClr val="FFFFFF"/>
                </a:highlight>
              </a:rPr>
            </a:br>
            <a:r>
              <a:rPr b="1" lang="sk" sz="1400">
                <a:highlight>
                  <a:srgbClr val="FFFFFF"/>
                </a:highlight>
              </a:rPr>
              <a:t>RHB: </a:t>
            </a:r>
            <a:r>
              <a:rPr lang="sk" sz="1400">
                <a:highlight>
                  <a:srgbClr val="FFFFFF"/>
                </a:highlight>
              </a:rPr>
              <a:t>aktivní cvičení dle operatéra (cca po 4 – 6 týdnech), do vyjmutí stehů dovolen šetrný pohyb v loketním kloubu v nebolestivém rozsahu, později možná pasivní cvičení všech pohybů v rameni i v lokti, poté izometrická cvičení, cvičení v UKŘ, později dynamická cvičení proti odporu, techniky MT, mobilizace (šetrně) </a:t>
            </a:r>
            <a:br>
              <a:rPr lang="sk" sz="1400">
                <a:highlight>
                  <a:srgbClr val="FFFFFF"/>
                </a:highlight>
              </a:rPr>
            </a:br>
            <a:r>
              <a:rPr lang="sk" sz="1400">
                <a:highlight>
                  <a:srgbClr val="FFFFFF"/>
                </a:highlight>
              </a:rPr>
              <a:t> 							</a:t>
            </a:r>
            <a:endParaRPr sz="1400">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indent="0" lvl="0" marL="0" rtl="0" algn="l">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indent="0" lvl="0" marL="0" rtl="0" algn="l">
              <a:spcBef>
                <a:spcPts val="0"/>
              </a:spcBef>
              <a:spcAft>
                <a:spcPts val="0"/>
              </a:spcAft>
              <a:buClr>
                <a:schemeClr val="dk1"/>
              </a:buClr>
              <a:buSzPts val="1100"/>
              <a:buFont typeface="Arial"/>
              <a:buNone/>
            </a:pPr>
            <a:r>
              <a:rPr lang="sk" sz="1400">
                <a:highlight>
                  <a:srgbClr val="FFFFFF"/>
                </a:highlight>
              </a:rPr>
              <a:t>			</a:t>
            </a:r>
            <a:endParaRPr sz="1400">
              <a:highlight>
                <a:srgbClr val="FFFFFF"/>
              </a:highlight>
            </a:endParaRPr>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None/>
            </a:pPr>
            <a:r>
              <a:t/>
            </a:r>
            <a:endParaRPr b="1" sz="14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0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Patologie v oblasti RK</a:t>
            </a:r>
            <a:endParaRPr/>
          </a:p>
          <a:p>
            <a:pPr indent="0" lvl="0" marL="0" rtl="0" algn="l">
              <a:spcBef>
                <a:spcPts val="0"/>
              </a:spcBef>
              <a:spcAft>
                <a:spcPts val="0"/>
              </a:spcAft>
              <a:buNone/>
            </a:pPr>
            <a:r>
              <a:t/>
            </a:r>
            <a:endParaRPr/>
          </a:p>
        </p:txBody>
      </p:sp>
      <p:pic>
        <p:nvPicPr>
          <p:cNvPr id="733" name="Google Shape;733;p107" title="RARE distal bilateral biceps tendon rupture. #biceps #training #injury #workout #athlete #strength">
            <a:hlinkClick r:id="rId3"/>
          </p:cNvPr>
          <p:cNvPicPr preferRelativeResize="0"/>
          <p:nvPr/>
        </p:nvPicPr>
        <p:blipFill>
          <a:blip r:embed="rId4">
            <a:alphaModFix/>
          </a:blip>
          <a:stretch>
            <a:fillRect/>
          </a:stretch>
        </p:blipFill>
        <p:spPr>
          <a:xfrm>
            <a:off x="521500" y="1113250"/>
            <a:ext cx="3048000" cy="1714500"/>
          </a:xfrm>
          <a:prstGeom prst="rect">
            <a:avLst/>
          </a:prstGeom>
          <a:noFill/>
          <a:ln>
            <a:noFill/>
          </a:ln>
        </p:spPr>
      </p:pic>
      <p:pic>
        <p:nvPicPr>
          <p:cNvPr id="734" name="Google Shape;734;p107"/>
          <p:cNvPicPr preferRelativeResize="0"/>
          <p:nvPr/>
        </p:nvPicPr>
        <p:blipFill>
          <a:blip r:embed="rId5">
            <a:alphaModFix/>
          </a:blip>
          <a:stretch>
            <a:fillRect/>
          </a:stretch>
        </p:blipFill>
        <p:spPr>
          <a:xfrm>
            <a:off x="5533813" y="241100"/>
            <a:ext cx="3221375" cy="2416025"/>
          </a:xfrm>
          <a:prstGeom prst="rect">
            <a:avLst/>
          </a:prstGeom>
          <a:noFill/>
          <a:ln>
            <a:noFill/>
          </a:ln>
        </p:spPr>
      </p:pic>
      <p:sp>
        <p:nvSpPr>
          <p:cNvPr id="735" name="Google Shape;735;p107"/>
          <p:cNvSpPr txBox="1"/>
          <p:nvPr/>
        </p:nvSpPr>
        <p:spPr>
          <a:xfrm>
            <a:off x="5644513" y="26571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6"/>
              </a:rPr>
              <a:t>https://watsonorthopaedics.com/home/health-professional/shoulder-3/distal-biceps-tendon-tears-elbow/</a:t>
            </a:r>
            <a:r>
              <a:rPr lang="sk" sz="800"/>
              <a:t> </a:t>
            </a:r>
            <a:endParaRPr sz="800"/>
          </a:p>
        </p:txBody>
      </p:sp>
      <p:pic>
        <p:nvPicPr>
          <p:cNvPr id="736" name="Google Shape;736;p107"/>
          <p:cNvPicPr preferRelativeResize="0"/>
          <p:nvPr/>
        </p:nvPicPr>
        <p:blipFill>
          <a:blip r:embed="rId7">
            <a:alphaModFix/>
          </a:blip>
          <a:stretch>
            <a:fillRect/>
          </a:stretch>
        </p:blipFill>
        <p:spPr>
          <a:xfrm>
            <a:off x="521500" y="3088230"/>
            <a:ext cx="3221377" cy="1812820"/>
          </a:xfrm>
          <a:prstGeom prst="rect">
            <a:avLst/>
          </a:prstGeom>
          <a:noFill/>
          <a:ln>
            <a:noFill/>
          </a:ln>
        </p:spPr>
      </p:pic>
      <p:pic>
        <p:nvPicPr>
          <p:cNvPr descr="Dr. Ebraheim's animated educational video describing the Hook Test.  Distal Biceps Tendon Rupture&#10;The hook test is a test used to diagnose distal biceps tendon rupture, avulsion or tear. The biceps tendon inserts into the proximal radius at the radial tuberosity at the elbow. &#10;Rupture of the distal biceps tendon&#10;When the biceps tendon ruptures, it will cause pain at the elbow. &#10;The patient will experience a sharp, sudden, painful “pop” at the elbow from unexpected extension force when the elbow is at 90 degrees of flexion. The condition occurs in middle aged men, usually involving the dominant extremity. It is a single traumatic event with eccentric force on the flexed elbow. There might be ecchymosis at the elbow and weakness of supination and flexion of the elbow. &#10;There may be a palpable defect with proximal retraction of the biceps muscle belly. If rupture of the tendon is not diagnosed and repaired, then there will be loss of 40-50% of supination and 30% of flexion of the elbow.&#10;Hook test&#10;Performed to diagnose rupture or tear of the distal biceps tendon. The examiner will use the index finger to hook the biceps tendon from the lateral side of the elbow. &#10;How do u do the hook test?&#10;•The patient flexes the elbow to 90 degrees and fully supinates the forearm&#10;•Use the index finger to hook the lateral edge of the biceps tendon.&#10;•If the tendon is intact or partially torn, the finger will be inserted below the tendon and hook it. &#10;•If the tendon cannot be hooked, then this means that there is a complete tear of the distal biceps tendon. &#10;There may be false positives involved with the hook test, such as partial tears of the distal biceps, an intact lacertus fibrosis, or mistakenly hooking the brachialis tendon.&#10;Squeeze test&#10;•The squeeze test is another test that may be used to diagnose distal biceps tendon rupture. &#10;•Thompson’s test&#10;•The squeeze test is similar to the Thompson's test which is used to diagnose Achilles tendon rupture. &#10;•Flex the elbow to 80 degrees and keep the forearm in some pronation. &#10;•Then squeeze the biceps with one hand or with two hands. Supination of the forearm will occur if the biceps is intact.&#10;•no supination of the forearm will occur if he biceps is torn.&#10;The problem with diagnosing distal biceps tendon tears is differentiating between partial and complete tears because both have the same clinical pictures.you could see a palpable defect with a complete distal biceps tear which could help the diagnosis.&#10;Partial biceps tendon tears are rare and frequently misdiagnosed and underdiagnosed. The patient will have pain in the elbow and the patient will also have a normal hook test.&#10;MRI may be helpful in diagnosing partial tear of the distal biceps tendon. MRI may not be needed in all cases. MRI will diagnose a tear, the degree of retraction and if the tear is complete or partial. &#10;&#10;Follow me on twitter:&#10;https://twitter.com/#!/DrEbraheim_UTMC&#10;&#10;Donate to the University of Toledo Foundation Department of Orthopaedic Surgery Endowed Chair Fund:&#10;https://www.utfoundation.org/foundation/home/Give_Online.aspx?sig=29" id="737" name="Google Shape;737;p107" title="Distal biceps tendon tear, Hook Test - Everything You Need To Know - Dr. Nabil Ebraheim">
            <a:hlinkClick r:id="rId8"/>
          </p:cNvPr>
          <p:cNvPicPr preferRelativeResize="0"/>
          <p:nvPr/>
        </p:nvPicPr>
        <p:blipFill>
          <a:blip r:embed="rId9">
            <a:alphaModFix/>
          </a:blip>
          <a:stretch>
            <a:fillRect/>
          </a:stretch>
        </p:blipFill>
        <p:spPr>
          <a:xfrm>
            <a:off x="3906774" y="3088225"/>
            <a:ext cx="2942950" cy="1655400"/>
          </a:xfrm>
          <a:prstGeom prst="rect">
            <a:avLst/>
          </a:prstGeom>
          <a:noFill/>
          <a:ln>
            <a:noFill/>
          </a:ln>
        </p:spPr>
      </p:pic>
      <p:pic>
        <p:nvPicPr>
          <p:cNvPr id="738" name="Google Shape;738;p107"/>
          <p:cNvPicPr preferRelativeResize="0"/>
          <p:nvPr/>
        </p:nvPicPr>
        <p:blipFill>
          <a:blip r:embed="rId10">
            <a:alphaModFix/>
          </a:blip>
          <a:stretch>
            <a:fillRect/>
          </a:stretch>
        </p:blipFill>
        <p:spPr>
          <a:xfrm>
            <a:off x="3661925" y="1113246"/>
            <a:ext cx="2434990" cy="1405300"/>
          </a:xfrm>
          <a:prstGeom prst="rect">
            <a:avLst/>
          </a:prstGeom>
          <a:noFill/>
          <a:ln>
            <a:noFill/>
          </a:ln>
        </p:spPr>
      </p:pic>
      <p:sp>
        <p:nvSpPr>
          <p:cNvPr id="739" name="Google Shape;739;p107"/>
          <p:cNvSpPr txBox="1"/>
          <p:nvPr/>
        </p:nvSpPr>
        <p:spPr>
          <a:xfrm>
            <a:off x="3878250" y="47124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11"/>
              </a:rPr>
              <a:t>https://www.huffpost.com/entry/the-distal-biceps-tendon-tear-the-hook-test_b_59b68dabe4b0bef3378ce1ee</a:t>
            </a:r>
            <a:r>
              <a:rPr lang="sk" sz="800"/>
              <a:t> </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0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745" name="Google Shape;745;p108"/>
          <p:cNvSpPr txBox="1"/>
          <p:nvPr>
            <p:ph idx="1" type="body"/>
          </p:nvPr>
        </p:nvSpPr>
        <p:spPr>
          <a:xfrm>
            <a:off x="540000" y="1113252"/>
            <a:ext cx="8064900" cy="3105000"/>
          </a:xfrm>
          <a:prstGeom prst="rect">
            <a:avLst/>
          </a:prstGeom>
        </p:spPr>
        <p:txBody>
          <a:bodyPr anchorCtr="0" anchor="t" bIns="0" lIns="0" spcFirstLastPara="1" rIns="0" wrap="square" tIns="0">
            <a:noAutofit/>
          </a:bodyPr>
          <a:lstStyle/>
          <a:p>
            <a:pPr indent="-285750" lvl="0" marL="457200" rtl="0" algn="l">
              <a:lnSpc>
                <a:spcPct val="150000"/>
              </a:lnSpc>
              <a:spcBef>
                <a:spcPts val="0"/>
              </a:spcBef>
              <a:spcAft>
                <a:spcPts val="0"/>
              </a:spcAft>
              <a:buSzPts val="900"/>
              <a:buChar char="●"/>
            </a:pPr>
            <a:r>
              <a:rPr lang="sk" sz="900">
                <a:solidFill>
                  <a:srgbClr val="222222"/>
                </a:solidFill>
              </a:rPr>
              <a:t>Alter, M. J. (2004). </a:t>
            </a:r>
            <a:r>
              <a:rPr i="1" lang="sk" sz="900">
                <a:solidFill>
                  <a:srgbClr val="222222"/>
                </a:solidFill>
              </a:rPr>
              <a:t>Science of flexibility</a:t>
            </a:r>
            <a:r>
              <a:rPr lang="sk" sz="900">
                <a:solidFill>
                  <a:srgbClr val="222222"/>
                </a:solidFill>
              </a:rPr>
              <a:t>. Human Kinetics.</a:t>
            </a:r>
            <a:endParaRPr sz="900">
              <a:solidFill>
                <a:srgbClr val="222222"/>
              </a:solidFill>
            </a:endParaRPr>
          </a:p>
          <a:p>
            <a:pPr indent="-285750" lvl="0" marL="457200" rtl="0" algn="l">
              <a:lnSpc>
                <a:spcPct val="150000"/>
              </a:lnSpc>
              <a:spcBef>
                <a:spcPts val="0"/>
              </a:spcBef>
              <a:spcAft>
                <a:spcPts val="0"/>
              </a:spcAft>
              <a:buSzPts val="900"/>
              <a:buChar char="●"/>
            </a:pPr>
            <a:r>
              <a:rPr lang="sk" sz="1000">
                <a:solidFill>
                  <a:srgbClr val="222222"/>
                </a:solidFill>
                <a:highlight>
                  <a:srgbClr val="FFFFFF"/>
                </a:highlight>
              </a:rPr>
              <a:t>ČIHÁK, R. (2011). </a:t>
            </a:r>
            <a:r>
              <a:rPr i="1" lang="sk" sz="1000">
                <a:solidFill>
                  <a:srgbClr val="222222"/>
                </a:solidFill>
                <a:highlight>
                  <a:srgbClr val="FFFFFF"/>
                </a:highlight>
              </a:rPr>
              <a:t>Anatomie 1. 3. vydání. Praha: Grada. 552 s</a:t>
            </a:r>
            <a:r>
              <a:rPr lang="sk" sz="1000">
                <a:solidFill>
                  <a:srgbClr val="222222"/>
                </a:solidFill>
                <a:highlight>
                  <a:srgbClr val="FFFFFF"/>
                </a:highlight>
              </a:rPr>
              <a:t>. ISBN 978-80-247-3817-82.</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Dylevský, I. (2009). </a:t>
            </a:r>
            <a:r>
              <a:rPr i="1" lang="sk" sz="900">
                <a:solidFill>
                  <a:srgbClr val="222222"/>
                </a:solidFill>
              </a:rPr>
              <a:t>Funkční anatomie</a:t>
            </a:r>
            <a:r>
              <a:rPr lang="sk" sz="900">
                <a:solidFill>
                  <a:srgbClr val="222222"/>
                </a:solidFill>
              </a:rPr>
              <a:t>. Grada Publishing as.</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Dylevský, I. (2009). </a:t>
            </a:r>
            <a:r>
              <a:rPr i="1" lang="sk" sz="900">
                <a:solidFill>
                  <a:srgbClr val="222222"/>
                </a:solidFill>
              </a:rPr>
              <a:t>Speciální kineziologie</a:t>
            </a:r>
            <a:r>
              <a:rPr lang="sk" sz="900">
                <a:solidFill>
                  <a:srgbClr val="222222"/>
                </a:solidFill>
              </a:rPr>
              <a:t>. Grada Publishing as.</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Inman, V. T., Saunders, J. D. M., &amp; Abbott, L. C. (1944). Observations on the function of the shoulder joint. </a:t>
            </a:r>
            <a:r>
              <a:rPr i="1" lang="sk" sz="900">
                <a:solidFill>
                  <a:srgbClr val="222222"/>
                </a:solidFill>
              </a:rPr>
              <a:t>JBJS</a:t>
            </a:r>
            <a:r>
              <a:rPr lang="sk" sz="900">
                <a:solidFill>
                  <a:srgbClr val="222222"/>
                </a:solidFill>
              </a:rPr>
              <a:t>, </a:t>
            </a:r>
            <a:r>
              <a:rPr i="1" lang="sk" sz="900">
                <a:solidFill>
                  <a:srgbClr val="222222"/>
                </a:solidFill>
              </a:rPr>
              <a:t>26</a:t>
            </a:r>
            <a:r>
              <a:rPr lang="sk" sz="900">
                <a:solidFill>
                  <a:srgbClr val="222222"/>
                </a:solidFill>
              </a:rPr>
              <a:t>(1), 1-30.</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Obrázky a  obecná kineziologie RK na slidech 2-42 z:  </a:t>
            </a:r>
            <a:r>
              <a:rPr lang="sk" sz="900">
                <a:solidFill>
                  <a:srgbClr val="222222"/>
                </a:solidFill>
              </a:rPr>
              <a:t>Kapandji, I. A. (1971). The physiology of the joints, volume I, upper limb. </a:t>
            </a:r>
            <a:r>
              <a:rPr i="1" lang="sk" sz="900">
                <a:solidFill>
                  <a:srgbClr val="222222"/>
                </a:solidFill>
              </a:rPr>
              <a:t>American Journal of Physical Medicine &amp; Rehabilitation</a:t>
            </a:r>
            <a:r>
              <a:rPr lang="sk" sz="900">
                <a:solidFill>
                  <a:srgbClr val="222222"/>
                </a:solidFill>
              </a:rPr>
              <a:t>, </a:t>
            </a:r>
            <a:r>
              <a:rPr i="1" lang="sk" sz="900">
                <a:solidFill>
                  <a:srgbClr val="222222"/>
                </a:solidFill>
              </a:rPr>
              <a:t>50</a:t>
            </a:r>
            <a:r>
              <a:rPr lang="sk" sz="900">
                <a:solidFill>
                  <a:srgbClr val="222222"/>
                </a:solidFill>
              </a:rPr>
              <a:t>(2), 96.</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Kolář, P. (2009). </a:t>
            </a:r>
            <a:r>
              <a:rPr i="1" lang="sk" sz="900">
                <a:solidFill>
                  <a:srgbClr val="222222"/>
                </a:solidFill>
              </a:rPr>
              <a:t>Rehabilitace v klinické praxi</a:t>
            </a:r>
            <a:r>
              <a:rPr lang="sk" sz="900">
                <a:solidFill>
                  <a:srgbClr val="222222"/>
                </a:solidFill>
              </a:rPr>
              <a:t>. Galén.</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KROBOT, A. (1997). Klinické aplikace pohybových řetězců. </a:t>
            </a:r>
            <a:r>
              <a:rPr i="1" lang="sk" sz="900">
                <a:solidFill>
                  <a:srgbClr val="222222"/>
                </a:solidFill>
              </a:rPr>
              <a:t>Refor</a:t>
            </a:r>
            <a:r>
              <a:rPr lang="sk" sz="900">
                <a:solidFill>
                  <a:srgbClr val="222222"/>
                </a:solidFill>
              </a:rPr>
              <a:t>, </a:t>
            </a:r>
            <a:r>
              <a:rPr i="1" lang="sk" sz="900">
                <a:solidFill>
                  <a:srgbClr val="222222"/>
                </a:solidFill>
              </a:rPr>
              <a:t>8</a:t>
            </a:r>
            <a:r>
              <a:rPr lang="sk" sz="900">
                <a:solidFill>
                  <a:srgbClr val="222222"/>
                </a:solidFill>
              </a:rPr>
              <a:t>(2997), 53-58.</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Michalíček, P., &amp; Vacek, J. (2014). Rameno v kostce-II. část. </a:t>
            </a:r>
            <a:r>
              <a:rPr i="1" lang="sk" sz="900">
                <a:solidFill>
                  <a:srgbClr val="222222"/>
                </a:solidFill>
              </a:rPr>
              <a:t>Rehabilitation &amp; Physical Medicine/Rehabilitace a Fyzikalni Lekarstvi</a:t>
            </a:r>
            <a:r>
              <a:rPr lang="sk" sz="900">
                <a:solidFill>
                  <a:srgbClr val="222222"/>
                </a:solidFill>
              </a:rPr>
              <a:t>, </a:t>
            </a:r>
            <a:r>
              <a:rPr i="1" lang="sk" sz="900">
                <a:solidFill>
                  <a:srgbClr val="222222"/>
                </a:solidFill>
              </a:rPr>
              <a:t>21</a:t>
            </a:r>
            <a:r>
              <a:rPr lang="sk" sz="900">
                <a:solidFill>
                  <a:srgbClr val="222222"/>
                </a:solidFill>
              </a:rPr>
              <a:t>(4).</a:t>
            </a:r>
            <a:endParaRPr sz="900">
              <a:solidFill>
                <a:srgbClr val="222222"/>
              </a:solidFill>
            </a:endParaRPr>
          </a:p>
          <a:p>
            <a:pPr indent="-285750" lvl="0" marL="457200" rtl="0" algn="l">
              <a:lnSpc>
                <a:spcPct val="124000"/>
              </a:lnSpc>
              <a:spcBef>
                <a:spcPts val="0"/>
              </a:spcBef>
              <a:spcAft>
                <a:spcPts val="0"/>
              </a:spcAft>
              <a:buSzPts val="900"/>
              <a:buChar char="●"/>
            </a:pPr>
            <a:r>
              <a:rPr lang="sk" sz="1000">
                <a:solidFill>
                  <a:srgbClr val="222222"/>
                </a:solidFill>
                <a:highlight>
                  <a:srgbClr val="FFFFFF"/>
                </a:highlight>
              </a:rPr>
              <a:t>Myers, T. W. (2009). </a:t>
            </a:r>
            <a:r>
              <a:rPr i="1" lang="sk" sz="1000">
                <a:solidFill>
                  <a:srgbClr val="222222"/>
                </a:solidFill>
                <a:highlight>
                  <a:srgbClr val="FFFFFF"/>
                </a:highlight>
              </a:rPr>
              <a:t>Anatomy trains: myofascial meridians for manual and movement therapists</a:t>
            </a:r>
            <a:r>
              <a:rPr lang="sk" sz="1000">
                <a:solidFill>
                  <a:srgbClr val="222222"/>
                </a:solidFill>
                <a:highlight>
                  <a:srgbClr val="FFFFFF"/>
                </a:highlight>
              </a:rPr>
              <a:t>. Elsevier Health Sciences.</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Neumann, D. A. (2016). </a:t>
            </a:r>
            <a:r>
              <a:rPr i="1" lang="sk" sz="900">
                <a:solidFill>
                  <a:srgbClr val="222222"/>
                </a:solidFill>
              </a:rPr>
              <a:t>Kinesiology of the musculoskeletal system-e-book: foundations for rehabilitation</a:t>
            </a:r>
            <a:r>
              <a:rPr lang="sk" sz="900">
                <a:solidFill>
                  <a:srgbClr val="222222"/>
                </a:solidFill>
              </a:rPr>
              <a:t>. Elsevier Health Sciences.</a:t>
            </a:r>
            <a:endParaRPr sz="900">
              <a:solidFill>
                <a:srgbClr val="222222"/>
              </a:solidFill>
            </a:endParaRPr>
          </a:p>
          <a:p>
            <a:pPr indent="-285750" lvl="0" marL="457200" rtl="0" algn="l">
              <a:lnSpc>
                <a:spcPct val="150000"/>
              </a:lnSpc>
              <a:spcBef>
                <a:spcPts val="0"/>
              </a:spcBef>
              <a:spcAft>
                <a:spcPts val="0"/>
              </a:spcAft>
              <a:buSzPts val="900"/>
              <a:buChar char="●"/>
            </a:pPr>
            <a:r>
              <a:rPr lang="sk" sz="900"/>
              <a:t>Park, S. W., Chen, Y. T., Thompson, L., Kjoenoe, A., Juul-Kristensen, B., Cavalheri, V., &amp; McKenna, L. (2020). No relationship between the acromiohumeral distance and pain in adults with subacromial pain syndrome: a systematic review and meta-analysis. </a:t>
            </a:r>
            <a:r>
              <a:rPr i="1" lang="sk" sz="900"/>
              <a:t>Scientific reports</a:t>
            </a:r>
            <a:r>
              <a:rPr lang="sk" sz="900"/>
              <a:t>, </a:t>
            </a:r>
            <a:r>
              <a:rPr i="1" lang="sk" sz="900"/>
              <a:t>10</a:t>
            </a:r>
            <a:r>
              <a:rPr lang="sk" sz="900"/>
              <a:t>(1), 20611.</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Kineziologie, V. F. (2006). Prehled klinicke kineziologie a patokineziologie pro diagnostiku a terapii poruch pohybove soustavy. </a:t>
            </a:r>
            <a:r>
              <a:rPr i="1" lang="sk" sz="900">
                <a:solidFill>
                  <a:srgbClr val="222222"/>
                </a:solidFill>
              </a:rPr>
              <a:t>Praha: Triton</a:t>
            </a:r>
            <a:r>
              <a:rPr lang="sk" sz="900">
                <a:solidFill>
                  <a:srgbClr val="222222"/>
                </a:solidFill>
              </a:rPr>
              <a:t>.</a:t>
            </a:r>
            <a:endParaRPr sz="900">
              <a:solidFill>
                <a:srgbClr val="222222"/>
              </a:solidFill>
            </a:endParaRPr>
          </a:p>
          <a:p>
            <a:pPr indent="-285750" lvl="0" marL="457200" rtl="0" algn="l">
              <a:lnSpc>
                <a:spcPct val="150000"/>
              </a:lnSpc>
              <a:spcBef>
                <a:spcPts val="0"/>
              </a:spcBef>
              <a:spcAft>
                <a:spcPts val="0"/>
              </a:spcAft>
              <a:buSzPts val="900"/>
              <a:buChar char="●"/>
            </a:pPr>
            <a:r>
              <a:rPr lang="sk" sz="900">
                <a:solidFill>
                  <a:srgbClr val="222222"/>
                </a:solidFill>
              </a:rPr>
              <a:t>Slide-y 57-84 převzato z prezentace Mgr. Veronika Málková a Mgr. Lenka Holakovská:  “Kinezioterapie po poranění pletence ramenního a kloubu loketního”, MED MUNI, Paracentrum Fenix, Chironax Invest s.r.o., Brno. Dostupné 30/10/23 z: </a:t>
            </a:r>
            <a:r>
              <a:rPr lang="sk" sz="900" u="sng">
                <a:solidFill>
                  <a:schemeClr val="hlink"/>
                </a:solidFill>
                <a:hlinkClick r:id="rId3"/>
              </a:rPr>
              <a:t>https://is.muni.cz/el/med/jaro2020/BFLT0453p/um/Prednaska_rameno_a_loket.pdf?lang=en;verze=2017</a:t>
            </a:r>
            <a:r>
              <a:rPr lang="sk" sz="900">
                <a:solidFill>
                  <a:srgbClr val="222222"/>
                </a:solidFill>
              </a:rPr>
              <a:t> </a:t>
            </a:r>
            <a:endParaRPr sz="900">
              <a:solidFill>
                <a:srgbClr val="222222"/>
              </a:solidFill>
            </a:endParaRPr>
          </a:p>
          <a:p>
            <a:pPr indent="-285750" lvl="0" marL="457200" rtl="0" algn="l">
              <a:lnSpc>
                <a:spcPct val="150000"/>
              </a:lnSpc>
              <a:spcBef>
                <a:spcPts val="0"/>
              </a:spcBef>
              <a:spcAft>
                <a:spcPts val="0"/>
              </a:spcAft>
              <a:buSzPts val="900"/>
              <a:buChar char="●"/>
            </a:pPr>
            <a:r>
              <a:rPr lang="sk" sz="900" u="sng">
                <a:solidFill>
                  <a:schemeClr val="hlink"/>
                </a:solidFill>
                <a:hlinkClick r:id="rId4"/>
              </a:rPr>
              <a:t>https://www.physio-pedia.com/Muscle_Strain</a:t>
            </a:r>
            <a:r>
              <a:rPr lang="sk" sz="900"/>
              <a:t> </a:t>
            </a:r>
            <a:endParaRPr sz="900"/>
          </a:p>
          <a:p>
            <a:pPr indent="0" lvl="0" marL="0" rtl="0" algn="l">
              <a:lnSpc>
                <a:spcPct val="150000"/>
              </a:lnSpc>
              <a:spcBef>
                <a:spcPts val="0"/>
              </a:spcBef>
              <a:spcAft>
                <a:spcPts val="0"/>
              </a:spcAft>
              <a:buNone/>
            </a:pPr>
            <a:r>
              <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Articulatio sternoclavicularis (SC)</a:t>
            </a:r>
            <a:endParaRPr/>
          </a:p>
        </p:txBody>
      </p:sp>
      <p:sp>
        <p:nvSpPr>
          <p:cNvPr id="206" name="Google Shape;206;p31"/>
          <p:cNvSpPr txBox="1"/>
          <p:nvPr>
            <p:ph idx="1" type="body"/>
          </p:nvPr>
        </p:nvSpPr>
        <p:spPr>
          <a:xfrm>
            <a:off x="540000" y="1269000"/>
            <a:ext cx="39747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lang="sk" sz="1800">
                <a:solidFill>
                  <a:srgbClr val="404040"/>
                </a:solidFill>
              </a:rPr>
              <a:t>jakoby kulový kloub, KP zesíleno pomocí lig. sternoclaviculare anterior et posterior, lig. Interclaviculare, lig. costoclaviculare, zepředu SCM, vzadu m. sternohyoideus a m. sternothyroideus</a:t>
            </a:r>
            <a:endParaRPr sz="1800">
              <a:solidFill>
                <a:srgbClr val="404040"/>
              </a:solidFill>
            </a:endParaRPr>
          </a:p>
          <a:p>
            <a:pPr indent="-361950" lvl="0" marL="457200" rtl="0" algn="l">
              <a:spcBef>
                <a:spcPts val="0"/>
              </a:spcBef>
              <a:spcAft>
                <a:spcPts val="0"/>
              </a:spcAft>
              <a:buSzPts val="2100"/>
              <a:buChar char="●"/>
            </a:pPr>
            <a:r>
              <a:rPr b="1" lang="sk" sz="1800">
                <a:solidFill>
                  <a:srgbClr val="404040"/>
                </a:solidFill>
              </a:rPr>
              <a:t>pohyby: </a:t>
            </a:r>
            <a:r>
              <a:rPr lang="sk" sz="1800">
                <a:solidFill>
                  <a:srgbClr val="404040"/>
                </a:solidFill>
              </a:rPr>
              <a:t>elevace/deprese, protrakce/retrakce, rotace </a:t>
            </a:r>
            <a:br>
              <a:rPr lang="sk" sz="1800">
                <a:solidFill>
                  <a:srgbClr val="404040"/>
                </a:solidFill>
              </a:rPr>
            </a:br>
            <a:r>
              <a:rPr lang="sk" sz="900"/>
              <a:t> 							</a:t>
            </a:r>
            <a:endParaRPr sz="900"/>
          </a:p>
          <a:p>
            <a:pPr indent="0" lvl="0" marL="0" rtl="0" algn="l">
              <a:lnSpc>
                <a:spcPct val="115000"/>
              </a:lnSpc>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Clr>
                <a:schemeClr val="dk1"/>
              </a:buClr>
              <a:buSzPts val="1100"/>
              <a:buFont typeface="Arial"/>
              <a:buNone/>
            </a:pPr>
            <a:r>
              <a:rPr lang="sk" sz="900"/>
              <a:t>		</a:t>
            </a:r>
            <a:endParaRPr sz="900"/>
          </a:p>
          <a:p>
            <a:pPr indent="0" lvl="0" marL="0" rtl="0" algn="l">
              <a:spcBef>
                <a:spcPts val="0"/>
              </a:spcBef>
              <a:spcAft>
                <a:spcPts val="0"/>
              </a:spcAft>
              <a:buNone/>
            </a:pPr>
            <a:r>
              <a:t/>
            </a:r>
            <a:endParaRPr sz="1900"/>
          </a:p>
        </p:txBody>
      </p:sp>
      <p:pic>
        <p:nvPicPr>
          <p:cNvPr id="207" name="Google Shape;207;p31"/>
          <p:cNvPicPr preferRelativeResize="0"/>
          <p:nvPr/>
        </p:nvPicPr>
        <p:blipFill rotWithShape="1">
          <a:blip r:embed="rId3">
            <a:alphaModFix/>
          </a:blip>
          <a:srcRect b="42030" l="68517" r="4691" t="27529"/>
          <a:stretch/>
        </p:blipFill>
        <p:spPr>
          <a:xfrm>
            <a:off x="5122025" y="1329200"/>
            <a:ext cx="3162573" cy="2245901"/>
          </a:xfrm>
          <a:prstGeom prst="rect">
            <a:avLst/>
          </a:prstGeom>
          <a:noFill/>
          <a:ln>
            <a:noFill/>
          </a:ln>
        </p:spPr>
      </p:pic>
      <p:sp>
        <p:nvSpPr>
          <p:cNvPr id="208" name="Google Shape;208;p31"/>
          <p:cNvSpPr txBox="1"/>
          <p:nvPr/>
        </p:nvSpPr>
        <p:spPr>
          <a:xfrm>
            <a:off x="5987050" y="3446150"/>
            <a:ext cx="14325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k" sz="800"/>
              <a:t>(Michalíček, Vacek, 2014)</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