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88" r:id="rId8"/>
    <p:sldId id="289" r:id="rId9"/>
    <p:sldId id="290" r:id="rId10"/>
    <p:sldId id="291" r:id="rId11"/>
    <p:sldId id="292" r:id="rId12"/>
    <p:sldId id="293" r:id="rId13"/>
    <p:sldId id="262" r:id="rId14"/>
    <p:sldId id="263" r:id="rId15"/>
    <p:sldId id="264" r:id="rId16"/>
    <p:sldId id="265" r:id="rId17"/>
    <p:sldId id="266" r:id="rId18"/>
    <p:sldId id="272" r:id="rId19"/>
    <p:sldId id="273" r:id="rId20"/>
    <p:sldId id="269" r:id="rId21"/>
    <p:sldId id="270" r:id="rId22"/>
    <p:sldId id="268" r:id="rId23"/>
    <p:sldId id="271" r:id="rId24"/>
    <p:sldId id="287" r:id="rId25"/>
    <p:sldId id="274" r:id="rId26"/>
    <p:sldId id="279" r:id="rId27"/>
    <p:sldId id="280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mar Křížová" initials="DK" lastIdx="0" clrIdx="0">
    <p:extLst>
      <p:ext uri="{19B8F6BF-5375-455C-9EA6-DF929625EA0E}">
        <p15:presenceInfo xmlns:p15="http://schemas.microsoft.com/office/powerpoint/2012/main" userId="25654fc99c148e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8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9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7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92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62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16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47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0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6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8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8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2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4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9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ySA173NC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63SobW58J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6cxZa6gy6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Gfxi23Zv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OwzvJiSta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Extrapyramidové poruchy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Ataxie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www.youtube.com/watch?v=BySA173NCoc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09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Atetóza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www.youtube.com/watch?v=I63SobW58J0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48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hemibalismus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www.youtube.com/watch?v=V6cxZa6gy6g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03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795415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fyzioterapie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14867" y="1528952"/>
            <a:ext cx="8729133" cy="5202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yšetření –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hodnotící škála, posuzují motorické funkce, kognitivní, behaviorální, funkční schopnosti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samostatnost (UHDRS - </a:t>
            </a:r>
            <a:r>
              <a:rPr lang="en-US" sz="18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Unified </a:t>
            </a:r>
            <a:r>
              <a:rPr lang="en-US" sz="1800" cap="none" dirty="0">
                <a:solidFill>
                  <a:schemeClr val="tx2"/>
                </a:solidFill>
                <a:latin typeface="Tahoma" panose="020B0604030504040204" pitchFamily="34" charset="0"/>
              </a:rPr>
              <a:t>Huntington’s Disease Rating </a:t>
            </a:r>
            <a:r>
              <a:rPr lang="en-US" sz="18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Scale</a:t>
            </a:r>
            <a:r>
              <a:rPr lang="cs-CZ" sz="18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)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hodnocení v čase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rané stádium – trénink kapacity a výkonu, chůze, běh, kolo, jóga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snížení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rizika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pádů, trénink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balance, cílený trénink funkčních pohybů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chůze - využití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metronomu, po čáře a různé variace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chůze, případně nácvik pádů a zvednutí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ze země v případě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pádu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později pomáháme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vytvořit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kompenzační strategie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a vybrat správné kompenzační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pomůcky, cílený tréning funkčních pohybů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pozdním stádiu se snažíme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limitovat vznik respiračních infekcí a dekubitů, snažíme se o samostatnost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mobilitu v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rámci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lůžka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olohování, RFT, protahování, relaxace,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někdy lépe bez doteku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obecně je dostupných málo informací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732" y="547272"/>
            <a:ext cx="7773338" cy="1523548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Hypertonicko – hypokinetický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sz="2800" dirty="0" smtClean="0">
                <a:solidFill>
                  <a:schemeClr val="tx2"/>
                </a:solidFill>
              </a:rPr>
              <a:t>parkinsonský syndrom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81001" y="2070820"/>
            <a:ext cx="8230069" cy="451624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Primární – PCH – neurodegenerativní, příčina neznámá, prevence není, léčba – ovlivnění příznaků, zpomalení rozvoje 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Sekundární – jasná příčina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vaskulární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polékový,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toxický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posttraumatický, pozánětlivý, metabolický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Parkinson plus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- parkinsonské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syndromy u jiných neurodegenerativních onemocnění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-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PSP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(progresivní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supranukleární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obrna) těžiště vzadu, záklon, pády vzad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MSA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(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multisystémová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atrofie)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pisa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syndrom, anteflexe hlavy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Nemoc s difuzními </a:t>
            </a: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Lewyho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tělísky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Kortikobazální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degenerace</a:t>
            </a:r>
            <a:endParaRPr lang="cs-CZ" sz="2200" i="1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18488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Parkinsonova choroba</a:t>
            </a:r>
            <a:r>
              <a:rPr lang="cs-CZ" dirty="0">
                <a:solidFill>
                  <a:schemeClr val="tx2"/>
                </a:solidFill>
              </a:rPr>
              <a:t/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sz="2800" dirty="0" smtClean="0">
                <a:solidFill>
                  <a:schemeClr val="tx2"/>
                </a:solidFill>
              </a:rPr>
              <a:t>klinický obraz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3534" y="1698286"/>
            <a:ext cx="8640466" cy="48125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t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řes – klidový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výšený svalový tonus – rigidita, typické držení těla a končetin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h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ypokineze – pohybová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chudost, nedostatek volních i reflexních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pohybů, bradykineze → SLABOST, DEKONDICE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- typická chůze, poruchy rovnováhy, časté pády,, souhyby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 obrané mechanismy,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- tendence ke zmenšování pohybů,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adiadochokineze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mikrografie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- chudá mimika, drmolivá řeč, afonie, dysartrie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vegetativní poruchy – zima, teplo, obstipace, ortostat. hypotenze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kognitivní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funkce –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paměť,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plánování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psychické obtíže, deprese, snížení aktivity, živé sny, halucinace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poruchy výživy – nechutenství, poruchy polykání, úbytek váhy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8466" y="787851"/>
            <a:ext cx="7773338" cy="922415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Abnormální projevy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26069" y="2087753"/>
            <a:ext cx="6620932" cy="451624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rizing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ropulze,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retropulze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h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ezitace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(porucha iniciace pohybu)</a:t>
            </a:r>
          </a:p>
          <a:p>
            <a:pPr>
              <a:buClr>
                <a:schemeClr val="tx2"/>
              </a:buClr>
            </a:pP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f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estinace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19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647" y="742876"/>
            <a:ext cx="7773338" cy="1074815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Možnosti fyzioterapie PCH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931" y="2036953"/>
            <a:ext cx="8230069" cy="451624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Kinezioterapie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Ergoterapie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Masáže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Balneoterapie</a:t>
            </a: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Muzikoterapie</a:t>
            </a: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8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913949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kinezioterapie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913931" y="1833753"/>
            <a:ext cx="8230069" cy="5117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eedukace držení těla, chůze, transfery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ovnovážná cvičení, otočky, couvání krokové variace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imika, řeč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RFT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ísmo, jemná motorika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ouhyby, postřeh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c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vičení ve vodě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</a:rPr>
              <a:t>a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erobní trénink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osilování </a:t>
            </a: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913931" y="2036953"/>
            <a:ext cx="8230069" cy="45162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15998" y="364519"/>
            <a:ext cx="7773338" cy="668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Jak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83732" y="1435820"/>
            <a:ext cx="8230069" cy="54221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ndividuálně – skupinově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j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asné povely, ráznější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Ne výdrže a izometrie, pohyb švihový, kývavý,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ytmika, počítání hudba, krokové variace až taneční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yužití náčiní – pestrost, barevnost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pohybovém okně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dirty="0" smtClean="0">
                <a:solidFill>
                  <a:schemeClr val="tx2"/>
                </a:solidFill>
                <a:latin typeface="Tahoma" panose="020B0604030504040204" pitchFamily="34" charset="0"/>
              </a:rPr>
              <a:t>Aerobně – rezistentní trénink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(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spirometrie, časná fáze)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- kruhový trénink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- rotoped, chodník, posilovací stroje, elastické gumy, zátěžové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manžety, boxování, výstupy</a:t>
            </a: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0865" y="668867"/>
            <a:ext cx="7773338" cy="880533"/>
          </a:xfrm>
        </p:spPr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Extrapyramidový</a:t>
            </a:r>
            <a:r>
              <a:rPr lang="cs-CZ" dirty="0" smtClean="0">
                <a:solidFill>
                  <a:schemeClr val="tx2"/>
                </a:solidFill>
              </a:rPr>
              <a:t> systém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31333" y="1718733"/>
            <a:ext cx="7772870" cy="51392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bazální ganglia a jejich spoje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kmenová jádra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navazující ascendentní a descendentní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dráhy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nucleus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caudatus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                              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corpus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striatum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putamen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                               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nucleus lentiformis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                            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globus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pallidus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    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ncl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.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subthalamicus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nucleus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accumbens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nucleus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basalis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Meynerti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6" name="Pravá složená závorka 5"/>
          <p:cNvSpPr/>
          <p:nvPr/>
        </p:nvSpPr>
        <p:spPr>
          <a:xfrm>
            <a:off x="3496731" y="3268132"/>
            <a:ext cx="288000" cy="685801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/>
          <p:cNvSpPr/>
          <p:nvPr/>
        </p:nvSpPr>
        <p:spPr>
          <a:xfrm>
            <a:off x="3496731" y="3953933"/>
            <a:ext cx="288000" cy="8382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1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48" y="0"/>
            <a:ext cx="8991600" cy="50590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3408"/>
            <a:ext cx="5535648" cy="42431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468" y="0"/>
            <a:ext cx="5968999" cy="252387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7052733" y="1600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35648" y="2523878"/>
            <a:ext cx="3726885" cy="4110447"/>
          </a:xfrm>
          <a:prstGeom prst="rect">
            <a:avLst/>
          </a:prstGeom>
          <a:solidFill>
            <a:srgbClr val="FFF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57332" y="2641601"/>
            <a:ext cx="31834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MSA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Parkinsonský syndrom</a:t>
            </a:r>
          </a:p>
          <a:p>
            <a:r>
              <a:rPr lang="cs-CZ" sz="2000" b="1" dirty="0" err="1" smtClean="0">
                <a:solidFill>
                  <a:schemeClr val="tx2"/>
                </a:solidFill>
              </a:rPr>
              <a:t>Antecollis</a:t>
            </a:r>
            <a:r>
              <a:rPr lang="cs-CZ" sz="2000" b="1" dirty="0" smtClean="0">
                <a:solidFill>
                  <a:schemeClr val="tx2"/>
                </a:solidFill>
              </a:rPr>
              <a:t> až 58%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Pisa syndrom až 42%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Inkontinence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Ortostatická hypotenze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Mozečková ataxie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Dysartrie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endParaRPr lang="cs-CZ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133" y="1717786"/>
            <a:ext cx="4724400" cy="4274059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685332" y="618518"/>
            <a:ext cx="7773338" cy="795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>
                <a:solidFill>
                  <a:schemeClr val="tx2"/>
                </a:solidFill>
              </a:rPr>
              <a:t>psp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72932" y="1717786"/>
            <a:ext cx="4377267" cy="4274059"/>
          </a:xfrm>
          <a:prstGeom prst="rect">
            <a:avLst/>
          </a:prstGeom>
          <a:solidFill>
            <a:srgbClr val="FFF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657601" y="2150533"/>
            <a:ext cx="4351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chemeClr val="tx2"/>
                </a:solidFill>
              </a:rPr>
              <a:t>Posurální</a:t>
            </a:r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cs-CZ" sz="2000" dirty="0" err="1" smtClean="0">
                <a:solidFill>
                  <a:schemeClr val="tx2"/>
                </a:solidFill>
              </a:rPr>
              <a:t>instabilita</a:t>
            </a:r>
            <a:r>
              <a:rPr lang="cs-CZ" sz="2000" dirty="0" smtClean="0">
                <a:solidFill>
                  <a:schemeClr val="tx2"/>
                </a:solidFill>
              </a:rPr>
              <a:t> – PÁDY vzad</a:t>
            </a:r>
          </a:p>
          <a:p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        nebojí se!!!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Rigidita šíje, pletenců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Porucha </a:t>
            </a:r>
            <a:r>
              <a:rPr lang="cs-CZ" sz="2000" dirty="0" err="1" smtClean="0">
                <a:solidFill>
                  <a:schemeClr val="tx2"/>
                </a:solidFill>
              </a:rPr>
              <a:t>okulomotoriky</a:t>
            </a:r>
            <a:r>
              <a:rPr lang="cs-CZ" sz="2000" dirty="0" smtClean="0">
                <a:solidFill>
                  <a:schemeClr val="tx2"/>
                </a:solidFill>
              </a:rPr>
              <a:t> - vertikální obrna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Dysartrie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Těžké psychomotorické zpomalení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Kognitivní deficit s progresí do demence</a:t>
            </a:r>
          </a:p>
          <a:p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 smtClean="0">
                <a:solidFill>
                  <a:schemeClr val="tx2"/>
                </a:solidFill>
              </a:rPr>
              <a:t>              někdy Třes?</a:t>
            </a:r>
            <a:endParaRPr 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199" y="466120"/>
            <a:ext cx="7773338" cy="1452302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Možnosti fyzioterapie </a:t>
            </a:r>
            <a:r>
              <a:rPr lang="cs-CZ" dirty="0">
                <a:solidFill>
                  <a:schemeClr val="tx2"/>
                </a:solidFill>
              </a:rPr>
              <a:t/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Parkinson plus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23334" y="1681352"/>
            <a:ext cx="8230069" cy="50496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h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lavně včas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j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akákoli cvičení na rozsah pohybu, svalovou sílu, obratnost, ADL, RFT - individuální i skupinová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oporučený aerobní trénink 150 min/týden střední intenzita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nebo 75 min vysoká intenzita nebo kombinace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osilovací aktivity nejméně 2x týdně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ompenzační pomůcky, trénink transferů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domácí prostředí - odstranit šňůry, koberečky, koberce ukotveny, madla, protiskluzné podložky, dobré osvětlení, noční osvětlení – v dosahu u postele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balanční a chůzový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trénink,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Dual-task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trénink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ozději polohování, bazální stimulace, paliativní péče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23334" y="1681352"/>
            <a:ext cx="8230069" cy="5049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MSA – práce s trupem a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Cp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protahování, posilování, RFT, cvičení na mozečkovou ataxii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PSP – záklon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– podpatěnky, kompenzační strategie, cvičení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Cp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       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–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roboticky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asistovaná chůze,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       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–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audiobiofeedback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– 6 týdnů,3x týdně, 45 min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     – blefarospazmus –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botox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Spolek pro atypické parkinsonské syndromy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136" y="2205917"/>
            <a:ext cx="7773338" cy="159617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PSP video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62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59930" y="2062354"/>
            <a:ext cx="8230069" cy="5117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emyelinizační autoimunitní onemocnění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ánětem poškozený myelin – plaky – hojení jizvou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oškozena je bílá hmota mozku a míchy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ultifaktoriální – vlivy vnějšího prostředí u geneticky disponovaného jedince – stres, bakteriální a virové infekce</a:t>
            </a:r>
          </a:p>
          <a:p>
            <a:pPr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nes velmi účinná biologická léčba</a:t>
            </a: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99065" y="923319"/>
            <a:ext cx="7773338" cy="668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roztroušená skleróza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27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52" y="880533"/>
            <a:ext cx="4936097" cy="530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40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27" y="1552127"/>
            <a:ext cx="8407314" cy="5221206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99065" y="279401"/>
            <a:ext cx="7773338" cy="11599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    </a:t>
            </a:r>
            <a:r>
              <a:rPr lang="cs-CZ" dirty="0" err="1" smtClean="0">
                <a:solidFill>
                  <a:schemeClr val="tx2"/>
                </a:solidFill>
              </a:rPr>
              <a:t>Kurtzkeho</a:t>
            </a:r>
            <a:r>
              <a:rPr lang="cs-CZ" dirty="0" smtClean="0">
                <a:solidFill>
                  <a:schemeClr val="tx2"/>
                </a:solidFill>
              </a:rPr>
              <a:t> škála</a:t>
            </a:r>
          </a:p>
          <a:p>
            <a:r>
              <a:rPr lang="cs-CZ" sz="2800" dirty="0" smtClean="0">
                <a:solidFill>
                  <a:schemeClr val="tx2"/>
                </a:solidFill>
              </a:rPr>
              <a:t>(</a:t>
            </a:r>
            <a:r>
              <a:rPr lang="en-US" sz="2800" dirty="0" smtClean="0">
                <a:solidFill>
                  <a:schemeClr val="tx2"/>
                </a:solidFill>
              </a:rPr>
              <a:t>Expanded </a:t>
            </a:r>
            <a:r>
              <a:rPr lang="en-US" sz="2800" dirty="0">
                <a:solidFill>
                  <a:schemeClr val="tx2"/>
                </a:solidFill>
              </a:rPr>
              <a:t>Disability Status Scale, EDSS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34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51465" y="1427353"/>
            <a:ext cx="8374002" cy="5117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ůzný, dle stádia, dle míst postižení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ačátek – zrak, slabost DKK – těžké nohy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ozvoj paréz – jakékoli vyjádření, n.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facialis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neuralgie trigeminu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ozvoj zvýšeného sval. napětí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– spasticita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ÚNAVA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poruchy citlivosti, termické čití, parestezie, hluboké čití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ozečkové poruchy – intenční třes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oruchy rovnováhy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ysartrie, dysfagie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finkterové a sexuální poruchy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oruchy kognice – koncentrace, krátkodobá paměť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oruchy nálad (osobnosti) – deprese,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suicidita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patolog. euforie</a:t>
            </a: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15998" y="364519"/>
            <a:ext cx="7773338" cy="668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klinický obraz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86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515998" y="1444287"/>
            <a:ext cx="8517935" cy="5117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a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nalitická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cvičení, RFT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j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óga,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Tai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chi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Pilates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Feldenkrais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hipoterapie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Red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c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ord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erobní trénink – rotoped, veslařský trenažer,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nordic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walking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plavání, turistika, běžky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ilový trénink – vlastní váha, zátěže,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therabandy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 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elaxační techniky, MT, mobilizace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ropriorecepce, stabilizační cvičení, koordinace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c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hůze, využití kompenzačních pomůcek, transfery,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lokomat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pozdních stádiích a těžkém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zdr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. stavu - polohování, Vojtova metoda, canisterapie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ejsou vhodné výdržové prvky u spastiků (prázdný moč. měchýř)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ozor na únavu – velká únava je kontraindikací (i nemoci!!) 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15998" y="364519"/>
            <a:ext cx="7773338" cy="668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Jak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1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5332" y="618518"/>
            <a:ext cx="7773338" cy="10205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754341" y="1771871"/>
            <a:ext cx="7772870" cy="43356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5800" y="1762505"/>
            <a:ext cx="7772870" cy="50861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významně se podílí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na řízení svalového tonu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podíl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na základních posturálních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mechanismech - vzpřímený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postoj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ovlivňuje částečně motoriku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hlavy – pohyby hlavy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mimiku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vlivňuje iniciaci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a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timing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pohybu, koordinace pohybu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podíl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na pohybových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automatismech, vrozených i naučených  (chůze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řeč), souhyby, obranné mechanismy vysoce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specializované činnosti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(hudební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nástroj,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sport)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odílí se na řízení a regulaci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chování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, osobnosti, emočního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ladění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kognice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5332" y="866448"/>
            <a:ext cx="7773338" cy="8487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>
                <a:solidFill>
                  <a:schemeClr val="tx2"/>
                </a:solidFill>
              </a:rPr>
              <a:t>Extrapyramidový</a:t>
            </a:r>
            <a:r>
              <a:rPr lang="cs-CZ" dirty="0" smtClean="0">
                <a:solidFill>
                  <a:schemeClr val="tx2"/>
                </a:solidFill>
              </a:rPr>
              <a:t> systém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00664" y="1613620"/>
            <a:ext cx="8340136" cy="51173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n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ejvětší efekt cvičení - aerobně-silový trénink, strečink a relaxace dohromady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ruhový trénink – skupina – motivace – pozor nemusí být vždy ku prospěchu, každý má jiné možnosti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ozcvička – 10 min, formou aerobiku, rozehřátí, protažení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rátký odpočinek – vysvětlení stanovišť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ruhový trénink – několik stanovišť (10), střídají se posilovací, aerobní a koordinační; 1 min cvičení – přesun na další, nastavení do pozic a opět 1 min; krátký odpočinek a další série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ávěr – protahování na karimatkách 10 min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tanoviště většinou v lehčí a těžší variantě (slabší či tužší guma, vyšší či nižší schod, rychleji pomaleji, s držením bez držení…)</a:t>
            </a:r>
          </a:p>
          <a:p>
            <a:pPr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600664" y="728586"/>
            <a:ext cx="7773338" cy="6684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2"/>
                </a:solidFill>
              </a:rPr>
              <a:t>Aerobně silový trénink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020501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Extrapyramidové syndromy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4341" y="1825286"/>
            <a:ext cx="8050992" cy="4335631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Extrapyramidové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poruchy lze rozdělit podle převládajících projevů na dvě základní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skupiny: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Hypotonicko – hyperkinetický syndrom</a:t>
            </a:r>
          </a:p>
          <a:p>
            <a:pPr marL="0" indent="0"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Hypertonicko – hypokinetický syndrom</a:t>
            </a: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969" y="522830"/>
            <a:ext cx="7773338" cy="106363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Hypotonicko - hyperkinetický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04801" y="1586463"/>
            <a:ext cx="8839199" cy="526978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Typické hyperkinézy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(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dyskinézy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)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abnormální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pohyby vůlí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většinou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neovlivnitelné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, mající různý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charakter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Mezi symptomy patří: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Chorea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rychlé, nepravidelné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, arytmické 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variabilní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mimovolní pohyby tanečního až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krutivého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charakteru, mohou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postihovat kteroukoli část těla v různé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intenzitě, záškuby -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motorický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neklid (</a:t>
            </a:r>
            <a:r>
              <a:rPr lang="es-ES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chorea </a:t>
            </a:r>
            <a:r>
              <a:rPr lang="es-ES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minor, </a:t>
            </a:r>
            <a:r>
              <a:rPr lang="es-ES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chorea Huntingtoni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)</a:t>
            </a:r>
            <a:r>
              <a:rPr lang="es-ES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Atetóza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pomalé kroutivé pohyby hadovitého charakteru, často prsty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ruce, mizí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ve spánku,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zesilují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při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emocích, často u DMO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Dystonie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pomalý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narůstající svalový tonus až svalová kontrakce, vedoucí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abnormálnímu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postavení části těla,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aktivace při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pokusu o pohyb a často současně agonistů 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antagonistů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935" y="796318"/>
            <a:ext cx="7773338" cy="73614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1940" y="1532467"/>
            <a:ext cx="8237259" cy="5020733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</a:t>
            </a: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Balismus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prudké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házivé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 pohyby většího rozsahu, z proximálních segmentů, často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</a:rPr>
              <a:t>hemibalismus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, mohou být nebezpečné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</a:t>
            </a: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Myoklonus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krátké synchronní záškuby svalů, nepravidelné frekvence i amplitudy, nejčastěji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je vidět v oblasti hlezna - při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podráždění svalového vřeténka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tahem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(špička), škytavka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</a:t>
            </a: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Tremor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mimovolní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rytmický oscilační pohyb části těla, klidový, statický (polohový) a kinetický (intenční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), psychogenní? 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cs-CZ" sz="2200" i="1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   Tiky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– rychlé, nepravidelně se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opakující stereotypní pohyby,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částečně ovlivnitelné vůlí, j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ednoduché i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komplexní a často koordinované (např.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pokašlávání, pohazovaní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</a:rPr>
              <a:t>hlavou atd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</a:rPr>
              <a:t>.)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43" y="1977597"/>
            <a:ext cx="7834039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Huntington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www.youtube.com/watch?v=mkGfxi23Zv0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0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Revmatická chorea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www.youtube.com/watch?v=FOwzvJiSta8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008237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5203</TotalTime>
  <Words>1374</Words>
  <Application>Microsoft Office PowerPoint</Application>
  <PresentationFormat>Předvádění na obrazovce (4:3)</PresentationFormat>
  <Paragraphs>190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Tahoma</vt:lpstr>
      <vt:lpstr>Tw Cen MT</vt:lpstr>
      <vt:lpstr>Wingdings</vt:lpstr>
      <vt:lpstr>Kapka</vt:lpstr>
      <vt:lpstr>Extrapyramidové poruchy</vt:lpstr>
      <vt:lpstr>Extrapyramidový systém</vt:lpstr>
      <vt:lpstr>Prezentace aplikace PowerPoint</vt:lpstr>
      <vt:lpstr>Extrapyramidové syndromy</vt:lpstr>
      <vt:lpstr>Hypotonicko - hyperkinetický</vt:lpstr>
      <vt:lpstr>Prezentace aplikace PowerPoint</vt:lpstr>
      <vt:lpstr>Prezentace aplikace PowerPoint</vt:lpstr>
      <vt:lpstr>Huntington </vt:lpstr>
      <vt:lpstr>Revmatická chorea</vt:lpstr>
      <vt:lpstr>Ataxie</vt:lpstr>
      <vt:lpstr>Atetóza</vt:lpstr>
      <vt:lpstr>hemibalismus</vt:lpstr>
      <vt:lpstr>fyzioterapie</vt:lpstr>
      <vt:lpstr>Hypertonicko – hypokinetický parkinsonský syndrom</vt:lpstr>
      <vt:lpstr>Parkinsonova choroba klinický obraz</vt:lpstr>
      <vt:lpstr>Abnormální projevy</vt:lpstr>
      <vt:lpstr>Možnosti fyzioterapie PCH</vt:lpstr>
      <vt:lpstr>kinezioterapie</vt:lpstr>
      <vt:lpstr>Prezentace aplikace PowerPoint</vt:lpstr>
      <vt:lpstr>Prezentace aplikace PowerPoint</vt:lpstr>
      <vt:lpstr>Prezentace aplikace PowerPoint</vt:lpstr>
      <vt:lpstr>Možnosti fyzioterapie  Parkinson plus</vt:lpstr>
      <vt:lpstr>Prezentace aplikace PowerPoint</vt:lpstr>
      <vt:lpstr>PSP video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Dagmar Křížová</dc:creator>
  <cp:lastModifiedBy>Dagmar Křížová</cp:lastModifiedBy>
  <cp:revision>90</cp:revision>
  <dcterms:created xsi:type="dcterms:W3CDTF">2021-11-06T08:56:30Z</dcterms:created>
  <dcterms:modified xsi:type="dcterms:W3CDTF">2023-11-08T17:56:48Z</dcterms:modified>
</cp:coreProperties>
</file>