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Lst>
  <p:sldSz cy="5143500" cx="9144000"/>
  <p:notesSz cx="6858000" cy="9144000"/>
  <p:embeddedFontLst>
    <p:embeddedFont>
      <p:font typeface="Tahoma"/>
      <p:regular r:id="rId115"/>
      <p:bold r:id="rId1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6" Type="http://schemas.openxmlformats.org/officeDocument/2006/relationships/font" Target="fonts/Tahoma-bold.fntdata"/><Relationship Id="rId115" Type="http://schemas.openxmlformats.org/officeDocument/2006/relationships/font" Target="fonts/Tahoma-regular.fntdata"/><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7ebdbd51a6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7ebdbd51a6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7ebdbd51a6_0_10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7ebdbd51a6_0_10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27f6f3ba575_1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27f6f3ba575_1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7f6f3ba575_1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27f6f3ba575_1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7f6f3ba575_1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27f6f3ba575_1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1e7b302e5e3_2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1e7b302e5e3_2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1e7b302e5e3_2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1e7b302e5e3_2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24575dd45b4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24575dd45b4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1e7b302e5e3_2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1e7b302e5e3_2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1e7b302e5e3_2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1e7b302e5e3_2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1e7b302e5e3_2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1e7b302e5e3_2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27f6f3ba575_1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27f6f3ba575_1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7ebdbd51a6_0_1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7ebdbd51a6_0_1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e7b302e5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e7b302e5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e7b302e5e3_2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e7b302e5e3_2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e7b302e5e3_2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e7b302e5e3_2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e7b302e5e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e7b302e5e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e7b302e5e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e7b302e5e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e7b302e5e3_2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e7b302e5e3_2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e7b302e5e3_2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e7b302e5e3_2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4575dd45b4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4575dd45b4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7ebdbd51a6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7ebdbd51a6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7f6f3ba575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7f6f3ba575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e7b302e5e3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e7b302e5e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4575dd45b4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4575dd45b4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e7b302e5e3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e7b302e5e3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e7b302e5e3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e7b302e5e3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e7b302e5e3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e7b302e5e3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e7b302e5e3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e7b302e5e3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e7b302e5e3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e7b302e5e3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e7b302e5e3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e7b302e5e3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e7b302e5e3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e7b302e5e3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7ebdbd51a6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7ebdbd51a6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e7b302e5e3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e7b302e5e3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e7b302e5e3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e7b302e5e3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e7b302e5e3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e7b302e5e3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e7b302e5e3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e7b302e5e3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Větší ROM UD v PF - i v SUP - radius a ulna rovnoběžně - mobilizace omezené UD v SUP a DF naopak</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e7b302e5e3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1e7b302e5e3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7f6f3ba575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7f6f3ba575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7f6f3ba575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7f6f3ba575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7f6f3ba575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7f6f3ba575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e7b302e5e3_2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e7b302e5e3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e7b302e5e3_2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e7b302e5e3_2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7ebdbd51a6_0_10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7ebdbd51a6_0_10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e7b302e5e3_2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e7b302e5e3_2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e7b302e5e3_2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e7b302e5e3_2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1e7b302e5e3_2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1e7b302e5e3_2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e7b302e5e3_2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1e7b302e5e3_2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e7b302e5e3_2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1e7b302e5e3_2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7f6f3ba575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7f6f3ba575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7f6f3ba575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27f6f3ba575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7f6f3ba575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7f6f3ba575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7f6f3ba575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7f6f3ba575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7f6f3ba575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7f6f3ba575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7ebdbd51a6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7ebdbd51a6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7f6f3ba575_1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27f6f3ba575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7f6f3ba575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7f6f3ba575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458e01730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2458e01730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canalis carpi (8-12 mm) a šlachové pochvy flexorů</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458e01730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458e01730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I.-VI. osteofasciální kanálek a šlachové pochvy extensorů</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7f6f3ba575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7f6f3ba575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7f6f3ba575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7f6f3ba575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7f6f3ba575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7f6f3ba575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7f6f3ba575_1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27f6f3ba575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7f6f3ba575_1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7f6f3ba575_1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7f6f3ba575_1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7f6f3ba575_1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Typ FOOSH Injury - Fall Onto an Outstretched Hand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7ebdbd51a6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7ebdbd51a6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7f6f3ba575_1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7f6f3ba575_1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Na obrázku “clenched pencil view test” - forma zátěžového testu pro prokázání dynamické instability zápěstí (rozšíření S-L intervalu P ruky)</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7f6f3ba575_1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7f6f3ba575_1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7f6f3ba575_1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27f6f3ba575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7f6f3ba575_1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27f6f3ba575_1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7f6f3ba575_1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27f6f3ba575_1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7f6f3ba575_1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7f6f3ba575_1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7f6f3ba575_1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7f6f3ba575_1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7f6f3ba575_1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27f6f3ba575_1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7f99164f2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27f99164f2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7f99164f29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27f99164f29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7ebdbd51a6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7ebdbd51a6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7f50eab0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27f50eab0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7f50eab2d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27f50eab2d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7f99164f2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7f99164f2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7f50eab2d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27f50eab2d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7f50eab2d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27f50eab2d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7f50eab2d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27f50eab2d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7f50eab2d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7f50eab2d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7f50eab2df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7f50eab2df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4575dd45b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4575dd45b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7f50eab2df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7f50eab2df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7ebdbd51a6_0_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7ebdbd51a6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7f50eab2df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7f50eab2df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7f50eab2d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27f50eab2d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4575dd45b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24575dd45b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4575dd45b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24575dd45b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4575dd45b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24575dd45b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4575dd45b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4575dd45b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24575dd45b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24575dd45b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4575dd45b4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24575dd45b4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4575dd45b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24575dd45b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4575dd45b4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24575dd45b4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7ebdbd51a6_0_8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7ebdbd51a6_0_8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458e017302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2458e017302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4575dd45b4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24575dd45b4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458e01730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2458e01730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458e017302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2458e017302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458e017302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2458e017302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458e017302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2458e017302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458e017302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2458e017302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458e017302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2458e017302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458e017302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2458e017302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280d8035b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280d8035b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10" name="Shape 10"/>
        <p:cNvGrpSpPr/>
        <p:nvPr/>
      </p:nvGrpSpPr>
      <p:grpSpPr>
        <a:xfrm>
          <a:off x="0" y="0"/>
          <a:ext cx="0" cy="0"/>
          <a:chOff x="0" y="0"/>
          <a:chExt cx="0" cy="0"/>
        </a:xfrm>
      </p:grpSpPr>
      <p:sp>
        <p:nvSpPr>
          <p:cNvPr id="11" name="Google Shape;11;p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 name="Google Shape;12;p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3" name="Google Shape;13;p2"/>
          <p:cNvSpPr txBox="1"/>
          <p:nvPr>
            <p:ph type="title"/>
          </p:nvPr>
        </p:nvSpPr>
        <p:spPr>
          <a:xfrm>
            <a:off x="298877" y="2175274"/>
            <a:ext cx="8521200" cy="878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33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 name="Google Shape;14;p2"/>
          <p:cNvSpPr txBox="1"/>
          <p:nvPr>
            <p:ph idx="1" type="subTitle"/>
          </p:nvPr>
        </p:nvSpPr>
        <p:spPr>
          <a:xfrm>
            <a:off x="298877" y="3087302"/>
            <a:ext cx="8521200" cy="523800"/>
          </a:xfrm>
          <a:prstGeom prst="rect">
            <a:avLst/>
          </a:prstGeom>
          <a:noFill/>
          <a:ln>
            <a:noFill/>
          </a:ln>
        </p:spPr>
        <p:txBody>
          <a:bodyPr anchorCtr="0" anchor="t" bIns="0" lIns="0" spcFirstLastPara="1" rIns="0" wrap="square" tIns="0">
            <a:noAutofit/>
          </a:bodyPr>
          <a:lstStyle>
            <a:lvl1pPr lvl="0" rtl="0" algn="l">
              <a:lnSpc>
                <a:spcPct val="114000"/>
              </a:lnSpc>
              <a:spcBef>
                <a:spcPts val="0"/>
              </a:spcBef>
              <a:spcAft>
                <a:spcPts val="0"/>
              </a:spcAft>
              <a:buSzPts val="1800"/>
              <a:buFont typeface="Arial"/>
              <a:buNone/>
              <a:defRPr b="0" sz="1800">
                <a:solidFill>
                  <a:schemeClr val="dk1"/>
                </a:solidFill>
                <a:latin typeface="Arial"/>
                <a:ea typeface="Arial"/>
                <a:cs typeface="Arial"/>
                <a:sym typeface="Arial"/>
              </a:defRPr>
            </a:lvl1pPr>
            <a:lvl2pPr lvl="1" rtl="0" algn="ctr">
              <a:lnSpc>
                <a:spcPct val="90000"/>
              </a:lnSpc>
              <a:spcBef>
                <a:spcPts val="0"/>
              </a:spcBef>
              <a:spcAft>
                <a:spcPts val="0"/>
              </a:spcAft>
              <a:buSzPts val="1500"/>
              <a:buFont typeface="Arial"/>
              <a:buNone/>
              <a:defRPr sz="1500"/>
            </a:lvl2pPr>
            <a:lvl3pPr lvl="2" rtl="0" algn="ctr">
              <a:lnSpc>
                <a:spcPct val="100000"/>
              </a:lnSpc>
              <a:spcBef>
                <a:spcPts val="0"/>
              </a:spcBef>
              <a:spcAft>
                <a:spcPts val="0"/>
              </a:spcAft>
              <a:buSzPts val="1080"/>
              <a:buFont typeface="Arial"/>
              <a:buNone/>
              <a:defRPr sz="1350"/>
            </a:lvl3pPr>
            <a:lvl4pPr lvl="3" rtl="0" algn="ctr">
              <a:lnSpc>
                <a:spcPct val="112500"/>
              </a:lnSpc>
              <a:spcBef>
                <a:spcPts val="0"/>
              </a:spcBef>
              <a:spcAft>
                <a:spcPts val="0"/>
              </a:spcAft>
              <a:buSzPts val="1080"/>
              <a:buFont typeface="Arial"/>
              <a:buNone/>
              <a:defRPr sz="1200"/>
            </a:lvl4pPr>
            <a:lvl5pPr lvl="4" rtl="0" algn="ctr">
              <a:lnSpc>
                <a:spcPct val="112500"/>
              </a:lnSpc>
              <a:spcBef>
                <a:spcPts val="0"/>
              </a:spcBef>
              <a:spcAft>
                <a:spcPts val="0"/>
              </a:spcAft>
              <a:buSzPts val="1200"/>
              <a:buFont typeface="Arial"/>
              <a:buNone/>
              <a:defRPr sz="1200"/>
            </a:lvl5pPr>
            <a:lvl6pPr lvl="5" rtl="0" algn="ctr">
              <a:lnSpc>
                <a:spcPct val="100000"/>
              </a:lnSpc>
              <a:spcBef>
                <a:spcPts val="240"/>
              </a:spcBef>
              <a:spcAft>
                <a:spcPts val="0"/>
              </a:spcAft>
              <a:buSzPts val="1200"/>
              <a:buNone/>
              <a:defRPr sz="1200"/>
            </a:lvl6pPr>
            <a:lvl7pPr lvl="6" rtl="0" algn="ctr">
              <a:lnSpc>
                <a:spcPct val="112500"/>
              </a:lnSpc>
              <a:spcBef>
                <a:spcPts val="0"/>
              </a:spcBef>
              <a:spcAft>
                <a:spcPts val="0"/>
              </a:spcAft>
              <a:buSzPts val="1200"/>
              <a:buNone/>
              <a:defRPr sz="1200"/>
            </a:lvl7pPr>
            <a:lvl8pPr lvl="7" rtl="0" algn="ctr">
              <a:lnSpc>
                <a:spcPct val="112500"/>
              </a:lnSpc>
              <a:spcBef>
                <a:spcPts val="0"/>
              </a:spcBef>
              <a:spcAft>
                <a:spcPts val="0"/>
              </a:spcAft>
              <a:buSzPts val="1200"/>
              <a:buNone/>
              <a:defRPr sz="1200"/>
            </a:lvl8pPr>
            <a:lvl9pPr lvl="8" rtl="0" algn="ctr">
              <a:lnSpc>
                <a:spcPct val="112500"/>
              </a:lnSpc>
              <a:spcBef>
                <a:spcPts val="0"/>
              </a:spcBef>
              <a:spcAft>
                <a:spcPts val="0"/>
              </a:spcAft>
              <a:buSzPts val="1200"/>
              <a:buNone/>
              <a:defRPr sz="1200"/>
            </a:lvl9pPr>
          </a:lstStyle>
          <a:p/>
        </p:txBody>
      </p:sp>
      <p:pic>
        <p:nvPicPr>
          <p:cNvPr id="15" name="Google Shape;15;p2"/>
          <p:cNvPicPr preferRelativeResize="0"/>
          <p:nvPr/>
        </p:nvPicPr>
        <p:blipFill rotWithShape="1">
          <a:blip r:embed="rId2">
            <a:alphaModFix/>
          </a:blip>
          <a:srcRect b="0" l="0" r="0" t="0"/>
          <a:stretch/>
        </p:blipFill>
        <p:spPr>
          <a:xfrm>
            <a:off x="309600" y="310500"/>
            <a:ext cx="1520099" cy="799363"/>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78" name="Shape 78"/>
        <p:cNvGrpSpPr/>
        <p:nvPr/>
      </p:nvGrpSpPr>
      <p:grpSpPr>
        <a:xfrm>
          <a:off x="0" y="0"/>
          <a:ext cx="0" cy="0"/>
          <a:chOff x="0" y="0"/>
          <a:chExt cx="0" cy="0"/>
        </a:xfrm>
      </p:grpSpPr>
      <p:sp>
        <p:nvSpPr>
          <p:cNvPr id="79" name="Google Shape;79;p11"/>
          <p:cNvSpPr txBox="1"/>
          <p:nvPr>
            <p:ph idx="1" type="body"/>
          </p:nvPr>
        </p:nvSpPr>
        <p:spPr>
          <a:xfrm>
            <a:off x="539998" y="539035"/>
            <a:ext cx="3915000" cy="2403000"/>
          </a:xfrm>
          <a:prstGeom prst="rect">
            <a:avLst/>
          </a:prstGeom>
          <a:noFill/>
          <a:ln>
            <a:noFill/>
          </a:ln>
        </p:spPr>
        <p:txBody>
          <a:bodyPr anchorCtr="0" anchor="t" bIns="0" lIns="0" spcFirstLastPara="1" rIns="0" wrap="square" tIns="0">
            <a:noAutofit/>
          </a:bodyPr>
          <a:lstStyle>
            <a:lvl1pPr indent="-228600" lvl="0" marL="457200" rtl="0" algn="l">
              <a:lnSpc>
                <a:spcPct val="114000"/>
              </a:lnSpc>
              <a:spcBef>
                <a:spcPts val="0"/>
              </a:spcBef>
              <a:spcAft>
                <a:spcPts val="0"/>
              </a:spcAft>
              <a:buSzPts val="2100"/>
              <a:buFont typeface="Arial"/>
              <a:buNone/>
              <a:defRPr/>
            </a:lvl1pPr>
            <a:lvl2pPr indent="-228600" lvl="1" marL="914400" rtl="0" algn="l">
              <a:lnSpc>
                <a:spcPct val="75000"/>
              </a:lnSpc>
              <a:spcBef>
                <a:spcPts val="0"/>
              </a:spcBef>
              <a:spcAft>
                <a:spcPts val="0"/>
              </a:spcAft>
              <a:buSzPts val="1800"/>
              <a:buNone/>
              <a:defRPr/>
            </a:lvl2pPr>
            <a:lvl3pPr indent="-228600" lvl="2" marL="1371600" rtl="0" algn="l">
              <a:lnSpc>
                <a:spcPct val="75000"/>
              </a:lnSpc>
              <a:spcBef>
                <a:spcPts val="0"/>
              </a:spcBef>
              <a:spcAft>
                <a:spcPts val="0"/>
              </a:spcAft>
              <a:buSzPts val="1440"/>
              <a:buNone/>
              <a:defRPr/>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80" name="Google Shape;80;p1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1" name="Google Shape;81;p1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2" name="Google Shape;82;p11"/>
          <p:cNvSpPr txBox="1"/>
          <p:nvPr>
            <p:ph idx="2" type="body"/>
          </p:nvPr>
        </p:nvSpPr>
        <p:spPr>
          <a:xfrm>
            <a:off x="539999" y="3375000"/>
            <a:ext cx="3915000" cy="9990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0"/>
              </a:spcBef>
              <a:spcAft>
                <a:spcPts val="0"/>
              </a:spcAft>
              <a:buSzPts val="1125"/>
              <a:buFont typeface="Arial"/>
              <a:buNone/>
              <a:defRPr b="0" sz="1125">
                <a:solidFill>
                  <a:schemeClr val="dk1"/>
                </a:solidFill>
              </a:defRPr>
            </a:lvl1pPr>
            <a:lvl2pPr indent="-228600" lvl="1" marL="914400" rtl="0" algn="l">
              <a:lnSpc>
                <a:spcPct val="120000"/>
              </a:lnSpc>
              <a:spcBef>
                <a:spcPts val="0"/>
              </a:spcBef>
              <a:spcAft>
                <a:spcPts val="0"/>
              </a:spcAft>
              <a:buSzPts val="1125"/>
              <a:buFont typeface="Arial"/>
              <a:buNone/>
              <a:defRPr u="none"/>
            </a:lvl2pPr>
            <a:lvl3pPr indent="-228600" lvl="2" marL="1371600" rtl="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rtl="0" algn="l">
              <a:lnSpc>
                <a:spcPct val="120000"/>
              </a:lnSpc>
              <a:spcBef>
                <a:spcPts val="0"/>
              </a:spcBef>
              <a:spcAft>
                <a:spcPts val="0"/>
              </a:spcAft>
              <a:buSzPts val="1013"/>
              <a:buFont typeface="Arial"/>
              <a:buNone/>
              <a:defRPr/>
            </a:lvl4pPr>
            <a:lvl5pPr indent="-228600" lvl="4" marL="2286000" rtl="0" algn="l">
              <a:lnSpc>
                <a:spcPct val="120000"/>
              </a:lnSpc>
              <a:spcBef>
                <a:spcPts val="0"/>
              </a:spcBef>
              <a:spcAft>
                <a:spcPts val="0"/>
              </a:spcAft>
              <a:buSzPts val="1125"/>
              <a:buFont typeface="Arial"/>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83" name="Google Shape;83;p11"/>
          <p:cNvSpPr txBox="1"/>
          <p:nvPr>
            <p:ph idx="3" type="body"/>
          </p:nvPr>
        </p:nvSpPr>
        <p:spPr>
          <a:xfrm>
            <a:off x="540543" y="3051000"/>
            <a:ext cx="3915000" cy="270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825"/>
              <a:buFont typeface="Arial"/>
              <a:buNone/>
              <a:defRPr b="1" sz="825"/>
            </a:lvl1pPr>
            <a:lvl2pPr indent="-228600" lvl="1" marL="914400" rtl="0" algn="l">
              <a:lnSpc>
                <a:spcPct val="75000"/>
              </a:lnSpc>
              <a:spcBef>
                <a:spcPts val="0"/>
              </a:spcBef>
              <a:spcAft>
                <a:spcPts val="0"/>
              </a:spcAft>
              <a:buSzPts val="1800"/>
              <a:buNone/>
              <a:defRPr/>
            </a:lvl2pPr>
            <a:lvl3pPr indent="-228600" lvl="2" marL="1371600" rtl="0" algn="l">
              <a:lnSpc>
                <a:spcPct val="75000"/>
              </a:lnSpc>
              <a:spcBef>
                <a:spcPts val="0"/>
              </a:spcBef>
              <a:spcAft>
                <a:spcPts val="0"/>
              </a:spcAft>
              <a:buSzPts val="1440"/>
              <a:buNone/>
              <a:defRPr/>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84" name="Google Shape;84;p11"/>
          <p:cNvSpPr txBox="1"/>
          <p:nvPr>
            <p:ph idx="4" type="body"/>
          </p:nvPr>
        </p:nvSpPr>
        <p:spPr>
          <a:xfrm>
            <a:off x="4688459" y="3375000"/>
            <a:ext cx="3915000" cy="9990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0"/>
              </a:spcBef>
              <a:spcAft>
                <a:spcPts val="0"/>
              </a:spcAft>
              <a:buSzPts val="1125"/>
              <a:buFont typeface="Arial"/>
              <a:buNone/>
              <a:defRPr b="0" sz="1125">
                <a:solidFill>
                  <a:schemeClr val="dk1"/>
                </a:solidFill>
              </a:defRPr>
            </a:lvl1pPr>
            <a:lvl2pPr indent="-228600" lvl="1" marL="914400" rtl="0" algn="l">
              <a:lnSpc>
                <a:spcPct val="120000"/>
              </a:lnSpc>
              <a:spcBef>
                <a:spcPts val="0"/>
              </a:spcBef>
              <a:spcAft>
                <a:spcPts val="0"/>
              </a:spcAft>
              <a:buSzPts val="1125"/>
              <a:buFont typeface="Arial"/>
              <a:buNone/>
              <a:defRPr u="none"/>
            </a:lvl2pPr>
            <a:lvl3pPr indent="-228600" lvl="2" marL="1371600" rtl="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rtl="0" algn="l">
              <a:lnSpc>
                <a:spcPct val="120000"/>
              </a:lnSpc>
              <a:spcBef>
                <a:spcPts val="0"/>
              </a:spcBef>
              <a:spcAft>
                <a:spcPts val="0"/>
              </a:spcAft>
              <a:buSzPts val="1013"/>
              <a:buFont typeface="Arial"/>
              <a:buNone/>
              <a:defRPr/>
            </a:lvl4pPr>
            <a:lvl5pPr indent="-228600" lvl="4" marL="2286000" rtl="0" algn="l">
              <a:lnSpc>
                <a:spcPct val="120000"/>
              </a:lnSpc>
              <a:spcBef>
                <a:spcPts val="0"/>
              </a:spcBef>
              <a:spcAft>
                <a:spcPts val="0"/>
              </a:spcAft>
              <a:buSzPts val="1125"/>
              <a:buFont typeface="Arial"/>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85" name="Google Shape;85;p11"/>
          <p:cNvSpPr txBox="1"/>
          <p:nvPr>
            <p:ph idx="5" type="body"/>
          </p:nvPr>
        </p:nvSpPr>
        <p:spPr>
          <a:xfrm>
            <a:off x="4689002" y="3051000"/>
            <a:ext cx="3915000" cy="270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825"/>
              <a:buFont typeface="Arial"/>
              <a:buNone/>
              <a:defRPr b="1" sz="825"/>
            </a:lvl1pPr>
            <a:lvl2pPr indent="-228600" lvl="1" marL="914400" rtl="0" algn="l">
              <a:lnSpc>
                <a:spcPct val="75000"/>
              </a:lnSpc>
              <a:spcBef>
                <a:spcPts val="0"/>
              </a:spcBef>
              <a:spcAft>
                <a:spcPts val="0"/>
              </a:spcAft>
              <a:buSzPts val="1800"/>
              <a:buNone/>
              <a:defRPr/>
            </a:lvl2pPr>
            <a:lvl3pPr indent="-228600" lvl="2" marL="1371600" rtl="0" algn="l">
              <a:lnSpc>
                <a:spcPct val="75000"/>
              </a:lnSpc>
              <a:spcBef>
                <a:spcPts val="0"/>
              </a:spcBef>
              <a:spcAft>
                <a:spcPts val="0"/>
              </a:spcAft>
              <a:buSzPts val="1440"/>
              <a:buNone/>
              <a:defRPr/>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86" name="Google Shape;86;p11"/>
          <p:cNvSpPr txBox="1"/>
          <p:nvPr>
            <p:ph idx="6" type="body"/>
          </p:nvPr>
        </p:nvSpPr>
        <p:spPr>
          <a:xfrm>
            <a:off x="4688459" y="539035"/>
            <a:ext cx="3915000" cy="2403000"/>
          </a:xfrm>
          <a:prstGeom prst="rect">
            <a:avLst/>
          </a:prstGeom>
          <a:noFill/>
          <a:ln>
            <a:noFill/>
          </a:ln>
        </p:spPr>
        <p:txBody>
          <a:bodyPr anchorCtr="0" anchor="t" bIns="0" lIns="0" spcFirstLastPara="1" rIns="0" wrap="square" tIns="0">
            <a:noAutofit/>
          </a:bodyPr>
          <a:lstStyle>
            <a:lvl1pPr indent="-228600" lvl="0" marL="457200" rtl="0" algn="l">
              <a:lnSpc>
                <a:spcPct val="114000"/>
              </a:lnSpc>
              <a:spcBef>
                <a:spcPts val="0"/>
              </a:spcBef>
              <a:spcAft>
                <a:spcPts val="0"/>
              </a:spcAft>
              <a:buSzPts val="2100"/>
              <a:buFont typeface="Arial"/>
              <a:buNone/>
              <a:defRPr/>
            </a:lvl1pPr>
            <a:lvl2pPr indent="-228600" lvl="1" marL="914400" rtl="0" algn="l">
              <a:lnSpc>
                <a:spcPct val="75000"/>
              </a:lnSpc>
              <a:spcBef>
                <a:spcPts val="0"/>
              </a:spcBef>
              <a:spcAft>
                <a:spcPts val="0"/>
              </a:spcAft>
              <a:buSzPts val="1800"/>
              <a:buNone/>
              <a:defRPr/>
            </a:lvl2pPr>
            <a:lvl3pPr indent="-228600" lvl="2" marL="1371600" rtl="0" algn="l">
              <a:lnSpc>
                <a:spcPct val="75000"/>
              </a:lnSpc>
              <a:spcBef>
                <a:spcPts val="0"/>
              </a:spcBef>
              <a:spcAft>
                <a:spcPts val="0"/>
              </a:spcAft>
              <a:buSzPts val="1440"/>
              <a:buNone/>
              <a:defRPr/>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pic>
        <p:nvPicPr>
          <p:cNvPr id="87" name="Google Shape;87;p11"/>
          <p:cNvPicPr preferRelativeResize="0"/>
          <p:nvPr/>
        </p:nvPicPr>
        <p:blipFill rotWithShape="1">
          <a:blip r:embed="rId2">
            <a:alphaModFix/>
          </a:blip>
          <a:srcRect b="0" l="0" r="0" t="0"/>
          <a:stretch/>
        </p:blipFill>
        <p:spPr>
          <a:xfrm>
            <a:off x="7779600" y="4538700"/>
            <a:ext cx="847797" cy="44582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p:cSld name="Prázdný">
    <p:spTree>
      <p:nvGrpSpPr>
        <p:cNvPr id="88" name="Shape 88"/>
        <p:cNvGrpSpPr/>
        <p:nvPr/>
      </p:nvGrpSpPr>
      <p:grpSpPr>
        <a:xfrm>
          <a:off x="0" y="0"/>
          <a:ext cx="0" cy="0"/>
          <a:chOff x="0" y="0"/>
          <a:chExt cx="0" cy="0"/>
        </a:xfrm>
      </p:grpSpPr>
      <p:sp>
        <p:nvSpPr>
          <p:cNvPr id="89" name="Google Shape;89;p1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0" name="Google Shape;90;p1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b="0" l="0" r="0" t="0"/>
          <a:stretch/>
        </p:blipFill>
        <p:spPr>
          <a:xfrm>
            <a:off x="7779600" y="4538700"/>
            <a:ext cx="847797" cy="44582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92" name="Shape 92"/>
        <p:cNvGrpSpPr/>
        <p:nvPr/>
      </p:nvGrpSpPr>
      <p:grpSpPr>
        <a:xfrm>
          <a:off x="0" y="0"/>
          <a:ext cx="0" cy="0"/>
          <a:chOff x="0" y="0"/>
          <a:chExt cx="0" cy="0"/>
        </a:xfrm>
      </p:grpSpPr>
      <p:sp>
        <p:nvSpPr>
          <p:cNvPr id="93" name="Google Shape;93;p1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94" name="Google Shape;94;p13"/>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3300">
                <a:solidFill>
                  <a:srgbClr val="0000DC"/>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p13"/>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rtl="0" algn="l">
              <a:lnSpc>
                <a:spcPct val="114000"/>
              </a:lnSpc>
              <a:spcBef>
                <a:spcPts val="0"/>
              </a:spcBef>
              <a:spcAft>
                <a:spcPts val="0"/>
              </a:spcAft>
              <a:buSzPts val="1800"/>
              <a:buFont typeface="Arial"/>
              <a:buNone/>
              <a:defRPr b="0" sz="1800">
                <a:solidFill>
                  <a:srgbClr val="0000DC"/>
                </a:solidFill>
                <a:latin typeface="Arial"/>
                <a:ea typeface="Arial"/>
                <a:cs typeface="Arial"/>
                <a:sym typeface="Arial"/>
              </a:defRPr>
            </a:lvl1pPr>
            <a:lvl2pPr lvl="1" rtl="0" algn="ctr">
              <a:lnSpc>
                <a:spcPct val="90000"/>
              </a:lnSpc>
              <a:spcBef>
                <a:spcPts val="0"/>
              </a:spcBef>
              <a:spcAft>
                <a:spcPts val="0"/>
              </a:spcAft>
              <a:buSzPts val="1500"/>
              <a:buFont typeface="Arial"/>
              <a:buNone/>
              <a:defRPr sz="1500"/>
            </a:lvl2pPr>
            <a:lvl3pPr lvl="2" rtl="0" algn="ctr">
              <a:lnSpc>
                <a:spcPct val="100000"/>
              </a:lnSpc>
              <a:spcBef>
                <a:spcPts val="0"/>
              </a:spcBef>
              <a:spcAft>
                <a:spcPts val="0"/>
              </a:spcAft>
              <a:buSzPts val="1080"/>
              <a:buFont typeface="Arial"/>
              <a:buNone/>
              <a:defRPr sz="1350"/>
            </a:lvl3pPr>
            <a:lvl4pPr lvl="3" rtl="0" algn="ctr">
              <a:lnSpc>
                <a:spcPct val="112500"/>
              </a:lnSpc>
              <a:spcBef>
                <a:spcPts val="0"/>
              </a:spcBef>
              <a:spcAft>
                <a:spcPts val="0"/>
              </a:spcAft>
              <a:buSzPts val="1080"/>
              <a:buFont typeface="Arial"/>
              <a:buNone/>
              <a:defRPr sz="1200"/>
            </a:lvl4pPr>
            <a:lvl5pPr lvl="4" rtl="0" algn="ctr">
              <a:lnSpc>
                <a:spcPct val="112500"/>
              </a:lnSpc>
              <a:spcBef>
                <a:spcPts val="0"/>
              </a:spcBef>
              <a:spcAft>
                <a:spcPts val="0"/>
              </a:spcAft>
              <a:buSzPts val="1200"/>
              <a:buFont typeface="Arial"/>
              <a:buNone/>
              <a:defRPr sz="1200"/>
            </a:lvl5pPr>
            <a:lvl6pPr lvl="5" rtl="0" algn="ctr">
              <a:lnSpc>
                <a:spcPct val="100000"/>
              </a:lnSpc>
              <a:spcBef>
                <a:spcPts val="240"/>
              </a:spcBef>
              <a:spcAft>
                <a:spcPts val="0"/>
              </a:spcAft>
              <a:buSzPts val="1200"/>
              <a:buNone/>
              <a:defRPr sz="1200"/>
            </a:lvl6pPr>
            <a:lvl7pPr lvl="6" rtl="0" algn="ctr">
              <a:lnSpc>
                <a:spcPct val="112500"/>
              </a:lnSpc>
              <a:spcBef>
                <a:spcPts val="0"/>
              </a:spcBef>
              <a:spcAft>
                <a:spcPts val="0"/>
              </a:spcAft>
              <a:buSzPts val="1200"/>
              <a:buNone/>
              <a:defRPr sz="1200"/>
            </a:lvl7pPr>
            <a:lvl8pPr lvl="7" rtl="0" algn="ctr">
              <a:lnSpc>
                <a:spcPct val="112500"/>
              </a:lnSpc>
              <a:spcBef>
                <a:spcPts val="0"/>
              </a:spcBef>
              <a:spcAft>
                <a:spcPts val="0"/>
              </a:spcAft>
              <a:buSzPts val="1200"/>
              <a:buNone/>
              <a:defRPr sz="1200"/>
            </a:lvl8pPr>
            <a:lvl9pPr lvl="8" rtl="0" algn="ctr">
              <a:lnSpc>
                <a:spcPct val="112500"/>
              </a:lnSpc>
              <a:spcBef>
                <a:spcPts val="0"/>
              </a:spcBef>
              <a:spcAft>
                <a:spcPts val="0"/>
              </a:spcAft>
              <a:buSzPts val="1200"/>
              <a:buNone/>
              <a:defRPr sz="1200"/>
            </a:lvl9pPr>
          </a:lstStyle>
          <a:p/>
        </p:txBody>
      </p:sp>
      <p:sp>
        <p:nvSpPr>
          <p:cNvPr id="96" name="Google Shape;96;p13"/>
          <p:cNvSpPr/>
          <p:nvPr>
            <p:ph idx="2" type="pic"/>
          </p:nvPr>
        </p:nvSpPr>
        <p:spPr>
          <a:xfrm>
            <a:off x="4572000" y="1"/>
            <a:ext cx="4572000" cy="5143500"/>
          </a:xfrm>
          <a:prstGeom prst="rect">
            <a:avLst/>
          </a:prstGeom>
          <a:noFill/>
          <a:ln>
            <a:noFill/>
          </a:ln>
        </p:spPr>
      </p:sp>
      <p:sp>
        <p:nvSpPr>
          <p:cNvPr id="97" name="Google Shape;97;p13"/>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98" name="Google Shape;98;p13"/>
          <p:cNvPicPr preferRelativeResize="0"/>
          <p:nvPr/>
        </p:nvPicPr>
        <p:blipFill rotWithShape="1">
          <a:blip r:embed="rId2">
            <a:alphaModFix/>
          </a:blip>
          <a:srcRect b="0" l="0" r="0" t="0"/>
          <a:stretch/>
        </p:blipFill>
        <p:spPr>
          <a:xfrm>
            <a:off x="309600" y="310500"/>
            <a:ext cx="1520099" cy="799363"/>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99" name="Shape 99"/>
        <p:cNvGrpSpPr/>
        <p:nvPr/>
      </p:nvGrpSpPr>
      <p:grpSpPr>
        <a:xfrm>
          <a:off x="0" y="0"/>
          <a:ext cx="0" cy="0"/>
          <a:chOff x="0" y="0"/>
          <a:chExt cx="0" cy="0"/>
        </a:xfrm>
      </p:grpSpPr>
      <p:sp>
        <p:nvSpPr>
          <p:cNvPr id="100" name="Google Shape;100;p1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1" name="Google Shape;101;p1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2" name="Google Shape;102;p14"/>
          <p:cNvSpPr txBox="1"/>
          <p:nvPr>
            <p:ph type="title"/>
          </p:nvPr>
        </p:nvSpPr>
        <p:spPr>
          <a:xfrm>
            <a:off x="298877" y="2175274"/>
            <a:ext cx="8521200" cy="878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33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3" name="Google Shape;103;p14"/>
          <p:cNvSpPr txBox="1"/>
          <p:nvPr>
            <p:ph idx="1" type="subTitle"/>
          </p:nvPr>
        </p:nvSpPr>
        <p:spPr>
          <a:xfrm>
            <a:off x="298877" y="3087302"/>
            <a:ext cx="8521200" cy="523800"/>
          </a:xfrm>
          <a:prstGeom prst="rect">
            <a:avLst/>
          </a:prstGeom>
          <a:noFill/>
          <a:ln>
            <a:noFill/>
          </a:ln>
        </p:spPr>
        <p:txBody>
          <a:bodyPr anchorCtr="0" anchor="t" bIns="0" lIns="0" spcFirstLastPara="1" rIns="0" wrap="square" tIns="0">
            <a:noAutofit/>
          </a:bodyPr>
          <a:lstStyle>
            <a:lvl1pPr lvl="0" rt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rtl="0" algn="ctr">
              <a:lnSpc>
                <a:spcPct val="90000"/>
              </a:lnSpc>
              <a:spcBef>
                <a:spcPts val="0"/>
              </a:spcBef>
              <a:spcAft>
                <a:spcPts val="0"/>
              </a:spcAft>
              <a:buSzPts val="1500"/>
              <a:buFont typeface="Arial"/>
              <a:buNone/>
              <a:defRPr sz="1500"/>
            </a:lvl2pPr>
            <a:lvl3pPr lvl="2" rtl="0" algn="ctr">
              <a:lnSpc>
                <a:spcPct val="100000"/>
              </a:lnSpc>
              <a:spcBef>
                <a:spcPts val="0"/>
              </a:spcBef>
              <a:spcAft>
                <a:spcPts val="0"/>
              </a:spcAft>
              <a:buSzPts val="1080"/>
              <a:buFont typeface="Arial"/>
              <a:buNone/>
              <a:defRPr sz="1350"/>
            </a:lvl3pPr>
            <a:lvl4pPr lvl="3" rtl="0" algn="ctr">
              <a:lnSpc>
                <a:spcPct val="112500"/>
              </a:lnSpc>
              <a:spcBef>
                <a:spcPts val="0"/>
              </a:spcBef>
              <a:spcAft>
                <a:spcPts val="0"/>
              </a:spcAft>
              <a:buSzPts val="1080"/>
              <a:buFont typeface="Arial"/>
              <a:buNone/>
              <a:defRPr sz="1200"/>
            </a:lvl4pPr>
            <a:lvl5pPr lvl="4" rtl="0" algn="ctr">
              <a:lnSpc>
                <a:spcPct val="112500"/>
              </a:lnSpc>
              <a:spcBef>
                <a:spcPts val="0"/>
              </a:spcBef>
              <a:spcAft>
                <a:spcPts val="0"/>
              </a:spcAft>
              <a:buSzPts val="1200"/>
              <a:buFont typeface="Arial"/>
              <a:buNone/>
              <a:defRPr sz="1200"/>
            </a:lvl5pPr>
            <a:lvl6pPr lvl="5" rtl="0" algn="ctr">
              <a:lnSpc>
                <a:spcPct val="100000"/>
              </a:lnSpc>
              <a:spcBef>
                <a:spcPts val="240"/>
              </a:spcBef>
              <a:spcAft>
                <a:spcPts val="0"/>
              </a:spcAft>
              <a:buSzPts val="1200"/>
              <a:buNone/>
              <a:defRPr sz="1200"/>
            </a:lvl6pPr>
            <a:lvl7pPr lvl="6" rtl="0" algn="ctr">
              <a:lnSpc>
                <a:spcPct val="112500"/>
              </a:lnSpc>
              <a:spcBef>
                <a:spcPts val="0"/>
              </a:spcBef>
              <a:spcAft>
                <a:spcPts val="0"/>
              </a:spcAft>
              <a:buSzPts val="1200"/>
              <a:buNone/>
              <a:defRPr sz="1200"/>
            </a:lvl7pPr>
            <a:lvl8pPr lvl="7" rtl="0" algn="ctr">
              <a:lnSpc>
                <a:spcPct val="112500"/>
              </a:lnSpc>
              <a:spcBef>
                <a:spcPts val="0"/>
              </a:spcBef>
              <a:spcAft>
                <a:spcPts val="0"/>
              </a:spcAft>
              <a:buSzPts val="1200"/>
              <a:buNone/>
              <a:defRPr sz="1200"/>
            </a:lvl8pPr>
            <a:lvl9pPr lvl="8" rtl="0" algn="ctr">
              <a:lnSpc>
                <a:spcPct val="112500"/>
              </a:lnSpc>
              <a:spcBef>
                <a:spcPts val="0"/>
              </a:spcBef>
              <a:spcAft>
                <a:spcPts val="0"/>
              </a:spcAft>
              <a:buSzPts val="1200"/>
              <a:buNone/>
              <a:defRPr sz="1200"/>
            </a:lvl9pPr>
          </a:lstStyle>
          <a:p/>
        </p:txBody>
      </p:sp>
      <p:pic>
        <p:nvPicPr>
          <p:cNvPr id="104" name="Google Shape;104;p14"/>
          <p:cNvPicPr preferRelativeResize="0"/>
          <p:nvPr/>
        </p:nvPicPr>
        <p:blipFill rotWithShape="1">
          <a:blip r:embed="rId2">
            <a:alphaModFix/>
          </a:blip>
          <a:srcRect b="0" l="0" r="0" t="0"/>
          <a:stretch/>
        </p:blipFill>
        <p:spPr>
          <a:xfrm>
            <a:off x="309600" y="310500"/>
            <a:ext cx="1520099" cy="799363"/>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6">
          <p15:clr>
            <a:srgbClr val="FBAE40"/>
          </p15:clr>
        </p15:guide>
        <p15:guide id="3" orient="horz" pos="191">
          <p15:clr>
            <a:srgbClr val="FBAE40"/>
          </p15:clr>
        </p15:guide>
        <p15:guide id="4" pos="11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105" name="Shape 105"/>
        <p:cNvGrpSpPr/>
        <p:nvPr/>
      </p:nvGrpSpPr>
      <p:grpSpPr>
        <a:xfrm>
          <a:off x="0" y="0"/>
          <a:ext cx="0" cy="0"/>
          <a:chOff x="0" y="0"/>
          <a:chExt cx="0" cy="0"/>
        </a:xfrm>
      </p:grpSpPr>
      <p:sp>
        <p:nvSpPr>
          <p:cNvPr id="106" name="Google Shape;106;p1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7" name="Google Shape;107;p15"/>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33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 name="Google Shape;108;p15"/>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rt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rtl="0" algn="ctr">
              <a:lnSpc>
                <a:spcPct val="90000"/>
              </a:lnSpc>
              <a:spcBef>
                <a:spcPts val="0"/>
              </a:spcBef>
              <a:spcAft>
                <a:spcPts val="0"/>
              </a:spcAft>
              <a:buSzPts val="1500"/>
              <a:buFont typeface="Arial"/>
              <a:buNone/>
              <a:defRPr sz="1500"/>
            </a:lvl2pPr>
            <a:lvl3pPr lvl="2" rtl="0" algn="ctr">
              <a:lnSpc>
                <a:spcPct val="100000"/>
              </a:lnSpc>
              <a:spcBef>
                <a:spcPts val="0"/>
              </a:spcBef>
              <a:spcAft>
                <a:spcPts val="0"/>
              </a:spcAft>
              <a:buSzPts val="1080"/>
              <a:buFont typeface="Arial"/>
              <a:buNone/>
              <a:defRPr sz="1350"/>
            </a:lvl3pPr>
            <a:lvl4pPr lvl="3" rtl="0" algn="ctr">
              <a:lnSpc>
                <a:spcPct val="112500"/>
              </a:lnSpc>
              <a:spcBef>
                <a:spcPts val="0"/>
              </a:spcBef>
              <a:spcAft>
                <a:spcPts val="0"/>
              </a:spcAft>
              <a:buSzPts val="1080"/>
              <a:buFont typeface="Arial"/>
              <a:buNone/>
              <a:defRPr sz="1200"/>
            </a:lvl4pPr>
            <a:lvl5pPr lvl="4" rtl="0" algn="ctr">
              <a:lnSpc>
                <a:spcPct val="112500"/>
              </a:lnSpc>
              <a:spcBef>
                <a:spcPts val="0"/>
              </a:spcBef>
              <a:spcAft>
                <a:spcPts val="0"/>
              </a:spcAft>
              <a:buSzPts val="1200"/>
              <a:buFont typeface="Arial"/>
              <a:buNone/>
              <a:defRPr sz="1200"/>
            </a:lvl5pPr>
            <a:lvl6pPr lvl="5" rtl="0" algn="ctr">
              <a:lnSpc>
                <a:spcPct val="100000"/>
              </a:lnSpc>
              <a:spcBef>
                <a:spcPts val="240"/>
              </a:spcBef>
              <a:spcAft>
                <a:spcPts val="0"/>
              </a:spcAft>
              <a:buSzPts val="1200"/>
              <a:buNone/>
              <a:defRPr sz="1200"/>
            </a:lvl6pPr>
            <a:lvl7pPr lvl="6" rtl="0" algn="ctr">
              <a:lnSpc>
                <a:spcPct val="112500"/>
              </a:lnSpc>
              <a:spcBef>
                <a:spcPts val="0"/>
              </a:spcBef>
              <a:spcAft>
                <a:spcPts val="0"/>
              </a:spcAft>
              <a:buSzPts val="1200"/>
              <a:buNone/>
              <a:defRPr sz="1200"/>
            </a:lvl7pPr>
            <a:lvl8pPr lvl="7" rtl="0" algn="ctr">
              <a:lnSpc>
                <a:spcPct val="112500"/>
              </a:lnSpc>
              <a:spcBef>
                <a:spcPts val="0"/>
              </a:spcBef>
              <a:spcAft>
                <a:spcPts val="0"/>
              </a:spcAft>
              <a:buSzPts val="1200"/>
              <a:buNone/>
              <a:defRPr sz="1200"/>
            </a:lvl8pPr>
            <a:lvl9pPr lvl="8" rtl="0" algn="ctr">
              <a:lnSpc>
                <a:spcPct val="112500"/>
              </a:lnSpc>
              <a:spcBef>
                <a:spcPts val="0"/>
              </a:spcBef>
              <a:spcAft>
                <a:spcPts val="0"/>
              </a:spcAft>
              <a:buSzPts val="1200"/>
              <a:buNone/>
              <a:defRPr sz="1200"/>
            </a:lvl9pPr>
          </a:lstStyle>
          <a:p/>
        </p:txBody>
      </p:sp>
      <p:sp>
        <p:nvSpPr>
          <p:cNvPr id="109" name="Google Shape;109;p15"/>
          <p:cNvSpPr/>
          <p:nvPr>
            <p:ph idx="2" type="pic"/>
          </p:nvPr>
        </p:nvSpPr>
        <p:spPr>
          <a:xfrm>
            <a:off x="4572000" y="1"/>
            <a:ext cx="4572000" cy="5143500"/>
          </a:xfrm>
          <a:prstGeom prst="rect">
            <a:avLst/>
          </a:prstGeom>
          <a:noFill/>
          <a:ln>
            <a:noFill/>
          </a:ln>
        </p:spPr>
      </p:sp>
      <p:sp>
        <p:nvSpPr>
          <p:cNvPr id="110" name="Google Shape;110;p15"/>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11" name="Google Shape;111;p15"/>
          <p:cNvPicPr preferRelativeResize="0"/>
          <p:nvPr/>
        </p:nvPicPr>
        <p:blipFill rotWithShape="1">
          <a:blip r:embed="rId2">
            <a:alphaModFix/>
          </a:blip>
          <a:srcRect b="0" l="0" r="0" t="0"/>
          <a:stretch/>
        </p:blipFill>
        <p:spPr>
          <a:xfrm>
            <a:off x="309600" y="310500"/>
            <a:ext cx="1520099" cy="799363"/>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12" name="Shape 112"/>
        <p:cNvGrpSpPr/>
        <p:nvPr/>
      </p:nvGrpSpPr>
      <p:grpSpPr>
        <a:xfrm>
          <a:off x="0" y="0"/>
          <a:ext cx="0" cy="0"/>
          <a:chOff x="0" y="0"/>
          <a:chExt cx="0" cy="0"/>
        </a:xfrm>
      </p:grpSpPr>
      <p:sp>
        <p:nvSpPr>
          <p:cNvPr id="113" name="Google Shape;113;p16"/>
          <p:cNvSpPr/>
          <p:nvPr>
            <p:ph idx="2" type="pic"/>
          </p:nvPr>
        </p:nvSpPr>
        <p:spPr>
          <a:xfrm>
            <a:off x="0" y="1"/>
            <a:ext cx="9144000" cy="4381500"/>
          </a:xfrm>
          <a:prstGeom prst="rect">
            <a:avLst/>
          </a:prstGeom>
          <a:noFill/>
          <a:ln>
            <a:noFill/>
          </a:ln>
        </p:spPr>
      </p:sp>
      <p:sp>
        <p:nvSpPr>
          <p:cNvPr id="114" name="Google Shape;114;p16"/>
          <p:cNvSpPr txBox="1"/>
          <p:nvPr>
            <p:ph idx="1" type="body"/>
          </p:nvPr>
        </p:nvSpPr>
        <p:spPr>
          <a:xfrm>
            <a:off x="540000" y="4530597"/>
            <a:ext cx="6417000" cy="3831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0"/>
              </a:spcBef>
              <a:spcAft>
                <a:spcPts val="0"/>
              </a:spcAft>
              <a:buSzPts val="1125"/>
              <a:buFont typeface="Arial"/>
              <a:buNone/>
              <a:defRPr b="0" sz="1125">
                <a:solidFill>
                  <a:schemeClr val="lt1"/>
                </a:solidFill>
              </a:defRPr>
            </a:lvl1pPr>
            <a:lvl2pPr indent="-228600" lvl="1" marL="914400" rtl="0" algn="l">
              <a:lnSpc>
                <a:spcPct val="120000"/>
              </a:lnSpc>
              <a:spcBef>
                <a:spcPts val="0"/>
              </a:spcBef>
              <a:spcAft>
                <a:spcPts val="0"/>
              </a:spcAft>
              <a:buSzPts val="1125"/>
              <a:buFont typeface="Arial"/>
              <a:buNone/>
              <a:defRPr u="none"/>
            </a:lvl2pPr>
            <a:lvl3pPr indent="-228600" lvl="2" marL="1371600" rtl="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rtl="0" algn="l">
              <a:lnSpc>
                <a:spcPct val="120000"/>
              </a:lnSpc>
              <a:spcBef>
                <a:spcPts val="0"/>
              </a:spcBef>
              <a:spcAft>
                <a:spcPts val="0"/>
              </a:spcAft>
              <a:buSzPts val="1013"/>
              <a:buFont typeface="Arial"/>
              <a:buNone/>
              <a:defRPr/>
            </a:lvl4pPr>
            <a:lvl5pPr indent="-228600" lvl="4" marL="2286000" rtl="0" algn="l">
              <a:lnSpc>
                <a:spcPct val="120000"/>
              </a:lnSpc>
              <a:spcBef>
                <a:spcPts val="0"/>
              </a:spcBef>
              <a:spcAft>
                <a:spcPts val="0"/>
              </a:spcAft>
              <a:buSzPts val="1125"/>
              <a:buFont typeface="Arial"/>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pic>
        <p:nvPicPr>
          <p:cNvPr id="115" name="Google Shape;115;p16"/>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pos="5556">
          <p15:clr>
            <a:srgbClr val="FBAE40"/>
          </p15:clr>
        </p15:guide>
        <p15:guide id="2" orient="horz" pos="315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16"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b="0" l="0" r="0" t="0"/>
          <a:stretch/>
        </p:blipFill>
        <p:spPr>
          <a:xfrm>
            <a:off x="1877400" y="1509009"/>
            <a:ext cx="4041901" cy="212548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18"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b="0" l="0" r="0" t="0"/>
          <a:stretch/>
        </p:blipFill>
        <p:spPr>
          <a:xfrm>
            <a:off x="1881017" y="2048503"/>
            <a:ext cx="4036478" cy="104649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0" name="Shape 120"/>
        <p:cNvGrpSpPr/>
        <p:nvPr/>
      </p:nvGrpSpPr>
      <p:grpSpPr>
        <a:xfrm>
          <a:off x="0" y="0"/>
          <a:ext cx="0" cy="0"/>
          <a:chOff x="0" y="0"/>
          <a:chExt cx="0" cy="0"/>
        </a:xfrm>
      </p:grpSpPr>
      <p:sp>
        <p:nvSpPr>
          <p:cNvPr id="121" name="Google Shape;121;p19"/>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2" name="Google Shape;122;p19"/>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228600" lvl="0" marL="457200" rtl="0">
              <a:spcBef>
                <a:spcPts val="0"/>
              </a:spcBef>
              <a:spcAft>
                <a:spcPts val="0"/>
              </a:spcAft>
              <a:buSzPts val="2100"/>
              <a:buNone/>
              <a:defRPr/>
            </a:lvl1pPr>
            <a:lvl2pPr indent="-228600" lvl="1" marL="914400" rtl="0">
              <a:spcBef>
                <a:spcPts val="0"/>
              </a:spcBef>
              <a:spcAft>
                <a:spcPts val="0"/>
              </a:spcAft>
              <a:buSzPts val="1125"/>
              <a:buNone/>
              <a:defRPr/>
            </a:lvl2pPr>
            <a:lvl3pPr indent="-228600" lvl="2" marL="1371600" rtl="0">
              <a:spcBef>
                <a:spcPts val="0"/>
              </a:spcBef>
              <a:spcAft>
                <a:spcPts val="0"/>
              </a:spcAft>
              <a:buSzPts val="900"/>
              <a:buNone/>
              <a:defRPr/>
            </a:lvl3pPr>
            <a:lvl4pPr indent="-228600" lvl="3" marL="1828800" rtl="0">
              <a:spcBef>
                <a:spcPts val="0"/>
              </a:spcBef>
              <a:spcAft>
                <a:spcPts val="0"/>
              </a:spcAft>
              <a:buSzPts val="1013"/>
              <a:buNone/>
              <a:defRPr/>
            </a:lvl4pPr>
            <a:lvl5pPr indent="-228600" lvl="4" marL="2286000" rtl="0">
              <a:spcBef>
                <a:spcPts val="0"/>
              </a:spcBef>
              <a:spcAft>
                <a:spcPts val="0"/>
              </a:spcAft>
              <a:buSzPts val="1125"/>
              <a:buNone/>
              <a:defRPr/>
            </a:lvl5pPr>
            <a:lvl6pPr indent="-342900" lvl="5" marL="2743200" rtl="0">
              <a:spcBef>
                <a:spcPts val="360"/>
              </a:spcBef>
              <a:spcAft>
                <a:spcPts val="0"/>
              </a:spcAft>
              <a:buSzPts val="1800"/>
              <a:buChar char="•"/>
              <a:defRPr/>
            </a:lvl6pPr>
            <a:lvl7pPr indent="-228600" lvl="6" marL="3200400" rtl="0">
              <a:spcBef>
                <a:spcPts val="0"/>
              </a:spcBef>
              <a:spcAft>
                <a:spcPts val="0"/>
              </a:spcAft>
              <a:buSzPts val="1800"/>
              <a:buNone/>
              <a:defRPr/>
            </a:lvl7pPr>
            <a:lvl8pPr indent="-228600" lvl="7" marL="3657600" rtl="0">
              <a:spcBef>
                <a:spcPts val="0"/>
              </a:spcBef>
              <a:spcAft>
                <a:spcPts val="0"/>
              </a:spcAft>
              <a:buSzPts val="1800"/>
              <a:buNone/>
              <a:defRPr/>
            </a:lvl8pPr>
            <a:lvl9pPr indent="-228600" lvl="8" marL="4114800" rtl="0">
              <a:spcBef>
                <a:spcPts val="0"/>
              </a:spcBef>
              <a:spcAft>
                <a:spcPts val="0"/>
              </a:spcAft>
              <a:buSzPts val="1800"/>
              <a:buNone/>
              <a:defRPr/>
            </a:lvl9pPr>
          </a:lstStyle>
          <a:p/>
        </p:txBody>
      </p:sp>
      <p:sp>
        <p:nvSpPr>
          <p:cNvPr id="123" name="Google Shape;123;p19"/>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16" name="Shape 16"/>
        <p:cNvGrpSpPr/>
        <p:nvPr/>
      </p:nvGrpSpPr>
      <p:grpSpPr>
        <a:xfrm>
          <a:off x="0" y="0"/>
          <a:ext cx="0" cy="0"/>
          <a:chOff x="0" y="0"/>
          <a:chExt cx="0" cy="0"/>
        </a:xfrm>
      </p:grpSpPr>
      <p:sp>
        <p:nvSpPr>
          <p:cNvPr id="17" name="Google Shape;17;p3"/>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9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 name="Google Shape;18;p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9" name="Google Shape;19;p3"/>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rtl="0" algn="l">
              <a:lnSpc>
                <a:spcPct val="166666"/>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 name="Google Shape;20;p3"/>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rtl="0" algn="l">
              <a:lnSpc>
                <a:spcPct val="128571"/>
              </a:lnSpc>
              <a:spcBef>
                <a:spcPts val="0"/>
              </a:spcBef>
              <a:spcAft>
                <a:spcPts val="0"/>
              </a:spcAft>
              <a:buClr>
                <a:schemeClr val="dk2"/>
              </a:buClr>
              <a:buSzPts val="2100"/>
              <a:buFont typeface="Arial"/>
              <a:buChar char="̶"/>
              <a:defRPr b="0"/>
            </a:lvl1pPr>
            <a:lvl2pPr indent="-323850" lvl="1" marL="914400" rtl="0" algn="l">
              <a:lnSpc>
                <a:spcPct val="100000"/>
              </a:lnSpc>
              <a:spcBef>
                <a:spcPts val="0"/>
              </a:spcBef>
              <a:spcAft>
                <a:spcPts val="0"/>
              </a:spcAft>
              <a:buClr>
                <a:schemeClr val="dk2"/>
              </a:buClr>
              <a:buSzPts val="1500"/>
              <a:buFont typeface="Arial"/>
              <a:buChar char="̶"/>
              <a:defRPr sz="1500"/>
            </a:lvl2pPr>
            <a:lvl3pPr indent="-228600" lvl="2" marL="1371600" rtl="0" algn="l">
              <a:lnSpc>
                <a:spcPct val="100000"/>
              </a:lnSpc>
              <a:spcBef>
                <a:spcPts val="0"/>
              </a:spcBef>
              <a:spcAft>
                <a:spcPts val="0"/>
              </a:spcAft>
              <a:buSzPts val="960"/>
              <a:buFont typeface="Arial"/>
              <a:buNone/>
              <a:defRPr sz="1200"/>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pic>
        <p:nvPicPr>
          <p:cNvPr id="21" name="Google Shape;21;p3"/>
          <p:cNvPicPr preferRelativeResize="0"/>
          <p:nvPr/>
        </p:nvPicPr>
        <p:blipFill rotWithShape="1">
          <a:blip r:embed="rId2">
            <a:alphaModFix/>
          </a:blip>
          <a:srcRect b="0" l="0" r="0" t="0"/>
          <a:stretch/>
        </p:blipFill>
        <p:spPr>
          <a:xfrm>
            <a:off x="7779600" y="4538700"/>
            <a:ext cx="847797" cy="445826"/>
          </a:xfrm>
          <a:prstGeom prst="rect">
            <a:avLst/>
          </a:prstGeom>
          <a:noFill/>
          <a:ln>
            <a:noFill/>
          </a:ln>
        </p:spPr>
      </p:pic>
    </p:spTree>
  </p:cSld>
  <p:clrMapOvr>
    <a:masterClrMapping/>
  </p:clrMapOvr>
  <p:extLst>
    <p:ext uri="{DCECCB84-F9BA-43D5-87BE-67443E8EF086}">
      <p15:sldGuideLst>
        <p15:guide id="1" orient="horz" pos="2998">
          <p15:clr>
            <a:srgbClr val="FBAE40"/>
          </p15:clr>
        </p15:guide>
        <p15:guide id="2"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22" name="Shape 22"/>
        <p:cNvGrpSpPr/>
        <p:nvPr/>
      </p:nvGrpSpPr>
      <p:grpSpPr>
        <a:xfrm>
          <a:off x="0" y="0"/>
          <a:ext cx="0" cy="0"/>
          <a:chOff x="0" y="0"/>
          <a:chExt cx="0" cy="0"/>
        </a:xfrm>
      </p:grpSpPr>
      <p:sp>
        <p:nvSpPr>
          <p:cNvPr id="23" name="Google Shape;23;p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9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 name="Google Shape;24;p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25" name="Google Shape;25;p4"/>
          <p:cNvSpPr txBox="1"/>
          <p:nvPr>
            <p:ph idx="1"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500"/>
              <a:buFont typeface="Arial"/>
              <a:buNone/>
              <a:defRPr b="0" sz="1500">
                <a:solidFill>
                  <a:schemeClr val="dk2"/>
                </a:solidFill>
              </a:defRPr>
            </a:lvl1pPr>
            <a:lvl2pPr indent="-228600" lvl="1" marL="914400" rtl="0" algn="l">
              <a:lnSpc>
                <a:spcPct val="75000"/>
              </a:lnSpc>
              <a:spcBef>
                <a:spcPts val="0"/>
              </a:spcBef>
              <a:spcAft>
                <a:spcPts val="0"/>
              </a:spcAft>
              <a:buSzPts val="1800"/>
              <a:buNone/>
              <a:defRPr/>
            </a:lvl2pPr>
            <a:lvl3pPr indent="-228600" lvl="2" marL="1371600" rtl="0" algn="l">
              <a:lnSpc>
                <a:spcPct val="75000"/>
              </a:lnSpc>
              <a:spcBef>
                <a:spcPts val="0"/>
              </a:spcBef>
              <a:spcAft>
                <a:spcPts val="0"/>
              </a:spcAft>
              <a:buSzPts val="1440"/>
              <a:buNone/>
              <a:defRPr/>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26" name="Google Shape;26;p4"/>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rtl="0" algn="l">
              <a:lnSpc>
                <a:spcPct val="166666"/>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 name="Google Shape;27;p4"/>
          <p:cNvSpPr txBox="1"/>
          <p:nvPr>
            <p:ph idx="2"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rtl="0" algn="l">
              <a:lnSpc>
                <a:spcPct val="128571"/>
              </a:lnSpc>
              <a:spcBef>
                <a:spcPts val="0"/>
              </a:spcBef>
              <a:spcAft>
                <a:spcPts val="0"/>
              </a:spcAft>
              <a:buClr>
                <a:schemeClr val="dk2"/>
              </a:buClr>
              <a:buSzPts val="2100"/>
              <a:buFont typeface="Arial"/>
              <a:buChar char="̶"/>
              <a:defRPr b="0"/>
            </a:lvl1pPr>
            <a:lvl2pPr indent="-323850" lvl="1" marL="914400" rtl="0" algn="l">
              <a:lnSpc>
                <a:spcPct val="100000"/>
              </a:lnSpc>
              <a:spcBef>
                <a:spcPts val="0"/>
              </a:spcBef>
              <a:spcAft>
                <a:spcPts val="0"/>
              </a:spcAft>
              <a:buClr>
                <a:schemeClr val="dk2"/>
              </a:buClr>
              <a:buSzPts val="1500"/>
              <a:buFont typeface="Arial"/>
              <a:buChar char="̶"/>
              <a:defRPr sz="1500"/>
            </a:lvl2pPr>
            <a:lvl3pPr indent="-228600" lvl="2" marL="1371600" rtl="0" algn="l">
              <a:lnSpc>
                <a:spcPct val="100000"/>
              </a:lnSpc>
              <a:spcBef>
                <a:spcPts val="0"/>
              </a:spcBef>
              <a:spcAft>
                <a:spcPts val="0"/>
              </a:spcAft>
              <a:buSzPts val="960"/>
              <a:buFont typeface="Arial"/>
              <a:buNone/>
              <a:defRPr sz="1200"/>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pic>
        <p:nvPicPr>
          <p:cNvPr id="28" name="Google Shape;28;p4"/>
          <p:cNvPicPr preferRelativeResize="0"/>
          <p:nvPr/>
        </p:nvPicPr>
        <p:blipFill rotWithShape="1">
          <a:blip r:embed="rId2">
            <a:alphaModFix/>
          </a:blip>
          <a:srcRect b="0" l="0" r="0" t="0"/>
          <a:stretch/>
        </p:blipFill>
        <p:spPr>
          <a:xfrm>
            <a:off x="7779600" y="4538700"/>
            <a:ext cx="847797" cy="4458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porovnání">
  <p:cSld name="Nadpis a porovnání">
    <p:spTree>
      <p:nvGrpSpPr>
        <p:cNvPr id="29" name="Shape 29"/>
        <p:cNvGrpSpPr/>
        <p:nvPr/>
      </p:nvGrpSpPr>
      <p:grpSpPr>
        <a:xfrm>
          <a:off x="0" y="0"/>
          <a:ext cx="0" cy="0"/>
          <a:chOff x="0" y="0"/>
          <a:chExt cx="0" cy="0"/>
        </a:xfrm>
      </p:grpSpPr>
      <p:sp>
        <p:nvSpPr>
          <p:cNvPr id="30" name="Google Shape;30;p5"/>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 name="Google Shape;31;p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2" name="Google Shape;32;p5"/>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rtl="0" algn="l">
              <a:lnSpc>
                <a:spcPct val="166666"/>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 name="Google Shape;33;p5"/>
          <p:cNvSpPr txBox="1"/>
          <p:nvPr>
            <p:ph idx="1"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rtl="0" algn="l">
              <a:lnSpc>
                <a:spcPct val="128571"/>
              </a:lnSpc>
              <a:spcBef>
                <a:spcPts val="0"/>
              </a:spcBef>
              <a:spcAft>
                <a:spcPts val="0"/>
              </a:spcAft>
              <a:buClr>
                <a:schemeClr val="dk2"/>
              </a:buClr>
              <a:buSzPts val="2100"/>
              <a:buFont typeface="Arial"/>
              <a:buChar char="̶"/>
              <a:defRPr b="0"/>
            </a:lvl1pPr>
            <a:lvl2pPr indent="-323850" lvl="1" marL="914400" rtl="0" algn="l">
              <a:lnSpc>
                <a:spcPct val="100000"/>
              </a:lnSpc>
              <a:spcBef>
                <a:spcPts val="0"/>
              </a:spcBef>
              <a:spcAft>
                <a:spcPts val="0"/>
              </a:spcAft>
              <a:buClr>
                <a:schemeClr val="dk2"/>
              </a:buClr>
              <a:buSzPts val="1500"/>
              <a:buFont typeface="Arial"/>
              <a:buChar char="̶"/>
              <a:defRPr sz="1500"/>
            </a:lvl2pPr>
            <a:lvl3pPr indent="-228600" lvl="2" marL="1371600" rtl="0" algn="l">
              <a:lnSpc>
                <a:spcPct val="100000"/>
              </a:lnSpc>
              <a:spcBef>
                <a:spcPts val="0"/>
              </a:spcBef>
              <a:spcAft>
                <a:spcPts val="0"/>
              </a:spcAft>
              <a:buSzPts val="960"/>
              <a:buFont typeface="Arial"/>
              <a:buNone/>
              <a:defRPr sz="1200"/>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34" name="Google Shape;34;p5"/>
          <p:cNvSpPr txBox="1"/>
          <p:nvPr>
            <p:ph idx="2"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rtl="0" algn="l">
              <a:lnSpc>
                <a:spcPct val="128571"/>
              </a:lnSpc>
              <a:spcBef>
                <a:spcPts val="0"/>
              </a:spcBef>
              <a:spcAft>
                <a:spcPts val="0"/>
              </a:spcAft>
              <a:buClr>
                <a:schemeClr val="dk2"/>
              </a:buClr>
              <a:buSzPts val="2100"/>
              <a:buFont typeface="Arial"/>
              <a:buChar char="̶"/>
              <a:defRPr b="0"/>
            </a:lvl1pPr>
            <a:lvl2pPr indent="-323850" lvl="1" marL="914400" rtl="0" algn="l">
              <a:lnSpc>
                <a:spcPct val="100000"/>
              </a:lnSpc>
              <a:spcBef>
                <a:spcPts val="0"/>
              </a:spcBef>
              <a:spcAft>
                <a:spcPts val="0"/>
              </a:spcAft>
              <a:buClr>
                <a:schemeClr val="dk2"/>
              </a:buClr>
              <a:buSzPts val="1500"/>
              <a:buFont typeface="Arial"/>
              <a:buChar char="̶"/>
              <a:defRPr sz="1500"/>
            </a:lvl2pPr>
            <a:lvl3pPr indent="-228600" lvl="2" marL="1371600" rtl="0" algn="l">
              <a:lnSpc>
                <a:spcPct val="100000"/>
              </a:lnSpc>
              <a:spcBef>
                <a:spcPts val="0"/>
              </a:spcBef>
              <a:spcAft>
                <a:spcPts val="0"/>
              </a:spcAft>
              <a:buSzPts val="960"/>
              <a:buFont typeface="Arial"/>
              <a:buNone/>
              <a:defRPr sz="1200"/>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pic>
        <p:nvPicPr>
          <p:cNvPr id="35" name="Google Shape;35;p5"/>
          <p:cNvPicPr preferRelativeResize="0"/>
          <p:nvPr/>
        </p:nvPicPr>
        <p:blipFill rotWithShape="1">
          <a:blip r:embed="rId2">
            <a:alphaModFix/>
          </a:blip>
          <a:srcRect b="0" l="0" r="0" t="0"/>
          <a:stretch/>
        </p:blipFill>
        <p:spPr>
          <a:xfrm>
            <a:off x="7779600" y="4538700"/>
            <a:ext cx="847797" cy="445826"/>
          </a:xfrm>
          <a:prstGeom prst="rect">
            <a:avLst/>
          </a:prstGeom>
          <a:noFill/>
          <a:ln>
            <a:noFill/>
          </a:ln>
        </p:spPr>
      </p:pic>
    </p:spTree>
  </p:cSld>
  <p:clrMapOvr>
    <a:masterClrMapping/>
  </p:clrMapOvr>
  <p:extLst>
    <p:ext uri="{DCECCB84-F9BA-43D5-87BE-67443E8EF086}">
      <p15:sldGuideLst>
        <p15:guide id="1" orient="horz" pos="2743">
          <p15:clr>
            <a:srgbClr val="FBAE40"/>
          </p15:clr>
        </p15:guide>
        <p15:guide id="2" pos="54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36" name="Shape 36"/>
        <p:cNvGrpSpPr/>
        <p:nvPr/>
      </p:nvGrpSpPr>
      <p:grpSpPr>
        <a:xfrm>
          <a:off x="0" y="0"/>
          <a:ext cx="0" cy="0"/>
          <a:chOff x="0" y="0"/>
          <a:chExt cx="0" cy="0"/>
        </a:xfrm>
      </p:grpSpPr>
      <p:sp>
        <p:nvSpPr>
          <p:cNvPr id="37" name="Google Shape;37;p6"/>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 name="Google Shape;38;p6"/>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9" name="Google Shape;39;p6"/>
          <p:cNvSpPr txBox="1"/>
          <p:nvPr>
            <p:ph idx="1" type="body"/>
          </p:nvPr>
        </p:nvSpPr>
        <p:spPr>
          <a:xfrm>
            <a:off x="540544" y="972001"/>
            <a:ext cx="3915000" cy="2037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500"/>
              <a:buFont typeface="Arial"/>
              <a:buNone/>
              <a:defRPr b="0" sz="1500">
                <a:solidFill>
                  <a:schemeClr val="dk2"/>
                </a:solidFill>
              </a:defRPr>
            </a:lvl1pPr>
            <a:lvl2pPr indent="-228600" lvl="1" marL="914400" rtl="0" algn="l">
              <a:lnSpc>
                <a:spcPct val="75000"/>
              </a:lnSpc>
              <a:spcBef>
                <a:spcPts val="0"/>
              </a:spcBef>
              <a:spcAft>
                <a:spcPts val="0"/>
              </a:spcAft>
              <a:buSzPts val="1800"/>
              <a:buNone/>
              <a:defRPr/>
            </a:lvl2pPr>
            <a:lvl3pPr indent="-228600" lvl="2" marL="1371600" rtl="0" algn="l">
              <a:lnSpc>
                <a:spcPct val="75000"/>
              </a:lnSpc>
              <a:spcBef>
                <a:spcPts val="0"/>
              </a:spcBef>
              <a:spcAft>
                <a:spcPts val="0"/>
              </a:spcAft>
              <a:buSzPts val="1440"/>
              <a:buNone/>
              <a:defRPr/>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40" name="Google Shape;40;p6"/>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rtl="0" algn="l">
              <a:lnSpc>
                <a:spcPct val="166666"/>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 name="Google Shape;41;p6"/>
          <p:cNvSpPr txBox="1"/>
          <p:nvPr>
            <p:ph idx="2" type="body"/>
          </p:nvPr>
        </p:nvSpPr>
        <p:spPr>
          <a:xfrm>
            <a:off x="4688459" y="967886"/>
            <a:ext cx="3915000" cy="2037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500"/>
              <a:buFont typeface="Arial"/>
              <a:buNone/>
              <a:defRPr b="0" sz="1500">
                <a:solidFill>
                  <a:schemeClr val="dk2"/>
                </a:solidFill>
              </a:defRPr>
            </a:lvl1pPr>
            <a:lvl2pPr indent="-228600" lvl="1" marL="914400" rtl="0" algn="l">
              <a:lnSpc>
                <a:spcPct val="75000"/>
              </a:lnSpc>
              <a:spcBef>
                <a:spcPts val="0"/>
              </a:spcBef>
              <a:spcAft>
                <a:spcPts val="0"/>
              </a:spcAft>
              <a:buSzPts val="1800"/>
              <a:buNone/>
              <a:defRPr/>
            </a:lvl2pPr>
            <a:lvl3pPr indent="-228600" lvl="2" marL="1371600" rtl="0" algn="l">
              <a:lnSpc>
                <a:spcPct val="75000"/>
              </a:lnSpc>
              <a:spcBef>
                <a:spcPts val="0"/>
              </a:spcBef>
              <a:spcAft>
                <a:spcPts val="0"/>
              </a:spcAft>
              <a:buSzPts val="1440"/>
              <a:buNone/>
              <a:defRPr/>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42" name="Google Shape;42;p6"/>
          <p:cNvSpPr txBox="1"/>
          <p:nvPr>
            <p:ph idx="3"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rtl="0" algn="l">
              <a:lnSpc>
                <a:spcPct val="128571"/>
              </a:lnSpc>
              <a:spcBef>
                <a:spcPts val="0"/>
              </a:spcBef>
              <a:spcAft>
                <a:spcPts val="0"/>
              </a:spcAft>
              <a:buClr>
                <a:schemeClr val="dk2"/>
              </a:buClr>
              <a:buSzPts val="2100"/>
              <a:buFont typeface="Arial"/>
              <a:buChar char="̶"/>
              <a:defRPr b="0"/>
            </a:lvl1pPr>
            <a:lvl2pPr indent="-323850" lvl="1" marL="914400" rtl="0" algn="l">
              <a:lnSpc>
                <a:spcPct val="100000"/>
              </a:lnSpc>
              <a:spcBef>
                <a:spcPts val="0"/>
              </a:spcBef>
              <a:spcAft>
                <a:spcPts val="0"/>
              </a:spcAft>
              <a:buClr>
                <a:schemeClr val="dk2"/>
              </a:buClr>
              <a:buSzPts val="1500"/>
              <a:buFont typeface="Arial"/>
              <a:buChar char="̶"/>
              <a:defRPr sz="1500"/>
            </a:lvl2pPr>
            <a:lvl3pPr indent="-228600" lvl="2" marL="1371600" rtl="0" algn="l">
              <a:lnSpc>
                <a:spcPct val="100000"/>
              </a:lnSpc>
              <a:spcBef>
                <a:spcPts val="0"/>
              </a:spcBef>
              <a:spcAft>
                <a:spcPts val="0"/>
              </a:spcAft>
              <a:buSzPts val="960"/>
              <a:buFont typeface="Arial"/>
              <a:buNone/>
              <a:defRPr sz="1200"/>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43" name="Google Shape;43;p6"/>
          <p:cNvSpPr txBox="1"/>
          <p:nvPr>
            <p:ph idx="4"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rtl="0" algn="l">
              <a:lnSpc>
                <a:spcPct val="128571"/>
              </a:lnSpc>
              <a:spcBef>
                <a:spcPts val="0"/>
              </a:spcBef>
              <a:spcAft>
                <a:spcPts val="0"/>
              </a:spcAft>
              <a:buClr>
                <a:schemeClr val="dk2"/>
              </a:buClr>
              <a:buSzPts val="2100"/>
              <a:buFont typeface="Arial"/>
              <a:buChar char="̶"/>
              <a:defRPr b="0"/>
            </a:lvl1pPr>
            <a:lvl2pPr indent="-323850" lvl="1" marL="914400" rtl="0" algn="l">
              <a:lnSpc>
                <a:spcPct val="100000"/>
              </a:lnSpc>
              <a:spcBef>
                <a:spcPts val="0"/>
              </a:spcBef>
              <a:spcAft>
                <a:spcPts val="0"/>
              </a:spcAft>
              <a:buClr>
                <a:schemeClr val="dk2"/>
              </a:buClr>
              <a:buSzPts val="1500"/>
              <a:buFont typeface="Arial"/>
              <a:buChar char="̶"/>
              <a:defRPr sz="1500"/>
            </a:lvl2pPr>
            <a:lvl3pPr indent="-228600" lvl="2" marL="1371600" rtl="0" algn="l">
              <a:lnSpc>
                <a:spcPct val="100000"/>
              </a:lnSpc>
              <a:spcBef>
                <a:spcPts val="0"/>
              </a:spcBef>
              <a:spcAft>
                <a:spcPts val="0"/>
              </a:spcAft>
              <a:buSzPts val="960"/>
              <a:buFont typeface="Arial"/>
              <a:buNone/>
              <a:defRPr sz="1200"/>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pic>
        <p:nvPicPr>
          <p:cNvPr id="44" name="Google Shape;44;p6"/>
          <p:cNvPicPr preferRelativeResize="0"/>
          <p:nvPr/>
        </p:nvPicPr>
        <p:blipFill rotWithShape="1">
          <a:blip r:embed="rId2">
            <a:alphaModFix/>
          </a:blip>
          <a:srcRect b="0" l="0" r="0" t="0"/>
          <a:stretch/>
        </p:blipFill>
        <p:spPr>
          <a:xfrm>
            <a:off x="7779600" y="4538700"/>
            <a:ext cx="847797" cy="445826"/>
          </a:xfrm>
          <a:prstGeom prst="rect">
            <a:avLst/>
          </a:prstGeom>
          <a:noFill/>
          <a:ln>
            <a:noFill/>
          </a:ln>
        </p:spPr>
      </p:pic>
    </p:spTree>
  </p:cSld>
  <p:clrMapOvr>
    <a:masterClrMapping/>
  </p:clrMapOvr>
  <p:extLst>
    <p:ext uri="{DCECCB84-F9BA-43D5-87BE-67443E8EF086}">
      <p15:sldGuideLst>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45" name="Shape 45"/>
        <p:cNvGrpSpPr/>
        <p:nvPr/>
      </p:nvGrpSpPr>
      <p:grpSpPr>
        <a:xfrm>
          <a:off x="0" y="0"/>
          <a:ext cx="0" cy="0"/>
          <a:chOff x="0" y="0"/>
          <a:chExt cx="0" cy="0"/>
        </a:xfrm>
      </p:grpSpPr>
      <p:sp>
        <p:nvSpPr>
          <p:cNvPr id="46" name="Google Shape;46;p7"/>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 name="Google Shape;47;p7"/>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 name="Google Shape;48;p7"/>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49" name="Google Shape;49;p7"/>
          <p:cNvSpPr txBox="1"/>
          <p:nvPr>
            <p:ph idx="1" type="body"/>
          </p:nvPr>
        </p:nvSpPr>
        <p:spPr>
          <a:xfrm>
            <a:off x="5510802" y="1947635"/>
            <a:ext cx="3094200" cy="2406300"/>
          </a:xfrm>
          <a:prstGeom prst="rect">
            <a:avLst/>
          </a:prstGeom>
          <a:noFill/>
          <a:ln>
            <a:noFill/>
          </a:ln>
        </p:spPr>
        <p:txBody>
          <a:bodyPr anchorCtr="0" anchor="t" bIns="0" lIns="0" spcFirstLastPara="1" rIns="0" wrap="square" tIns="0">
            <a:noAutofit/>
          </a:bodyPr>
          <a:lstStyle>
            <a:lvl1pPr indent="-323850" lvl="0" marL="457200" rtl="0" algn="l">
              <a:lnSpc>
                <a:spcPct val="180000"/>
              </a:lnSpc>
              <a:spcBef>
                <a:spcPts val="0"/>
              </a:spcBef>
              <a:spcAft>
                <a:spcPts val="0"/>
              </a:spcAft>
              <a:buClr>
                <a:schemeClr val="dk2"/>
              </a:buClr>
              <a:buSzPts val="1500"/>
              <a:buFont typeface="Arial"/>
              <a:buChar char="̶"/>
              <a:defRPr b="0" sz="1500"/>
            </a:lvl1pPr>
            <a:lvl2pPr indent="-323850" lvl="1" marL="914400" rtl="0" algn="l">
              <a:lnSpc>
                <a:spcPct val="100000"/>
              </a:lnSpc>
              <a:spcBef>
                <a:spcPts val="0"/>
              </a:spcBef>
              <a:spcAft>
                <a:spcPts val="0"/>
              </a:spcAft>
              <a:buClr>
                <a:schemeClr val="dk2"/>
              </a:buClr>
              <a:buSzPts val="1500"/>
              <a:buFont typeface="Arial"/>
              <a:buChar char="̶"/>
              <a:defRPr sz="1500"/>
            </a:lvl2pPr>
            <a:lvl3pPr indent="-228600" lvl="2" marL="1371600" rtl="0" algn="l">
              <a:lnSpc>
                <a:spcPct val="100000"/>
              </a:lnSpc>
              <a:spcBef>
                <a:spcPts val="0"/>
              </a:spcBef>
              <a:spcAft>
                <a:spcPts val="0"/>
              </a:spcAft>
              <a:buSzPts val="960"/>
              <a:buFont typeface="Arial"/>
              <a:buNone/>
              <a:defRPr sz="1200"/>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50" name="Google Shape;50;p7"/>
          <p:cNvSpPr/>
          <p:nvPr>
            <p:ph idx="2" type="pic"/>
          </p:nvPr>
        </p:nvSpPr>
        <p:spPr>
          <a:xfrm>
            <a:off x="547132" y="1248966"/>
            <a:ext cx="4655700" cy="3105000"/>
          </a:xfrm>
          <a:prstGeom prst="rect">
            <a:avLst/>
          </a:prstGeom>
          <a:noFill/>
          <a:ln>
            <a:noFill/>
          </a:ln>
        </p:spPr>
      </p:sp>
      <p:sp>
        <p:nvSpPr>
          <p:cNvPr id="51" name="Google Shape;51;p7"/>
          <p:cNvSpPr txBox="1"/>
          <p:nvPr>
            <p:ph idx="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500"/>
              <a:buFont typeface="Arial"/>
              <a:buNone/>
              <a:defRPr b="0" sz="1500">
                <a:solidFill>
                  <a:schemeClr val="dk2"/>
                </a:solidFill>
              </a:defRPr>
            </a:lvl1pPr>
            <a:lvl2pPr indent="-228600" lvl="1" marL="914400" rtl="0" algn="l">
              <a:lnSpc>
                <a:spcPct val="75000"/>
              </a:lnSpc>
              <a:spcBef>
                <a:spcPts val="0"/>
              </a:spcBef>
              <a:spcAft>
                <a:spcPts val="0"/>
              </a:spcAft>
              <a:buSzPts val="1800"/>
              <a:buNone/>
              <a:defRPr/>
            </a:lvl2pPr>
            <a:lvl3pPr indent="-228600" lvl="2" marL="1371600" rtl="0" algn="l">
              <a:lnSpc>
                <a:spcPct val="75000"/>
              </a:lnSpc>
              <a:spcBef>
                <a:spcPts val="0"/>
              </a:spcBef>
              <a:spcAft>
                <a:spcPts val="0"/>
              </a:spcAft>
              <a:buSzPts val="1440"/>
              <a:buNone/>
              <a:defRPr/>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pic>
        <p:nvPicPr>
          <p:cNvPr id="52" name="Google Shape;52;p7"/>
          <p:cNvPicPr preferRelativeResize="0"/>
          <p:nvPr/>
        </p:nvPicPr>
        <p:blipFill rotWithShape="1">
          <a:blip r:embed="rId2">
            <a:alphaModFix/>
          </a:blip>
          <a:srcRect b="0" l="0" r="0" t="0"/>
          <a:stretch/>
        </p:blipFill>
        <p:spPr>
          <a:xfrm>
            <a:off x="7779600" y="4538700"/>
            <a:ext cx="847797" cy="4458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53" name="Shape 53"/>
        <p:cNvGrpSpPr/>
        <p:nvPr/>
      </p:nvGrpSpPr>
      <p:grpSpPr>
        <a:xfrm>
          <a:off x="0" y="0"/>
          <a:ext cx="0" cy="0"/>
          <a:chOff x="0" y="0"/>
          <a:chExt cx="0" cy="0"/>
        </a:xfrm>
      </p:grpSpPr>
      <p:sp>
        <p:nvSpPr>
          <p:cNvPr id="54" name="Google Shape;54;p8"/>
          <p:cNvSpPr txBox="1"/>
          <p:nvPr>
            <p:ph idx="1" type="body"/>
          </p:nvPr>
        </p:nvSpPr>
        <p:spPr>
          <a:xfrm>
            <a:off x="3330000" y="1269002"/>
            <a:ext cx="2483700" cy="1673100"/>
          </a:xfrm>
          <a:prstGeom prst="rect">
            <a:avLst/>
          </a:prstGeom>
          <a:noFill/>
          <a:ln>
            <a:noFill/>
          </a:ln>
        </p:spPr>
        <p:txBody>
          <a:bodyPr anchorCtr="0" anchor="t" bIns="0" lIns="0" spcFirstLastPara="1" rIns="0" wrap="square" tIns="0">
            <a:noAutofit/>
          </a:bodyPr>
          <a:lstStyle>
            <a:lvl1pPr indent="-228600" lvl="0" marL="457200" rtl="0" algn="l">
              <a:lnSpc>
                <a:spcPct val="114000"/>
              </a:lnSpc>
              <a:spcBef>
                <a:spcPts val="0"/>
              </a:spcBef>
              <a:spcAft>
                <a:spcPts val="0"/>
              </a:spcAft>
              <a:buSzPts val="2100"/>
              <a:buFont typeface="Arial"/>
              <a:buNone/>
              <a:defRPr/>
            </a:lvl1pPr>
            <a:lvl2pPr indent="-228600" lvl="1" marL="914400" rtl="0" algn="l">
              <a:lnSpc>
                <a:spcPct val="75000"/>
              </a:lnSpc>
              <a:spcBef>
                <a:spcPts val="0"/>
              </a:spcBef>
              <a:spcAft>
                <a:spcPts val="0"/>
              </a:spcAft>
              <a:buSzPts val="1800"/>
              <a:buNone/>
              <a:defRPr/>
            </a:lvl2pPr>
            <a:lvl3pPr indent="-228600" lvl="2" marL="1371600" rtl="0" algn="l">
              <a:lnSpc>
                <a:spcPct val="75000"/>
              </a:lnSpc>
              <a:spcBef>
                <a:spcPts val="0"/>
              </a:spcBef>
              <a:spcAft>
                <a:spcPts val="0"/>
              </a:spcAft>
              <a:buSzPts val="1440"/>
              <a:buNone/>
              <a:defRPr/>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55" name="Google Shape;55;p8"/>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6" name="Google Shape;56;p8"/>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57" name="Google Shape;57;p8"/>
          <p:cNvSpPr txBox="1"/>
          <p:nvPr>
            <p:ph idx="2" type="body"/>
          </p:nvPr>
        </p:nvSpPr>
        <p:spPr>
          <a:xfrm>
            <a:off x="539999" y="3310703"/>
            <a:ext cx="2484000" cy="10707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0"/>
              </a:spcBef>
              <a:spcAft>
                <a:spcPts val="0"/>
              </a:spcAft>
              <a:buSzPts val="1125"/>
              <a:buFont typeface="Arial"/>
              <a:buNone/>
              <a:defRPr b="0" sz="1125">
                <a:solidFill>
                  <a:schemeClr val="dk1"/>
                </a:solidFill>
              </a:defRPr>
            </a:lvl1pPr>
            <a:lvl2pPr indent="-228600" lvl="1" marL="914400" rtl="0" algn="l">
              <a:lnSpc>
                <a:spcPct val="120000"/>
              </a:lnSpc>
              <a:spcBef>
                <a:spcPts val="0"/>
              </a:spcBef>
              <a:spcAft>
                <a:spcPts val="0"/>
              </a:spcAft>
              <a:buSzPts val="1125"/>
              <a:buFont typeface="Arial"/>
              <a:buNone/>
              <a:defRPr u="none"/>
            </a:lvl2pPr>
            <a:lvl3pPr indent="-228600" lvl="2" marL="1371600" rtl="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rtl="0" algn="l">
              <a:lnSpc>
                <a:spcPct val="120000"/>
              </a:lnSpc>
              <a:spcBef>
                <a:spcPts val="0"/>
              </a:spcBef>
              <a:spcAft>
                <a:spcPts val="0"/>
              </a:spcAft>
              <a:buSzPts val="1013"/>
              <a:buFont typeface="Arial"/>
              <a:buNone/>
              <a:defRPr/>
            </a:lvl4pPr>
            <a:lvl5pPr indent="-228600" lvl="4" marL="2286000" rtl="0" algn="l">
              <a:lnSpc>
                <a:spcPct val="120000"/>
              </a:lnSpc>
              <a:spcBef>
                <a:spcPts val="0"/>
              </a:spcBef>
              <a:spcAft>
                <a:spcPts val="0"/>
              </a:spcAft>
              <a:buSzPts val="1125"/>
              <a:buFont typeface="Arial"/>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58" name="Google Shape;58;p8"/>
          <p:cNvSpPr txBox="1"/>
          <p:nvPr>
            <p:ph idx="3" type="body"/>
          </p:nvPr>
        </p:nvSpPr>
        <p:spPr>
          <a:xfrm>
            <a:off x="3330000" y="3310703"/>
            <a:ext cx="2484000" cy="10707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0"/>
              </a:spcBef>
              <a:spcAft>
                <a:spcPts val="0"/>
              </a:spcAft>
              <a:buSzPts val="1125"/>
              <a:buFont typeface="Arial"/>
              <a:buNone/>
              <a:defRPr b="0" sz="1125">
                <a:solidFill>
                  <a:schemeClr val="dk1"/>
                </a:solidFill>
              </a:defRPr>
            </a:lvl1pPr>
            <a:lvl2pPr indent="-228600" lvl="1" marL="914400" rtl="0" algn="l">
              <a:lnSpc>
                <a:spcPct val="120000"/>
              </a:lnSpc>
              <a:spcBef>
                <a:spcPts val="0"/>
              </a:spcBef>
              <a:spcAft>
                <a:spcPts val="0"/>
              </a:spcAft>
              <a:buSzPts val="1125"/>
              <a:buFont typeface="Arial"/>
              <a:buNone/>
              <a:defRPr u="none"/>
            </a:lvl2pPr>
            <a:lvl3pPr indent="-228600" lvl="2" marL="1371600" rtl="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rtl="0" algn="l">
              <a:lnSpc>
                <a:spcPct val="120000"/>
              </a:lnSpc>
              <a:spcBef>
                <a:spcPts val="0"/>
              </a:spcBef>
              <a:spcAft>
                <a:spcPts val="0"/>
              </a:spcAft>
              <a:buSzPts val="1013"/>
              <a:buFont typeface="Arial"/>
              <a:buNone/>
              <a:defRPr/>
            </a:lvl4pPr>
            <a:lvl5pPr indent="-228600" lvl="4" marL="2286000" rtl="0" algn="l">
              <a:lnSpc>
                <a:spcPct val="120000"/>
              </a:lnSpc>
              <a:spcBef>
                <a:spcPts val="0"/>
              </a:spcBef>
              <a:spcAft>
                <a:spcPts val="0"/>
              </a:spcAft>
              <a:buSzPts val="1125"/>
              <a:buFont typeface="Arial"/>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59" name="Google Shape;59;p8"/>
          <p:cNvSpPr txBox="1"/>
          <p:nvPr>
            <p:ph idx="4" type="body"/>
          </p:nvPr>
        </p:nvSpPr>
        <p:spPr>
          <a:xfrm>
            <a:off x="6120900" y="3310703"/>
            <a:ext cx="2484000" cy="10707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0"/>
              </a:spcBef>
              <a:spcAft>
                <a:spcPts val="0"/>
              </a:spcAft>
              <a:buSzPts val="1125"/>
              <a:buFont typeface="Arial"/>
              <a:buNone/>
              <a:defRPr b="0" sz="1125">
                <a:solidFill>
                  <a:schemeClr val="dk1"/>
                </a:solidFill>
              </a:defRPr>
            </a:lvl1pPr>
            <a:lvl2pPr indent="-228600" lvl="1" marL="914400" rtl="0" algn="l">
              <a:lnSpc>
                <a:spcPct val="120000"/>
              </a:lnSpc>
              <a:spcBef>
                <a:spcPts val="0"/>
              </a:spcBef>
              <a:spcAft>
                <a:spcPts val="0"/>
              </a:spcAft>
              <a:buSzPts val="1125"/>
              <a:buFont typeface="Arial"/>
              <a:buNone/>
              <a:defRPr u="none"/>
            </a:lvl2pPr>
            <a:lvl3pPr indent="-228600" lvl="2" marL="1371600" rtl="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rtl="0" algn="l">
              <a:lnSpc>
                <a:spcPct val="120000"/>
              </a:lnSpc>
              <a:spcBef>
                <a:spcPts val="0"/>
              </a:spcBef>
              <a:spcAft>
                <a:spcPts val="0"/>
              </a:spcAft>
              <a:buSzPts val="1013"/>
              <a:buFont typeface="Arial"/>
              <a:buNone/>
              <a:defRPr/>
            </a:lvl4pPr>
            <a:lvl5pPr indent="-228600" lvl="4" marL="2286000" rtl="0" algn="l">
              <a:lnSpc>
                <a:spcPct val="120000"/>
              </a:lnSpc>
              <a:spcBef>
                <a:spcPts val="0"/>
              </a:spcBef>
              <a:spcAft>
                <a:spcPts val="0"/>
              </a:spcAft>
              <a:buSzPts val="1125"/>
              <a:buFont typeface="Arial"/>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60" name="Google Shape;60;p8"/>
          <p:cNvSpPr txBox="1"/>
          <p:nvPr>
            <p:ph idx="5" type="body"/>
          </p:nvPr>
        </p:nvSpPr>
        <p:spPr>
          <a:xfrm>
            <a:off x="540544" y="3018852"/>
            <a:ext cx="2483700" cy="162000"/>
          </a:xfrm>
          <a:prstGeom prst="rect">
            <a:avLst/>
          </a:prstGeom>
          <a:noFill/>
          <a:ln>
            <a:noFill/>
          </a:ln>
        </p:spPr>
        <p:txBody>
          <a:bodyPr anchorCtr="0" anchor="ctr" bIns="0" lIns="0" spcFirstLastPara="1" rIns="0" wrap="square" tIns="0">
            <a:noAutofit/>
          </a:bodyPr>
          <a:lstStyle>
            <a:lvl1pPr indent="-228600" lvl="0" marL="457200" rtl="0" algn="l">
              <a:lnSpc>
                <a:spcPct val="110000"/>
              </a:lnSpc>
              <a:spcBef>
                <a:spcPts val="0"/>
              </a:spcBef>
              <a:spcAft>
                <a:spcPts val="0"/>
              </a:spcAft>
              <a:buSzPts val="750"/>
              <a:buFont typeface="Arial"/>
              <a:buNone/>
              <a:defRPr b="0" sz="750"/>
            </a:lvl1pPr>
            <a:lvl2pPr indent="-228600" lvl="1" marL="914400" rtl="0" algn="l">
              <a:lnSpc>
                <a:spcPct val="75000"/>
              </a:lnSpc>
              <a:spcBef>
                <a:spcPts val="0"/>
              </a:spcBef>
              <a:spcAft>
                <a:spcPts val="0"/>
              </a:spcAft>
              <a:buSzPts val="1800"/>
              <a:buNone/>
              <a:defRPr/>
            </a:lvl2pPr>
            <a:lvl3pPr indent="-228600" lvl="2" marL="1371600" rtl="0" algn="l">
              <a:lnSpc>
                <a:spcPct val="75000"/>
              </a:lnSpc>
              <a:spcBef>
                <a:spcPts val="0"/>
              </a:spcBef>
              <a:spcAft>
                <a:spcPts val="0"/>
              </a:spcAft>
              <a:buSzPts val="1440"/>
              <a:buNone/>
              <a:defRPr/>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61" name="Google Shape;61;p8"/>
          <p:cNvSpPr txBox="1"/>
          <p:nvPr>
            <p:ph idx="6" type="body"/>
          </p:nvPr>
        </p:nvSpPr>
        <p:spPr>
          <a:xfrm>
            <a:off x="3330357" y="3018852"/>
            <a:ext cx="2483700" cy="162000"/>
          </a:xfrm>
          <a:prstGeom prst="rect">
            <a:avLst/>
          </a:prstGeom>
          <a:noFill/>
          <a:ln>
            <a:noFill/>
          </a:ln>
        </p:spPr>
        <p:txBody>
          <a:bodyPr anchorCtr="0" anchor="ctr" bIns="0" lIns="0" spcFirstLastPara="1" rIns="0" wrap="square" tIns="0">
            <a:noAutofit/>
          </a:bodyPr>
          <a:lstStyle>
            <a:lvl1pPr indent="-228600" lvl="0" marL="457200" rtl="0" algn="l">
              <a:lnSpc>
                <a:spcPct val="110000"/>
              </a:lnSpc>
              <a:spcBef>
                <a:spcPts val="0"/>
              </a:spcBef>
              <a:spcAft>
                <a:spcPts val="0"/>
              </a:spcAft>
              <a:buSzPts val="750"/>
              <a:buFont typeface="Arial"/>
              <a:buNone/>
              <a:defRPr b="0" sz="750"/>
            </a:lvl1pPr>
            <a:lvl2pPr indent="-228600" lvl="1" marL="914400" rtl="0" algn="l">
              <a:lnSpc>
                <a:spcPct val="75000"/>
              </a:lnSpc>
              <a:spcBef>
                <a:spcPts val="0"/>
              </a:spcBef>
              <a:spcAft>
                <a:spcPts val="0"/>
              </a:spcAft>
              <a:buSzPts val="1800"/>
              <a:buNone/>
              <a:defRPr/>
            </a:lvl2pPr>
            <a:lvl3pPr indent="-228600" lvl="2" marL="1371600" rtl="0" algn="l">
              <a:lnSpc>
                <a:spcPct val="75000"/>
              </a:lnSpc>
              <a:spcBef>
                <a:spcPts val="0"/>
              </a:spcBef>
              <a:spcAft>
                <a:spcPts val="0"/>
              </a:spcAft>
              <a:buSzPts val="1440"/>
              <a:buNone/>
              <a:defRPr/>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62" name="Google Shape;62;p8"/>
          <p:cNvSpPr txBox="1"/>
          <p:nvPr>
            <p:ph idx="7" type="body"/>
          </p:nvPr>
        </p:nvSpPr>
        <p:spPr>
          <a:xfrm>
            <a:off x="6121077" y="3018852"/>
            <a:ext cx="2483700" cy="162000"/>
          </a:xfrm>
          <a:prstGeom prst="rect">
            <a:avLst/>
          </a:prstGeom>
          <a:noFill/>
          <a:ln>
            <a:noFill/>
          </a:ln>
        </p:spPr>
        <p:txBody>
          <a:bodyPr anchorCtr="0" anchor="ctr" bIns="0" lIns="0" spcFirstLastPara="1" rIns="0" wrap="square" tIns="0">
            <a:noAutofit/>
          </a:bodyPr>
          <a:lstStyle>
            <a:lvl1pPr indent="-228600" lvl="0" marL="457200" rtl="0" algn="l">
              <a:lnSpc>
                <a:spcPct val="110000"/>
              </a:lnSpc>
              <a:spcBef>
                <a:spcPts val="0"/>
              </a:spcBef>
              <a:spcAft>
                <a:spcPts val="0"/>
              </a:spcAft>
              <a:buSzPts val="750"/>
              <a:buFont typeface="Arial"/>
              <a:buNone/>
              <a:defRPr b="0" sz="750"/>
            </a:lvl1pPr>
            <a:lvl2pPr indent="-228600" lvl="1" marL="914400" rtl="0" algn="l">
              <a:lnSpc>
                <a:spcPct val="75000"/>
              </a:lnSpc>
              <a:spcBef>
                <a:spcPts val="0"/>
              </a:spcBef>
              <a:spcAft>
                <a:spcPts val="0"/>
              </a:spcAft>
              <a:buSzPts val="1800"/>
              <a:buNone/>
              <a:defRPr/>
            </a:lvl2pPr>
            <a:lvl3pPr indent="-228600" lvl="2" marL="1371600" rtl="0" algn="l">
              <a:lnSpc>
                <a:spcPct val="75000"/>
              </a:lnSpc>
              <a:spcBef>
                <a:spcPts val="0"/>
              </a:spcBef>
              <a:spcAft>
                <a:spcPts val="0"/>
              </a:spcAft>
              <a:buSzPts val="1440"/>
              <a:buNone/>
              <a:defRPr/>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63" name="Google Shape;63;p8"/>
          <p:cNvSpPr txBox="1"/>
          <p:nvPr>
            <p:ph idx="8" type="body"/>
          </p:nvPr>
        </p:nvSpPr>
        <p:spPr>
          <a:xfrm>
            <a:off x="540000" y="1269002"/>
            <a:ext cx="2483700" cy="1673100"/>
          </a:xfrm>
          <a:prstGeom prst="rect">
            <a:avLst/>
          </a:prstGeom>
          <a:noFill/>
          <a:ln>
            <a:noFill/>
          </a:ln>
        </p:spPr>
        <p:txBody>
          <a:bodyPr anchorCtr="0" anchor="t" bIns="0" lIns="0" spcFirstLastPara="1" rIns="0" wrap="square" tIns="0">
            <a:noAutofit/>
          </a:bodyPr>
          <a:lstStyle>
            <a:lvl1pPr indent="-228600" lvl="0" marL="457200" rtl="0" algn="l">
              <a:lnSpc>
                <a:spcPct val="114000"/>
              </a:lnSpc>
              <a:spcBef>
                <a:spcPts val="0"/>
              </a:spcBef>
              <a:spcAft>
                <a:spcPts val="0"/>
              </a:spcAft>
              <a:buSzPts val="2100"/>
              <a:buFont typeface="Arial"/>
              <a:buNone/>
              <a:defRPr/>
            </a:lvl1pPr>
            <a:lvl2pPr indent="-228600" lvl="1" marL="914400" rtl="0" algn="l">
              <a:lnSpc>
                <a:spcPct val="75000"/>
              </a:lnSpc>
              <a:spcBef>
                <a:spcPts val="0"/>
              </a:spcBef>
              <a:spcAft>
                <a:spcPts val="0"/>
              </a:spcAft>
              <a:buSzPts val="1800"/>
              <a:buNone/>
              <a:defRPr/>
            </a:lvl2pPr>
            <a:lvl3pPr indent="-228600" lvl="2" marL="1371600" rtl="0" algn="l">
              <a:lnSpc>
                <a:spcPct val="75000"/>
              </a:lnSpc>
              <a:spcBef>
                <a:spcPts val="0"/>
              </a:spcBef>
              <a:spcAft>
                <a:spcPts val="0"/>
              </a:spcAft>
              <a:buSzPts val="1440"/>
              <a:buNone/>
              <a:defRPr/>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64" name="Google Shape;64;p8"/>
          <p:cNvSpPr txBox="1"/>
          <p:nvPr>
            <p:ph idx="9" type="body"/>
          </p:nvPr>
        </p:nvSpPr>
        <p:spPr>
          <a:xfrm>
            <a:off x="6120001" y="1269002"/>
            <a:ext cx="2483700" cy="1673100"/>
          </a:xfrm>
          <a:prstGeom prst="rect">
            <a:avLst/>
          </a:prstGeom>
          <a:noFill/>
          <a:ln>
            <a:noFill/>
          </a:ln>
        </p:spPr>
        <p:txBody>
          <a:bodyPr anchorCtr="0" anchor="t" bIns="0" lIns="0" spcFirstLastPara="1" rIns="0" wrap="square" tIns="0">
            <a:noAutofit/>
          </a:bodyPr>
          <a:lstStyle>
            <a:lvl1pPr indent="-228600" lvl="0" marL="457200" rtl="0" algn="l">
              <a:lnSpc>
                <a:spcPct val="114000"/>
              </a:lnSpc>
              <a:spcBef>
                <a:spcPts val="0"/>
              </a:spcBef>
              <a:spcAft>
                <a:spcPts val="0"/>
              </a:spcAft>
              <a:buSzPts val="2100"/>
              <a:buFont typeface="Arial"/>
              <a:buNone/>
              <a:defRPr/>
            </a:lvl1pPr>
            <a:lvl2pPr indent="-228600" lvl="1" marL="914400" rtl="0" algn="l">
              <a:lnSpc>
                <a:spcPct val="75000"/>
              </a:lnSpc>
              <a:spcBef>
                <a:spcPts val="0"/>
              </a:spcBef>
              <a:spcAft>
                <a:spcPts val="0"/>
              </a:spcAft>
              <a:buSzPts val="1800"/>
              <a:buNone/>
              <a:defRPr/>
            </a:lvl2pPr>
            <a:lvl3pPr indent="-228600" lvl="2" marL="1371600" rtl="0" algn="l">
              <a:lnSpc>
                <a:spcPct val="75000"/>
              </a:lnSpc>
              <a:spcBef>
                <a:spcPts val="0"/>
              </a:spcBef>
              <a:spcAft>
                <a:spcPts val="0"/>
              </a:spcAft>
              <a:buSzPts val="1440"/>
              <a:buNone/>
              <a:defRPr/>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65" name="Google Shape;65;p8"/>
          <p:cNvSpPr txBox="1"/>
          <p:nvPr>
            <p:ph idx="1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500"/>
              <a:buFont typeface="Arial"/>
              <a:buNone/>
              <a:defRPr b="0" sz="1500">
                <a:solidFill>
                  <a:schemeClr val="dk2"/>
                </a:solidFill>
              </a:defRPr>
            </a:lvl1pPr>
            <a:lvl2pPr indent="-228600" lvl="1" marL="914400" rtl="0" algn="l">
              <a:lnSpc>
                <a:spcPct val="75000"/>
              </a:lnSpc>
              <a:spcBef>
                <a:spcPts val="0"/>
              </a:spcBef>
              <a:spcAft>
                <a:spcPts val="0"/>
              </a:spcAft>
              <a:buSzPts val="1800"/>
              <a:buNone/>
              <a:defRPr/>
            </a:lvl2pPr>
            <a:lvl3pPr indent="-228600" lvl="2" marL="1371600" rtl="0" algn="l">
              <a:lnSpc>
                <a:spcPct val="75000"/>
              </a:lnSpc>
              <a:spcBef>
                <a:spcPts val="0"/>
              </a:spcBef>
              <a:spcAft>
                <a:spcPts val="0"/>
              </a:spcAft>
              <a:buSzPts val="1440"/>
              <a:buNone/>
              <a:defRPr/>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sp>
        <p:nvSpPr>
          <p:cNvPr id="66" name="Google Shape;66;p8"/>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rtl="0" algn="l">
              <a:lnSpc>
                <a:spcPct val="166666"/>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67" name="Google Shape;67;p8"/>
          <p:cNvPicPr preferRelativeResize="0"/>
          <p:nvPr/>
        </p:nvPicPr>
        <p:blipFill rotWithShape="1">
          <a:blip r:embed="rId2">
            <a:alphaModFix/>
          </a:blip>
          <a:srcRect b="0" l="0" r="0" t="0"/>
          <a:stretch/>
        </p:blipFill>
        <p:spPr>
          <a:xfrm>
            <a:off x="7779600" y="4538700"/>
            <a:ext cx="847797" cy="445826"/>
          </a:xfrm>
          <a:prstGeom prst="rect">
            <a:avLst/>
          </a:prstGeom>
          <a:noFill/>
          <a:ln>
            <a:noFill/>
          </a:ln>
        </p:spPr>
      </p:pic>
    </p:spTree>
  </p:cSld>
  <p:clrMapOvr>
    <a:masterClrMapping/>
  </p:clrMapOvr>
  <p:extLst>
    <p:ext uri="{DCECCB84-F9BA-43D5-87BE-67443E8EF086}">
      <p15:sldGuideLst>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68" name="Shape 68"/>
        <p:cNvGrpSpPr/>
        <p:nvPr/>
      </p:nvGrpSpPr>
      <p:grpSpPr>
        <a:xfrm>
          <a:off x="0" y="0"/>
          <a:ext cx="0" cy="0"/>
          <a:chOff x="0" y="0"/>
          <a:chExt cx="0" cy="0"/>
        </a:xfrm>
      </p:grpSpPr>
      <p:sp>
        <p:nvSpPr>
          <p:cNvPr id="69" name="Google Shape;69;p9"/>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0" name="Google Shape;70;p9"/>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1" name="Google Shape;71;p9"/>
          <p:cNvSpPr txBox="1"/>
          <p:nvPr>
            <p:ph idx="1" type="body"/>
          </p:nvPr>
        </p:nvSpPr>
        <p:spPr>
          <a:xfrm>
            <a:off x="540000" y="519113"/>
            <a:ext cx="8064900" cy="3855000"/>
          </a:xfrm>
          <a:prstGeom prst="rect">
            <a:avLst/>
          </a:prstGeom>
          <a:noFill/>
          <a:ln>
            <a:noFill/>
          </a:ln>
        </p:spPr>
        <p:txBody>
          <a:bodyPr anchorCtr="0" anchor="t" bIns="0" lIns="0" spcFirstLastPara="1" rIns="0" wrap="square" tIns="0">
            <a:noAutofit/>
          </a:bodyPr>
          <a:lstStyle>
            <a:lvl1pPr indent="-228600" lvl="0" marL="457200" rtl="0" algn="l">
              <a:lnSpc>
                <a:spcPct val="128571"/>
              </a:lnSpc>
              <a:spcBef>
                <a:spcPts val="0"/>
              </a:spcBef>
              <a:spcAft>
                <a:spcPts val="0"/>
              </a:spcAft>
              <a:buClr>
                <a:schemeClr val="dk2"/>
              </a:buClr>
              <a:buSzPts val="2100"/>
              <a:buFont typeface="Arial"/>
              <a:buNone/>
              <a:defRPr b="0"/>
            </a:lvl1pPr>
            <a:lvl2pPr indent="-323850" lvl="1" marL="914400" rtl="0" algn="l">
              <a:lnSpc>
                <a:spcPct val="100000"/>
              </a:lnSpc>
              <a:spcBef>
                <a:spcPts val="0"/>
              </a:spcBef>
              <a:spcAft>
                <a:spcPts val="0"/>
              </a:spcAft>
              <a:buClr>
                <a:schemeClr val="dk2"/>
              </a:buClr>
              <a:buSzPts val="1500"/>
              <a:buFont typeface="Arial"/>
              <a:buChar char="̶"/>
              <a:defRPr sz="1500"/>
            </a:lvl2pPr>
            <a:lvl3pPr indent="-228600" lvl="2" marL="1371600" rtl="0" algn="l">
              <a:lnSpc>
                <a:spcPct val="100000"/>
              </a:lnSpc>
              <a:spcBef>
                <a:spcPts val="0"/>
              </a:spcBef>
              <a:spcAft>
                <a:spcPts val="0"/>
              </a:spcAft>
              <a:buSzPts val="960"/>
              <a:buFont typeface="Arial"/>
              <a:buNone/>
              <a:defRPr sz="1200"/>
            </a:lvl3pPr>
            <a:lvl4pPr indent="-228600" lvl="3" marL="1828800" rtl="0" algn="l">
              <a:lnSpc>
                <a:spcPct val="75000"/>
              </a:lnSpc>
              <a:spcBef>
                <a:spcPts val="0"/>
              </a:spcBef>
              <a:spcAft>
                <a:spcPts val="0"/>
              </a:spcAft>
              <a:buSzPts val="1620"/>
              <a:buNone/>
              <a:defRPr/>
            </a:lvl4pPr>
            <a:lvl5pPr indent="-228600" lvl="4" marL="2286000" rtl="0" algn="l">
              <a:lnSpc>
                <a:spcPct val="75000"/>
              </a:lnSpc>
              <a:spcBef>
                <a:spcPts val="0"/>
              </a:spcBef>
              <a:spcAft>
                <a:spcPts val="0"/>
              </a:spcAft>
              <a:buSzPts val="1800"/>
              <a:buNone/>
              <a:defRPr/>
            </a:lvl5pPr>
            <a:lvl6pPr indent="-342900" lvl="5" marL="2743200" rtl="0" algn="l">
              <a:lnSpc>
                <a:spcPct val="100000"/>
              </a:lnSpc>
              <a:spcBef>
                <a:spcPts val="360"/>
              </a:spcBef>
              <a:spcAft>
                <a:spcPts val="0"/>
              </a:spcAft>
              <a:buSzPts val="1800"/>
              <a:buChar char="•"/>
              <a:defRPr/>
            </a:lvl6pPr>
            <a:lvl7pPr indent="-228600" lvl="6" marL="3200400" rtl="0" algn="l">
              <a:lnSpc>
                <a:spcPct val="75000"/>
              </a:lnSpc>
              <a:spcBef>
                <a:spcPts val="0"/>
              </a:spcBef>
              <a:spcAft>
                <a:spcPts val="0"/>
              </a:spcAft>
              <a:buSzPts val="1800"/>
              <a:buNone/>
              <a:defRPr/>
            </a:lvl7pPr>
            <a:lvl8pPr indent="-228600" lvl="7" marL="3657600" rtl="0" algn="l">
              <a:lnSpc>
                <a:spcPct val="75000"/>
              </a:lnSpc>
              <a:spcBef>
                <a:spcPts val="0"/>
              </a:spcBef>
              <a:spcAft>
                <a:spcPts val="0"/>
              </a:spcAft>
              <a:buSzPts val="1800"/>
              <a:buNone/>
              <a:defRPr/>
            </a:lvl8pPr>
            <a:lvl9pPr indent="-228600" lvl="8" marL="4114800" rtl="0" algn="l">
              <a:lnSpc>
                <a:spcPct val="75000"/>
              </a:lnSpc>
              <a:spcBef>
                <a:spcPts val="0"/>
              </a:spcBef>
              <a:spcAft>
                <a:spcPts val="0"/>
              </a:spcAft>
              <a:buSzPts val="1800"/>
              <a:buNone/>
              <a:defRPr/>
            </a:lvl9pPr>
          </a:lstStyle>
          <a:p/>
        </p:txBody>
      </p:sp>
      <p:pic>
        <p:nvPicPr>
          <p:cNvPr id="72" name="Google Shape;72;p9"/>
          <p:cNvPicPr preferRelativeResize="0"/>
          <p:nvPr/>
        </p:nvPicPr>
        <p:blipFill rotWithShape="1">
          <a:blip r:embed="rId2">
            <a:alphaModFix/>
          </a:blip>
          <a:srcRect b="0" l="0" r="0" t="0"/>
          <a:stretch/>
        </p:blipFill>
        <p:spPr>
          <a:xfrm>
            <a:off x="7779600" y="4538700"/>
            <a:ext cx="847797" cy="445826"/>
          </a:xfrm>
          <a:prstGeom prst="rect">
            <a:avLst/>
          </a:prstGeom>
          <a:noFill/>
          <a:ln>
            <a:noFill/>
          </a:ln>
        </p:spPr>
      </p:pic>
    </p:spTree>
  </p:cSld>
  <p:clrMapOvr>
    <a:masterClrMapping/>
  </p:clrMapOvr>
  <p:extLst>
    <p:ext uri="{DCECCB84-F9BA-43D5-87BE-67443E8EF086}">
      <p15:sldGuideLst>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73" name="Shape 73"/>
        <p:cNvGrpSpPr/>
        <p:nvPr/>
      </p:nvGrpSpPr>
      <p:grpSpPr>
        <a:xfrm>
          <a:off x="0" y="0"/>
          <a:ext cx="0" cy="0"/>
          <a:chOff x="0" y="0"/>
          <a:chExt cx="0" cy="0"/>
        </a:xfrm>
      </p:grpSpPr>
      <p:sp>
        <p:nvSpPr>
          <p:cNvPr id="74" name="Google Shape;74;p10"/>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5" name="Google Shape;75;p10"/>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6" name="Google Shape;76;p10"/>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rtl="0" algn="l">
              <a:lnSpc>
                <a:spcPct val="166666"/>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77" name="Google Shape;77;p10"/>
          <p:cNvPicPr preferRelativeResize="0"/>
          <p:nvPr/>
        </p:nvPicPr>
        <p:blipFill rotWithShape="1">
          <a:blip r:embed="rId2">
            <a:alphaModFix/>
          </a:blip>
          <a:srcRect b="0" l="0" r="0" t="0"/>
          <a:stretch/>
        </p:blipFill>
        <p:spPr>
          <a:xfrm>
            <a:off x="7779600" y="4538700"/>
            <a:ext cx="847797" cy="4458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9pPr>
          </a:lstStyle>
          <a:p/>
        </p:txBody>
      </p:sp>
      <p:sp>
        <p:nvSpPr>
          <p:cNvPr id="7" name="Google Shape;7;p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 name="Google Shape;8;p1"/>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30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1" i="0" sz="1800" u="none" cap="none" strike="noStrike">
                <a:solidFill>
                  <a:srgbClr val="00287D"/>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1" i="0" sz="1800" u="none" cap="none" strike="noStrike">
                <a:solidFill>
                  <a:srgbClr val="00287D"/>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1" i="0" sz="1800" u="none" cap="none" strike="noStrike">
                <a:solidFill>
                  <a:srgbClr val="00287D"/>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1" i="0" sz="1800" u="none" cap="none" strike="noStrike">
                <a:solidFill>
                  <a:srgbClr val="00287D"/>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1" i="0" sz="1800" u="none" cap="none" strike="noStrike">
                <a:solidFill>
                  <a:srgbClr val="00287D"/>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1" i="0" sz="1800" u="none" cap="none" strike="noStrike">
                <a:solidFill>
                  <a:srgbClr val="00287D"/>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1" i="0" sz="1800" u="none" cap="none" strike="noStrike">
                <a:solidFill>
                  <a:srgbClr val="00287D"/>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1" i="0" sz="1800" u="none" cap="none" strike="noStrike">
                <a:solidFill>
                  <a:srgbClr val="00287D"/>
                </a:solidFill>
                <a:latin typeface="Tahoma"/>
                <a:ea typeface="Tahoma"/>
                <a:cs typeface="Tahoma"/>
                <a:sym typeface="Tahoma"/>
              </a:defRPr>
            </a:lvl9pPr>
          </a:lstStyle>
          <a:p/>
        </p:txBody>
      </p:sp>
      <p:sp>
        <p:nvSpPr>
          <p:cNvPr id="9" name="Google Shape;9;p1"/>
          <p:cNvSpPr txBox="1"/>
          <p:nvPr>
            <p:ph idx="1" type="body"/>
          </p:nvPr>
        </p:nvSpPr>
        <p:spPr>
          <a:xfrm>
            <a:off x="539100" y="1404000"/>
            <a:ext cx="8064900" cy="297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125"/>
              <a:buFont typeface="Arial"/>
              <a:buNone/>
              <a:defRPr b="0" i="0" sz="1125"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900"/>
              <a:buFont typeface="Arial"/>
              <a:buNone/>
              <a:defRPr b="0" i="0" sz="1125"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013"/>
              <a:buFont typeface="Arial"/>
              <a:buNone/>
              <a:defRPr b="0" i="0" sz="1125"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125"/>
              <a:buFont typeface="Arial"/>
              <a:buNone/>
              <a:defRPr b="0" i="0" sz="1125" u="none" cap="none" strike="noStrike">
                <a:solidFill>
                  <a:schemeClr val="dk1"/>
                </a:solidFill>
                <a:latin typeface="Arial"/>
                <a:ea typeface="Arial"/>
                <a:cs typeface="Arial"/>
                <a:sym typeface="Arial"/>
              </a:defRPr>
            </a:lvl5pPr>
            <a:lvl6pPr indent="-342900" lvl="5" marL="2743200" marR="0" rtl="0" algn="l">
              <a:lnSpc>
                <a:spcPct val="100000"/>
              </a:lnSpc>
              <a:spcBef>
                <a:spcPts val="360"/>
              </a:spcBef>
              <a:spcAft>
                <a:spcPts val="0"/>
              </a:spcAft>
              <a:buClr>
                <a:schemeClr val="accent1"/>
              </a:buClr>
              <a:buSzPts val="1800"/>
              <a:buFont typeface="Noto Sans Symbols"/>
              <a:buChar char="•"/>
              <a:defRPr b="0" i="0" sz="1800" u="none" cap="none" strike="noStrike">
                <a:solidFill>
                  <a:schemeClr val="dk1"/>
                </a:solidFill>
                <a:latin typeface="Arial"/>
                <a:ea typeface="Arial"/>
                <a:cs typeface="Arial"/>
                <a:sym typeface="Arial"/>
              </a:defRPr>
            </a:lvl6pPr>
            <a:lvl7pPr indent="-228600" lvl="6" marL="3200400" marR="0" rtl="0" algn="l">
              <a:lnSpc>
                <a:spcPct val="75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75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75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9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92.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94.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hyperlink" Target="https://www.physio-pedia.com/Triangular_Fibrocartilage_Complex_Injuries" TargetMode="External"/><Relationship Id="rId4" Type="http://schemas.openxmlformats.org/officeDocument/2006/relationships/hyperlink" Target="https://www.physio-pedia.com/Scapholunate_Ligament"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9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jpg"/><Relationship Id="rId4" Type="http://schemas.openxmlformats.org/officeDocument/2006/relationships/hyperlink" Target="https://www.wikiwand.com/en/Palmar_radiocarpal_ligamen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hyperlink" Target="https://www.ortopedicka-ambulance.cz/anatomie-zapesti"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49.png"/><Relationship Id="rId4" Type="http://schemas.openxmlformats.org/officeDocument/2006/relationships/image" Target="../media/image27.png"/><Relationship Id="rId5" Type="http://schemas.openxmlformats.org/officeDocument/2006/relationships/hyperlink" Target="https://www.physio-pedia.com/Scapholunate_Ligamen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7.png"/><Relationship Id="rId4" Type="http://schemas.openxmlformats.org/officeDocument/2006/relationships/image" Target="../media/image25.png"/><Relationship Id="rId5" Type="http://schemas.openxmlformats.org/officeDocument/2006/relationships/hyperlink" Target="https://quizlet.com/ch/305732387/27-art-ossis-pisiformis-flash-cards/" TargetMode="External"/><Relationship Id="rId6" Type="http://schemas.openxmlformats.org/officeDocument/2006/relationships/hyperlink" Target="https://is.muni.cz/do/fsps/e-learning/kineziologie/auth/pages/zapesti_rad_uln.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hyperlink" Target="https://en.wikipedia.org/wiki/Palmar_radiocarpal_ligamen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radiopaedia.org/articles/interphalangeal-joint-of-the-hand" TargetMode="Externa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8.jpg"/><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www.youtube.com/watch?v=aUFLyQh4YBI" TargetMode="External"/><Relationship Id="rId4" Type="http://schemas.openxmlformats.org/officeDocument/2006/relationships/image" Target="../media/image35.jpg"/><Relationship Id="rId5"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1.jpg"/><Relationship Id="rId4" Type="http://schemas.openxmlformats.org/officeDocument/2006/relationships/image" Target="../media/image45.png"/><Relationship Id="rId5"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0.jpg"/><Relationship Id="rId4" Type="http://schemas.openxmlformats.org/officeDocument/2006/relationships/image" Target="../media/image58.jpg"/><Relationship Id="rId5" Type="http://schemas.openxmlformats.org/officeDocument/2006/relationships/image" Target="../media/image4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10.png"/><Relationship Id="rId5" Type="http://schemas.openxmlformats.org/officeDocument/2006/relationships/image" Target="../media/image18.png"/><Relationship Id="rId6"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7.png"/><Relationship Id="rId4" Type="http://schemas.openxmlformats.org/officeDocument/2006/relationships/image" Target="../media/image5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4.jpg"/><Relationship Id="rId4" Type="http://schemas.openxmlformats.org/officeDocument/2006/relationships/image" Target="../media/image4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1.jpg"/><Relationship Id="rId4" Type="http://schemas.openxmlformats.org/officeDocument/2006/relationships/image" Target="../media/image50.jpg"/><Relationship Id="rId5" Type="http://schemas.openxmlformats.org/officeDocument/2006/relationships/image" Target="../media/image6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3.png"/><Relationship Id="rId4" Type="http://schemas.openxmlformats.org/officeDocument/2006/relationships/hyperlink" Target="https://geelonghandtherapy.com.au/blog/wrist-stability-how-does-it-work/"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www.youtube.com/watch?v=a0AFR9yky6I" TargetMode="External"/><Relationship Id="rId4" Type="http://schemas.openxmlformats.org/officeDocument/2006/relationships/image" Target="../media/image67.jpg"/><Relationship Id="rId5" Type="http://schemas.openxmlformats.org/officeDocument/2006/relationships/hyperlink" Target="http://www.youtube.com/watch?v=kf75GFCcjMA" TargetMode="External"/><Relationship Id="rId6" Type="http://schemas.openxmlformats.org/officeDocument/2006/relationships/image" Target="../media/image60.jpg"/><Relationship Id="rId7"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4.png"/><Relationship Id="rId4" Type="http://schemas.openxmlformats.org/officeDocument/2006/relationships/hyperlink" Target="https://www.researchgate.net/figure/Across-the-wrist-most-tendons-have-an-oblique-disposition-A-The-ECU-inserts-onto-the_fig1_303798111"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9.png"/><Relationship Id="rId4" Type="http://schemas.openxmlformats.org/officeDocument/2006/relationships/hyperlink" Target="https://www.physio-pedia.com/Flexor_retinaculum" TargetMode="External"/><Relationship Id="rId5" Type="http://schemas.openxmlformats.org/officeDocument/2006/relationships/image" Target="../media/image9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5.png"/><Relationship Id="rId4" Type="http://schemas.openxmlformats.org/officeDocument/2006/relationships/image" Target="../media/image96.jpg"/><Relationship Id="rId5" Type="http://schemas.openxmlformats.org/officeDocument/2006/relationships/hyperlink" Target="https://www.wikiwand.com/en/Extensor_retinaculum_of_the_hand"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s://www.sciencedirect.com/science/article/abs/pii/S0363502319314728" TargetMode="External"/><Relationship Id="rId4" Type="http://schemas.openxmlformats.org/officeDocument/2006/relationships/image" Target="../media/image80.png"/><Relationship Id="rId5" Type="http://schemas.openxmlformats.org/officeDocument/2006/relationships/image" Target="../media/image70.png"/><Relationship Id="rId6" Type="http://schemas.openxmlformats.org/officeDocument/2006/relationships/hyperlink" Target="https://wikimsk.org/wiki/Carpal_Instability" TargetMode="External"/><Relationship Id="rId7" Type="http://schemas.openxmlformats.org/officeDocument/2006/relationships/image" Target="../media/image68.png"/><Relationship Id="rId8" Type="http://schemas.openxmlformats.org/officeDocument/2006/relationships/hyperlink" Target="https://www.orthobullets.com/hand/6044/carpal-instability-nondissociative-cind"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3.png"/><Relationship Id="rId4" Type="http://schemas.openxmlformats.org/officeDocument/2006/relationships/hyperlink" Target="https://radsource.us/carpal-instability/" TargetMode="External"/><Relationship Id="rId5" Type="http://schemas.openxmlformats.org/officeDocument/2006/relationships/image" Target="../media/image62.png"/><Relationship Id="rId6" Type="http://schemas.openxmlformats.org/officeDocument/2006/relationships/hyperlink" Target="https://emedicine.medscape.com/article/397035-overview"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6.png"/><Relationship Id="rId4" Type="http://schemas.openxmlformats.org/officeDocument/2006/relationships/hyperlink" Target="https://emedicine.medscape.com/article/1244215-overview" TargetMode="External"/><Relationship Id="rId5" Type="http://schemas.openxmlformats.org/officeDocument/2006/relationships/image" Target="../media/image75.png"/><Relationship Id="rId6" Type="http://schemas.openxmlformats.org/officeDocument/2006/relationships/hyperlink" Target="https://www.physio-pedia.com/Scapholunate_Dissociation"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4.png"/><Relationship Id="rId4" Type="http://schemas.openxmlformats.org/officeDocument/2006/relationships/hyperlink" Target="https://motusspt.com/foosh-fallen-onto-an-outstretched-han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hyperlink" Target="https://link.springer.com/chapter/10.1007/978-3-030-02134-4_12" TargetMode="External"/><Relationship Id="rId4" Type="http://schemas.openxmlformats.org/officeDocument/2006/relationships/image" Target="../media/image86.png"/><Relationship Id="rId5" Type="http://schemas.openxmlformats.org/officeDocument/2006/relationships/image" Target="../media/image83.png"/><Relationship Id="rId6" Type="http://schemas.openxmlformats.org/officeDocument/2006/relationships/hyperlink" Target="https://physioplus.com.au/wrist-injury-series-tfcc-injury/"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4.xml"/><Relationship Id="rId3" Type="http://schemas.openxmlformats.org/officeDocument/2006/relationships/image" Target="../media/image79.png"/><Relationship Id="rId4" Type="http://schemas.openxmlformats.org/officeDocument/2006/relationships/hyperlink" Target="https://www.physio-pedia.com/Dorsal_radioulnar_ligament"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81.png"/><Relationship Id="rId4" Type="http://schemas.openxmlformats.org/officeDocument/2006/relationships/hyperlink" Target="https://www.physio-pedia.com/Triangular_Fibrocartilage_Complex_Injuries" TargetMode="External"/></Relationships>
</file>

<file path=ppt/slides/_rels/slide66.xml.rels><?xml version="1.0" encoding="UTF-8" standalone="yes"?><Relationships xmlns="http://schemas.openxmlformats.org/package/2006/relationships"><Relationship Id="rId11" Type="http://schemas.openxmlformats.org/officeDocument/2006/relationships/hyperlink" Target="http://www.youtube.com/watch?v=wkq0tAKErsw" TargetMode="External"/><Relationship Id="rId10" Type="http://schemas.openxmlformats.org/officeDocument/2006/relationships/image" Target="../media/image69.jpg"/><Relationship Id="rId12" Type="http://schemas.openxmlformats.org/officeDocument/2006/relationships/image" Target="../media/image89.jpg"/><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hyperlink" Target="http://www.youtube.com/watch?v=UWx9tjaPim8" TargetMode="External"/><Relationship Id="rId4" Type="http://schemas.openxmlformats.org/officeDocument/2006/relationships/image" Target="../media/image76.jpg"/><Relationship Id="rId9" Type="http://schemas.openxmlformats.org/officeDocument/2006/relationships/hyperlink" Target="http://www.youtube.com/watch?v=LauQI1jOFs4" TargetMode="External"/><Relationship Id="rId5" Type="http://schemas.openxmlformats.org/officeDocument/2006/relationships/hyperlink" Target="http://www.youtube.com/watch?v=pnk9cB9kMy8" TargetMode="External"/><Relationship Id="rId6" Type="http://schemas.openxmlformats.org/officeDocument/2006/relationships/image" Target="../media/image72.jpg"/><Relationship Id="rId7" Type="http://schemas.openxmlformats.org/officeDocument/2006/relationships/image" Target="../media/image77.png"/><Relationship Id="rId8" Type="http://schemas.openxmlformats.org/officeDocument/2006/relationships/hyperlink" Target="https://www.orthobullets.com/hand/6047/tfcc-injury"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hyperlink" Target="http://www.youtube.com/watch?v=HnzhKMrmdVE" TargetMode="External"/><Relationship Id="rId4" Type="http://schemas.openxmlformats.org/officeDocument/2006/relationships/image" Target="../media/image87.jpg"/><Relationship Id="rId5" Type="http://schemas.openxmlformats.org/officeDocument/2006/relationships/hyperlink" Target="https://www.instagram.com/thethreadphysio/" TargetMode="External"/><Relationship Id="rId6" Type="http://schemas.openxmlformats.org/officeDocument/2006/relationships/image" Target="../media/image8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0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84.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0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85.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9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99.jpg"/><Relationship Id="rId4" Type="http://schemas.openxmlformats.org/officeDocument/2006/relationships/image" Target="../media/image9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2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88.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93.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03.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01.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298876" y="2175274"/>
            <a:ext cx="3934800" cy="87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800"/>
              <a:t>Kineziologie zápěstí a ruky</a:t>
            </a:r>
            <a:endParaRPr sz="2800"/>
          </a:p>
        </p:txBody>
      </p:sp>
      <p:sp>
        <p:nvSpPr>
          <p:cNvPr id="129" name="Google Shape;129;p20"/>
          <p:cNvSpPr txBox="1"/>
          <p:nvPr>
            <p:ph idx="1" type="subTitle"/>
          </p:nvPr>
        </p:nvSpPr>
        <p:spPr>
          <a:xfrm>
            <a:off x="298876" y="3087302"/>
            <a:ext cx="3934800" cy="523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400"/>
              <a:t>bp4850 Kineziologie, Algeziologie a odvozené techniky diagnostiky a terapie</a:t>
            </a:r>
            <a:endParaRPr b="1" sz="1400"/>
          </a:p>
          <a:p>
            <a:pPr indent="0" lvl="0" marL="0" rtl="0" algn="l">
              <a:spcBef>
                <a:spcPts val="0"/>
              </a:spcBef>
              <a:spcAft>
                <a:spcPts val="0"/>
              </a:spcAft>
              <a:buNone/>
            </a:pPr>
            <a:r>
              <a:rPr lang="sk" sz="1400"/>
              <a:t>Mgr. Zuzana Kršáková</a:t>
            </a:r>
            <a:endParaRPr sz="1400"/>
          </a:p>
          <a:p>
            <a:pPr indent="0" lvl="0" marL="0" rtl="0" algn="l">
              <a:spcBef>
                <a:spcPts val="0"/>
              </a:spcBef>
              <a:spcAft>
                <a:spcPts val="0"/>
              </a:spcAft>
              <a:buNone/>
            </a:pPr>
            <a:r>
              <a:rPr lang="sk" sz="1400"/>
              <a:t>Mgr. Sabina Bartošová</a:t>
            </a:r>
            <a:endParaRPr sz="1400"/>
          </a:p>
          <a:p>
            <a:pPr indent="0" lvl="0" marL="0" rtl="0" algn="l">
              <a:spcBef>
                <a:spcPts val="0"/>
              </a:spcBef>
              <a:spcAft>
                <a:spcPts val="0"/>
              </a:spcAft>
              <a:buNone/>
            </a:pPr>
            <a:r>
              <a:t/>
            </a:r>
            <a:endParaRPr b="1" sz="1400"/>
          </a:p>
        </p:txBody>
      </p:sp>
      <p:pic>
        <p:nvPicPr>
          <p:cNvPr id="130" name="Google Shape;130;p20"/>
          <p:cNvPicPr preferRelativeResize="0"/>
          <p:nvPr/>
        </p:nvPicPr>
        <p:blipFill>
          <a:blip r:embed="rId3">
            <a:alphaModFix/>
          </a:blip>
          <a:stretch>
            <a:fillRect/>
          </a:stretch>
        </p:blipFill>
        <p:spPr>
          <a:xfrm>
            <a:off x="4408176" y="152400"/>
            <a:ext cx="3627211" cy="483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radiocarpalis</a:t>
            </a:r>
            <a:endParaRPr/>
          </a:p>
        </p:txBody>
      </p:sp>
      <p:sp>
        <p:nvSpPr>
          <p:cNvPr id="199" name="Google Shape;199;p2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Char char="●"/>
            </a:pPr>
            <a:r>
              <a:rPr lang="sk" sz="1800"/>
              <a:t>skloubení distálního konce předloktí s proximální řadou zápěstních kůstek (os scaphouideum, lunatum a triquetrum)​</a:t>
            </a:r>
            <a:endParaRPr sz="1800"/>
          </a:p>
          <a:p>
            <a:pPr indent="-342900" lvl="0" marL="457200" rtl="0" algn="l">
              <a:lnSpc>
                <a:spcPct val="115000"/>
              </a:lnSpc>
              <a:spcBef>
                <a:spcPts val="0"/>
              </a:spcBef>
              <a:spcAft>
                <a:spcPts val="0"/>
              </a:spcAft>
              <a:buSzPts val="1800"/>
              <a:buChar char="●"/>
            </a:pPr>
            <a:r>
              <a:rPr lang="sk" sz="1800"/>
              <a:t>kloub dvouosý elipsoidní (art. ellipsoidea)​</a:t>
            </a:r>
            <a:endParaRPr sz="1800"/>
          </a:p>
          <a:p>
            <a:pPr indent="-342900" lvl="0" marL="457200" rtl="0" algn="l">
              <a:lnSpc>
                <a:spcPct val="115000"/>
              </a:lnSpc>
              <a:spcBef>
                <a:spcPts val="0"/>
              </a:spcBef>
              <a:spcAft>
                <a:spcPts val="0"/>
              </a:spcAft>
              <a:buSzPts val="1800"/>
              <a:buChar char="●"/>
            </a:pPr>
            <a:r>
              <a:rPr lang="sk" sz="1800"/>
              <a:t>kloubní jamka tvořena facies articularis carpalis na distálním konci radia, ulnárně pokračuje jako discus articularis (ulna není přímo skloubena s carpem)​</a:t>
            </a:r>
            <a:endParaRPr sz="1800"/>
          </a:p>
          <a:p>
            <a:pPr indent="-342900" lvl="0" marL="457200" rtl="0" algn="l">
              <a:lnSpc>
                <a:spcPct val="115000"/>
              </a:lnSpc>
              <a:spcBef>
                <a:spcPts val="0"/>
              </a:spcBef>
              <a:spcAft>
                <a:spcPts val="0"/>
              </a:spcAft>
              <a:buSzPts val="1800"/>
              <a:buChar char="●"/>
            </a:pPr>
            <a:r>
              <a:rPr lang="sk" sz="1800"/>
              <a:t>hlavice tvořena os scaphoideum, lunatum a triquetrum​ od radiálního okraje pouzdra do kloubní štěrbiny zasahuje </a:t>
            </a:r>
            <a:r>
              <a:rPr i="1" lang="sk" sz="1800"/>
              <a:t>meniskoidní výběžek</a:t>
            </a:r>
            <a:r>
              <a:rPr lang="sk" sz="1800"/>
              <a:t>, srovnává nestejnoměrné zakřivení jamky a složené hlavice</a:t>
            </a:r>
            <a:endParaRPr sz="1800"/>
          </a:p>
          <a:p>
            <a:pPr indent="0" lvl="0" marL="0" rtl="0" algn="l">
              <a:spcBef>
                <a:spcPts val="0"/>
              </a:spcBef>
              <a:spcAft>
                <a:spcPts val="0"/>
              </a:spcAft>
              <a:buNone/>
            </a:pPr>
            <a:r>
              <a:t/>
            </a:r>
            <a:endParaRPr sz="1800"/>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1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Horolezecká ruka</a:t>
            </a:r>
            <a:endParaRPr/>
          </a:p>
        </p:txBody>
      </p:sp>
      <p:sp>
        <p:nvSpPr>
          <p:cNvPr id="837" name="Google Shape;837;p11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55600" lvl="0" marL="457200" rtl="0" algn="l">
              <a:lnSpc>
                <a:spcPct val="150000"/>
              </a:lnSpc>
              <a:spcBef>
                <a:spcPts val="800"/>
              </a:spcBef>
              <a:spcAft>
                <a:spcPts val="0"/>
              </a:spcAft>
              <a:buSzPts val="2000"/>
              <a:buChar char="●"/>
            </a:pPr>
            <a:r>
              <a:rPr lang="sk" sz="2000"/>
              <a:t>poranění šl. poutek většinou extrémním zatížením</a:t>
            </a:r>
            <a:endParaRPr sz="2000"/>
          </a:p>
          <a:p>
            <a:pPr indent="-355600" lvl="0" marL="457200" rtl="0" algn="l">
              <a:lnSpc>
                <a:spcPct val="150000"/>
              </a:lnSpc>
              <a:spcBef>
                <a:spcPts val="0"/>
              </a:spcBef>
              <a:spcAft>
                <a:spcPts val="0"/>
              </a:spcAft>
              <a:buSzPts val="2000"/>
              <a:buChar char="●"/>
            </a:pPr>
            <a:r>
              <a:rPr lang="sk" sz="2000"/>
              <a:t>největší zátěž probíhá při uzamčeném úchopu</a:t>
            </a:r>
            <a:endParaRPr sz="2000"/>
          </a:p>
          <a:p>
            <a:pPr indent="-355600" lvl="0" marL="457200" rtl="0" algn="l">
              <a:lnSpc>
                <a:spcPct val="150000"/>
              </a:lnSpc>
              <a:spcBef>
                <a:spcPts val="0"/>
              </a:spcBef>
              <a:spcAft>
                <a:spcPts val="0"/>
              </a:spcAft>
              <a:buSzPts val="2000"/>
              <a:buChar char="●"/>
            </a:pPr>
            <a:r>
              <a:rPr lang="sk" sz="2000"/>
              <a:t>kvalitně provedený zamčený úchop a pohybová připravenost (adaptace tkání) vede k eliminaci rizika</a:t>
            </a:r>
            <a:endParaRPr sz="2000"/>
          </a:p>
          <a:p>
            <a:pPr indent="-355600" lvl="0" marL="457200" rtl="0" algn="l">
              <a:lnSpc>
                <a:spcPct val="150000"/>
              </a:lnSpc>
              <a:spcBef>
                <a:spcPts val="0"/>
              </a:spcBef>
              <a:spcAft>
                <a:spcPts val="0"/>
              </a:spcAft>
              <a:buSzPts val="2000"/>
              <a:buChar char="●"/>
            </a:pPr>
            <a:r>
              <a:rPr lang="sk" sz="2000"/>
              <a:t>při částečném utržení poutka hrozí riziko iritace šlachy </a:t>
            </a:r>
            <a:endParaRPr sz="2000"/>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12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Horolezecká ruka</a:t>
            </a:r>
            <a:endParaRPr/>
          </a:p>
        </p:txBody>
      </p:sp>
      <p:pic>
        <p:nvPicPr>
          <p:cNvPr id="843" name="Google Shape;843;p120"/>
          <p:cNvPicPr preferRelativeResize="0"/>
          <p:nvPr/>
        </p:nvPicPr>
        <p:blipFill>
          <a:blip r:embed="rId3">
            <a:alphaModFix/>
          </a:blip>
          <a:stretch>
            <a:fillRect/>
          </a:stretch>
        </p:blipFill>
        <p:spPr>
          <a:xfrm>
            <a:off x="1854625" y="1016375"/>
            <a:ext cx="5283558" cy="3960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12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sk"/>
              <a:t>Horolezecká ruka</a:t>
            </a:r>
            <a:endParaRPr/>
          </a:p>
          <a:p>
            <a:pPr indent="0" lvl="0" marL="0" rtl="0" algn="l">
              <a:spcBef>
                <a:spcPts val="0"/>
              </a:spcBef>
              <a:spcAft>
                <a:spcPts val="0"/>
              </a:spcAft>
              <a:buNone/>
            </a:pPr>
            <a:r>
              <a:t/>
            </a:r>
            <a:endParaRPr/>
          </a:p>
        </p:txBody>
      </p:sp>
      <p:sp>
        <p:nvSpPr>
          <p:cNvPr id="849" name="Google Shape;849;p12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55600" lvl="0" marL="457200" rtl="0" algn="l">
              <a:lnSpc>
                <a:spcPct val="150000"/>
              </a:lnSpc>
              <a:spcBef>
                <a:spcPts val="800"/>
              </a:spcBef>
              <a:spcAft>
                <a:spcPts val="0"/>
              </a:spcAft>
              <a:buSzPts val="2000"/>
              <a:buChar char="●"/>
            </a:pPr>
            <a:r>
              <a:rPr lang="sk" sz="2000"/>
              <a:t>tah vs tlak (trakce/aproximace) – v různých rovinách a rotacích</a:t>
            </a:r>
            <a:endParaRPr sz="2000"/>
          </a:p>
          <a:p>
            <a:pPr indent="-355600" lvl="0" marL="457200" rtl="0" algn="l">
              <a:lnSpc>
                <a:spcPct val="150000"/>
              </a:lnSpc>
              <a:spcBef>
                <a:spcPts val="0"/>
              </a:spcBef>
              <a:spcAft>
                <a:spcPts val="0"/>
              </a:spcAft>
              <a:buSzPts val="2000"/>
              <a:buChar char="●"/>
            </a:pPr>
            <a:r>
              <a:rPr lang="sk" sz="2000"/>
              <a:t>opozice (palec proti jednotlivým prstům)</a:t>
            </a:r>
            <a:endParaRPr sz="2000"/>
          </a:p>
          <a:p>
            <a:pPr indent="-355600" lvl="0" marL="457200" rtl="0" algn="l">
              <a:lnSpc>
                <a:spcPct val="150000"/>
              </a:lnSpc>
              <a:spcBef>
                <a:spcPts val="0"/>
              </a:spcBef>
              <a:spcAft>
                <a:spcPts val="0"/>
              </a:spcAft>
              <a:buSzPts val="2000"/>
              <a:buChar char="●"/>
            </a:pPr>
            <a:r>
              <a:rPr lang="sk" sz="2000"/>
              <a:t>extrémní převaha ADD a FLX</a:t>
            </a:r>
            <a:endParaRPr sz="2000"/>
          </a:p>
          <a:p>
            <a:pPr indent="-355600" lvl="0" marL="457200" rtl="0" algn="l">
              <a:lnSpc>
                <a:spcPct val="150000"/>
              </a:lnSpc>
              <a:spcBef>
                <a:spcPts val="0"/>
              </a:spcBef>
              <a:spcAft>
                <a:spcPts val="0"/>
              </a:spcAft>
              <a:buSzPts val="2000"/>
              <a:buChar char="●"/>
            </a:pPr>
            <a:r>
              <a:rPr lang="sk" sz="2000"/>
              <a:t>nejčastěji u mp a cmc kloubů, které se decentrují směrem do dlaně a tím je narušena aktivní stabilizace, kloubní centrace a funkce svalového řetězce.</a:t>
            </a:r>
            <a:endParaRPr sz="2000"/>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12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Funkční oblouky ruky</a:t>
            </a:r>
            <a:endParaRPr/>
          </a:p>
        </p:txBody>
      </p:sp>
      <p:sp>
        <p:nvSpPr>
          <p:cNvPr id="855" name="Google Shape;855;p122"/>
          <p:cNvSpPr txBox="1"/>
          <p:nvPr>
            <p:ph idx="1" type="body"/>
          </p:nvPr>
        </p:nvSpPr>
        <p:spPr>
          <a:xfrm>
            <a:off x="540000" y="1269000"/>
            <a:ext cx="51981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sk" sz="1400"/>
              <a:t>Longitudinální oblouky</a:t>
            </a:r>
            <a:r>
              <a:rPr lang="sk" sz="1400"/>
              <a:t>​</a:t>
            </a:r>
            <a:endParaRPr sz="1400"/>
          </a:p>
          <a:p>
            <a:pPr indent="-317500" lvl="0" marL="457200" rtl="0" algn="l">
              <a:lnSpc>
                <a:spcPct val="115000"/>
              </a:lnSpc>
              <a:spcBef>
                <a:spcPts val="0"/>
              </a:spcBef>
              <a:spcAft>
                <a:spcPts val="0"/>
              </a:spcAft>
              <a:buSzPts val="1400"/>
              <a:buChar char="●"/>
            </a:pPr>
            <a:r>
              <a:rPr i="1" lang="sk" sz="1400"/>
              <a:t>4 paprsky od karpálních kůstek ke konečkům prstů</a:t>
            </a:r>
            <a:r>
              <a:rPr lang="sk" sz="1400"/>
              <a:t>​</a:t>
            </a:r>
            <a:endParaRPr sz="1400"/>
          </a:p>
          <a:p>
            <a:pPr indent="-317500" lvl="0" marL="457200" rtl="0" algn="l">
              <a:lnSpc>
                <a:spcPct val="115000"/>
              </a:lnSpc>
              <a:spcBef>
                <a:spcPts val="0"/>
              </a:spcBef>
              <a:spcAft>
                <a:spcPts val="0"/>
              </a:spcAft>
              <a:buSzPts val="1400"/>
              <a:buChar char="●"/>
            </a:pPr>
            <a:r>
              <a:rPr i="1" lang="sk" sz="1400"/>
              <a:t>Křivka se prohlubuje a oplošťuje dle velikosti FL a EX prstů.</a:t>
            </a:r>
            <a:r>
              <a:rPr lang="sk" sz="1400"/>
              <a:t>​</a:t>
            </a:r>
            <a:endParaRPr sz="1400"/>
          </a:p>
          <a:p>
            <a:pPr indent="-317500" lvl="0" marL="457200" rtl="0" algn="l">
              <a:lnSpc>
                <a:spcPct val="115000"/>
              </a:lnSpc>
              <a:spcBef>
                <a:spcPts val="0"/>
              </a:spcBef>
              <a:spcAft>
                <a:spcPts val="0"/>
              </a:spcAft>
              <a:buSzPts val="1400"/>
              <a:buChar char="●"/>
            </a:pPr>
            <a:r>
              <a:rPr i="1" lang="sk" sz="1400"/>
              <a:t>Kulový úchop</a:t>
            </a:r>
            <a:r>
              <a:rPr lang="sk" sz="1400"/>
              <a:t>​</a:t>
            </a:r>
            <a:endParaRPr sz="1400"/>
          </a:p>
          <a:p>
            <a:pPr indent="0" lvl="0" marL="0" rtl="0" algn="l">
              <a:lnSpc>
                <a:spcPct val="115000"/>
              </a:lnSpc>
              <a:spcBef>
                <a:spcPts val="0"/>
              </a:spcBef>
              <a:spcAft>
                <a:spcPts val="0"/>
              </a:spcAft>
              <a:buNone/>
            </a:pPr>
            <a:r>
              <a:rPr b="1" lang="sk" sz="1400"/>
              <a:t>Diagonální oblouky </a:t>
            </a:r>
            <a:r>
              <a:rPr lang="sk" sz="1400"/>
              <a:t>​</a:t>
            </a:r>
            <a:endParaRPr sz="1400"/>
          </a:p>
          <a:p>
            <a:pPr indent="-317500" lvl="0" marL="457200" rtl="0" algn="l">
              <a:lnSpc>
                <a:spcPct val="115000"/>
              </a:lnSpc>
              <a:spcBef>
                <a:spcPts val="0"/>
              </a:spcBef>
              <a:spcAft>
                <a:spcPts val="0"/>
              </a:spcAft>
              <a:buSzPts val="1400"/>
              <a:buChar char="●"/>
            </a:pPr>
            <a:r>
              <a:rPr i="1" lang="sk" sz="1400"/>
              <a:t>Umožňují dotyk palce se všemi prsty </a:t>
            </a:r>
            <a:r>
              <a:rPr lang="sk" sz="1400"/>
              <a:t>​</a:t>
            </a:r>
            <a:endParaRPr sz="1400"/>
          </a:p>
          <a:p>
            <a:pPr indent="-317500" lvl="0" marL="457200" rtl="0" algn="l">
              <a:lnSpc>
                <a:spcPct val="115000"/>
              </a:lnSpc>
              <a:spcBef>
                <a:spcPts val="0"/>
              </a:spcBef>
              <a:spcAft>
                <a:spcPts val="0"/>
              </a:spcAft>
              <a:buSzPts val="1400"/>
              <a:buChar char="●"/>
            </a:pPr>
            <a:r>
              <a:rPr i="1" lang="sk" sz="1400"/>
              <a:t>Oblouk mezi palcem a ukazovákem – umožňuje jemné úchopy</a:t>
            </a:r>
            <a:r>
              <a:rPr lang="sk" sz="1400"/>
              <a:t>​</a:t>
            </a:r>
            <a:endParaRPr sz="1400"/>
          </a:p>
          <a:p>
            <a:pPr indent="-317500" lvl="0" marL="457200" rtl="0" algn="l">
              <a:lnSpc>
                <a:spcPct val="115000"/>
              </a:lnSpc>
              <a:spcBef>
                <a:spcPts val="0"/>
              </a:spcBef>
              <a:spcAft>
                <a:spcPts val="0"/>
              </a:spcAft>
              <a:buSzPts val="1400"/>
              <a:buChar char="●"/>
            </a:pPr>
            <a:r>
              <a:rPr i="1" lang="sk" sz="1400"/>
              <a:t>Oblouk mezi palcem a malíkem- důležitý pro silový úchop</a:t>
            </a:r>
            <a:r>
              <a:rPr lang="sk" sz="1400"/>
              <a:t>​</a:t>
            </a:r>
            <a:endParaRPr sz="1400"/>
          </a:p>
          <a:p>
            <a:pPr indent="0" lvl="0" marL="0" rtl="0" algn="l">
              <a:lnSpc>
                <a:spcPct val="115000"/>
              </a:lnSpc>
              <a:spcBef>
                <a:spcPts val="0"/>
              </a:spcBef>
              <a:spcAft>
                <a:spcPts val="0"/>
              </a:spcAft>
              <a:buNone/>
            </a:pPr>
            <a:r>
              <a:rPr b="1" lang="sk" sz="1400"/>
              <a:t>Transverzální oblouky </a:t>
            </a:r>
            <a:r>
              <a:rPr lang="sk" sz="1400"/>
              <a:t>​</a:t>
            </a:r>
            <a:endParaRPr sz="1400"/>
          </a:p>
          <a:p>
            <a:pPr indent="-317500" lvl="0" marL="457200" rtl="0" algn="l">
              <a:lnSpc>
                <a:spcPct val="115000"/>
              </a:lnSpc>
              <a:spcBef>
                <a:spcPts val="0"/>
              </a:spcBef>
              <a:spcAft>
                <a:spcPts val="0"/>
              </a:spcAft>
              <a:buSzPts val="1400"/>
              <a:buChar char="●"/>
            </a:pPr>
            <a:r>
              <a:rPr i="1" lang="sk" sz="1400"/>
              <a:t>Proximální - v úrovni CMC- zajišťuje stabilitu</a:t>
            </a:r>
            <a:r>
              <a:rPr lang="sk" sz="1400"/>
              <a:t>​</a:t>
            </a:r>
            <a:endParaRPr sz="1400"/>
          </a:p>
          <a:p>
            <a:pPr indent="-317500" lvl="0" marL="457200" rtl="0" algn="l">
              <a:lnSpc>
                <a:spcPct val="115000"/>
              </a:lnSpc>
              <a:spcBef>
                <a:spcPts val="0"/>
              </a:spcBef>
              <a:spcAft>
                <a:spcPts val="0"/>
              </a:spcAft>
              <a:buSzPts val="1400"/>
              <a:buChar char="●"/>
            </a:pPr>
            <a:r>
              <a:rPr i="1" lang="sk" sz="1400"/>
              <a:t>Distální - v úrovni MCP kloubu- zajišťuje mobilitu</a:t>
            </a:r>
            <a:endParaRPr i="1" sz="1400"/>
          </a:p>
          <a:p>
            <a:pPr indent="0" lvl="0" marL="0" rtl="0" algn="l">
              <a:spcBef>
                <a:spcPts val="0"/>
              </a:spcBef>
              <a:spcAft>
                <a:spcPts val="0"/>
              </a:spcAft>
              <a:buNone/>
            </a:pPr>
            <a:r>
              <a:t/>
            </a:r>
            <a:endParaRPr sz="1900"/>
          </a:p>
        </p:txBody>
      </p:sp>
      <p:pic>
        <p:nvPicPr>
          <p:cNvPr id="856" name="Google Shape;856;p122"/>
          <p:cNvPicPr preferRelativeResize="0"/>
          <p:nvPr/>
        </p:nvPicPr>
        <p:blipFill>
          <a:blip r:embed="rId3">
            <a:alphaModFix/>
          </a:blip>
          <a:stretch>
            <a:fillRect/>
          </a:stretch>
        </p:blipFill>
        <p:spPr>
          <a:xfrm>
            <a:off x="5738100" y="1269000"/>
            <a:ext cx="3163600" cy="28760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12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Úchopy (rozdělení dle Pffeifera)</a:t>
            </a:r>
            <a:endParaRPr/>
          </a:p>
        </p:txBody>
      </p:sp>
      <p:sp>
        <p:nvSpPr>
          <p:cNvPr id="862" name="Google Shape;862;p12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sk" sz="1800"/>
              <a:t>Bidigitální​</a:t>
            </a:r>
            <a:endParaRPr b="1" sz="1800"/>
          </a:p>
          <a:p>
            <a:pPr indent="-342900" lvl="0" marL="457200" rtl="0" algn="l">
              <a:lnSpc>
                <a:spcPct val="115000"/>
              </a:lnSpc>
              <a:spcBef>
                <a:spcPts val="0"/>
              </a:spcBef>
              <a:spcAft>
                <a:spcPts val="0"/>
              </a:spcAft>
              <a:buSzPts val="1800"/>
              <a:buChar char="●"/>
            </a:pPr>
            <a:r>
              <a:rPr i="1" lang="sk" sz="1800"/>
              <a:t>Pinzetový</a:t>
            </a:r>
            <a:r>
              <a:rPr lang="sk" sz="1800"/>
              <a:t>​</a:t>
            </a:r>
            <a:endParaRPr sz="1800"/>
          </a:p>
          <a:p>
            <a:pPr indent="-342900" lvl="0" marL="457200" rtl="0" algn="l">
              <a:lnSpc>
                <a:spcPct val="115000"/>
              </a:lnSpc>
              <a:spcBef>
                <a:spcPts val="0"/>
              </a:spcBef>
              <a:spcAft>
                <a:spcPts val="0"/>
              </a:spcAft>
              <a:buSzPts val="1800"/>
              <a:buChar char="●"/>
            </a:pPr>
            <a:r>
              <a:rPr i="1" lang="sk" sz="1800"/>
              <a:t>Klíčový (2)</a:t>
            </a:r>
            <a:r>
              <a:rPr lang="sk" sz="1800"/>
              <a:t>​</a:t>
            </a:r>
            <a:endParaRPr sz="1800"/>
          </a:p>
          <a:p>
            <a:pPr indent="-342900" lvl="0" marL="457200" rtl="0" algn="l">
              <a:lnSpc>
                <a:spcPct val="115000"/>
              </a:lnSpc>
              <a:spcBef>
                <a:spcPts val="0"/>
              </a:spcBef>
              <a:spcAft>
                <a:spcPts val="0"/>
              </a:spcAft>
              <a:buSzPts val="1800"/>
              <a:buChar char="●"/>
            </a:pPr>
            <a:r>
              <a:rPr i="1" lang="sk" sz="1800"/>
              <a:t>Klešťový (1)</a:t>
            </a:r>
            <a:r>
              <a:rPr lang="sk" sz="1800"/>
              <a:t>​</a:t>
            </a:r>
            <a:endParaRPr sz="1800"/>
          </a:p>
          <a:p>
            <a:pPr indent="-342900" lvl="0" marL="457200" rtl="0" algn="l">
              <a:lnSpc>
                <a:spcPct val="115000"/>
              </a:lnSpc>
              <a:spcBef>
                <a:spcPts val="0"/>
              </a:spcBef>
              <a:spcAft>
                <a:spcPts val="0"/>
              </a:spcAft>
              <a:buSzPts val="1800"/>
              <a:buChar char="●"/>
            </a:pPr>
            <a:r>
              <a:rPr i="1" lang="sk" sz="1800"/>
              <a:t>Cigaretový (6)</a:t>
            </a:r>
            <a:r>
              <a:rPr lang="sk" sz="1800"/>
              <a:t>​</a:t>
            </a:r>
            <a:endParaRPr sz="1800"/>
          </a:p>
          <a:p>
            <a:pPr indent="0" lvl="0" marL="0" rtl="0" algn="l">
              <a:lnSpc>
                <a:spcPct val="115000"/>
              </a:lnSpc>
              <a:spcBef>
                <a:spcPts val="0"/>
              </a:spcBef>
              <a:spcAft>
                <a:spcPts val="0"/>
              </a:spcAft>
              <a:buNone/>
            </a:pPr>
            <a:r>
              <a:rPr b="1" lang="sk" sz="1800"/>
              <a:t>Pluridigitální​</a:t>
            </a:r>
            <a:endParaRPr b="1" sz="1800"/>
          </a:p>
          <a:p>
            <a:pPr indent="-342900" lvl="0" marL="457200" rtl="0" algn="l">
              <a:lnSpc>
                <a:spcPct val="115000"/>
              </a:lnSpc>
              <a:spcBef>
                <a:spcPts val="0"/>
              </a:spcBef>
              <a:spcAft>
                <a:spcPts val="0"/>
              </a:spcAft>
              <a:buSzPts val="1800"/>
              <a:buChar char="●"/>
            </a:pPr>
            <a:r>
              <a:rPr i="1" lang="sk" sz="1800"/>
              <a:t>Tužkový špetkový (3)</a:t>
            </a:r>
            <a:r>
              <a:rPr lang="sk" sz="1800"/>
              <a:t>​</a:t>
            </a:r>
            <a:endParaRPr sz="1800"/>
          </a:p>
          <a:p>
            <a:pPr indent="0" lvl="0" marL="0" rtl="0" algn="l">
              <a:lnSpc>
                <a:spcPct val="115000"/>
              </a:lnSpc>
              <a:spcBef>
                <a:spcPts val="0"/>
              </a:spcBef>
              <a:spcAft>
                <a:spcPts val="0"/>
              </a:spcAft>
              <a:buNone/>
            </a:pPr>
            <a:r>
              <a:rPr b="1" lang="sk" sz="1800"/>
              <a:t>Úchopy s pomocí dlaně ​</a:t>
            </a:r>
            <a:endParaRPr b="1" sz="1800"/>
          </a:p>
          <a:p>
            <a:pPr indent="-342900" lvl="0" marL="457200" rtl="0" algn="l">
              <a:lnSpc>
                <a:spcPct val="115000"/>
              </a:lnSpc>
              <a:spcBef>
                <a:spcPts val="0"/>
              </a:spcBef>
              <a:spcAft>
                <a:spcPts val="0"/>
              </a:spcAft>
              <a:buSzPts val="1800"/>
              <a:buChar char="●"/>
            </a:pPr>
            <a:r>
              <a:rPr i="1" lang="sk" sz="1800"/>
              <a:t>Kulový</a:t>
            </a:r>
            <a:r>
              <a:rPr lang="sk" sz="1800"/>
              <a:t>​</a:t>
            </a:r>
            <a:endParaRPr sz="1800"/>
          </a:p>
          <a:p>
            <a:pPr indent="-342900" lvl="0" marL="457200" rtl="0" algn="l">
              <a:lnSpc>
                <a:spcPct val="115000"/>
              </a:lnSpc>
              <a:spcBef>
                <a:spcPts val="0"/>
              </a:spcBef>
              <a:spcAft>
                <a:spcPts val="0"/>
              </a:spcAft>
              <a:buSzPts val="1800"/>
              <a:buChar char="●"/>
            </a:pPr>
            <a:r>
              <a:rPr i="1" lang="sk" sz="1800"/>
              <a:t>Válcový (4)</a:t>
            </a:r>
            <a:endParaRPr i="1" sz="1800"/>
          </a:p>
          <a:p>
            <a:pPr indent="0" lvl="0" marL="0" rtl="0" algn="l">
              <a:spcBef>
                <a:spcPts val="0"/>
              </a:spcBef>
              <a:spcAft>
                <a:spcPts val="0"/>
              </a:spcAft>
              <a:buNone/>
            </a:pPr>
            <a:r>
              <a:t/>
            </a:r>
            <a:endParaRPr sz="1800"/>
          </a:p>
        </p:txBody>
      </p:sp>
      <p:pic>
        <p:nvPicPr>
          <p:cNvPr id="863" name="Google Shape;863;p123"/>
          <p:cNvPicPr preferRelativeResize="0"/>
          <p:nvPr/>
        </p:nvPicPr>
        <p:blipFill>
          <a:blip r:embed="rId3">
            <a:alphaModFix/>
          </a:blip>
          <a:stretch>
            <a:fillRect/>
          </a:stretch>
        </p:blipFill>
        <p:spPr>
          <a:xfrm>
            <a:off x="4242138" y="1020613"/>
            <a:ext cx="2633025" cy="3528125"/>
          </a:xfrm>
          <a:prstGeom prst="rect">
            <a:avLst/>
          </a:prstGeom>
          <a:noFill/>
          <a:ln>
            <a:noFill/>
          </a:ln>
        </p:spPr>
      </p:pic>
      <p:sp>
        <p:nvSpPr>
          <p:cNvPr id="864" name="Google Shape;864;p123"/>
          <p:cNvSpPr txBox="1"/>
          <p:nvPr/>
        </p:nvSpPr>
        <p:spPr>
          <a:xfrm>
            <a:off x="4058650" y="4466400"/>
            <a:ext cx="3000000" cy="677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sk" sz="800">
                <a:solidFill>
                  <a:schemeClr val="dk1"/>
                </a:solidFill>
              </a:rPr>
              <a:t>Kapandji, I. A. (1971). The physiology of the joints, volume I, upper limb. </a:t>
            </a:r>
            <a:r>
              <a:rPr i="1" lang="sk" sz="800">
                <a:solidFill>
                  <a:schemeClr val="dk1"/>
                </a:solidFill>
              </a:rPr>
              <a:t>American Journal of Physical Medicine &amp; Rehabilitation</a:t>
            </a:r>
            <a:r>
              <a:rPr lang="sk" sz="800">
                <a:solidFill>
                  <a:schemeClr val="dk1"/>
                </a:solidFill>
              </a:rPr>
              <a:t>, </a:t>
            </a:r>
            <a:r>
              <a:rPr i="1" lang="sk" sz="800">
                <a:solidFill>
                  <a:schemeClr val="dk1"/>
                </a:solidFill>
              </a:rPr>
              <a:t>50</a:t>
            </a:r>
            <a:r>
              <a:rPr lang="sk" sz="800">
                <a:solidFill>
                  <a:schemeClr val="dk1"/>
                </a:solidFill>
              </a:rPr>
              <a:t>(2), 96.</a:t>
            </a:r>
            <a:endParaRPr sz="800"/>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124"/>
          <p:cNvSpPr txBox="1"/>
          <p:nvPr>
            <p:ph type="title"/>
          </p:nvPr>
        </p:nvSpPr>
        <p:spPr>
          <a:xfrm>
            <a:off x="539550" y="2029925"/>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Opakování: Jak budeme tedy dle poznatk</a:t>
            </a:r>
            <a:r>
              <a:rPr lang="sk"/>
              <a:t>ů z kineziologie mobilizovat?</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2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v praxi - mobilizace</a:t>
            </a:r>
            <a:endParaRPr/>
          </a:p>
        </p:txBody>
      </p:sp>
      <p:sp>
        <p:nvSpPr>
          <p:cNvPr id="875" name="Google Shape;875;p12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55600" lvl="0" marL="457200" rtl="0" algn="l">
              <a:lnSpc>
                <a:spcPct val="115000"/>
              </a:lnSpc>
              <a:spcBef>
                <a:spcPts val="0"/>
              </a:spcBef>
              <a:spcAft>
                <a:spcPts val="0"/>
              </a:spcAft>
              <a:buSzPts val="2000"/>
              <a:buChar char="●"/>
            </a:pPr>
            <a:r>
              <a:rPr b="1" lang="sk" sz="2000" u="sng"/>
              <a:t>Při dorzální flexi dochází k posunu distální řady kůstek proti proximální řadě směrem volárním - </a:t>
            </a:r>
            <a:r>
              <a:rPr lang="sk" sz="2000"/>
              <a:t>při omezené dorzální flexi mobilizujeme distální řadu karpálních kůstek proti řadě proximální směrem volárním (opora o stůl, předloktí v pronaci​)</a:t>
            </a:r>
            <a:endParaRPr sz="2000"/>
          </a:p>
          <a:p>
            <a:pPr indent="0" lvl="0" marL="914400" rtl="0" algn="l">
              <a:lnSpc>
                <a:spcPct val="115000"/>
              </a:lnSpc>
              <a:spcBef>
                <a:spcPts val="0"/>
              </a:spcBef>
              <a:spcAft>
                <a:spcPts val="0"/>
              </a:spcAft>
              <a:buNone/>
            </a:pPr>
            <a:r>
              <a:rPr b="1" lang="sk" sz="2000"/>
              <a:t>x</a:t>
            </a:r>
            <a:r>
              <a:rPr lang="sk" sz="2000"/>
              <a:t>​</a:t>
            </a:r>
            <a:endParaRPr sz="2000"/>
          </a:p>
          <a:p>
            <a:pPr indent="-355600" lvl="0" marL="457200" rtl="0" algn="l">
              <a:lnSpc>
                <a:spcPct val="115000"/>
              </a:lnSpc>
              <a:spcBef>
                <a:spcPts val="0"/>
              </a:spcBef>
              <a:spcAft>
                <a:spcPts val="0"/>
              </a:spcAft>
              <a:buSzPts val="2000"/>
              <a:buChar char="●"/>
            </a:pPr>
            <a:r>
              <a:rPr b="1" lang="sk" sz="2000" u="sng"/>
              <a:t>Při volární flexi dochází k posunu proximální řady proti radiu směrem dorzálním- </a:t>
            </a:r>
            <a:r>
              <a:rPr lang="sk" sz="2000"/>
              <a:t>při omezené volární flexi mobilizujeme posun prox.řady karp.kůstek dorzálním směrem (opora o stůl, předloktí v supinaci)</a:t>
            </a:r>
            <a:endParaRPr sz="2000"/>
          </a:p>
          <a:p>
            <a:pPr indent="0" lvl="0" marL="0" rtl="0" algn="l">
              <a:spcBef>
                <a:spcPts val="0"/>
              </a:spcBef>
              <a:spcAft>
                <a:spcPts val="0"/>
              </a:spcAft>
              <a:buNone/>
            </a:pPr>
            <a:r>
              <a:t/>
            </a:r>
            <a:endParaRPr sz="2000"/>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2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v praxi - mobilizace</a:t>
            </a:r>
            <a:endParaRPr/>
          </a:p>
        </p:txBody>
      </p:sp>
      <p:sp>
        <p:nvSpPr>
          <p:cNvPr id="881" name="Google Shape;881;p12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81000" lvl="0" marL="457200" rtl="0" algn="l">
              <a:lnSpc>
                <a:spcPct val="115000"/>
              </a:lnSpc>
              <a:spcBef>
                <a:spcPts val="0"/>
              </a:spcBef>
              <a:spcAft>
                <a:spcPts val="0"/>
              </a:spcAft>
              <a:buSzPts val="2400"/>
              <a:buChar char="●"/>
            </a:pPr>
            <a:r>
              <a:rPr b="1" lang="sk" sz="2400"/>
              <a:t>Při omezené ulnární dukci</a:t>
            </a:r>
            <a:r>
              <a:rPr lang="sk" sz="2400"/>
              <a:t> provádíme mobilizaci směrem dorzálním a klademe důraz na mediální část RC kloubu​</a:t>
            </a:r>
            <a:endParaRPr sz="2400"/>
          </a:p>
          <a:p>
            <a:pPr indent="0" lvl="0" marL="914400" rtl="0" algn="l">
              <a:lnSpc>
                <a:spcPct val="115000"/>
              </a:lnSpc>
              <a:spcBef>
                <a:spcPts val="0"/>
              </a:spcBef>
              <a:spcAft>
                <a:spcPts val="0"/>
              </a:spcAft>
              <a:buNone/>
            </a:pPr>
            <a:r>
              <a:rPr lang="sk" sz="2400"/>
              <a:t>x​</a:t>
            </a:r>
            <a:endParaRPr sz="2400"/>
          </a:p>
          <a:p>
            <a:pPr indent="-381000" lvl="0" marL="457200" rtl="0" algn="l">
              <a:lnSpc>
                <a:spcPct val="115000"/>
              </a:lnSpc>
              <a:spcBef>
                <a:spcPts val="0"/>
              </a:spcBef>
              <a:spcAft>
                <a:spcPts val="0"/>
              </a:spcAft>
              <a:buSzPts val="2400"/>
              <a:buChar char="●"/>
            </a:pPr>
            <a:r>
              <a:rPr b="1" lang="sk" sz="2400"/>
              <a:t>Při omezené radiální dukci</a:t>
            </a:r>
            <a:r>
              <a:rPr lang="sk" sz="2400"/>
              <a:t> provádíme mobilizaci směrem volárním a klademe důraz na laterální část interkarp.kloubu</a:t>
            </a:r>
            <a:endParaRPr sz="2400"/>
          </a:p>
          <a:p>
            <a:pPr indent="0" lvl="0" marL="0" rtl="0" algn="l">
              <a:spcBef>
                <a:spcPts val="0"/>
              </a:spcBef>
              <a:spcAft>
                <a:spcPts val="0"/>
              </a:spcAft>
              <a:buNone/>
            </a:pPr>
            <a:r>
              <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12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Zdroje:</a:t>
            </a:r>
            <a:endParaRPr/>
          </a:p>
        </p:txBody>
      </p:sp>
      <p:sp>
        <p:nvSpPr>
          <p:cNvPr id="887" name="Google Shape;887;p12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50000"/>
              </a:lnSpc>
              <a:spcBef>
                <a:spcPts val="0"/>
              </a:spcBef>
              <a:spcAft>
                <a:spcPts val="0"/>
              </a:spcAft>
              <a:buSzPts val="1800"/>
              <a:buChar char="●"/>
            </a:pPr>
            <a:r>
              <a:rPr lang="sk" sz="1800" u="sng">
                <a:solidFill>
                  <a:schemeClr val="hlink"/>
                </a:solidFill>
                <a:hlinkClick r:id="rId3"/>
              </a:rPr>
              <a:t>https://www.physio-pedia.com/Triangular_Fibrocartilage_Complex_Injuries</a:t>
            </a:r>
            <a:r>
              <a:rPr lang="sk" sz="1800"/>
              <a:t> </a:t>
            </a:r>
            <a:endParaRPr sz="1800"/>
          </a:p>
          <a:p>
            <a:pPr indent="-342900" lvl="0" marL="457200" rtl="0" algn="l">
              <a:lnSpc>
                <a:spcPct val="150000"/>
              </a:lnSpc>
              <a:spcBef>
                <a:spcPts val="0"/>
              </a:spcBef>
              <a:spcAft>
                <a:spcPts val="0"/>
              </a:spcAft>
              <a:buSzPts val="1800"/>
              <a:buChar char="●"/>
            </a:pPr>
            <a:r>
              <a:rPr lang="sk" sz="1800" u="sng">
                <a:solidFill>
                  <a:schemeClr val="hlink"/>
                </a:solidFill>
                <a:hlinkClick r:id="rId4"/>
              </a:rPr>
              <a:t>https://www.physio-pedia.com/Scapholunate_Ligament</a:t>
            </a:r>
            <a:endParaRPr sz="1800"/>
          </a:p>
          <a:p>
            <a:pPr indent="-342900" lvl="0" marL="457200" rtl="0" algn="l">
              <a:lnSpc>
                <a:spcPct val="150000"/>
              </a:lnSpc>
              <a:spcBef>
                <a:spcPts val="0"/>
              </a:spcBef>
              <a:spcAft>
                <a:spcPts val="0"/>
              </a:spcAft>
              <a:buSzPts val="1800"/>
              <a:buChar char="●"/>
            </a:pPr>
            <a:r>
              <a:rPr lang="sk" sz="1800">
                <a:solidFill>
                  <a:srgbClr val="222222"/>
                </a:solidFill>
                <a:highlight>
                  <a:srgbClr val="FFFFFF"/>
                </a:highlight>
              </a:rPr>
              <a:t>Kapandji, I. A. (1982). Upper limb. </a:t>
            </a:r>
            <a:r>
              <a:rPr i="1" lang="sk" sz="1800">
                <a:solidFill>
                  <a:srgbClr val="222222"/>
                </a:solidFill>
                <a:highlight>
                  <a:srgbClr val="FFFFFF"/>
                </a:highlight>
              </a:rPr>
              <a:t>The physiology of the joints-annoted diagrams of the mechanics of the human joints</a:t>
            </a:r>
            <a:r>
              <a:rPr lang="sk" sz="1800">
                <a:solidFill>
                  <a:srgbClr val="222222"/>
                </a:solidFill>
                <a:highlight>
                  <a:srgbClr val="FFFFFF"/>
                </a:highlight>
              </a:rPr>
              <a:t>, </a:t>
            </a:r>
            <a:r>
              <a:rPr i="1" lang="sk" sz="1800">
                <a:solidFill>
                  <a:srgbClr val="222222"/>
                </a:solidFill>
                <a:highlight>
                  <a:srgbClr val="FFFFFF"/>
                </a:highlight>
              </a:rPr>
              <a:t>1</a:t>
            </a:r>
            <a:r>
              <a:rPr lang="sk" sz="1800">
                <a:solidFill>
                  <a:srgbClr val="222222"/>
                </a:solidFill>
                <a:highlight>
                  <a:srgbClr val="FFFFFF"/>
                </a:highlight>
              </a:rPr>
              <a:t>, 108-129.</a:t>
            </a:r>
            <a:endParaRPr sz="1800"/>
          </a:p>
          <a:p>
            <a:pPr indent="-342900" lvl="0" marL="457200" rtl="0" algn="l">
              <a:lnSpc>
                <a:spcPct val="150000"/>
              </a:lnSpc>
              <a:spcBef>
                <a:spcPts val="0"/>
              </a:spcBef>
              <a:spcAft>
                <a:spcPts val="0"/>
              </a:spcAft>
              <a:buSzPts val="1800"/>
              <a:buChar char="●"/>
            </a:pPr>
            <a:r>
              <a:rPr lang="sk" sz="1800">
                <a:solidFill>
                  <a:srgbClr val="222222"/>
                </a:solidFill>
                <a:highlight>
                  <a:srgbClr val="FFFFFF"/>
                </a:highlight>
              </a:rPr>
              <a:t>Konopka, G., &amp; Chim, H. (2018). Optimal management of scapholunate ligament injuries. </a:t>
            </a:r>
            <a:r>
              <a:rPr i="1" lang="sk" sz="1800">
                <a:solidFill>
                  <a:srgbClr val="222222"/>
                </a:solidFill>
                <a:highlight>
                  <a:srgbClr val="FFFFFF"/>
                </a:highlight>
              </a:rPr>
              <a:t>Orthopedic research and reviews</a:t>
            </a:r>
            <a:r>
              <a:rPr lang="sk" sz="1800">
                <a:solidFill>
                  <a:srgbClr val="222222"/>
                </a:solidFill>
                <a:highlight>
                  <a:srgbClr val="FFFFFF"/>
                </a:highlight>
              </a:rPr>
              <a:t>, 41-54. </a:t>
            </a:r>
            <a:endParaRPr sz="1800">
              <a:solidFill>
                <a:srgbClr val="222222"/>
              </a:solidFill>
              <a:highlight>
                <a:srgbClr val="FFFFFF"/>
              </a:highlight>
            </a:endParaRPr>
          </a:p>
          <a:p>
            <a:pPr indent="-342900" lvl="0" marL="457200" rtl="0" algn="l">
              <a:lnSpc>
                <a:spcPct val="150000"/>
              </a:lnSpc>
              <a:spcBef>
                <a:spcPts val="0"/>
              </a:spcBef>
              <a:spcAft>
                <a:spcPts val="0"/>
              </a:spcAft>
              <a:buSzPts val="1800"/>
              <a:buChar char="●"/>
            </a:pPr>
            <a:r>
              <a:rPr lang="sk" sz="1800">
                <a:solidFill>
                  <a:srgbClr val="222222"/>
                </a:solidFill>
                <a:highlight>
                  <a:srgbClr val="FFFFFF"/>
                </a:highlight>
              </a:rPr>
              <a:t>Reichert, B. (2021). </a:t>
            </a:r>
            <a:r>
              <a:rPr i="1" lang="sk" sz="1800">
                <a:solidFill>
                  <a:srgbClr val="222222"/>
                </a:solidFill>
                <a:highlight>
                  <a:srgbClr val="FFFFFF"/>
                </a:highlight>
              </a:rPr>
              <a:t>Palpační techniky: povrchová anatomie pro fyzioterapeuty</a:t>
            </a:r>
            <a:r>
              <a:rPr lang="sk" sz="1800">
                <a:solidFill>
                  <a:srgbClr val="222222"/>
                </a:solidFill>
                <a:highlight>
                  <a:srgbClr val="FFFFFF"/>
                </a:highlight>
              </a:rPr>
              <a:t>. Grada Publishing.</a:t>
            </a:r>
            <a:endParaRPr sz="1800">
              <a:solidFill>
                <a:srgbClr val="222222"/>
              </a:solidFill>
              <a:highlight>
                <a:srgbClr val="FFFFFF"/>
              </a:highlight>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12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Děkujeme za pozornost!</a:t>
            </a:r>
            <a:endParaRPr/>
          </a:p>
        </p:txBody>
      </p:sp>
      <p:pic>
        <p:nvPicPr>
          <p:cNvPr id="893" name="Google Shape;893;p128"/>
          <p:cNvPicPr preferRelativeResize="0"/>
          <p:nvPr/>
        </p:nvPicPr>
        <p:blipFill>
          <a:blip r:embed="rId3">
            <a:alphaModFix/>
          </a:blip>
          <a:stretch>
            <a:fillRect/>
          </a:stretch>
        </p:blipFill>
        <p:spPr>
          <a:xfrm>
            <a:off x="1014950" y="1039075"/>
            <a:ext cx="7200900" cy="3324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radiocarpalis</a:t>
            </a:r>
            <a:endParaRPr/>
          </a:p>
        </p:txBody>
      </p:sp>
      <p:sp>
        <p:nvSpPr>
          <p:cNvPr id="205" name="Google Shape;205;p30"/>
          <p:cNvSpPr txBox="1"/>
          <p:nvPr>
            <p:ph idx="1" type="body"/>
          </p:nvPr>
        </p:nvSpPr>
        <p:spPr>
          <a:xfrm>
            <a:off x="540000" y="1269000"/>
            <a:ext cx="5964300" cy="3105000"/>
          </a:xfrm>
          <a:prstGeom prst="rect">
            <a:avLst/>
          </a:prstGeom>
        </p:spPr>
        <p:txBody>
          <a:bodyPr anchorCtr="0" anchor="t" bIns="0" lIns="0" spcFirstLastPara="1" rIns="0" wrap="square" tIns="0">
            <a:noAutofit/>
          </a:bodyPr>
          <a:lstStyle/>
          <a:p>
            <a:pPr indent="-342900" lvl="0" marL="457200" rtl="0" algn="l">
              <a:lnSpc>
                <a:spcPct val="150000"/>
              </a:lnSpc>
              <a:spcBef>
                <a:spcPts val="0"/>
              </a:spcBef>
              <a:spcAft>
                <a:spcPts val="0"/>
              </a:spcAft>
              <a:buSzPts val="1800"/>
              <a:buChar char="●"/>
            </a:pPr>
            <a:r>
              <a:rPr b="1" lang="sk" sz="1800"/>
              <a:t>Styčné plochy: </a:t>
            </a:r>
            <a:r>
              <a:rPr lang="sk" sz="1800"/>
              <a:t>​</a:t>
            </a:r>
            <a:endParaRPr sz="1800"/>
          </a:p>
          <a:p>
            <a:pPr indent="-342900" lvl="0" marL="457200" rtl="0" algn="l">
              <a:lnSpc>
                <a:spcPct val="150000"/>
              </a:lnSpc>
              <a:spcBef>
                <a:spcPts val="0"/>
              </a:spcBef>
              <a:spcAft>
                <a:spcPts val="0"/>
              </a:spcAft>
              <a:buSzPts val="1800"/>
              <a:buAutoNum type="alphaUcPeriod"/>
            </a:pPr>
            <a:r>
              <a:rPr i="1" lang="sk" sz="1800"/>
              <a:t>Facies artricularis carpalis radii + discus articularis </a:t>
            </a:r>
            <a:r>
              <a:rPr lang="sk" sz="1800"/>
              <a:t>​</a:t>
            </a:r>
            <a:endParaRPr sz="1800"/>
          </a:p>
          <a:p>
            <a:pPr indent="-342900" lvl="0" marL="457200" rtl="0" algn="l">
              <a:lnSpc>
                <a:spcPct val="150000"/>
              </a:lnSpc>
              <a:spcBef>
                <a:spcPts val="0"/>
              </a:spcBef>
              <a:spcAft>
                <a:spcPts val="0"/>
              </a:spcAft>
              <a:buSzPts val="1800"/>
              <a:buAutoNum type="alphaUcPeriod"/>
            </a:pPr>
            <a:r>
              <a:rPr i="1" lang="sk" sz="1800"/>
              <a:t>Os scaphoideum, lunatum, triquetrum</a:t>
            </a:r>
            <a:r>
              <a:rPr lang="sk" sz="1800"/>
              <a:t>​</a:t>
            </a:r>
            <a:endParaRPr sz="1800"/>
          </a:p>
          <a:p>
            <a:pPr indent="0" lvl="0" marL="0" rtl="0" algn="l">
              <a:lnSpc>
                <a:spcPct val="150000"/>
              </a:lnSpc>
              <a:spcBef>
                <a:spcPts val="0"/>
              </a:spcBef>
              <a:spcAft>
                <a:spcPts val="0"/>
              </a:spcAft>
              <a:buNone/>
            </a:pPr>
            <a:r>
              <a:rPr b="1" lang="sk" sz="1800"/>
              <a:t>Konkávní ve 2 směrech: </a:t>
            </a:r>
            <a:r>
              <a:rPr lang="sk" sz="1800"/>
              <a:t>podél AA‘ FL/EX, podél BB‘ RD/UD​</a:t>
            </a:r>
            <a:endParaRPr sz="1800"/>
          </a:p>
          <a:p>
            <a:pPr indent="-342900" lvl="0" marL="457200" rtl="0" algn="l">
              <a:lnSpc>
                <a:spcPct val="150000"/>
              </a:lnSpc>
              <a:spcBef>
                <a:spcPts val="0"/>
              </a:spcBef>
              <a:spcAft>
                <a:spcPts val="0"/>
              </a:spcAft>
              <a:buSzPts val="1800"/>
              <a:buChar char="●"/>
            </a:pPr>
            <a:r>
              <a:rPr b="1" lang="sk" sz="1800"/>
              <a:t>Discus articularis - </a:t>
            </a:r>
            <a:r>
              <a:rPr lang="sk" sz="1800"/>
              <a:t>tlumí nárazy a tření, pobírá jen 20% tlaku. Od 30. roku degenerativní změny.</a:t>
            </a:r>
            <a:endParaRPr sz="1800"/>
          </a:p>
          <a:p>
            <a:pPr indent="0" lvl="0" marL="0" rtl="0" algn="l">
              <a:lnSpc>
                <a:spcPct val="150000"/>
              </a:lnSpc>
              <a:spcBef>
                <a:spcPts val="0"/>
              </a:spcBef>
              <a:spcAft>
                <a:spcPts val="0"/>
              </a:spcAft>
              <a:buNone/>
            </a:pPr>
            <a:r>
              <a:t/>
            </a:r>
            <a:endParaRPr/>
          </a:p>
        </p:txBody>
      </p:sp>
      <p:pic>
        <p:nvPicPr>
          <p:cNvPr id="206" name="Google Shape;206;p30"/>
          <p:cNvPicPr preferRelativeResize="0"/>
          <p:nvPr/>
        </p:nvPicPr>
        <p:blipFill>
          <a:blip r:embed="rId3">
            <a:alphaModFix/>
          </a:blip>
          <a:stretch>
            <a:fillRect/>
          </a:stretch>
        </p:blipFill>
        <p:spPr>
          <a:xfrm>
            <a:off x="6504400" y="224763"/>
            <a:ext cx="2022525" cy="1776975"/>
          </a:xfrm>
          <a:prstGeom prst="rect">
            <a:avLst/>
          </a:prstGeom>
          <a:noFill/>
          <a:ln>
            <a:noFill/>
          </a:ln>
        </p:spPr>
      </p:pic>
      <p:pic>
        <p:nvPicPr>
          <p:cNvPr id="207" name="Google Shape;207;p30"/>
          <p:cNvPicPr preferRelativeResize="0"/>
          <p:nvPr/>
        </p:nvPicPr>
        <p:blipFill>
          <a:blip r:embed="rId4">
            <a:alphaModFix/>
          </a:blip>
          <a:stretch>
            <a:fillRect/>
          </a:stretch>
        </p:blipFill>
        <p:spPr>
          <a:xfrm>
            <a:off x="6698238" y="2001750"/>
            <a:ext cx="1634851" cy="2219850"/>
          </a:xfrm>
          <a:prstGeom prst="rect">
            <a:avLst/>
          </a:prstGeom>
          <a:noFill/>
          <a:ln>
            <a:noFill/>
          </a:ln>
        </p:spPr>
      </p:pic>
      <p:sp>
        <p:nvSpPr>
          <p:cNvPr id="208" name="Google Shape;208;p30"/>
          <p:cNvSpPr txBox="1"/>
          <p:nvPr/>
        </p:nvSpPr>
        <p:spPr>
          <a:xfrm>
            <a:off x="6144000" y="4022900"/>
            <a:ext cx="3000000" cy="677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sk" sz="800">
                <a:solidFill>
                  <a:schemeClr val="dk1"/>
                </a:solidFill>
              </a:rPr>
              <a:t>Kapandji, I. A. (1971). The physiology of the joints, volume I, upper limb. </a:t>
            </a:r>
            <a:r>
              <a:rPr i="1" lang="sk" sz="800">
                <a:solidFill>
                  <a:schemeClr val="dk1"/>
                </a:solidFill>
              </a:rPr>
              <a:t>American Journal of Physical Medicine &amp; Rehabilitation</a:t>
            </a:r>
            <a:r>
              <a:rPr lang="sk" sz="800">
                <a:solidFill>
                  <a:schemeClr val="dk1"/>
                </a:solidFill>
              </a:rPr>
              <a:t>, </a:t>
            </a:r>
            <a:r>
              <a:rPr i="1" lang="sk" sz="800">
                <a:solidFill>
                  <a:schemeClr val="dk1"/>
                </a:solidFill>
              </a:rPr>
              <a:t>50</a:t>
            </a:r>
            <a:r>
              <a:rPr lang="sk" sz="800">
                <a:solidFill>
                  <a:schemeClr val="dk1"/>
                </a:solidFill>
              </a:rPr>
              <a:t>(2), 96.</a:t>
            </a:r>
            <a:endParaRPr sz="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radiocarpalis</a:t>
            </a:r>
            <a:endParaRPr/>
          </a:p>
        </p:txBody>
      </p:sp>
      <p:sp>
        <p:nvSpPr>
          <p:cNvPr id="214" name="Google Shape;214;p31"/>
          <p:cNvSpPr txBox="1"/>
          <p:nvPr>
            <p:ph idx="1" type="body"/>
          </p:nvPr>
        </p:nvSpPr>
        <p:spPr>
          <a:xfrm>
            <a:off x="540000" y="1269000"/>
            <a:ext cx="4032000" cy="3105000"/>
          </a:xfrm>
          <a:prstGeom prst="rect">
            <a:avLst/>
          </a:prstGeom>
        </p:spPr>
        <p:txBody>
          <a:bodyPr anchorCtr="0" anchor="t" bIns="0" lIns="0" spcFirstLastPara="1" rIns="0" wrap="square" tIns="0">
            <a:noAutofit/>
          </a:bodyPr>
          <a:lstStyle/>
          <a:p>
            <a:pPr indent="-330200" lvl="0" marL="457200" rtl="0" algn="l">
              <a:lnSpc>
                <a:spcPct val="150000"/>
              </a:lnSpc>
              <a:spcBef>
                <a:spcPts val="0"/>
              </a:spcBef>
              <a:spcAft>
                <a:spcPts val="0"/>
              </a:spcAft>
              <a:buSzPts val="1600"/>
              <a:buChar char="●"/>
            </a:pPr>
            <a:r>
              <a:rPr lang="sk" sz="1600"/>
              <a:t>Sklon artikulační plochy radia palmárně (20-25°) a ulnárn</a:t>
            </a:r>
            <a:r>
              <a:rPr lang="sk" sz="1600"/>
              <a:t>ě​ </a:t>
            </a:r>
            <a:r>
              <a:rPr lang="sk" sz="1600"/>
              <a:t>(25-30°)​</a:t>
            </a:r>
            <a:endParaRPr sz="1600"/>
          </a:p>
          <a:p>
            <a:pPr indent="-330200" lvl="0" marL="457200" rtl="0" algn="l">
              <a:lnSpc>
                <a:spcPct val="150000"/>
              </a:lnSpc>
              <a:spcBef>
                <a:spcPts val="0"/>
              </a:spcBef>
              <a:spcAft>
                <a:spcPts val="0"/>
              </a:spcAft>
              <a:buSzPts val="1600"/>
              <a:buChar char="●"/>
            </a:pPr>
            <a:r>
              <a:rPr lang="sk" sz="1600"/>
              <a:t>Významná stabilizační role ligament.​</a:t>
            </a:r>
            <a:endParaRPr sz="1600"/>
          </a:p>
          <a:p>
            <a:pPr indent="0" lvl="0" marL="0" rtl="0" algn="l">
              <a:lnSpc>
                <a:spcPct val="150000"/>
              </a:lnSpc>
              <a:spcBef>
                <a:spcPts val="0"/>
              </a:spcBef>
              <a:spcAft>
                <a:spcPts val="0"/>
              </a:spcAft>
              <a:buNone/>
            </a:pPr>
            <a:r>
              <a:t/>
            </a:r>
            <a:endParaRPr sz="1600"/>
          </a:p>
          <a:p>
            <a:pPr indent="0" lvl="0" marL="457200" rtl="0" algn="l">
              <a:lnSpc>
                <a:spcPct val="150000"/>
              </a:lnSpc>
              <a:spcBef>
                <a:spcPts val="0"/>
              </a:spcBef>
              <a:spcAft>
                <a:spcPts val="0"/>
              </a:spcAft>
              <a:buNone/>
            </a:pPr>
            <a:r>
              <a:t/>
            </a:r>
            <a:endParaRPr sz="1900"/>
          </a:p>
        </p:txBody>
      </p:sp>
      <p:pic>
        <p:nvPicPr>
          <p:cNvPr id="215" name="Google Shape;215;p31"/>
          <p:cNvPicPr preferRelativeResize="0"/>
          <p:nvPr/>
        </p:nvPicPr>
        <p:blipFill>
          <a:blip r:embed="rId3">
            <a:alphaModFix/>
          </a:blip>
          <a:stretch>
            <a:fillRect/>
          </a:stretch>
        </p:blipFill>
        <p:spPr>
          <a:xfrm>
            <a:off x="4861200" y="1247013"/>
            <a:ext cx="1605500" cy="3148974"/>
          </a:xfrm>
          <a:prstGeom prst="rect">
            <a:avLst/>
          </a:prstGeom>
          <a:noFill/>
          <a:ln>
            <a:noFill/>
          </a:ln>
        </p:spPr>
      </p:pic>
      <p:pic>
        <p:nvPicPr>
          <p:cNvPr id="216" name="Google Shape;216;p31"/>
          <p:cNvPicPr preferRelativeResize="0"/>
          <p:nvPr/>
        </p:nvPicPr>
        <p:blipFill>
          <a:blip r:embed="rId4">
            <a:alphaModFix/>
          </a:blip>
          <a:stretch>
            <a:fillRect/>
          </a:stretch>
        </p:blipFill>
        <p:spPr>
          <a:xfrm>
            <a:off x="1533475" y="2435975"/>
            <a:ext cx="2045050" cy="2088103"/>
          </a:xfrm>
          <a:prstGeom prst="rect">
            <a:avLst/>
          </a:prstGeom>
          <a:noFill/>
          <a:ln>
            <a:noFill/>
          </a:ln>
        </p:spPr>
      </p:pic>
      <p:sp>
        <p:nvSpPr>
          <p:cNvPr id="217" name="Google Shape;217;p31"/>
          <p:cNvSpPr txBox="1"/>
          <p:nvPr/>
        </p:nvSpPr>
        <p:spPr>
          <a:xfrm>
            <a:off x="3072000" y="4420400"/>
            <a:ext cx="3000000" cy="677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sk" sz="800">
                <a:solidFill>
                  <a:schemeClr val="dk1"/>
                </a:solidFill>
              </a:rPr>
              <a:t>Kapandji, I. A. (1971). The physiology of the joints, volume I, upper limb. </a:t>
            </a:r>
            <a:r>
              <a:rPr i="1" lang="sk" sz="800">
                <a:solidFill>
                  <a:schemeClr val="dk1"/>
                </a:solidFill>
              </a:rPr>
              <a:t>American Journal of Physical Medicine &amp; Rehabilitation</a:t>
            </a:r>
            <a:r>
              <a:rPr lang="sk" sz="800">
                <a:solidFill>
                  <a:schemeClr val="dk1"/>
                </a:solidFill>
              </a:rPr>
              <a:t>, </a:t>
            </a:r>
            <a:r>
              <a:rPr i="1" lang="sk" sz="800">
                <a:solidFill>
                  <a:schemeClr val="dk1"/>
                </a:solidFill>
              </a:rPr>
              <a:t>50</a:t>
            </a:r>
            <a:r>
              <a:rPr lang="sk" sz="800">
                <a:solidFill>
                  <a:schemeClr val="dk1"/>
                </a:solidFill>
              </a:rPr>
              <a:t>(2), 96.</a:t>
            </a:r>
            <a:endParaRPr sz="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radiocarpalis</a:t>
            </a:r>
            <a:endParaRPr/>
          </a:p>
        </p:txBody>
      </p:sp>
      <p:sp>
        <p:nvSpPr>
          <p:cNvPr id="223" name="Google Shape;223;p3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sk" sz="2000"/>
              <a:t>Na stabilitě kostí zápěstí se podílejí dvě skupiny vazů:</a:t>
            </a:r>
            <a:endParaRPr sz="2000"/>
          </a:p>
          <a:p>
            <a:pPr indent="-355600" lvl="0" marL="457200" rtl="0" algn="l">
              <a:lnSpc>
                <a:spcPct val="115000"/>
              </a:lnSpc>
              <a:spcBef>
                <a:spcPts val="0"/>
              </a:spcBef>
              <a:spcAft>
                <a:spcPts val="0"/>
              </a:spcAft>
              <a:buSzPts val="2000"/>
              <a:buChar char="●"/>
            </a:pPr>
            <a:r>
              <a:rPr b="1" lang="sk" sz="2000"/>
              <a:t>kapsulární -</a:t>
            </a:r>
            <a:r>
              <a:rPr lang="sk" sz="2000"/>
              <a:t> zajišťují stabilitu karpu jako celku k okolním kostem​</a:t>
            </a:r>
            <a:endParaRPr sz="2000"/>
          </a:p>
          <a:p>
            <a:pPr indent="-355600" lvl="0" marL="457200" rtl="0" algn="l">
              <a:lnSpc>
                <a:spcPct val="115000"/>
              </a:lnSpc>
              <a:spcBef>
                <a:spcPts val="0"/>
              </a:spcBef>
              <a:spcAft>
                <a:spcPts val="0"/>
              </a:spcAft>
              <a:buSzPts val="2000"/>
              <a:buChar char="●"/>
            </a:pPr>
            <a:r>
              <a:rPr b="1" lang="sk" sz="2000"/>
              <a:t>interosseální </a:t>
            </a:r>
            <a:r>
              <a:rPr b="1" lang="sk" sz="2000"/>
              <a:t>- </a:t>
            </a:r>
            <a:r>
              <a:rPr lang="sk" sz="2000"/>
              <a:t>zajišťují stabilitu mezi jednotlivými kůstkami v zápěstí​</a:t>
            </a:r>
            <a:endParaRPr sz="2000"/>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Clr>
                <a:schemeClr val="dk1"/>
              </a:buClr>
              <a:buSzPts val="1100"/>
              <a:buFont typeface="Arial"/>
              <a:buNone/>
            </a:pPr>
            <a:r>
              <a:rPr b="1" lang="sk" sz="2000"/>
              <a:t>K</a:t>
            </a:r>
            <a:r>
              <a:rPr b="1" lang="sk" sz="2000"/>
              <a:t>APSULÁRNÍ VAZY - </a:t>
            </a:r>
            <a:r>
              <a:rPr lang="sk" sz="2000"/>
              <a:t>palmární radiokarpální vazy jsou připojeny k okraji distálního konce radia a proc. styloideus. Vlákna vazů směřují k os scaphoideum, lunatum a triquetrum.</a:t>
            </a:r>
            <a:endParaRPr sz="2000"/>
          </a:p>
          <a:p>
            <a:pPr indent="0" lvl="0" marL="0" rtl="0" algn="l">
              <a:spcBef>
                <a:spcPts val="0"/>
              </a:spcBef>
              <a:spcAft>
                <a:spcPts val="0"/>
              </a:spcAft>
              <a:buNone/>
            </a:pPr>
            <a:r>
              <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radiocarpalis</a:t>
            </a:r>
            <a:endParaRPr/>
          </a:p>
        </p:txBody>
      </p:sp>
      <p:pic>
        <p:nvPicPr>
          <p:cNvPr descr="kaps vazy zápěstí.jpg" id="229" name="Google Shape;229;p33"/>
          <p:cNvPicPr preferRelativeResize="0"/>
          <p:nvPr/>
        </p:nvPicPr>
        <p:blipFill rotWithShape="1">
          <a:blip r:embed="rId3">
            <a:alphaModFix/>
          </a:blip>
          <a:srcRect b="0" l="730" r="533" t="0"/>
          <a:stretch/>
        </p:blipFill>
        <p:spPr>
          <a:xfrm>
            <a:off x="899000" y="1016375"/>
            <a:ext cx="6668876" cy="3960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radiocarpalis</a:t>
            </a:r>
            <a:endParaRPr/>
          </a:p>
        </p:txBody>
      </p:sp>
      <p:sp>
        <p:nvSpPr>
          <p:cNvPr id="235" name="Google Shape;235;p34"/>
          <p:cNvSpPr txBox="1"/>
          <p:nvPr>
            <p:ph idx="1" type="body"/>
          </p:nvPr>
        </p:nvSpPr>
        <p:spPr>
          <a:xfrm>
            <a:off x="540000" y="1269000"/>
            <a:ext cx="50751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sk" sz="1500"/>
              <a:t>Kloub je zesílen několika vazy:​</a:t>
            </a:r>
            <a:endParaRPr sz="1500"/>
          </a:p>
          <a:p>
            <a:pPr indent="-361950" lvl="0" marL="457200" rtl="0" algn="l">
              <a:lnSpc>
                <a:spcPct val="115000"/>
              </a:lnSpc>
              <a:spcBef>
                <a:spcPts val="0"/>
              </a:spcBef>
              <a:spcAft>
                <a:spcPts val="0"/>
              </a:spcAft>
              <a:buSzPts val="2100"/>
              <a:buChar char="●"/>
            </a:pPr>
            <a:r>
              <a:rPr b="1" lang="sk" sz="1500"/>
              <a:t>lig. collaterale carpi radiale </a:t>
            </a:r>
            <a:r>
              <a:rPr lang="sk" sz="1500"/>
              <a:t>– </a:t>
            </a:r>
            <a:r>
              <a:rPr lang="sk" sz="1200"/>
              <a:t>processus styloideus radii &lt;-&gt; os scaphoideum, omezuje ulnární dukci​</a:t>
            </a:r>
            <a:endParaRPr sz="1200"/>
          </a:p>
          <a:p>
            <a:pPr indent="-361950" lvl="0" marL="457200" rtl="0" algn="l">
              <a:lnSpc>
                <a:spcPct val="115000"/>
              </a:lnSpc>
              <a:spcBef>
                <a:spcPts val="0"/>
              </a:spcBef>
              <a:spcAft>
                <a:spcPts val="0"/>
              </a:spcAft>
              <a:buSzPts val="2100"/>
              <a:buChar char="●"/>
            </a:pPr>
            <a:r>
              <a:rPr b="1" lang="sk" sz="1500"/>
              <a:t>lig. collaterale carpi ulnare </a:t>
            </a:r>
            <a:r>
              <a:rPr lang="sk" sz="1500"/>
              <a:t>– </a:t>
            </a:r>
            <a:r>
              <a:rPr lang="sk" sz="1200"/>
              <a:t>processus styloideus ulnae &lt;-&gt; os triquetrum, omezuje radiální dukci​</a:t>
            </a:r>
            <a:endParaRPr sz="1200"/>
          </a:p>
          <a:p>
            <a:pPr indent="-361950" lvl="0" marL="457200" rtl="0" algn="l">
              <a:lnSpc>
                <a:spcPct val="115000"/>
              </a:lnSpc>
              <a:spcBef>
                <a:spcPts val="0"/>
              </a:spcBef>
              <a:spcAft>
                <a:spcPts val="0"/>
              </a:spcAft>
              <a:buSzPts val="2100"/>
              <a:buChar char="●"/>
            </a:pPr>
            <a:r>
              <a:rPr b="1" lang="sk" sz="1500"/>
              <a:t>lig. radiocarpale dorsale </a:t>
            </a:r>
            <a:r>
              <a:rPr lang="sk" sz="1500"/>
              <a:t>– </a:t>
            </a:r>
            <a:r>
              <a:rPr lang="sk" sz="1200"/>
              <a:t>od </a:t>
            </a:r>
            <a:r>
              <a:rPr lang="sk" sz="1200"/>
              <a:t>dorzální</a:t>
            </a:r>
            <a:r>
              <a:rPr lang="sk" sz="1200"/>
              <a:t> strany dist. konce radia na </a:t>
            </a:r>
            <a:r>
              <a:rPr lang="sk" sz="1200"/>
              <a:t>dorzální</a:t>
            </a:r>
            <a:r>
              <a:rPr lang="sk" sz="1200"/>
              <a:t> stranu os scaphoideum, os lunatum a os triquetrum, napíná se při PFLX ruky​</a:t>
            </a:r>
            <a:endParaRPr sz="1200"/>
          </a:p>
          <a:p>
            <a:pPr indent="-361950" lvl="0" marL="457200" rtl="0" algn="l">
              <a:lnSpc>
                <a:spcPct val="115000"/>
              </a:lnSpc>
              <a:spcBef>
                <a:spcPts val="0"/>
              </a:spcBef>
              <a:spcAft>
                <a:spcPts val="0"/>
              </a:spcAft>
              <a:buSzPts val="2100"/>
              <a:buChar char="●"/>
            </a:pPr>
            <a:r>
              <a:rPr b="1" lang="sk" sz="1500"/>
              <a:t>lig. radiocarpale palmare </a:t>
            </a:r>
            <a:r>
              <a:rPr lang="sk" sz="1500"/>
              <a:t>– </a:t>
            </a:r>
            <a:r>
              <a:rPr lang="sk" sz="1200"/>
              <a:t>od baze processus styloideus a od okraje facies articularis carpalis, jde distálně a mediálně na os scaphoideum, os lunatum, os triquetrum, os capitatum, napíná se při DFLX ruky</a:t>
            </a:r>
            <a:endParaRPr sz="1200"/>
          </a:p>
          <a:p>
            <a:pPr indent="0" lvl="0" marL="0" rtl="0" algn="l">
              <a:spcBef>
                <a:spcPts val="0"/>
              </a:spcBef>
              <a:spcAft>
                <a:spcPts val="0"/>
              </a:spcAft>
              <a:buNone/>
            </a:pPr>
            <a:r>
              <a:t/>
            </a:r>
            <a:endParaRPr sz="1800"/>
          </a:p>
        </p:txBody>
      </p:sp>
      <p:pic>
        <p:nvPicPr>
          <p:cNvPr id="236" name="Google Shape;236;p34"/>
          <p:cNvPicPr preferRelativeResize="0"/>
          <p:nvPr/>
        </p:nvPicPr>
        <p:blipFill>
          <a:blip r:embed="rId3">
            <a:alphaModFix/>
          </a:blip>
          <a:stretch>
            <a:fillRect/>
          </a:stretch>
        </p:blipFill>
        <p:spPr>
          <a:xfrm>
            <a:off x="5767500" y="1031100"/>
            <a:ext cx="3224100" cy="2652197"/>
          </a:xfrm>
          <a:prstGeom prst="rect">
            <a:avLst/>
          </a:prstGeom>
          <a:noFill/>
          <a:ln>
            <a:noFill/>
          </a:ln>
        </p:spPr>
      </p:pic>
      <p:sp>
        <p:nvSpPr>
          <p:cNvPr id="237" name="Google Shape;237;p34"/>
          <p:cNvSpPr txBox="1"/>
          <p:nvPr/>
        </p:nvSpPr>
        <p:spPr>
          <a:xfrm>
            <a:off x="5615100" y="36833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https://www.wikiwand.com/en/Palmar_radiocarpal_ligament</a:t>
            </a:r>
            <a:r>
              <a:rPr lang="sk" sz="800"/>
              <a:t> </a:t>
            </a:r>
            <a:endParaRPr sz="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mediocarpalis</a:t>
            </a:r>
            <a:endParaRPr/>
          </a:p>
        </p:txBody>
      </p:sp>
      <p:sp>
        <p:nvSpPr>
          <p:cNvPr id="243" name="Google Shape;243;p35"/>
          <p:cNvSpPr txBox="1"/>
          <p:nvPr>
            <p:ph idx="1" type="body"/>
          </p:nvPr>
        </p:nvSpPr>
        <p:spPr>
          <a:xfrm>
            <a:off x="540000" y="1269000"/>
            <a:ext cx="5635200" cy="3105000"/>
          </a:xfrm>
          <a:prstGeom prst="rect">
            <a:avLst/>
          </a:prstGeom>
        </p:spPr>
        <p:txBody>
          <a:bodyPr anchorCtr="0" anchor="t" bIns="0" lIns="0" spcFirstLastPara="1" rIns="0" wrap="square" tIns="0">
            <a:noAutofit/>
          </a:bodyPr>
          <a:lstStyle/>
          <a:p>
            <a:pPr indent="-304800" lvl="0" marL="457200" rtl="0" algn="l">
              <a:lnSpc>
                <a:spcPct val="150000"/>
              </a:lnSpc>
              <a:spcBef>
                <a:spcPts val="0"/>
              </a:spcBef>
              <a:spcAft>
                <a:spcPts val="0"/>
              </a:spcAft>
              <a:buSzPts val="1200"/>
              <a:buChar char="●"/>
            </a:pPr>
            <a:r>
              <a:rPr lang="sk" sz="1200"/>
              <a:t>Skloubení proximální a distální řady karpálních kostí​</a:t>
            </a:r>
            <a:endParaRPr sz="1200"/>
          </a:p>
          <a:p>
            <a:pPr indent="0" lvl="0" marL="0" rtl="0" algn="l">
              <a:lnSpc>
                <a:spcPct val="150000"/>
              </a:lnSpc>
              <a:spcBef>
                <a:spcPts val="0"/>
              </a:spcBef>
              <a:spcAft>
                <a:spcPts val="0"/>
              </a:spcAft>
              <a:buNone/>
            </a:pPr>
            <a:r>
              <a:rPr b="1" lang="sk" sz="1200"/>
              <a:t>Esovitý tvar: ​</a:t>
            </a:r>
            <a:endParaRPr b="1" sz="1200"/>
          </a:p>
          <a:p>
            <a:pPr indent="-304800" lvl="0" marL="457200" rtl="0" algn="l">
              <a:lnSpc>
                <a:spcPct val="150000"/>
              </a:lnSpc>
              <a:spcBef>
                <a:spcPts val="0"/>
              </a:spcBef>
              <a:spcAft>
                <a:spcPts val="0"/>
              </a:spcAft>
              <a:buSzPts val="1200"/>
              <a:buAutoNum type="arabicPeriod"/>
            </a:pPr>
            <a:r>
              <a:rPr b="1" i="1" lang="sk" sz="1200"/>
              <a:t>Laterální část: </a:t>
            </a:r>
            <a:r>
              <a:rPr i="1" lang="sk" sz="1200"/>
              <a:t>kontakt os trapezium a trapezoideum x os scaphoideum </a:t>
            </a:r>
            <a:r>
              <a:rPr lang="sk" sz="1200"/>
              <a:t>​</a:t>
            </a:r>
            <a:endParaRPr sz="1200"/>
          </a:p>
          <a:p>
            <a:pPr indent="-304800" lvl="0" marL="457200" rtl="0" algn="l">
              <a:lnSpc>
                <a:spcPct val="150000"/>
              </a:lnSpc>
              <a:spcBef>
                <a:spcPts val="0"/>
              </a:spcBef>
              <a:spcAft>
                <a:spcPts val="0"/>
              </a:spcAft>
              <a:buSzPts val="1200"/>
              <a:buAutoNum type="arabicPeriod"/>
            </a:pPr>
            <a:r>
              <a:rPr b="1" i="1" lang="sk" sz="1200"/>
              <a:t>Mediální část: </a:t>
            </a:r>
            <a:r>
              <a:rPr i="1" lang="sk" sz="1200"/>
              <a:t>hlavička os capitatum a hamatum zasazená od jamky tvořící os scaphoideum, lunatum, triquetrum </a:t>
            </a:r>
            <a:r>
              <a:rPr lang="sk" sz="1200"/>
              <a:t>​</a:t>
            </a:r>
            <a:endParaRPr sz="1200"/>
          </a:p>
          <a:p>
            <a:pPr indent="0" lvl="0" marL="0" rtl="0" algn="l">
              <a:lnSpc>
                <a:spcPct val="150000"/>
              </a:lnSpc>
              <a:spcBef>
                <a:spcPts val="0"/>
              </a:spcBef>
              <a:spcAft>
                <a:spcPts val="0"/>
              </a:spcAft>
              <a:buNone/>
            </a:pPr>
            <a:r>
              <a:rPr lang="sk" sz="1200"/>
              <a:t>Proximální kloubní plochu tvoří: ​</a:t>
            </a:r>
            <a:endParaRPr sz="1200"/>
          </a:p>
          <a:p>
            <a:pPr indent="-304800" lvl="0" marL="457200" rtl="0" algn="l">
              <a:lnSpc>
                <a:spcPct val="150000"/>
              </a:lnSpc>
              <a:spcBef>
                <a:spcPts val="0"/>
              </a:spcBef>
              <a:spcAft>
                <a:spcPts val="0"/>
              </a:spcAft>
              <a:buSzPts val="1200"/>
              <a:buAutoNum type="arabicPeriod"/>
            </a:pPr>
            <a:r>
              <a:rPr b="1" i="1" lang="sk" sz="1200"/>
              <a:t>Os scaphoideum - </a:t>
            </a:r>
            <a:r>
              <a:rPr i="1" lang="sk" sz="1200"/>
              <a:t>2x konvex pro trapezium a trapezoideum, 1x mediálně konkáv pro os capitatum</a:t>
            </a:r>
            <a:r>
              <a:rPr lang="sk" sz="1200"/>
              <a:t>​</a:t>
            </a:r>
            <a:endParaRPr sz="1200"/>
          </a:p>
          <a:p>
            <a:pPr indent="-304800" lvl="0" marL="457200" rtl="0" algn="l">
              <a:lnSpc>
                <a:spcPct val="150000"/>
              </a:lnSpc>
              <a:spcBef>
                <a:spcPts val="0"/>
              </a:spcBef>
              <a:spcAft>
                <a:spcPts val="0"/>
              </a:spcAft>
              <a:buSzPts val="1200"/>
              <a:buAutoNum type="arabicPeriod"/>
            </a:pPr>
            <a:r>
              <a:rPr b="1" i="1" lang="sk" sz="1200"/>
              <a:t>Os lunatum - </a:t>
            </a:r>
            <a:r>
              <a:rPr i="1" lang="sk" sz="1200"/>
              <a:t>poloměsíčitá plocha pro os capitatum</a:t>
            </a:r>
            <a:r>
              <a:rPr lang="sk" sz="1200"/>
              <a:t>​</a:t>
            </a:r>
            <a:endParaRPr sz="1200"/>
          </a:p>
          <a:p>
            <a:pPr indent="-304800" lvl="0" marL="457200" rtl="0" algn="l">
              <a:lnSpc>
                <a:spcPct val="150000"/>
              </a:lnSpc>
              <a:spcBef>
                <a:spcPts val="0"/>
              </a:spcBef>
              <a:spcAft>
                <a:spcPts val="0"/>
              </a:spcAft>
              <a:buSzPts val="1200"/>
              <a:buAutoNum type="arabicPeriod"/>
            </a:pPr>
            <a:r>
              <a:rPr b="1" i="1" lang="sk" sz="1200"/>
              <a:t>Triquetrum -</a:t>
            </a:r>
            <a:r>
              <a:rPr i="1" lang="sk" sz="1200"/>
              <a:t> konkáv distálně a laterálně pro os hamatum </a:t>
            </a:r>
            <a:r>
              <a:rPr lang="sk" sz="1200"/>
              <a:t>​</a:t>
            </a:r>
            <a:endParaRPr sz="1200"/>
          </a:p>
          <a:p>
            <a:pPr indent="0" lvl="0" marL="0" rtl="0" algn="l">
              <a:lnSpc>
                <a:spcPct val="150000"/>
              </a:lnSpc>
              <a:spcBef>
                <a:spcPts val="0"/>
              </a:spcBef>
              <a:spcAft>
                <a:spcPts val="0"/>
              </a:spcAft>
              <a:buNone/>
            </a:pPr>
            <a:r>
              <a:rPr b="1" lang="sk" sz="1200"/>
              <a:t>vazy:​</a:t>
            </a:r>
            <a:endParaRPr b="1" sz="1200"/>
          </a:p>
          <a:p>
            <a:pPr indent="-304800" lvl="0" marL="457200" rtl="0" algn="l">
              <a:lnSpc>
                <a:spcPct val="150000"/>
              </a:lnSpc>
              <a:spcBef>
                <a:spcPts val="0"/>
              </a:spcBef>
              <a:spcAft>
                <a:spcPts val="0"/>
              </a:spcAft>
              <a:buSzPts val="1200"/>
              <a:buChar char="●"/>
            </a:pPr>
            <a:r>
              <a:rPr b="1" lang="sk" sz="1200"/>
              <a:t>ligg. intercarpalia – </a:t>
            </a:r>
            <a:r>
              <a:rPr lang="sk" sz="1200"/>
              <a:t>spojují navzájem karpální kůstky​</a:t>
            </a:r>
            <a:endParaRPr sz="1200"/>
          </a:p>
          <a:p>
            <a:pPr indent="-304800" lvl="0" marL="457200" rtl="0" algn="l">
              <a:lnSpc>
                <a:spcPct val="150000"/>
              </a:lnSpc>
              <a:spcBef>
                <a:spcPts val="0"/>
              </a:spcBef>
              <a:spcAft>
                <a:spcPts val="0"/>
              </a:spcAft>
              <a:buSzPts val="1200"/>
              <a:buChar char="●"/>
            </a:pPr>
            <a:r>
              <a:rPr lang="sk" sz="1200"/>
              <a:t>k art. mediocarpalis se ještě počítá articulatio ossis pisiformis</a:t>
            </a:r>
            <a:endParaRPr sz="1200"/>
          </a:p>
          <a:p>
            <a:pPr indent="0" lvl="0" marL="0" rtl="0" algn="l">
              <a:lnSpc>
                <a:spcPct val="150000"/>
              </a:lnSpc>
              <a:spcBef>
                <a:spcPts val="0"/>
              </a:spcBef>
              <a:spcAft>
                <a:spcPts val="0"/>
              </a:spcAft>
              <a:buNone/>
            </a:pPr>
            <a:r>
              <a:t/>
            </a:r>
            <a:endParaRPr sz="1200"/>
          </a:p>
        </p:txBody>
      </p:sp>
      <p:pic>
        <p:nvPicPr>
          <p:cNvPr id="244" name="Google Shape;244;p35"/>
          <p:cNvPicPr preferRelativeResize="0"/>
          <p:nvPr/>
        </p:nvPicPr>
        <p:blipFill>
          <a:blip r:embed="rId3">
            <a:alphaModFix/>
          </a:blip>
          <a:stretch>
            <a:fillRect/>
          </a:stretch>
        </p:blipFill>
        <p:spPr>
          <a:xfrm>
            <a:off x="6882575" y="0"/>
            <a:ext cx="2261425" cy="1680975"/>
          </a:xfrm>
          <a:prstGeom prst="rect">
            <a:avLst/>
          </a:prstGeom>
          <a:noFill/>
          <a:ln>
            <a:noFill/>
          </a:ln>
        </p:spPr>
      </p:pic>
      <p:sp>
        <p:nvSpPr>
          <p:cNvPr id="245" name="Google Shape;245;p35"/>
          <p:cNvSpPr txBox="1"/>
          <p:nvPr/>
        </p:nvSpPr>
        <p:spPr>
          <a:xfrm>
            <a:off x="6159600" y="1680975"/>
            <a:ext cx="3000000" cy="677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sk" sz="800">
                <a:solidFill>
                  <a:schemeClr val="dk1"/>
                </a:solidFill>
              </a:rPr>
              <a:t>Kapandji, I. A. (1971). The physiology of the joints, volume I, upper limb. </a:t>
            </a:r>
            <a:r>
              <a:rPr i="1" lang="sk" sz="800">
                <a:solidFill>
                  <a:schemeClr val="dk1"/>
                </a:solidFill>
              </a:rPr>
              <a:t>American Journal of Physical Medicine &amp; Rehabilitation</a:t>
            </a:r>
            <a:r>
              <a:rPr lang="sk" sz="800">
                <a:solidFill>
                  <a:schemeClr val="dk1"/>
                </a:solidFill>
              </a:rPr>
              <a:t>, </a:t>
            </a:r>
            <a:r>
              <a:rPr i="1" lang="sk" sz="800">
                <a:solidFill>
                  <a:schemeClr val="dk1"/>
                </a:solidFill>
              </a:rPr>
              <a:t>50</a:t>
            </a:r>
            <a:r>
              <a:rPr lang="sk" sz="800">
                <a:solidFill>
                  <a:schemeClr val="dk1"/>
                </a:solidFill>
              </a:rPr>
              <a:t>(2), 96.</a:t>
            </a:r>
            <a:endParaRPr sz="800"/>
          </a:p>
        </p:txBody>
      </p:sp>
      <p:pic>
        <p:nvPicPr>
          <p:cNvPr id="246" name="Google Shape;246;p35"/>
          <p:cNvPicPr preferRelativeResize="0"/>
          <p:nvPr/>
        </p:nvPicPr>
        <p:blipFill>
          <a:blip r:embed="rId4">
            <a:alphaModFix/>
          </a:blip>
          <a:stretch>
            <a:fillRect/>
          </a:stretch>
        </p:blipFill>
        <p:spPr>
          <a:xfrm>
            <a:off x="6050550" y="2277034"/>
            <a:ext cx="3000003" cy="2217764"/>
          </a:xfrm>
          <a:prstGeom prst="rect">
            <a:avLst/>
          </a:prstGeom>
          <a:noFill/>
          <a:ln>
            <a:noFill/>
          </a:ln>
        </p:spPr>
      </p:pic>
      <p:sp>
        <p:nvSpPr>
          <p:cNvPr id="247" name="Google Shape;247;p35"/>
          <p:cNvSpPr txBox="1"/>
          <p:nvPr/>
        </p:nvSpPr>
        <p:spPr>
          <a:xfrm>
            <a:off x="6050550" y="4451150"/>
            <a:ext cx="171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5"/>
              </a:rPr>
              <a:t>https://www.ortopedicka-ambulance.cz/anatomie-zapesti</a:t>
            </a:r>
            <a:r>
              <a:rPr lang="sk" sz="800"/>
              <a:t> </a:t>
            </a:r>
            <a:endParaRPr sz="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500"/>
              <a:t>Articulatio radiocarpalis a mediocarpalis - vazy</a:t>
            </a:r>
            <a:endParaRPr sz="2500"/>
          </a:p>
          <a:p>
            <a:pPr indent="0" lvl="0" marL="0" rtl="0" algn="l">
              <a:spcBef>
                <a:spcPts val="0"/>
              </a:spcBef>
              <a:spcAft>
                <a:spcPts val="0"/>
              </a:spcAft>
              <a:buNone/>
            </a:pPr>
            <a:r>
              <a:t/>
            </a:r>
            <a:endParaRPr sz="2500"/>
          </a:p>
        </p:txBody>
      </p:sp>
      <p:sp>
        <p:nvSpPr>
          <p:cNvPr id="253" name="Google Shape;253;p3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b="1" lang="sk" sz="1800"/>
              <a:t>palmární radiokarpální vazy </a:t>
            </a:r>
            <a:r>
              <a:rPr lang="sk" sz="1800"/>
              <a:t>​</a:t>
            </a:r>
            <a:endParaRPr sz="1800"/>
          </a:p>
          <a:p>
            <a:pPr indent="0" lvl="0" marL="0" rtl="0" algn="l">
              <a:lnSpc>
                <a:spcPct val="150000"/>
              </a:lnSpc>
              <a:spcBef>
                <a:spcPts val="0"/>
              </a:spcBef>
              <a:spcAft>
                <a:spcPts val="0"/>
              </a:spcAft>
              <a:buClr>
                <a:schemeClr val="dk1"/>
              </a:buClr>
              <a:buSzPts val="1100"/>
              <a:buFont typeface="Arial"/>
              <a:buNone/>
            </a:pPr>
            <a:r>
              <a:rPr i="1" lang="sk" sz="1800"/>
              <a:t>lig. radioscaphoideum​</a:t>
            </a:r>
            <a:endParaRPr i="1" sz="1800"/>
          </a:p>
          <a:p>
            <a:pPr indent="0" lvl="0" marL="0" rtl="0" algn="l">
              <a:lnSpc>
                <a:spcPct val="150000"/>
              </a:lnSpc>
              <a:spcBef>
                <a:spcPts val="0"/>
              </a:spcBef>
              <a:spcAft>
                <a:spcPts val="0"/>
              </a:spcAft>
              <a:buClr>
                <a:schemeClr val="dk1"/>
              </a:buClr>
              <a:buSzPts val="1100"/>
              <a:buFont typeface="Arial"/>
              <a:buNone/>
            </a:pPr>
            <a:r>
              <a:rPr lang="sk" sz="1800"/>
              <a:t>flexe v zápěstí - rotace člunkové kosti kolem tohoto vazu.​</a:t>
            </a:r>
            <a:endParaRPr sz="1800"/>
          </a:p>
          <a:p>
            <a:pPr indent="0" lvl="0" marL="0" rtl="0" algn="l">
              <a:lnSpc>
                <a:spcPct val="150000"/>
              </a:lnSpc>
              <a:spcBef>
                <a:spcPts val="0"/>
              </a:spcBef>
              <a:spcAft>
                <a:spcPts val="0"/>
              </a:spcAft>
              <a:buClr>
                <a:schemeClr val="dk1"/>
              </a:buClr>
              <a:buSzPts val="1100"/>
              <a:buFont typeface="Arial"/>
              <a:buNone/>
            </a:pPr>
            <a:r>
              <a:rPr lang="sk" sz="1800"/>
              <a:t>(traumatická léze bez ošetření při osteosyntéze člunkové kosti, může vést k ulnární translokaci karpu )​</a:t>
            </a:r>
            <a:endParaRPr sz="1800"/>
          </a:p>
          <a:p>
            <a:pPr indent="-342900" lvl="0" marL="457200" rtl="0" algn="l">
              <a:lnSpc>
                <a:spcPct val="150000"/>
              </a:lnSpc>
              <a:spcBef>
                <a:spcPts val="0"/>
              </a:spcBef>
              <a:spcAft>
                <a:spcPts val="0"/>
              </a:spcAft>
              <a:buSzPts val="1800"/>
              <a:buChar char="●"/>
            </a:pPr>
            <a:r>
              <a:rPr b="1" lang="sk" sz="1800"/>
              <a:t>palmární mediokarpální vazy</a:t>
            </a:r>
            <a:r>
              <a:rPr lang="sk" sz="1800"/>
              <a:t>​</a:t>
            </a:r>
            <a:endParaRPr sz="1800"/>
          </a:p>
          <a:p>
            <a:pPr indent="-342900" lvl="0" marL="457200" rtl="0" algn="l">
              <a:lnSpc>
                <a:spcPct val="150000"/>
              </a:lnSpc>
              <a:spcBef>
                <a:spcPts val="0"/>
              </a:spcBef>
              <a:spcAft>
                <a:spcPts val="0"/>
              </a:spcAft>
              <a:buSzPts val="1800"/>
              <a:buChar char="●"/>
            </a:pPr>
            <a:r>
              <a:rPr b="1" lang="sk" sz="1800"/>
              <a:t>dorzální radiokarpální a mediokarpální vazy</a:t>
            </a:r>
            <a:endParaRPr b="1" sz="1800"/>
          </a:p>
          <a:p>
            <a:pPr indent="0" lvl="0" marL="0" rtl="0" algn="l">
              <a:lnSpc>
                <a:spcPct val="150000"/>
              </a:lnSpc>
              <a:spcBef>
                <a:spcPts val="0"/>
              </a:spcBef>
              <a:spcAft>
                <a:spcPts val="0"/>
              </a:spcAft>
              <a:buNone/>
            </a:pPr>
            <a:r>
              <a:t/>
            </a: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500"/>
              <a:t>Articulatio radiocarpalis a mediocarpalis - vazy</a:t>
            </a:r>
            <a:endParaRPr sz="2500"/>
          </a:p>
          <a:p>
            <a:pPr indent="0" lvl="0" marL="0" rtl="0" algn="l">
              <a:spcBef>
                <a:spcPts val="0"/>
              </a:spcBef>
              <a:spcAft>
                <a:spcPts val="0"/>
              </a:spcAft>
              <a:buNone/>
            </a:pPr>
            <a:r>
              <a:t/>
            </a:r>
            <a:endParaRPr/>
          </a:p>
        </p:txBody>
      </p:sp>
      <p:sp>
        <p:nvSpPr>
          <p:cNvPr id="259" name="Google Shape;259;p3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b="1" lang="sk" sz="1400"/>
              <a:t>Interoseální vazy</a:t>
            </a:r>
            <a:r>
              <a:rPr lang="sk" sz="1400"/>
              <a:t> spojují přiléhající plochy kostí v karpálních řadách (proximální a distální)​</a:t>
            </a:r>
            <a:endParaRPr sz="1400"/>
          </a:p>
          <a:p>
            <a:pPr indent="-317500" lvl="0" marL="457200" rtl="0" algn="l">
              <a:lnSpc>
                <a:spcPct val="150000"/>
              </a:lnSpc>
              <a:spcBef>
                <a:spcPts val="0"/>
              </a:spcBef>
              <a:spcAft>
                <a:spcPts val="0"/>
              </a:spcAft>
              <a:buSzPts val="1400"/>
              <a:buChar char="●"/>
            </a:pPr>
            <a:r>
              <a:rPr b="1" lang="sk" sz="1400"/>
              <a:t>interoseální vazy proximální řady</a:t>
            </a:r>
            <a:r>
              <a:rPr lang="sk" sz="1400"/>
              <a:t>​</a:t>
            </a:r>
            <a:endParaRPr sz="1400"/>
          </a:p>
          <a:p>
            <a:pPr indent="-317500" lvl="0" marL="457200" rtl="0" algn="l">
              <a:lnSpc>
                <a:spcPct val="150000"/>
              </a:lnSpc>
              <a:spcBef>
                <a:spcPts val="0"/>
              </a:spcBef>
              <a:spcAft>
                <a:spcPts val="0"/>
              </a:spcAft>
              <a:buSzPts val="1400"/>
              <a:buChar char="●"/>
            </a:pPr>
            <a:r>
              <a:rPr b="1" lang="sk" sz="1400"/>
              <a:t>interoseální vazy distální řady</a:t>
            </a:r>
            <a:r>
              <a:rPr lang="sk" sz="1400"/>
              <a:t>​</a:t>
            </a:r>
            <a:endParaRPr sz="1400"/>
          </a:p>
          <a:p>
            <a:pPr indent="-317500" lvl="0" marL="457200" rtl="0" algn="l">
              <a:lnSpc>
                <a:spcPct val="150000"/>
              </a:lnSpc>
              <a:spcBef>
                <a:spcPts val="0"/>
              </a:spcBef>
              <a:spcAft>
                <a:spcPts val="0"/>
              </a:spcAft>
              <a:buSzPts val="1400"/>
              <a:buChar char="●"/>
            </a:pPr>
            <a:r>
              <a:rPr b="1" lang="sk" sz="1400"/>
              <a:t>skafolunátní interoseální ligamentum</a:t>
            </a:r>
            <a:r>
              <a:rPr lang="sk" sz="1400"/>
              <a:t> (SL) tvar písmene “C”, tvořeno dva skafolunátními vazy (palmárním a dorzálním) a proximální fibrokartilaginózní membránou, zabezpečuje stabilitu proximál. řady kůstek​</a:t>
            </a:r>
            <a:endParaRPr sz="1400"/>
          </a:p>
          <a:p>
            <a:pPr indent="-317500" lvl="0" marL="457200" rtl="0" algn="l">
              <a:lnSpc>
                <a:spcPct val="150000"/>
              </a:lnSpc>
              <a:spcBef>
                <a:spcPts val="0"/>
              </a:spcBef>
              <a:spcAft>
                <a:spcPts val="0"/>
              </a:spcAft>
              <a:buSzPts val="1400"/>
              <a:buChar char="●"/>
            </a:pPr>
            <a:r>
              <a:rPr b="1" lang="sk" sz="1400"/>
              <a:t>dorzální SL vaz</a:t>
            </a:r>
            <a:r>
              <a:rPr lang="sk" sz="1400"/>
              <a:t> má ve skafolunátní stabilitě klíčovou roli​ (nejsilnější, transverzálně or. kolagén. vlákna, největší mechanická stabilita), palmární SL vaz šikmá orientace vláken, nejvíce rotační stabilita, </a:t>
            </a:r>
            <a:r>
              <a:rPr b="1" lang="sk" sz="1400"/>
              <a:t>proximální část SL vazu -</a:t>
            </a:r>
            <a:r>
              <a:rPr lang="sk" sz="1400"/>
              <a:t> z vazivové chrupavky, nejmenší mechanická stabilita</a:t>
            </a:r>
            <a:endParaRPr sz="1400"/>
          </a:p>
          <a:p>
            <a:pPr indent="-317500" lvl="0" marL="457200" rtl="0" algn="l">
              <a:lnSpc>
                <a:spcPct val="150000"/>
              </a:lnSpc>
              <a:spcBef>
                <a:spcPts val="0"/>
              </a:spcBef>
              <a:spcAft>
                <a:spcPts val="0"/>
              </a:spcAft>
              <a:buSzPts val="1400"/>
              <a:buChar char="●"/>
            </a:pPr>
            <a:r>
              <a:rPr b="1" lang="sk" sz="1400"/>
              <a:t>lunotriquetrální interoseální ligamentum</a:t>
            </a:r>
            <a:r>
              <a:rPr lang="sk" sz="1400"/>
              <a:t> - výrazně pevnější komplex (silnější palmární část)</a:t>
            </a:r>
            <a:endParaRPr sz="1400"/>
          </a:p>
          <a:p>
            <a:pPr indent="0" lvl="0" marL="0" rtl="0" algn="l">
              <a:spcBef>
                <a:spcPts val="0"/>
              </a:spcBef>
              <a:spcAft>
                <a:spcPts val="0"/>
              </a:spcAft>
              <a:buNone/>
            </a:pPr>
            <a:r>
              <a:t/>
            </a:r>
            <a:endParaRPr sz="16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500"/>
              <a:t>Articulatio radiocarpalis a mediocarpalis - vazy</a:t>
            </a:r>
            <a:endParaRPr/>
          </a:p>
        </p:txBody>
      </p:sp>
      <p:sp>
        <p:nvSpPr>
          <p:cNvPr id="265" name="Google Shape;265;p3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50000"/>
              </a:lnSpc>
              <a:spcBef>
                <a:spcPts val="0"/>
              </a:spcBef>
              <a:spcAft>
                <a:spcPts val="0"/>
              </a:spcAft>
              <a:buSzPts val="1800"/>
              <a:buChar char="●"/>
            </a:pPr>
            <a:r>
              <a:rPr lang="sk" sz="1800"/>
              <a:t>cca 50% axiální zátěže v obl. zápěstí je absorbováno a dále rozptýleno přes spojení radius-os scaphoideum, cca 35% přes radius - os lunatum</a:t>
            </a:r>
            <a:endParaRPr sz="1800"/>
          </a:p>
          <a:p>
            <a:pPr indent="-342900" lvl="0" marL="457200" rtl="0" algn="l">
              <a:lnSpc>
                <a:spcPct val="150000"/>
              </a:lnSpc>
              <a:spcBef>
                <a:spcPts val="0"/>
              </a:spcBef>
              <a:spcAft>
                <a:spcPts val="0"/>
              </a:spcAft>
              <a:buSzPts val="1800"/>
              <a:buChar char="●"/>
            </a:pPr>
            <a:r>
              <a:rPr b="1" lang="sk" sz="1800"/>
              <a:t>S-L ligamentum </a:t>
            </a:r>
            <a:r>
              <a:rPr lang="sk" sz="1800"/>
              <a:t>propojuje tyto 2 d</a:t>
            </a:r>
            <a:r>
              <a:rPr lang="sk" sz="1800"/>
              <a:t>ů</a:t>
            </a:r>
            <a:r>
              <a:rPr lang="sk" sz="1800"/>
              <a:t>ležité struktury pro distribuci zatížení, významné pro “zátěžovou stabilizaci” zápěstí</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Ruka</a:t>
            </a:r>
            <a:endParaRPr/>
          </a:p>
        </p:txBody>
      </p:sp>
      <p:sp>
        <p:nvSpPr>
          <p:cNvPr id="136" name="Google Shape;136;p21"/>
          <p:cNvSpPr txBox="1"/>
          <p:nvPr>
            <p:ph idx="1" type="body"/>
          </p:nvPr>
        </p:nvSpPr>
        <p:spPr>
          <a:xfrm>
            <a:off x="540000" y="1269000"/>
            <a:ext cx="47412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lang="sk" sz="1500"/>
              <a:t>Dělíme ji na 2 hlavní části:​</a:t>
            </a:r>
            <a:endParaRPr sz="1500"/>
          </a:p>
          <a:p>
            <a:pPr indent="-323850" lvl="0" marL="457200" rtl="0" algn="l">
              <a:lnSpc>
                <a:spcPct val="150000"/>
              </a:lnSpc>
              <a:spcBef>
                <a:spcPts val="0"/>
              </a:spcBef>
              <a:spcAft>
                <a:spcPts val="0"/>
              </a:spcAft>
              <a:buSzPts val="1500"/>
              <a:buChar char="-"/>
            </a:pPr>
            <a:r>
              <a:rPr lang="sk" sz="1500"/>
              <a:t>zápěstí a prsty​</a:t>
            </a:r>
            <a:endParaRPr sz="1500"/>
          </a:p>
          <a:p>
            <a:pPr indent="-323850" lvl="0" marL="457200" rtl="0" algn="l">
              <a:lnSpc>
                <a:spcPct val="150000"/>
              </a:lnSpc>
              <a:spcBef>
                <a:spcPts val="0"/>
              </a:spcBef>
              <a:spcAft>
                <a:spcPts val="0"/>
              </a:spcAft>
              <a:buSzPts val="1500"/>
              <a:buChar char="●"/>
            </a:pPr>
            <a:r>
              <a:rPr b="1" lang="sk" sz="1500"/>
              <a:t>Kostra ruky:</a:t>
            </a:r>
            <a:r>
              <a:rPr lang="sk" sz="1500"/>
              <a:t>​</a:t>
            </a:r>
            <a:endParaRPr sz="1500"/>
          </a:p>
          <a:p>
            <a:pPr indent="0" lvl="0" marL="0" rtl="0" algn="l">
              <a:lnSpc>
                <a:spcPct val="150000"/>
              </a:lnSpc>
              <a:spcBef>
                <a:spcPts val="0"/>
              </a:spcBef>
              <a:spcAft>
                <a:spcPts val="0"/>
              </a:spcAft>
              <a:buNone/>
            </a:pPr>
            <a:r>
              <a:rPr b="1" lang="sk" sz="1500"/>
              <a:t>Kosti karpální (zápěstní) - 8 </a:t>
            </a:r>
            <a:r>
              <a:rPr lang="sk" sz="1500"/>
              <a:t>​</a:t>
            </a:r>
            <a:endParaRPr sz="1500"/>
          </a:p>
          <a:p>
            <a:pPr indent="-323850" lvl="0" marL="457200" rtl="0" algn="l">
              <a:lnSpc>
                <a:spcPct val="150000"/>
              </a:lnSpc>
              <a:spcBef>
                <a:spcPts val="0"/>
              </a:spcBef>
              <a:spcAft>
                <a:spcPts val="0"/>
              </a:spcAft>
              <a:buSzPts val="1500"/>
              <a:buChar char="●"/>
            </a:pPr>
            <a:r>
              <a:rPr b="1" lang="sk" sz="1500"/>
              <a:t>Proximální řada: </a:t>
            </a:r>
            <a:r>
              <a:rPr lang="sk" sz="1500"/>
              <a:t>scaphoideum, lunatum, triquetrum, pisiforme ​</a:t>
            </a:r>
            <a:endParaRPr sz="1500"/>
          </a:p>
          <a:p>
            <a:pPr indent="-323850" lvl="0" marL="457200" rtl="0" algn="l">
              <a:lnSpc>
                <a:spcPct val="150000"/>
              </a:lnSpc>
              <a:spcBef>
                <a:spcPts val="0"/>
              </a:spcBef>
              <a:spcAft>
                <a:spcPts val="0"/>
              </a:spcAft>
              <a:buSzPts val="1500"/>
              <a:buChar char="●"/>
            </a:pPr>
            <a:r>
              <a:rPr b="1" lang="sk" sz="1500"/>
              <a:t>Distální řada: </a:t>
            </a:r>
            <a:r>
              <a:rPr lang="sk" sz="1500"/>
              <a:t>trapezium, trapezoideum, capitatum, hamatum​</a:t>
            </a:r>
            <a:endParaRPr sz="1500"/>
          </a:p>
          <a:p>
            <a:pPr indent="0" lvl="0" marL="0" rtl="0" algn="l">
              <a:lnSpc>
                <a:spcPct val="150000"/>
              </a:lnSpc>
              <a:spcBef>
                <a:spcPts val="0"/>
              </a:spcBef>
              <a:spcAft>
                <a:spcPts val="0"/>
              </a:spcAft>
              <a:buNone/>
            </a:pPr>
            <a:r>
              <a:rPr b="1" lang="sk" sz="1500"/>
              <a:t>Kosti metakarpální (záprstní) - 5 </a:t>
            </a:r>
            <a:r>
              <a:rPr lang="sk" sz="1500"/>
              <a:t>​</a:t>
            </a:r>
            <a:endParaRPr sz="1500"/>
          </a:p>
          <a:p>
            <a:pPr indent="-323850" lvl="0" marL="457200" rtl="0" algn="l">
              <a:lnSpc>
                <a:spcPct val="150000"/>
              </a:lnSpc>
              <a:spcBef>
                <a:spcPts val="0"/>
              </a:spcBef>
              <a:spcAft>
                <a:spcPts val="0"/>
              </a:spcAft>
              <a:buSzPts val="1500"/>
              <a:buChar char="-"/>
            </a:pPr>
            <a:r>
              <a:rPr lang="sk" sz="1500"/>
              <a:t>články prstů- 14 </a:t>
            </a:r>
            <a:endParaRPr sz="1500"/>
          </a:p>
          <a:p>
            <a:pPr indent="0" lvl="0" marL="0" rtl="0" algn="l">
              <a:spcBef>
                <a:spcPts val="0"/>
              </a:spcBef>
              <a:spcAft>
                <a:spcPts val="0"/>
              </a:spcAft>
              <a:buNone/>
            </a:pPr>
            <a:r>
              <a:t/>
            </a:r>
            <a:endParaRPr sz="1800"/>
          </a:p>
        </p:txBody>
      </p:sp>
      <p:pic>
        <p:nvPicPr>
          <p:cNvPr id="137" name="Google Shape;137;p21"/>
          <p:cNvPicPr preferRelativeResize="0"/>
          <p:nvPr/>
        </p:nvPicPr>
        <p:blipFill rotWithShape="1">
          <a:blip r:embed="rId3">
            <a:alphaModFix/>
          </a:blip>
          <a:srcRect b="3320" l="1720" r="2181" t="1821"/>
          <a:stretch/>
        </p:blipFill>
        <p:spPr>
          <a:xfrm>
            <a:off x="5214875" y="611625"/>
            <a:ext cx="3104625" cy="3723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500"/>
              <a:t>Articulatio radiocarpalis a mediocarpalis - vazy</a:t>
            </a:r>
            <a:endParaRPr sz="2500"/>
          </a:p>
          <a:p>
            <a:pPr indent="0" lvl="0" marL="0" rtl="0" algn="l">
              <a:spcBef>
                <a:spcPts val="0"/>
              </a:spcBef>
              <a:spcAft>
                <a:spcPts val="0"/>
              </a:spcAft>
              <a:buNone/>
            </a:pPr>
            <a:r>
              <a:t/>
            </a:r>
            <a:endParaRPr/>
          </a:p>
        </p:txBody>
      </p:sp>
      <p:pic>
        <p:nvPicPr>
          <p:cNvPr id="271" name="Google Shape;271;p39"/>
          <p:cNvPicPr preferRelativeResize="0"/>
          <p:nvPr/>
        </p:nvPicPr>
        <p:blipFill rotWithShape="1">
          <a:blip r:embed="rId3">
            <a:alphaModFix/>
          </a:blip>
          <a:srcRect b="17184" l="0" r="0" t="0"/>
          <a:stretch/>
        </p:blipFill>
        <p:spPr>
          <a:xfrm>
            <a:off x="540000" y="1015500"/>
            <a:ext cx="2846750" cy="3560599"/>
          </a:xfrm>
          <a:prstGeom prst="rect">
            <a:avLst/>
          </a:prstGeom>
          <a:noFill/>
          <a:ln>
            <a:noFill/>
          </a:ln>
        </p:spPr>
      </p:pic>
      <p:pic>
        <p:nvPicPr>
          <p:cNvPr id="272" name="Google Shape;272;p39"/>
          <p:cNvPicPr preferRelativeResize="0"/>
          <p:nvPr/>
        </p:nvPicPr>
        <p:blipFill>
          <a:blip r:embed="rId4">
            <a:alphaModFix/>
          </a:blip>
          <a:stretch>
            <a:fillRect/>
          </a:stretch>
        </p:blipFill>
        <p:spPr>
          <a:xfrm>
            <a:off x="4519200" y="1015500"/>
            <a:ext cx="2857500" cy="3419475"/>
          </a:xfrm>
          <a:prstGeom prst="rect">
            <a:avLst/>
          </a:prstGeom>
          <a:noFill/>
          <a:ln>
            <a:noFill/>
          </a:ln>
        </p:spPr>
      </p:pic>
      <p:sp>
        <p:nvSpPr>
          <p:cNvPr id="273" name="Google Shape;273;p39"/>
          <p:cNvSpPr txBox="1"/>
          <p:nvPr/>
        </p:nvSpPr>
        <p:spPr>
          <a:xfrm>
            <a:off x="4603050" y="4495025"/>
            <a:ext cx="2689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5"/>
              </a:rPr>
              <a:t>https://www.physio-pedia.com/Scapholunate_Ligament</a:t>
            </a:r>
            <a:r>
              <a:rPr lang="sk" sz="800"/>
              <a:t> </a:t>
            </a:r>
            <a:endParaRPr sz="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40"/>
          <p:cNvPicPr preferRelativeResize="0"/>
          <p:nvPr/>
        </p:nvPicPr>
        <p:blipFill>
          <a:blip r:embed="rId3">
            <a:alphaModFix/>
          </a:blip>
          <a:stretch>
            <a:fillRect/>
          </a:stretch>
        </p:blipFill>
        <p:spPr>
          <a:xfrm>
            <a:off x="4646650" y="2711458"/>
            <a:ext cx="2713699" cy="1845317"/>
          </a:xfrm>
          <a:prstGeom prst="rect">
            <a:avLst/>
          </a:prstGeom>
          <a:noFill/>
          <a:ln>
            <a:noFill/>
          </a:ln>
        </p:spPr>
      </p:pic>
      <p:sp>
        <p:nvSpPr>
          <p:cNvPr id="279" name="Google Shape;279;p4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ossis piriformis</a:t>
            </a:r>
            <a:endParaRPr/>
          </a:p>
        </p:txBody>
      </p:sp>
      <p:sp>
        <p:nvSpPr>
          <p:cNvPr id="280" name="Google Shape;280;p40"/>
          <p:cNvSpPr txBox="1"/>
          <p:nvPr>
            <p:ph idx="1" type="body"/>
          </p:nvPr>
        </p:nvSpPr>
        <p:spPr>
          <a:xfrm>
            <a:off x="540000" y="1269000"/>
            <a:ext cx="4109700" cy="3105000"/>
          </a:xfrm>
          <a:prstGeom prst="rect">
            <a:avLst/>
          </a:prstGeom>
        </p:spPr>
        <p:txBody>
          <a:bodyPr anchorCtr="0" anchor="t" bIns="0" lIns="0" spcFirstLastPara="1" rIns="0" wrap="square" tIns="0">
            <a:noAutofit/>
          </a:bodyPr>
          <a:lstStyle/>
          <a:p>
            <a:pPr indent="-330200" lvl="0" marL="457200" rtl="0" algn="l">
              <a:lnSpc>
                <a:spcPct val="150000"/>
              </a:lnSpc>
              <a:spcBef>
                <a:spcPts val="0"/>
              </a:spcBef>
              <a:spcAft>
                <a:spcPts val="0"/>
              </a:spcAft>
              <a:buSzPts val="1600"/>
              <a:buChar char="●"/>
            </a:pPr>
            <a:r>
              <a:rPr lang="sk" sz="1600"/>
              <a:t>skloubení mezi os pisiforme a os triquetrum​</a:t>
            </a:r>
            <a:endParaRPr sz="1600"/>
          </a:p>
          <a:p>
            <a:pPr indent="-330200" lvl="0" marL="457200" rtl="0" algn="l">
              <a:lnSpc>
                <a:spcPct val="150000"/>
              </a:lnSpc>
              <a:spcBef>
                <a:spcPts val="0"/>
              </a:spcBef>
              <a:spcAft>
                <a:spcPts val="0"/>
              </a:spcAft>
              <a:buSzPts val="1600"/>
              <a:buChar char="●"/>
            </a:pPr>
            <a:r>
              <a:rPr lang="sk" sz="1600"/>
              <a:t>počítá se k art. mediocarpalis, ale souvisí s kloubem radiokarpálním​</a:t>
            </a:r>
            <a:endParaRPr sz="1600"/>
          </a:p>
          <a:p>
            <a:pPr indent="-330200" lvl="0" marL="457200" rtl="0" algn="l">
              <a:lnSpc>
                <a:spcPct val="150000"/>
              </a:lnSpc>
              <a:spcBef>
                <a:spcPts val="0"/>
              </a:spcBef>
              <a:spcAft>
                <a:spcPts val="0"/>
              </a:spcAft>
              <a:buSzPts val="1600"/>
              <a:buChar char="●"/>
            </a:pPr>
            <a:r>
              <a:rPr lang="sk" sz="1600"/>
              <a:t>kloubní pouzdro zesilují vazy, které jsou pokračováním šlachy m. flexor carpi ulnaris, v níž se zakládá os pisiforme jako sezamská kůstka​</a:t>
            </a:r>
            <a:endParaRPr sz="1300"/>
          </a:p>
          <a:p>
            <a:pPr indent="0" lvl="0" marL="0" rtl="0" algn="l">
              <a:lnSpc>
                <a:spcPct val="150000"/>
              </a:lnSpc>
              <a:spcBef>
                <a:spcPts val="0"/>
              </a:spcBef>
              <a:spcAft>
                <a:spcPts val="0"/>
              </a:spcAft>
              <a:buNone/>
            </a:pPr>
            <a:r>
              <a:t/>
            </a:r>
            <a:endParaRPr sz="1800"/>
          </a:p>
        </p:txBody>
      </p:sp>
      <p:pic>
        <p:nvPicPr>
          <p:cNvPr id="281" name="Google Shape;281;p40"/>
          <p:cNvPicPr preferRelativeResize="0"/>
          <p:nvPr/>
        </p:nvPicPr>
        <p:blipFill>
          <a:blip r:embed="rId4">
            <a:alphaModFix/>
          </a:blip>
          <a:stretch>
            <a:fillRect/>
          </a:stretch>
        </p:blipFill>
        <p:spPr>
          <a:xfrm>
            <a:off x="5887828" y="260000"/>
            <a:ext cx="2630625" cy="2020350"/>
          </a:xfrm>
          <a:prstGeom prst="rect">
            <a:avLst/>
          </a:prstGeom>
          <a:noFill/>
          <a:ln>
            <a:noFill/>
          </a:ln>
        </p:spPr>
      </p:pic>
      <p:sp>
        <p:nvSpPr>
          <p:cNvPr id="282" name="Google Shape;282;p40"/>
          <p:cNvSpPr txBox="1"/>
          <p:nvPr/>
        </p:nvSpPr>
        <p:spPr>
          <a:xfrm>
            <a:off x="5887778" y="2280350"/>
            <a:ext cx="2630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5"/>
              </a:rPr>
              <a:t>https://quizlet.com/ch/305732387/27-art-ossis-pisiformis-flash-cards/</a:t>
            </a:r>
            <a:r>
              <a:rPr lang="sk" sz="800"/>
              <a:t> </a:t>
            </a:r>
            <a:endParaRPr sz="800"/>
          </a:p>
        </p:txBody>
      </p:sp>
      <p:sp>
        <p:nvSpPr>
          <p:cNvPr id="283" name="Google Shape;283;p40"/>
          <p:cNvSpPr txBox="1"/>
          <p:nvPr/>
        </p:nvSpPr>
        <p:spPr>
          <a:xfrm>
            <a:off x="4503500" y="44678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6"/>
              </a:rPr>
              <a:t>https://is.muni.cz/do/fsps/e-learning/kineziologie/auth/pages/zapesti_rad_uln.html</a:t>
            </a:r>
            <a:r>
              <a:rPr lang="sk" sz="800"/>
              <a:t> </a:t>
            </a:r>
            <a:endParaRPr sz="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Articulatio ossis piriformis</a:t>
            </a:r>
            <a:endParaRPr/>
          </a:p>
          <a:p>
            <a:pPr indent="0" lvl="0" marL="0" rtl="0" algn="l">
              <a:spcBef>
                <a:spcPts val="0"/>
              </a:spcBef>
              <a:spcAft>
                <a:spcPts val="0"/>
              </a:spcAft>
              <a:buNone/>
            </a:pPr>
            <a:r>
              <a:t/>
            </a:r>
            <a:endParaRPr/>
          </a:p>
        </p:txBody>
      </p:sp>
      <p:sp>
        <p:nvSpPr>
          <p:cNvPr id="289" name="Google Shape;289;p41"/>
          <p:cNvSpPr txBox="1"/>
          <p:nvPr/>
        </p:nvSpPr>
        <p:spPr>
          <a:xfrm>
            <a:off x="540000" y="1075850"/>
            <a:ext cx="3100200" cy="2539800"/>
          </a:xfrm>
          <a:prstGeom prst="rect">
            <a:avLst/>
          </a:prstGeom>
          <a:noFill/>
          <a:ln>
            <a:noFill/>
          </a:ln>
        </p:spPr>
        <p:txBody>
          <a:bodyPr anchorCtr="0" anchor="t" bIns="91425" lIns="91425" spcFirstLastPara="1" rIns="91425" wrap="square" tIns="91425">
            <a:spAutoFit/>
          </a:bodyPr>
          <a:lstStyle/>
          <a:p>
            <a:pPr indent="-342900" lvl="0" marL="457200" rtl="0" algn="l">
              <a:lnSpc>
                <a:spcPct val="150000"/>
              </a:lnSpc>
              <a:spcBef>
                <a:spcPts val="0"/>
              </a:spcBef>
              <a:spcAft>
                <a:spcPts val="0"/>
              </a:spcAft>
              <a:buClr>
                <a:schemeClr val="dk2"/>
              </a:buClr>
              <a:buSzPts val="1800"/>
              <a:buChar char="●"/>
            </a:pPr>
            <a:r>
              <a:rPr b="1" lang="sk" sz="1800">
                <a:solidFill>
                  <a:schemeClr val="dk1"/>
                </a:solidFill>
              </a:rPr>
              <a:t>lig. pisohamatum –</a:t>
            </a:r>
            <a:r>
              <a:rPr lang="sk" sz="1800">
                <a:solidFill>
                  <a:schemeClr val="dk1"/>
                </a:solidFill>
              </a:rPr>
              <a:t> mezi os pisiforme a hamulus ossis hamati​</a:t>
            </a:r>
            <a:endParaRPr sz="1800">
              <a:solidFill>
                <a:schemeClr val="dk1"/>
              </a:solidFill>
            </a:endParaRPr>
          </a:p>
          <a:p>
            <a:pPr indent="-342900" lvl="0" marL="457200" rtl="0" algn="l">
              <a:lnSpc>
                <a:spcPct val="150000"/>
              </a:lnSpc>
              <a:spcBef>
                <a:spcPts val="0"/>
              </a:spcBef>
              <a:spcAft>
                <a:spcPts val="0"/>
              </a:spcAft>
              <a:buClr>
                <a:schemeClr val="dk2"/>
              </a:buClr>
              <a:buSzPts val="1800"/>
              <a:buChar char="●"/>
            </a:pPr>
            <a:r>
              <a:rPr b="1" lang="sk" sz="1800">
                <a:solidFill>
                  <a:schemeClr val="dk1"/>
                </a:solidFill>
              </a:rPr>
              <a:t>lig. pisometacarpale –</a:t>
            </a:r>
            <a:r>
              <a:rPr lang="sk" sz="1800">
                <a:solidFill>
                  <a:schemeClr val="dk1"/>
                </a:solidFill>
              </a:rPr>
              <a:t> spojuje os pisiforme s bazí 4. 5. metacarpu</a:t>
            </a:r>
            <a:endParaRPr sz="1800"/>
          </a:p>
        </p:txBody>
      </p:sp>
      <p:pic>
        <p:nvPicPr>
          <p:cNvPr id="290" name="Google Shape;290;p41"/>
          <p:cNvPicPr preferRelativeResize="0"/>
          <p:nvPr/>
        </p:nvPicPr>
        <p:blipFill>
          <a:blip r:embed="rId3">
            <a:alphaModFix/>
          </a:blip>
          <a:stretch>
            <a:fillRect/>
          </a:stretch>
        </p:blipFill>
        <p:spPr>
          <a:xfrm>
            <a:off x="3549425" y="1075850"/>
            <a:ext cx="4077400" cy="3732950"/>
          </a:xfrm>
          <a:prstGeom prst="rect">
            <a:avLst/>
          </a:prstGeom>
          <a:noFill/>
          <a:ln>
            <a:noFill/>
          </a:ln>
        </p:spPr>
      </p:pic>
      <p:sp>
        <p:nvSpPr>
          <p:cNvPr id="291" name="Google Shape;291;p41"/>
          <p:cNvSpPr txBox="1"/>
          <p:nvPr/>
        </p:nvSpPr>
        <p:spPr>
          <a:xfrm>
            <a:off x="4088125" y="48088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https://en.wikipedia.org/wiki/Palmar_radiocarpal_ligament</a:t>
            </a:r>
            <a:r>
              <a:rPr lang="sk" sz="800"/>
              <a:t> </a:t>
            </a:r>
            <a:endParaRPr sz="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 carpometacarpales</a:t>
            </a:r>
            <a:endParaRPr/>
          </a:p>
        </p:txBody>
      </p:sp>
      <p:sp>
        <p:nvSpPr>
          <p:cNvPr id="297" name="Google Shape;297;p4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23850" lvl="0" marL="457200" rtl="0" algn="l">
              <a:lnSpc>
                <a:spcPct val="115000"/>
              </a:lnSpc>
              <a:spcBef>
                <a:spcPts val="0"/>
              </a:spcBef>
              <a:spcAft>
                <a:spcPts val="0"/>
              </a:spcAft>
              <a:buSzPts val="1500"/>
              <a:buChar char="●"/>
            </a:pPr>
            <a:r>
              <a:rPr lang="sk" sz="1500"/>
              <a:t>spojení distální řady karpálních kostí s metakarpy​</a:t>
            </a:r>
            <a:endParaRPr sz="1500"/>
          </a:p>
          <a:p>
            <a:pPr indent="-323850" lvl="0" marL="457200" rtl="0" algn="l">
              <a:lnSpc>
                <a:spcPct val="115000"/>
              </a:lnSpc>
              <a:spcBef>
                <a:spcPts val="0"/>
              </a:spcBef>
              <a:spcAft>
                <a:spcPts val="0"/>
              </a:spcAft>
              <a:buSzPts val="1500"/>
              <a:buChar char="●"/>
            </a:pPr>
            <a:r>
              <a:rPr lang="sk" sz="1500"/>
              <a:t>jsou doplněny articulationes intermetacarpales​</a:t>
            </a:r>
            <a:endParaRPr sz="1500"/>
          </a:p>
          <a:p>
            <a:pPr indent="-323850" lvl="0" marL="457200" rtl="0" algn="l">
              <a:lnSpc>
                <a:spcPct val="115000"/>
              </a:lnSpc>
              <a:spcBef>
                <a:spcPts val="0"/>
              </a:spcBef>
              <a:spcAft>
                <a:spcPts val="0"/>
              </a:spcAft>
              <a:buSzPts val="1500"/>
              <a:buChar char="●"/>
            </a:pPr>
            <a:r>
              <a:rPr b="1" i="1" lang="sk" sz="1500"/>
              <a:t>Art. carpometacarpalis pollicis</a:t>
            </a:r>
            <a:r>
              <a:rPr lang="sk" sz="1500"/>
              <a:t>​</a:t>
            </a:r>
            <a:endParaRPr sz="1500"/>
          </a:p>
          <a:p>
            <a:pPr indent="-323850" lvl="0" marL="457200" rtl="0" algn="l">
              <a:lnSpc>
                <a:spcPct val="115000"/>
              </a:lnSpc>
              <a:spcBef>
                <a:spcPts val="0"/>
              </a:spcBef>
              <a:spcAft>
                <a:spcPts val="0"/>
              </a:spcAft>
              <a:buSzPts val="1500"/>
              <a:buChar char="●"/>
            </a:pPr>
            <a:r>
              <a:rPr lang="sk" sz="1500"/>
              <a:t>sedlovitý kloub (articulatio sellaris)​</a:t>
            </a:r>
            <a:endParaRPr sz="1500"/>
          </a:p>
          <a:p>
            <a:pPr indent="-323850" lvl="0" marL="457200" rtl="0" algn="l">
              <a:lnSpc>
                <a:spcPct val="115000"/>
              </a:lnSpc>
              <a:spcBef>
                <a:spcPts val="0"/>
              </a:spcBef>
              <a:spcAft>
                <a:spcPts val="0"/>
              </a:spcAft>
              <a:buSzPts val="1500"/>
              <a:buChar char="●"/>
            </a:pPr>
            <a:r>
              <a:rPr lang="sk" sz="1500"/>
              <a:t>mezi os trapezium a bazí 1. metakarpu​</a:t>
            </a:r>
            <a:endParaRPr sz="1500"/>
          </a:p>
          <a:p>
            <a:pPr indent="-323850" lvl="0" marL="457200" rtl="0" algn="l">
              <a:lnSpc>
                <a:spcPct val="115000"/>
              </a:lnSpc>
              <a:spcBef>
                <a:spcPts val="0"/>
              </a:spcBef>
              <a:spcAft>
                <a:spcPts val="0"/>
              </a:spcAft>
              <a:buSzPts val="1500"/>
              <a:buChar char="●"/>
            </a:pPr>
            <a:r>
              <a:rPr i="1" lang="sk" sz="1500"/>
              <a:t>PF, DF, ABD, ADD, rotace&gt; opozice x reposice palce</a:t>
            </a:r>
            <a:r>
              <a:rPr lang="sk" sz="1500"/>
              <a:t>​</a:t>
            </a:r>
            <a:endParaRPr sz="1500"/>
          </a:p>
          <a:p>
            <a:pPr indent="-323850" lvl="0" marL="457200" rtl="0" algn="l">
              <a:lnSpc>
                <a:spcPct val="115000"/>
              </a:lnSpc>
              <a:spcBef>
                <a:spcPts val="0"/>
              </a:spcBef>
              <a:spcAft>
                <a:spcPts val="0"/>
              </a:spcAft>
              <a:buSzPts val="1500"/>
              <a:buChar char="●"/>
            </a:pPr>
            <a:r>
              <a:rPr i="1" lang="sk" sz="1500"/>
              <a:t>Rotace - max. redukce kontaktu artikulačních ploch- velice zranitelná pozice</a:t>
            </a:r>
            <a:r>
              <a:rPr lang="sk" sz="1500"/>
              <a:t>​</a:t>
            </a:r>
            <a:endParaRPr sz="1500"/>
          </a:p>
          <a:p>
            <a:pPr indent="-323850" lvl="0" marL="457200" rtl="0" algn="l">
              <a:lnSpc>
                <a:spcPct val="115000"/>
              </a:lnSpc>
              <a:spcBef>
                <a:spcPts val="0"/>
              </a:spcBef>
              <a:spcAft>
                <a:spcPts val="0"/>
              </a:spcAft>
              <a:buSzPts val="1500"/>
              <a:buChar char="●"/>
            </a:pPr>
            <a:r>
              <a:rPr b="1" i="1" lang="sk" sz="1500"/>
              <a:t>Artt. carpometacarpales 2. – 5. metakarpu</a:t>
            </a:r>
            <a:r>
              <a:rPr lang="sk" sz="1500"/>
              <a:t>​</a:t>
            </a:r>
            <a:endParaRPr sz="1500"/>
          </a:p>
          <a:p>
            <a:pPr indent="-323850" lvl="0" marL="457200" rtl="0" algn="l">
              <a:lnSpc>
                <a:spcPct val="115000"/>
              </a:lnSpc>
              <a:spcBef>
                <a:spcPts val="0"/>
              </a:spcBef>
              <a:spcAft>
                <a:spcPts val="0"/>
              </a:spcAft>
              <a:buSzPts val="1500"/>
              <a:buChar char="●"/>
            </a:pPr>
            <a:r>
              <a:rPr lang="sk" sz="1500"/>
              <a:t>tvořeny plochými kloubními ploškami distální řady karpálních kostí a proximálními styčnými ploškami na bazi 2. až 5. metakarpu​</a:t>
            </a:r>
            <a:endParaRPr sz="1500"/>
          </a:p>
          <a:p>
            <a:pPr indent="0" lvl="0" marL="0" rtl="0" algn="l">
              <a:lnSpc>
                <a:spcPct val="115000"/>
              </a:lnSpc>
              <a:spcBef>
                <a:spcPts val="0"/>
              </a:spcBef>
              <a:spcAft>
                <a:spcPts val="0"/>
              </a:spcAft>
              <a:buNone/>
            </a:pPr>
            <a:r>
              <a:rPr b="1" lang="sk" sz="1500"/>
              <a:t>vazy:​</a:t>
            </a:r>
            <a:endParaRPr b="1" sz="1500"/>
          </a:p>
          <a:p>
            <a:pPr indent="-323850" lvl="0" marL="457200" rtl="0" algn="l">
              <a:lnSpc>
                <a:spcPct val="115000"/>
              </a:lnSpc>
              <a:spcBef>
                <a:spcPts val="0"/>
              </a:spcBef>
              <a:spcAft>
                <a:spcPts val="0"/>
              </a:spcAft>
              <a:buSzPts val="1500"/>
              <a:buChar char="●"/>
            </a:pPr>
            <a:r>
              <a:rPr lang="sk" sz="1500"/>
              <a:t>ligg. carpometacarpalia palmaria​</a:t>
            </a:r>
            <a:endParaRPr sz="1500"/>
          </a:p>
          <a:p>
            <a:pPr indent="-323850" lvl="0" marL="457200" rtl="0" algn="l">
              <a:lnSpc>
                <a:spcPct val="115000"/>
              </a:lnSpc>
              <a:spcBef>
                <a:spcPts val="0"/>
              </a:spcBef>
              <a:spcAft>
                <a:spcPts val="0"/>
              </a:spcAft>
              <a:buSzPts val="1500"/>
              <a:buChar char="●"/>
            </a:pPr>
            <a:r>
              <a:rPr lang="sk" sz="1500"/>
              <a:t>ligg. carpometacarpalia dorsalia​</a:t>
            </a:r>
            <a:endParaRPr sz="1500"/>
          </a:p>
          <a:p>
            <a:pPr indent="-323850" lvl="0" marL="457200" rtl="0" algn="l">
              <a:lnSpc>
                <a:spcPct val="115000"/>
              </a:lnSpc>
              <a:spcBef>
                <a:spcPts val="0"/>
              </a:spcBef>
              <a:spcAft>
                <a:spcPts val="0"/>
              </a:spcAft>
              <a:buSzPts val="1500"/>
              <a:buChar char="●"/>
            </a:pPr>
            <a:r>
              <a:rPr lang="sk" sz="1500"/>
              <a:t>ligg. carpometacarpalia interossea</a:t>
            </a:r>
            <a:endParaRPr sz="1500"/>
          </a:p>
          <a:p>
            <a:pPr indent="0" lvl="0" marL="0" rtl="0" algn="l">
              <a:spcBef>
                <a:spcPts val="0"/>
              </a:spcBef>
              <a:spcAft>
                <a:spcPts val="0"/>
              </a:spcAft>
              <a:buNone/>
            </a:pPr>
            <a:r>
              <a:t/>
            </a:r>
            <a:endParaRPr/>
          </a:p>
        </p:txBody>
      </p:sp>
      <p:pic>
        <p:nvPicPr>
          <p:cNvPr id="298" name="Google Shape;298;p42"/>
          <p:cNvPicPr preferRelativeResize="0"/>
          <p:nvPr/>
        </p:nvPicPr>
        <p:blipFill>
          <a:blip r:embed="rId3">
            <a:alphaModFix/>
          </a:blip>
          <a:stretch>
            <a:fillRect/>
          </a:stretch>
        </p:blipFill>
        <p:spPr>
          <a:xfrm>
            <a:off x="6101450" y="44200"/>
            <a:ext cx="2025625" cy="2844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 metacarpophalangeae</a:t>
            </a:r>
            <a:endParaRPr/>
          </a:p>
        </p:txBody>
      </p:sp>
      <p:sp>
        <p:nvSpPr>
          <p:cNvPr id="304" name="Google Shape;304;p43"/>
          <p:cNvSpPr txBox="1"/>
          <p:nvPr>
            <p:ph idx="1" type="body"/>
          </p:nvPr>
        </p:nvSpPr>
        <p:spPr>
          <a:xfrm>
            <a:off x="540000" y="1269000"/>
            <a:ext cx="6261000" cy="3105000"/>
          </a:xfrm>
          <a:prstGeom prst="rect">
            <a:avLst/>
          </a:prstGeom>
        </p:spPr>
        <p:txBody>
          <a:bodyPr anchorCtr="0" anchor="t" bIns="0" lIns="0" spcFirstLastPara="1" rIns="0" wrap="square" tIns="0">
            <a:noAutofit/>
          </a:bodyPr>
          <a:lstStyle/>
          <a:p>
            <a:pPr indent="-304800" lvl="0" marL="457200" rtl="0" algn="l">
              <a:lnSpc>
                <a:spcPct val="150000"/>
              </a:lnSpc>
              <a:spcBef>
                <a:spcPts val="0"/>
              </a:spcBef>
              <a:spcAft>
                <a:spcPts val="0"/>
              </a:spcAft>
              <a:buSzPts val="1200"/>
              <a:buChar char="●"/>
            </a:pPr>
            <a:r>
              <a:rPr lang="sk" sz="1200"/>
              <a:t>klouby spojující hlavice metakarpálních kostí a proximální falangy prstů​</a:t>
            </a:r>
            <a:endParaRPr sz="1200"/>
          </a:p>
          <a:p>
            <a:pPr indent="-304800" lvl="0" marL="457200" rtl="0" algn="l">
              <a:lnSpc>
                <a:spcPct val="150000"/>
              </a:lnSpc>
              <a:spcBef>
                <a:spcPts val="0"/>
              </a:spcBef>
              <a:spcAft>
                <a:spcPts val="0"/>
              </a:spcAft>
              <a:buSzPts val="1200"/>
              <a:buChar char="●"/>
            </a:pPr>
            <a:r>
              <a:rPr lang="sk" sz="1200"/>
              <a:t>art. metacarpophalangea pollicis – kloub kladkový, ostatní kulovité​</a:t>
            </a:r>
            <a:endParaRPr sz="1200"/>
          </a:p>
          <a:p>
            <a:pPr indent="0" lvl="0" marL="0" rtl="0" algn="l">
              <a:lnSpc>
                <a:spcPct val="150000"/>
              </a:lnSpc>
              <a:spcBef>
                <a:spcPts val="0"/>
              </a:spcBef>
              <a:spcAft>
                <a:spcPts val="0"/>
              </a:spcAft>
              <a:buNone/>
            </a:pPr>
            <a:r>
              <a:rPr lang="sk" sz="1200"/>
              <a:t>kloubní pouzdra jsou poměrně volná, </a:t>
            </a:r>
            <a:r>
              <a:rPr lang="sk" sz="1200"/>
              <a:t>zesílená</a:t>
            </a:r>
            <a:r>
              <a:rPr lang="sk" sz="1200"/>
              <a:t> vazy:​</a:t>
            </a:r>
            <a:endParaRPr sz="1200"/>
          </a:p>
          <a:p>
            <a:pPr indent="-304800" lvl="0" marL="457200" rtl="0" algn="l">
              <a:lnSpc>
                <a:spcPct val="150000"/>
              </a:lnSpc>
              <a:spcBef>
                <a:spcPts val="0"/>
              </a:spcBef>
              <a:spcAft>
                <a:spcPts val="0"/>
              </a:spcAft>
              <a:buSzPts val="1200"/>
              <a:buChar char="●"/>
            </a:pPr>
            <a:r>
              <a:rPr b="1" lang="sk" sz="1200"/>
              <a:t>ligg. collateralia –</a:t>
            </a:r>
            <a:r>
              <a:rPr lang="sk" sz="1200"/>
              <a:t> zesilují pouzdra po stranách​</a:t>
            </a:r>
            <a:endParaRPr sz="1200"/>
          </a:p>
          <a:p>
            <a:pPr indent="-304800" lvl="0" marL="457200" rtl="0" algn="l">
              <a:lnSpc>
                <a:spcPct val="150000"/>
              </a:lnSpc>
              <a:spcBef>
                <a:spcPts val="0"/>
              </a:spcBef>
              <a:spcAft>
                <a:spcPts val="0"/>
              </a:spcAft>
              <a:buSzPts val="1200"/>
              <a:buChar char="●"/>
            </a:pPr>
            <a:r>
              <a:rPr b="1" lang="sk" sz="1200"/>
              <a:t>ligg. palmaria –</a:t>
            </a:r>
            <a:r>
              <a:rPr lang="sk" sz="1200"/>
              <a:t> pruhovitá zesílení na dlaňové straně puzder, jsou doplněna destičkou z vazivové chrupavky, </a:t>
            </a:r>
            <a:r>
              <a:rPr i="1" lang="sk" sz="1200"/>
              <a:t>fibrocartilago palmaris</a:t>
            </a:r>
            <a:r>
              <a:rPr lang="sk" sz="1200"/>
              <a:t>, ta zesiluje pouzdro a zvětšuje kloubní jamku​</a:t>
            </a:r>
            <a:endParaRPr sz="1200"/>
          </a:p>
          <a:p>
            <a:pPr indent="-304800" lvl="0" marL="457200" rtl="0" algn="l">
              <a:lnSpc>
                <a:spcPct val="150000"/>
              </a:lnSpc>
              <a:spcBef>
                <a:spcPts val="0"/>
              </a:spcBef>
              <a:spcAft>
                <a:spcPts val="0"/>
              </a:spcAft>
              <a:buSzPts val="1200"/>
              <a:buChar char="●"/>
            </a:pPr>
            <a:r>
              <a:rPr b="1" lang="sk" sz="1200"/>
              <a:t>ligg. metacarpale transversum profundum –</a:t>
            </a:r>
            <a:r>
              <a:rPr lang="sk" sz="1200"/>
              <a:t> souborný název pro vazy, jež propojují navzájem pouzdra sousedních metakarpofalangových kloubů​</a:t>
            </a:r>
            <a:endParaRPr sz="1200"/>
          </a:p>
          <a:p>
            <a:pPr indent="0" lvl="0" marL="0" rtl="0" algn="l">
              <a:lnSpc>
                <a:spcPct val="150000"/>
              </a:lnSpc>
              <a:spcBef>
                <a:spcPts val="0"/>
              </a:spcBef>
              <a:spcAft>
                <a:spcPts val="0"/>
              </a:spcAft>
              <a:buNone/>
            </a:pPr>
            <a:r>
              <a:rPr b="1" lang="sk" sz="1200"/>
              <a:t>Pohyby: </a:t>
            </a:r>
            <a:r>
              <a:rPr i="1" lang="sk" sz="1200"/>
              <a:t>FL(70-90°), EX, ABD (20-25°), ADD (složený pohyb cirkumdukce, rotace pouze pasivně)</a:t>
            </a:r>
            <a:r>
              <a:rPr lang="sk" sz="1200"/>
              <a:t>​</a:t>
            </a:r>
            <a:endParaRPr sz="1200"/>
          </a:p>
          <a:p>
            <a:pPr indent="-304800" lvl="0" marL="457200" rtl="0" algn="l">
              <a:lnSpc>
                <a:spcPct val="150000"/>
              </a:lnSpc>
              <a:spcBef>
                <a:spcPts val="0"/>
              </a:spcBef>
              <a:spcAft>
                <a:spcPts val="0"/>
              </a:spcAft>
              <a:buSzPts val="1200"/>
              <a:buChar char="●"/>
            </a:pPr>
            <a:r>
              <a:rPr b="1" lang="sk" sz="1200"/>
              <a:t>ABD, ADD –</a:t>
            </a:r>
            <a:r>
              <a:rPr lang="sk" sz="1200"/>
              <a:t> možná pouze při nataženém prstu​</a:t>
            </a:r>
            <a:endParaRPr sz="1200"/>
          </a:p>
          <a:p>
            <a:pPr indent="-304800" lvl="0" marL="457200" rtl="0" algn="l">
              <a:lnSpc>
                <a:spcPct val="150000"/>
              </a:lnSpc>
              <a:spcBef>
                <a:spcPts val="0"/>
              </a:spcBef>
              <a:spcAft>
                <a:spcPts val="0"/>
              </a:spcAft>
              <a:buSzPts val="1200"/>
              <a:buChar char="●"/>
            </a:pPr>
            <a:r>
              <a:rPr lang="sk" sz="1200"/>
              <a:t>kombinacemi vzniká </a:t>
            </a:r>
            <a:r>
              <a:rPr b="1" lang="sk" sz="1200"/>
              <a:t>cirkumdukce</a:t>
            </a:r>
            <a:r>
              <a:rPr lang="sk" sz="1200"/>
              <a:t>​</a:t>
            </a:r>
            <a:endParaRPr sz="1200"/>
          </a:p>
          <a:p>
            <a:pPr indent="0" lvl="0" marL="0" rtl="0" algn="l">
              <a:lnSpc>
                <a:spcPct val="150000"/>
              </a:lnSpc>
              <a:spcBef>
                <a:spcPts val="0"/>
              </a:spcBef>
              <a:spcAft>
                <a:spcPts val="0"/>
              </a:spcAft>
              <a:buNone/>
            </a:pPr>
            <a:r>
              <a:t/>
            </a:r>
            <a:endParaRPr sz="1900"/>
          </a:p>
        </p:txBody>
      </p:sp>
      <p:pic>
        <p:nvPicPr>
          <p:cNvPr id="305" name="Google Shape;305;p43"/>
          <p:cNvPicPr preferRelativeResize="0"/>
          <p:nvPr/>
        </p:nvPicPr>
        <p:blipFill>
          <a:blip r:embed="rId3">
            <a:alphaModFix/>
          </a:blip>
          <a:stretch>
            <a:fillRect/>
          </a:stretch>
        </p:blipFill>
        <p:spPr>
          <a:xfrm>
            <a:off x="6800850" y="0"/>
            <a:ext cx="2343150" cy="2809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 Interphalangeae manus</a:t>
            </a:r>
            <a:endParaRPr/>
          </a:p>
        </p:txBody>
      </p:sp>
      <p:sp>
        <p:nvSpPr>
          <p:cNvPr id="311" name="Google Shape;311;p44"/>
          <p:cNvSpPr txBox="1"/>
          <p:nvPr>
            <p:ph idx="1" type="body"/>
          </p:nvPr>
        </p:nvSpPr>
        <p:spPr>
          <a:xfrm>
            <a:off x="540000" y="1158475"/>
            <a:ext cx="5186700" cy="3105000"/>
          </a:xfrm>
          <a:prstGeom prst="rect">
            <a:avLst/>
          </a:prstGeom>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sk" sz="1400"/>
              <a:t>Jedná se o kladkové klouby (art. trochlearis)​</a:t>
            </a:r>
            <a:endParaRPr sz="1400"/>
          </a:p>
          <a:p>
            <a:pPr indent="-317500" lvl="0" marL="457200" rtl="0" algn="l">
              <a:lnSpc>
                <a:spcPct val="150000"/>
              </a:lnSpc>
              <a:spcBef>
                <a:spcPts val="0"/>
              </a:spcBef>
              <a:spcAft>
                <a:spcPts val="0"/>
              </a:spcAft>
              <a:buSzPts val="1400"/>
              <a:buChar char="●"/>
            </a:pPr>
            <a:r>
              <a:rPr lang="sk" sz="1400"/>
              <a:t>Hlavice má tvar kladky s vodící rýhou</a:t>
            </a:r>
            <a:r>
              <a:rPr lang="sk" sz="1400"/>
              <a:t> </a:t>
            </a:r>
            <a:r>
              <a:rPr lang="sk" sz="1400"/>
              <a:t>na hlavicích prox. a med. článků, jamka na bazích med. a dist. článků je oploštělá vodící hranou​</a:t>
            </a:r>
            <a:endParaRPr sz="1400"/>
          </a:p>
          <a:p>
            <a:pPr indent="0" lvl="0" marL="0" rtl="0" algn="l">
              <a:lnSpc>
                <a:spcPct val="150000"/>
              </a:lnSpc>
              <a:spcBef>
                <a:spcPts val="0"/>
              </a:spcBef>
              <a:spcAft>
                <a:spcPts val="0"/>
              </a:spcAft>
              <a:buNone/>
            </a:pPr>
            <a:r>
              <a:rPr b="1" lang="sk" sz="1400"/>
              <a:t>Vazy:​</a:t>
            </a:r>
            <a:endParaRPr b="1" sz="1400"/>
          </a:p>
          <a:p>
            <a:pPr indent="-317500" lvl="0" marL="457200" rtl="0" algn="l">
              <a:lnSpc>
                <a:spcPct val="150000"/>
              </a:lnSpc>
              <a:spcBef>
                <a:spcPts val="0"/>
              </a:spcBef>
              <a:spcAft>
                <a:spcPts val="0"/>
              </a:spcAft>
              <a:buSzPts val="1400"/>
              <a:buChar char="●"/>
            </a:pPr>
            <a:r>
              <a:rPr b="1" lang="sk" sz="1400"/>
              <a:t>ligg. palmaria –</a:t>
            </a:r>
            <a:r>
              <a:rPr lang="sk" sz="1400"/>
              <a:t> doplněná ve fibrocartilagines palmares, zesilují a doplňují kloubní jamky na dlaňové straně, jsou k nim připojeny vnější vazivové šlachové pochvy flexorů prstů​</a:t>
            </a:r>
            <a:endParaRPr sz="1400"/>
          </a:p>
          <a:p>
            <a:pPr indent="-317500" lvl="0" marL="457200" rtl="0" algn="l">
              <a:lnSpc>
                <a:spcPct val="150000"/>
              </a:lnSpc>
              <a:spcBef>
                <a:spcPts val="0"/>
              </a:spcBef>
              <a:spcAft>
                <a:spcPts val="0"/>
              </a:spcAft>
              <a:buSzPts val="1400"/>
              <a:buChar char="●"/>
            </a:pPr>
            <a:r>
              <a:rPr b="1" lang="sk" sz="1400"/>
              <a:t>ligg. collateralia – </a:t>
            </a:r>
            <a:r>
              <a:rPr lang="sk" sz="1400"/>
              <a:t>zesilují kloubní pouzdro po stranách​</a:t>
            </a:r>
            <a:endParaRPr sz="1400"/>
          </a:p>
          <a:p>
            <a:pPr indent="-317500" lvl="0" marL="457200" rtl="0" algn="l">
              <a:lnSpc>
                <a:spcPct val="150000"/>
              </a:lnSpc>
              <a:spcBef>
                <a:spcPts val="0"/>
              </a:spcBef>
              <a:spcAft>
                <a:spcPts val="0"/>
              </a:spcAft>
              <a:buSzPts val="1400"/>
              <a:buChar char="●"/>
            </a:pPr>
            <a:r>
              <a:rPr i="1" lang="sk" sz="1400"/>
              <a:t>V PIP FL 110-130°</a:t>
            </a:r>
            <a:r>
              <a:rPr lang="sk" sz="1400"/>
              <a:t>​</a:t>
            </a:r>
            <a:endParaRPr sz="1400"/>
          </a:p>
          <a:p>
            <a:pPr indent="-317500" lvl="0" marL="457200" rtl="0" algn="l">
              <a:lnSpc>
                <a:spcPct val="150000"/>
              </a:lnSpc>
              <a:spcBef>
                <a:spcPts val="0"/>
              </a:spcBef>
              <a:spcAft>
                <a:spcPts val="0"/>
              </a:spcAft>
              <a:buSzPts val="1400"/>
              <a:buChar char="●"/>
            </a:pPr>
            <a:r>
              <a:rPr i="1" lang="sk" sz="1400"/>
              <a:t>V DIP FL 70-100°</a:t>
            </a:r>
            <a:endParaRPr i="1" sz="1400"/>
          </a:p>
          <a:p>
            <a:pPr indent="0" lvl="0" marL="0" rtl="0" algn="l">
              <a:lnSpc>
                <a:spcPct val="150000"/>
              </a:lnSpc>
              <a:spcBef>
                <a:spcPts val="0"/>
              </a:spcBef>
              <a:spcAft>
                <a:spcPts val="0"/>
              </a:spcAft>
              <a:buNone/>
            </a:pPr>
            <a:r>
              <a:t/>
            </a:r>
            <a:endParaRPr/>
          </a:p>
        </p:txBody>
      </p:sp>
      <p:sp>
        <p:nvSpPr>
          <p:cNvPr id="312" name="Google Shape;312;p44"/>
          <p:cNvSpPr txBox="1"/>
          <p:nvPr/>
        </p:nvSpPr>
        <p:spPr>
          <a:xfrm>
            <a:off x="5791950" y="3765500"/>
            <a:ext cx="3043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3"/>
              </a:rPr>
              <a:t>https://radiopaedia.org/articles/interphalangeal-joint-of-the-hand</a:t>
            </a:r>
            <a:r>
              <a:rPr lang="sk" sz="800"/>
              <a:t> </a:t>
            </a:r>
            <a:endParaRPr sz="800"/>
          </a:p>
        </p:txBody>
      </p:sp>
      <p:pic>
        <p:nvPicPr>
          <p:cNvPr id="313" name="Google Shape;313;p44"/>
          <p:cNvPicPr preferRelativeResize="0"/>
          <p:nvPr/>
        </p:nvPicPr>
        <p:blipFill>
          <a:blip r:embed="rId4">
            <a:alphaModFix/>
          </a:blip>
          <a:stretch>
            <a:fillRect/>
          </a:stretch>
        </p:blipFill>
        <p:spPr>
          <a:xfrm>
            <a:off x="5879100" y="1031100"/>
            <a:ext cx="2582000" cy="2582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Ligamenta na dorzální straně ruky</a:t>
            </a:r>
            <a:endParaRPr/>
          </a:p>
        </p:txBody>
      </p:sp>
      <p:sp>
        <p:nvSpPr>
          <p:cNvPr id="319" name="Google Shape;319;p4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i="1" lang="sk" sz="1800"/>
              <a:t>1 - lig. radiocarpale dorsale</a:t>
            </a:r>
            <a:r>
              <a:rPr lang="sk" sz="1800"/>
              <a:t>​</a:t>
            </a:r>
            <a:endParaRPr sz="1800"/>
          </a:p>
          <a:p>
            <a:pPr indent="0" lvl="0" marL="0" rtl="0" algn="l">
              <a:lnSpc>
                <a:spcPct val="150000"/>
              </a:lnSpc>
              <a:spcBef>
                <a:spcPts val="0"/>
              </a:spcBef>
              <a:spcAft>
                <a:spcPts val="0"/>
              </a:spcAft>
              <a:buClr>
                <a:schemeClr val="dk1"/>
              </a:buClr>
              <a:buSzPts val="1100"/>
              <a:buFont typeface="Arial"/>
              <a:buNone/>
            </a:pPr>
            <a:r>
              <a:rPr i="1" lang="sk" sz="1800"/>
              <a:t>2 - ligg. intercarpalia dorsalia</a:t>
            </a:r>
            <a:r>
              <a:rPr lang="sk" sz="1800"/>
              <a:t>​</a:t>
            </a:r>
            <a:endParaRPr sz="1800"/>
          </a:p>
          <a:p>
            <a:pPr indent="0" lvl="0" marL="0" rtl="0" algn="l">
              <a:lnSpc>
                <a:spcPct val="150000"/>
              </a:lnSpc>
              <a:spcBef>
                <a:spcPts val="0"/>
              </a:spcBef>
              <a:spcAft>
                <a:spcPts val="0"/>
              </a:spcAft>
              <a:buClr>
                <a:schemeClr val="dk1"/>
              </a:buClr>
              <a:buSzPts val="1100"/>
              <a:buFont typeface="Arial"/>
              <a:buNone/>
            </a:pPr>
            <a:r>
              <a:rPr i="1" lang="sk" sz="1800"/>
              <a:t>3 - ligg. carpometacarpalia dorsalia</a:t>
            </a:r>
            <a:r>
              <a:rPr lang="sk" sz="1800"/>
              <a:t>​</a:t>
            </a:r>
            <a:endParaRPr sz="1800"/>
          </a:p>
          <a:p>
            <a:pPr indent="0" lvl="0" marL="0" rtl="0" algn="l">
              <a:lnSpc>
                <a:spcPct val="150000"/>
              </a:lnSpc>
              <a:spcBef>
                <a:spcPts val="0"/>
              </a:spcBef>
              <a:spcAft>
                <a:spcPts val="0"/>
              </a:spcAft>
              <a:buClr>
                <a:schemeClr val="dk1"/>
              </a:buClr>
              <a:buSzPts val="1100"/>
              <a:buFont typeface="Arial"/>
              <a:buNone/>
            </a:pPr>
            <a:r>
              <a:rPr i="1" lang="sk" sz="1800"/>
              <a:t>4 - ligg. metacarpalia dorsalia</a:t>
            </a:r>
            <a:r>
              <a:rPr lang="sk" sz="1800"/>
              <a:t>​</a:t>
            </a:r>
            <a:endParaRPr sz="1800"/>
          </a:p>
          <a:p>
            <a:pPr indent="0" lvl="0" marL="0" rtl="0" algn="l">
              <a:lnSpc>
                <a:spcPct val="150000"/>
              </a:lnSpc>
              <a:spcBef>
                <a:spcPts val="0"/>
              </a:spcBef>
              <a:spcAft>
                <a:spcPts val="0"/>
              </a:spcAft>
              <a:buClr>
                <a:schemeClr val="dk1"/>
              </a:buClr>
              <a:buSzPts val="1100"/>
              <a:buFont typeface="Arial"/>
              <a:buNone/>
            </a:pPr>
            <a:r>
              <a:rPr i="1" lang="sk" sz="1800"/>
              <a:t>5 - pouzdro metakarpofalangového kloubu palce</a:t>
            </a:r>
            <a:r>
              <a:rPr lang="sk" sz="1800"/>
              <a:t>​</a:t>
            </a:r>
            <a:endParaRPr sz="1800"/>
          </a:p>
          <a:p>
            <a:pPr indent="0" lvl="0" marL="0" rtl="0" algn="l">
              <a:lnSpc>
                <a:spcPct val="150000"/>
              </a:lnSpc>
              <a:spcBef>
                <a:spcPts val="0"/>
              </a:spcBef>
              <a:spcAft>
                <a:spcPts val="0"/>
              </a:spcAft>
              <a:buClr>
                <a:schemeClr val="dk1"/>
              </a:buClr>
              <a:buSzPts val="1100"/>
              <a:buFont typeface="Arial"/>
              <a:buNone/>
            </a:pPr>
            <a:r>
              <a:rPr i="1" lang="sk" sz="1800"/>
              <a:t>6 - lig. collaterale (ulnare) MCP</a:t>
            </a:r>
            <a:r>
              <a:rPr lang="sk" sz="1800"/>
              <a:t>​ </a:t>
            </a:r>
            <a:r>
              <a:rPr i="1" lang="sk" sz="1800"/>
              <a:t>palce</a:t>
            </a:r>
            <a:endParaRPr i="1" sz="1800"/>
          </a:p>
          <a:p>
            <a:pPr indent="0" lvl="0" marL="0" rtl="0" algn="l">
              <a:lnSpc>
                <a:spcPct val="150000"/>
              </a:lnSpc>
              <a:spcBef>
                <a:spcPts val="0"/>
              </a:spcBef>
              <a:spcAft>
                <a:spcPts val="0"/>
              </a:spcAft>
              <a:buNone/>
            </a:pPr>
            <a:r>
              <a:t/>
            </a:r>
            <a:endParaRPr sz="1800"/>
          </a:p>
        </p:txBody>
      </p:sp>
      <p:pic>
        <p:nvPicPr>
          <p:cNvPr id="320" name="Google Shape;320;p45"/>
          <p:cNvPicPr preferRelativeResize="0"/>
          <p:nvPr/>
        </p:nvPicPr>
        <p:blipFill>
          <a:blip r:embed="rId3">
            <a:alphaModFix/>
          </a:blip>
          <a:stretch>
            <a:fillRect/>
          </a:stretch>
        </p:blipFill>
        <p:spPr>
          <a:xfrm>
            <a:off x="5656975" y="1232187"/>
            <a:ext cx="2286700" cy="3048925"/>
          </a:xfrm>
          <a:prstGeom prst="rect">
            <a:avLst/>
          </a:prstGeom>
          <a:noFill/>
          <a:ln>
            <a:noFill/>
          </a:ln>
        </p:spPr>
      </p:pic>
      <p:sp>
        <p:nvSpPr>
          <p:cNvPr id="321" name="Google Shape;321;p45"/>
          <p:cNvSpPr txBox="1"/>
          <p:nvPr/>
        </p:nvSpPr>
        <p:spPr>
          <a:xfrm>
            <a:off x="5300325" y="42811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222222"/>
                </a:solidFill>
                <a:highlight>
                  <a:srgbClr val="FFFFFF"/>
                </a:highlight>
              </a:rPr>
              <a:t>Čihák, R., Grim, M., Druga, R., &amp; Helekal, I. (2002). </a:t>
            </a:r>
            <a:r>
              <a:rPr i="1" lang="sk" sz="800">
                <a:solidFill>
                  <a:srgbClr val="222222"/>
                </a:solidFill>
                <a:highlight>
                  <a:srgbClr val="FFFFFF"/>
                </a:highlight>
              </a:rPr>
              <a:t>Anatomie</a:t>
            </a:r>
            <a:r>
              <a:rPr lang="sk" sz="800">
                <a:solidFill>
                  <a:srgbClr val="222222"/>
                </a:solidFill>
                <a:highlight>
                  <a:srgbClr val="FFFFFF"/>
                </a:highlight>
              </a:rPr>
              <a:t>. Grada. </a:t>
            </a:r>
            <a:endParaRPr sz="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Ligamenta na palmární straně ruky</a:t>
            </a:r>
            <a:endParaRPr/>
          </a:p>
        </p:txBody>
      </p:sp>
      <p:sp>
        <p:nvSpPr>
          <p:cNvPr id="327" name="Google Shape;327;p4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266700" lvl="0" marL="266700" rtl="0" algn="l">
              <a:lnSpc>
                <a:spcPct val="115000"/>
              </a:lnSpc>
              <a:spcBef>
                <a:spcPts val="0"/>
              </a:spcBef>
              <a:spcAft>
                <a:spcPts val="0"/>
              </a:spcAft>
              <a:buClr>
                <a:schemeClr val="dk1"/>
              </a:buClr>
              <a:buSzPts val="1100"/>
              <a:buFont typeface="Arial"/>
              <a:buNone/>
            </a:pPr>
            <a:r>
              <a:rPr i="1" lang="sk" sz="850"/>
              <a:t>1- ulna</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2- articulatio radioulnaris distalis</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3- lig. collaterale carpi ulnare</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4- os pisiforme</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5- lig. pisohamatum</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6- lig. pisometacarpeum</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7- hamulus ossis hamati</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8- ligg. carpometacarpea palmaria</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9- ligg. metacarpea palmaria</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10- ligg. metacarpea transversa profunda</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11- art. carpophalangea</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12- artt. interphalangeae manus</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13- tendo m. flexoris digitorum profundi</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14- vagina tendinis musculi flexorum</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 digitorum (III)</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15- ligg. collateralia</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16- art. carpometacarpea</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17- os capitatum</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18- lig. carpi radiatum</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19- lig. collaterale carpi radiale</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20- lig. carpometacarpea palmare</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21- os lunatum</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22- radius</a:t>
            </a:r>
            <a:r>
              <a:rPr lang="sk" sz="850"/>
              <a:t>​</a:t>
            </a:r>
            <a:endParaRPr sz="850"/>
          </a:p>
          <a:p>
            <a:pPr indent="-266700" lvl="0" marL="266700" rtl="0" algn="l">
              <a:lnSpc>
                <a:spcPct val="115000"/>
              </a:lnSpc>
              <a:spcBef>
                <a:spcPts val="0"/>
              </a:spcBef>
              <a:spcAft>
                <a:spcPts val="0"/>
              </a:spcAft>
              <a:buClr>
                <a:schemeClr val="dk1"/>
              </a:buClr>
              <a:buSzPts val="1100"/>
              <a:buFont typeface="Arial"/>
              <a:buNone/>
            </a:pPr>
            <a:r>
              <a:rPr i="1" lang="sk" sz="850"/>
              <a:t>23- membrana interossea anterbrachii</a:t>
            </a:r>
            <a:endParaRPr i="1" sz="850"/>
          </a:p>
          <a:p>
            <a:pPr indent="0" lvl="0" marL="0" rtl="0" algn="l">
              <a:spcBef>
                <a:spcPts val="0"/>
              </a:spcBef>
              <a:spcAft>
                <a:spcPts val="0"/>
              </a:spcAft>
              <a:buNone/>
            </a:pPr>
            <a:r>
              <a:t/>
            </a:r>
            <a:endParaRPr/>
          </a:p>
        </p:txBody>
      </p:sp>
      <p:pic>
        <p:nvPicPr>
          <p:cNvPr id="328" name="Google Shape;328;p46"/>
          <p:cNvPicPr preferRelativeResize="0"/>
          <p:nvPr/>
        </p:nvPicPr>
        <p:blipFill>
          <a:blip r:embed="rId3">
            <a:alphaModFix/>
          </a:blip>
          <a:stretch>
            <a:fillRect/>
          </a:stretch>
        </p:blipFill>
        <p:spPr>
          <a:xfrm>
            <a:off x="3991600" y="1043975"/>
            <a:ext cx="2655150" cy="3949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ruky</a:t>
            </a:r>
            <a:endParaRPr/>
          </a:p>
        </p:txBody>
      </p:sp>
      <p:sp>
        <p:nvSpPr>
          <p:cNvPr id="334" name="Google Shape;334;p4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b="1" lang="sk" sz="1400"/>
              <a:t>Interfalangeální klouby 2.-5. prstu</a:t>
            </a:r>
            <a:r>
              <a:rPr lang="sk" sz="1400"/>
              <a:t>​</a:t>
            </a:r>
            <a:endParaRPr sz="1400"/>
          </a:p>
          <a:p>
            <a:pPr indent="-317500" lvl="0" marL="457200" rtl="0" algn="l">
              <a:lnSpc>
                <a:spcPct val="115000"/>
              </a:lnSpc>
              <a:spcBef>
                <a:spcPts val="0"/>
              </a:spcBef>
              <a:spcAft>
                <a:spcPts val="0"/>
              </a:spcAft>
              <a:buSzPts val="1400"/>
              <a:buChar char="●"/>
            </a:pPr>
            <a:r>
              <a:rPr lang="sk" sz="1400"/>
              <a:t>jeden stupeň volnosti pohybu – FLX, EX​</a:t>
            </a:r>
            <a:endParaRPr sz="1400"/>
          </a:p>
          <a:p>
            <a:pPr indent="0" lvl="0" marL="0" rtl="0" algn="l">
              <a:lnSpc>
                <a:spcPct val="115000"/>
              </a:lnSpc>
              <a:spcBef>
                <a:spcPts val="0"/>
              </a:spcBef>
              <a:spcAft>
                <a:spcPts val="0"/>
              </a:spcAft>
              <a:buNone/>
            </a:pPr>
            <a:r>
              <a:rPr b="1" lang="sk" sz="1400"/>
              <a:t>FL</a:t>
            </a:r>
            <a:r>
              <a:rPr lang="sk" sz="1400"/>
              <a:t>​</a:t>
            </a:r>
            <a:endParaRPr sz="1400"/>
          </a:p>
          <a:p>
            <a:pPr indent="-317500" lvl="0" marL="457200" rtl="0" algn="l">
              <a:lnSpc>
                <a:spcPct val="115000"/>
              </a:lnSpc>
              <a:spcBef>
                <a:spcPts val="0"/>
              </a:spcBef>
              <a:spcAft>
                <a:spcPts val="0"/>
              </a:spcAft>
              <a:buSzPts val="1400"/>
              <a:buChar char="●"/>
            </a:pPr>
            <a:r>
              <a:rPr lang="sk" sz="1400"/>
              <a:t>PIP přes 90° (5. PIP až 135°)​</a:t>
            </a:r>
            <a:endParaRPr sz="1400"/>
          </a:p>
          <a:p>
            <a:pPr indent="-317500" lvl="0" marL="457200" rtl="0" algn="l">
              <a:lnSpc>
                <a:spcPct val="115000"/>
              </a:lnSpc>
              <a:spcBef>
                <a:spcPts val="0"/>
              </a:spcBef>
              <a:spcAft>
                <a:spcPts val="0"/>
              </a:spcAft>
              <a:buSzPts val="1400"/>
              <a:buChar char="●"/>
            </a:pPr>
            <a:r>
              <a:rPr lang="sk" sz="1400"/>
              <a:t>DIP méně než 90° (5. PIP až 90°)​</a:t>
            </a:r>
            <a:endParaRPr sz="1400"/>
          </a:p>
          <a:p>
            <a:pPr indent="0" lvl="0" marL="0" rtl="0" algn="l">
              <a:lnSpc>
                <a:spcPct val="115000"/>
              </a:lnSpc>
              <a:spcBef>
                <a:spcPts val="0"/>
              </a:spcBef>
              <a:spcAft>
                <a:spcPts val="0"/>
              </a:spcAft>
              <a:buNone/>
            </a:pPr>
            <a:r>
              <a:rPr b="1" lang="sk" sz="1400"/>
              <a:t>EX</a:t>
            </a:r>
            <a:r>
              <a:rPr lang="sk" sz="1400"/>
              <a:t>​</a:t>
            </a:r>
            <a:endParaRPr sz="1400"/>
          </a:p>
          <a:p>
            <a:pPr indent="-317500" lvl="0" marL="457200" rtl="0" algn="l">
              <a:lnSpc>
                <a:spcPct val="115000"/>
              </a:lnSpc>
              <a:spcBef>
                <a:spcPts val="0"/>
              </a:spcBef>
              <a:spcAft>
                <a:spcPts val="0"/>
              </a:spcAft>
              <a:buSzPts val="1400"/>
              <a:buChar char="●"/>
            </a:pPr>
            <a:r>
              <a:rPr lang="sk" sz="1400"/>
              <a:t>PIP i DIP 0°​</a:t>
            </a:r>
            <a:endParaRPr sz="1400"/>
          </a:p>
          <a:p>
            <a:pPr indent="-317500" lvl="0" marL="457200" rtl="0" algn="l">
              <a:lnSpc>
                <a:spcPct val="115000"/>
              </a:lnSpc>
              <a:spcBef>
                <a:spcPts val="0"/>
              </a:spcBef>
              <a:spcAft>
                <a:spcPts val="0"/>
              </a:spcAft>
              <a:buSzPts val="1400"/>
              <a:buChar char="●"/>
            </a:pPr>
            <a:r>
              <a:rPr lang="sk" sz="1400"/>
              <a:t>ukazovák provádí flexi přímo v sagitální rovině, malík se při flexi sklání šikmo do dlaně​</a:t>
            </a:r>
            <a:endParaRPr sz="1400"/>
          </a:p>
          <a:p>
            <a:pPr indent="-317500" lvl="0" marL="457200" rtl="0" algn="l">
              <a:lnSpc>
                <a:spcPct val="115000"/>
              </a:lnSpc>
              <a:spcBef>
                <a:spcPts val="0"/>
              </a:spcBef>
              <a:spcAft>
                <a:spcPts val="0"/>
              </a:spcAft>
              <a:buSzPts val="1400"/>
              <a:buChar char="●"/>
            </a:pPr>
            <a:r>
              <a:rPr lang="sk" sz="1400"/>
              <a:t>největší laterální stabilita IP je při maximální EX​</a:t>
            </a:r>
            <a:endParaRPr sz="1400"/>
          </a:p>
          <a:p>
            <a:pPr indent="-317500" lvl="0" marL="457200" rtl="0" algn="l">
              <a:lnSpc>
                <a:spcPct val="115000"/>
              </a:lnSpc>
              <a:spcBef>
                <a:spcPts val="0"/>
              </a:spcBef>
              <a:spcAft>
                <a:spcPts val="0"/>
              </a:spcAft>
              <a:buSzPts val="1400"/>
              <a:buChar char="●"/>
            </a:pPr>
            <a:r>
              <a:rPr lang="sk" sz="1400"/>
              <a:t>klouby jsou vpředu širší než vzadu, ligamenta jsou ve FL napnutá, a proto ve flekčním postavení nedochází k laterálním posunům​</a:t>
            </a:r>
            <a:endParaRPr sz="1400"/>
          </a:p>
          <a:p>
            <a:pPr indent="-317500" lvl="0" marL="457200" rtl="0" algn="l">
              <a:lnSpc>
                <a:spcPct val="115000"/>
              </a:lnSpc>
              <a:spcBef>
                <a:spcPts val="0"/>
              </a:spcBef>
              <a:spcAft>
                <a:spcPts val="0"/>
              </a:spcAft>
              <a:buSzPts val="1400"/>
              <a:buChar char="●"/>
            </a:pPr>
            <a:r>
              <a:rPr lang="sk" sz="1400"/>
              <a:t>v semiflekčním postavení jsou ligamenta nejvíce uvolněná (proto nesmí být IP klouby imobilizovány v semiflekčním postavení, protože by hrozila retrakce vazů – imobilizace vždy v plné EX)</a:t>
            </a:r>
            <a:endParaRPr sz="1400"/>
          </a:p>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ruky</a:t>
            </a:r>
            <a:endParaRPr/>
          </a:p>
        </p:txBody>
      </p:sp>
      <p:sp>
        <p:nvSpPr>
          <p:cNvPr id="340" name="Google Shape;340;p4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b="1" lang="sk" sz="1700"/>
              <a:t>Metakarpofalangeální klouby 2.-5. prstu</a:t>
            </a:r>
            <a:r>
              <a:rPr lang="sk" sz="1700"/>
              <a:t>​</a:t>
            </a:r>
            <a:endParaRPr sz="1700"/>
          </a:p>
          <a:p>
            <a:pPr indent="0" lvl="0" marL="0" rtl="0" algn="l">
              <a:lnSpc>
                <a:spcPct val="115000"/>
              </a:lnSpc>
              <a:spcBef>
                <a:spcPts val="0"/>
              </a:spcBef>
              <a:spcAft>
                <a:spcPts val="0"/>
              </a:spcAft>
              <a:buClr>
                <a:schemeClr val="dk1"/>
              </a:buClr>
              <a:buSzPts val="1100"/>
              <a:buFont typeface="Arial"/>
              <a:buNone/>
            </a:pPr>
            <a:r>
              <a:rPr b="1" lang="sk" sz="1700"/>
              <a:t>klouby se dvěma stupni volnosti:</a:t>
            </a:r>
            <a:r>
              <a:rPr lang="sk" sz="1700"/>
              <a:t>​</a:t>
            </a:r>
            <a:endParaRPr sz="1700"/>
          </a:p>
          <a:p>
            <a:pPr indent="-336550" lvl="0" marL="457200" rtl="0" algn="l">
              <a:lnSpc>
                <a:spcPct val="115000"/>
              </a:lnSpc>
              <a:spcBef>
                <a:spcPts val="0"/>
              </a:spcBef>
              <a:spcAft>
                <a:spcPts val="0"/>
              </a:spcAft>
              <a:buSzPts val="1700"/>
              <a:buChar char="●"/>
            </a:pPr>
            <a:r>
              <a:rPr lang="sk" sz="1700"/>
              <a:t>FLX 90° (směrem od 2. k 5. MP lehce roste)​</a:t>
            </a:r>
            <a:endParaRPr sz="1700"/>
          </a:p>
          <a:p>
            <a:pPr indent="-336550" lvl="0" marL="457200" rtl="0" algn="l">
              <a:lnSpc>
                <a:spcPct val="115000"/>
              </a:lnSpc>
              <a:spcBef>
                <a:spcPts val="0"/>
              </a:spcBef>
              <a:spcAft>
                <a:spcPts val="0"/>
              </a:spcAft>
              <a:buSzPts val="1700"/>
              <a:buChar char="●"/>
            </a:pPr>
            <a:r>
              <a:rPr lang="sk" sz="1700"/>
              <a:t>EXT 30 - 40°​</a:t>
            </a:r>
            <a:endParaRPr sz="1700"/>
          </a:p>
          <a:p>
            <a:pPr indent="-336550" lvl="0" marL="457200" rtl="0" algn="l">
              <a:lnSpc>
                <a:spcPct val="115000"/>
              </a:lnSpc>
              <a:spcBef>
                <a:spcPts val="0"/>
              </a:spcBef>
              <a:spcAft>
                <a:spcPts val="0"/>
              </a:spcAft>
              <a:buSzPts val="1700"/>
              <a:buChar char="●"/>
            </a:pPr>
            <a:r>
              <a:rPr lang="sk" sz="1700"/>
              <a:t>ABD a ADD (největší ROM ve 2. MP)​</a:t>
            </a:r>
            <a:endParaRPr sz="1700"/>
          </a:p>
          <a:p>
            <a:pPr indent="-336550" lvl="0" marL="457200" rtl="0" algn="l">
              <a:lnSpc>
                <a:spcPct val="115000"/>
              </a:lnSpc>
              <a:spcBef>
                <a:spcPts val="0"/>
              </a:spcBef>
              <a:spcAft>
                <a:spcPts val="0"/>
              </a:spcAft>
              <a:buSzPts val="1700"/>
              <a:buChar char="●"/>
            </a:pPr>
            <a:r>
              <a:rPr lang="sk" sz="1700"/>
              <a:t>cirkumdukce – spojení předešlých čtyř pohybů​</a:t>
            </a:r>
            <a:endParaRPr sz="1700"/>
          </a:p>
          <a:p>
            <a:pPr indent="0" lvl="0" marL="0" rtl="0" algn="l">
              <a:lnSpc>
                <a:spcPct val="115000"/>
              </a:lnSpc>
              <a:spcBef>
                <a:spcPts val="0"/>
              </a:spcBef>
              <a:spcAft>
                <a:spcPts val="0"/>
              </a:spcAft>
              <a:buNone/>
            </a:pPr>
            <a:r>
              <a:t/>
            </a:r>
            <a:endParaRPr sz="1700"/>
          </a:p>
          <a:p>
            <a:pPr indent="-336550" lvl="0" marL="457200" rtl="0" algn="l">
              <a:lnSpc>
                <a:spcPct val="115000"/>
              </a:lnSpc>
              <a:spcBef>
                <a:spcPts val="0"/>
              </a:spcBef>
              <a:spcAft>
                <a:spcPts val="0"/>
              </a:spcAft>
              <a:buSzPts val="1700"/>
              <a:buFont typeface="Georgia"/>
              <a:buChar char="●"/>
            </a:pPr>
            <a:r>
              <a:rPr lang="sk" sz="1700"/>
              <a:t>Kolaterální ligamenta jsou během </a:t>
            </a:r>
            <a:r>
              <a:rPr b="1" lang="sk" sz="1700"/>
              <a:t>flexe napínána</a:t>
            </a:r>
            <a:r>
              <a:rPr lang="sk" sz="1700"/>
              <a:t> a během </a:t>
            </a:r>
            <a:r>
              <a:rPr b="1" lang="sk" sz="1700"/>
              <a:t>extenze uvolněná</a:t>
            </a:r>
            <a:r>
              <a:rPr lang="sk" sz="1700"/>
              <a:t>​</a:t>
            </a:r>
            <a:endParaRPr sz="1700"/>
          </a:p>
          <a:p>
            <a:pPr indent="-336550" lvl="0" marL="457200" rtl="0" algn="l">
              <a:lnSpc>
                <a:spcPct val="115000"/>
              </a:lnSpc>
              <a:spcBef>
                <a:spcPts val="0"/>
              </a:spcBef>
              <a:spcAft>
                <a:spcPts val="0"/>
              </a:spcAft>
              <a:buSzPts val="1700"/>
              <a:buFont typeface="Georgia"/>
              <a:buChar char="●"/>
            </a:pPr>
            <a:r>
              <a:rPr b="1" lang="sk" sz="1700"/>
              <a:t>Laterální stabilizace MP kloubů </a:t>
            </a:r>
            <a:r>
              <a:rPr lang="sk" sz="1700"/>
              <a:t>je zajištěna kolaterálními vazy během flexe, interosseálními vazy během extenze​</a:t>
            </a:r>
            <a:endParaRPr sz="1700"/>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Klenba ruky</a:t>
            </a:r>
            <a:endParaRPr/>
          </a:p>
        </p:txBody>
      </p:sp>
      <p:pic>
        <p:nvPicPr>
          <p:cNvPr id="143" name="Google Shape;143;p22"/>
          <p:cNvPicPr preferRelativeResize="0"/>
          <p:nvPr/>
        </p:nvPicPr>
        <p:blipFill>
          <a:blip r:embed="rId3">
            <a:alphaModFix/>
          </a:blip>
          <a:stretch>
            <a:fillRect/>
          </a:stretch>
        </p:blipFill>
        <p:spPr>
          <a:xfrm>
            <a:off x="3357875" y="421725"/>
            <a:ext cx="2994100" cy="43000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ruky</a:t>
            </a:r>
            <a:endParaRPr/>
          </a:p>
        </p:txBody>
      </p:sp>
      <p:sp>
        <p:nvSpPr>
          <p:cNvPr id="346" name="Google Shape;346;p4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b="1" lang="sk" sz="2000"/>
              <a:t>Interfalangeální kloub palce</a:t>
            </a:r>
            <a:r>
              <a:rPr lang="sk" sz="2000"/>
              <a:t>​</a:t>
            </a:r>
            <a:endParaRPr sz="2000"/>
          </a:p>
          <a:p>
            <a:pPr indent="0" lvl="0" marL="0" rtl="0" algn="l">
              <a:lnSpc>
                <a:spcPct val="115000"/>
              </a:lnSpc>
              <a:spcBef>
                <a:spcPts val="0"/>
              </a:spcBef>
              <a:spcAft>
                <a:spcPts val="0"/>
              </a:spcAft>
              <a:buNone/>
            </a:pPr>
            <a:r>
              <a:rPr b="1" lang="sk" sz="2000"/>
              <a:t>Pohyby:</a:t>
            </a:r>
            <a:r>
              <a:rPr lang="sk" sz="2000"/>
              <a:t>​</a:t>
            </a:r>
            <a:endParaRPr sz="2000"/>
          </a:p>
          <a:p>
            <a:pPr indent="-355600" lvl="0" marL="457200" rtl="0" algn="l">
              <a:lnSpc>
                <a:spcPct val="115000"/>
              </a:lnSpc>
              <a:spcBef>
                <a:spcPts val="0"/>
              </a:spcBef>
              <a:spcAft>
                <a:spcPts val="0"/>
              </a:spcAft>
              <a:buSzPts val="2000"/>
              <a:buChar char="●"/>
            </a:pPr>
            <a:r>
              <a:rPr lang="sk" sz="2000"/>
              <a:t>FLX – 75-80°​</a:t>
            </a:r>
            <a:endParaRPr sz="2000"/>
          </a:p>
          <a:p>
            <a:pPr indent="-355600" lvl="0" marL="457200" rtl="0" algn="l">
              <a:lnSpc>
                <a:spcPct val="115000"/>
              </a:lnSpc>
              <a:spcBef>
                <a:spcPts val="0"/>
              </a:spcBef>
              <a:spcAft>
                <a:spcPts val="0"/>
              </a:spcAft>
              <a:buSzPts val="2000"/>
              <a:buChar char="●"/>
            </a:pPr>
            <a:r>
              <a:rPr lang="sk" sz="2000"/>
              <a:t>EXT – 5-10°​</a:t>
            </a:r>
            <a:endParaRPr sz="2000"/>
          </a:p>
          <a:p>
            <a:pPr indent="-355600" lvl="0" marL="457200" rtl="0" algn="l">
              <a:lnSpc>
                <a:spcPct val="115000"/>
              </a:lnSpc>
              <a:spcBef>
                <a:spcPts val="0"/>
              </a:spcBef>
              <a:spcAft>
                <a:spcPts val="0"/>
              </a:spcAft>
              <a:buSzPts val="2000"/>
              <a:buChar char="●"/>
            </a:pPr>
            <a:r>
              <a:rPr lang="sk" sz="2000"/>
              <a:t>Během flexe dochází k mediální rotaci (pronace 5 – 10°) distálního falangu, jehož příčinou je větší prominence a větší anteriorní povrch mediálního kondylu hlavice, díky tomu má mediální kondyl větší úhel zakřivení a mediální ligamenta se rychleji napnou.</a:t>
            </a:r>
            <a:endParaRPr sz="2000"/>
          </a:p>
          <a:p>
            <a:pPr indent="0" lvl="0" marL="0" rtl="0" algn="l">
              <a:spcBef>
                <a:spcPts val="0"/>
              </a:spcBef>
              <a:spcAft>
                <a:spcPts val="0"/>
              </a:spcAft>
              <a:buNone/>
            </a:pPr>
            <a:r>
              <a:t/>
            </a:r>
            <a:endParaRPr sz="2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ruky</a:t>
            </a:r>
            <a:endParaRPr/>
          </a:p>
        </p:txBody>
      </p:sp>
      <p:sp>
        <p:nvSpPr>
          <p:cNvPr id="352" name="Google Shape;352;p5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b="1" lang="sk" sz="1500"/>
              <a:t>Metakarpofalangeální kloub palce</a:t>
            </a:r>
            <a:r>
              <a:rPr lang="sk" sz="1500"/>
              <a:t>​</a:t>
            </a:r>
            <a:endParaRPr sz="1500"/>
          </a:p>
          <a:p>
            <a:pPr indent="-317500" lvl="0" marL="457200" rtl="0" algn="l">
              <a:lnSpc>
                <a:spcPct val="150000"/>
              </a:lnSpc>
              <a:spcBef>
                <a:spcPts val="0"/>
              </a:spcBef>
              <a:spcAft>
                <a:spcPts val="0"/>
              </a:spcAft>
              <a:buSzPts val="1400"/>
              <a:buChar char="●"/>
            </a:pPr>
            <a:r>
              <a:rPr lang="sk" sz="1400"/>
              <a:t>kloub kulovitý (ovoidní)​</a:t>
            </a:r>
            <a:endParaRPr sz="1400"/>
          </a:p>
          <a:p>
            <a:pPr indent="-317500" lvl="0" marL="457200" rtl="0" algn="l">
              <a:lnSpc>
                <a:spcPct val="150000"/>
              </a:lnSpc>
              <a:spcBef>
                <a:spcPts val="0"/>
              </a:spcBef>
              <a:spcAft>
                <a:spcPts val="0"/>
              </a:spcAft>
              <a:buSzPts val="1400"/>
              <a:buChar char="●"/>
            </a:pPr>
            <a:r>
              <a:rPr lang="sk" sz="1400"/>
              <a:t>Kloubní jamka je rozšířena </a:t>
            </a:r>
            <a:r>
              <a:rPr b="1" lang="sk" sz="1400"/>
              <a:t>fibrocartilago palmaris</a:t>
            </a:r>
            <a:r>
              <a:rPr lang="sk" sz="1400"/>
              <a:t>​</a:t>
            </a:r>
            <a:endParaRPr sz="1400"/>
          </a:p>
          <a:p>
            <a:pPr indent="-317500" lvl="0" marL="457200" rtl="0" algn="l">
              <a:lnSpc>
                <a:spcPct val="150000"/>
              </a:lnSpc>
              <a:spcBef>
                <a:spcPts val="0"/>
              </a:spcBef>
              <a:spcAft>
                <a:spcPts val="0"/>
              </a:spcAft>
              <a:buSzPts val="1400"/>
              <a:buChar char="●"/>
            </a:pPr>
            <a:r>
              <a:rPr lang="sk" sz="1400"/>
              <a:t>Kloubní pouzdro vybíhá v palmární a dorsální recesy, je zesíleno po stranách kolaterálními ligamenty. Mediální kolaterální vaz je kratší a rychleji se napíná než laterální, proto je přítomné vychýlení baze proximálního falangu na laterální stranu​</a:t>
            </a:r>
            <a:endParaRPr sz="1400"/>
          </a:p>
          <a:p>
            <a:pPr indent="0" lvl="0" marL="0" rtl="0" algn="l">
              <a:lnSpc>
                <a:spcPct val="150000"/>
              </a:lnSpc>
              <a:spcBef>
                <a:spcPts val="0"/>
              </a:spcBef>
              <a:spcAft>
                <a:spcPts val="0"/>
              </a:spcAft>
              <a:buNone/>
            </a:pPr>
            <a:r>
              <a:rPr lang="sk" sz="1400"/>
              <a:t>Na palmární straně proximálního článku jsou do šlach zavzaté sezamské kůstky:​</a:t>
            </a:r>
            <a:endParaRPr sz="1400"/>
          </a:p>
          <a:p>
            <a:pPr indent="-317500" lvl="0" marL="457200" rtl="0" algn="l">
              <a:lnSpc>
                <a:spcPct val="150000"/>
              </a:lnSpc>
              <a:spcBef>
                <a:spcPts val="0"/>
              </a:spcBef>
              <a:spcAft>
                <a:spcPts val="0"/>
              </a:spcAft>
              <a:buSzPts val="1400"/>
              <a:buChar char="●"/>
            </a:pPr>
            <a:r>
              <a:rPr b="1" lang="sk" sz="1400"/>
              <a:t>mediální sezamské kůstky (4) –</a:t>
            </a:r>
            <a:r>
              <a:rPr lang="sk" sz="1400"/>
              <a:t> m. adductor pollicis + první palmární m. interosseus​</a:t>
            </a:r>
            <a:endParaRPr sz="1400"/>
          </a:p>
          <a:p>
            <a:pPr indent="0" lvl="0" marL="457200" rtl="0" algn="l">
              <a:lnSpc>
                <a:spcPct val="150000"/>
              </a:lnSpc>
              <a:spcBef>
                <a:spcPts val="0"/>
              </a:spcBef>
              <a:spcAft>
                <a:spcPts val="0"/>
              </a:spcAft>
              <a:buNone/>
            </a:pPr>
            <a:r>
              <a:rPr lang="sk" sz="1400"/>
              <a:t>-&gt; mediální sklonění proximálního falangu se supinací​</a:t>
            </a:r>
            <a:endParaRPr sz="1400"/>
          </a:p>
          <a:p>
            <a:pPr indent="-317500" lvl="0" marL="457200" rtl="0" algn="l">
              <a:lnSpc>
                <a:spcPct val="150000"/>
              </a:lnSpc>
              <a:spcBef>
                <a:spcPts val="0"/>
              </a:spcBef>
              <a:spcAft>
                <a:spcPts val="0"/>
              </a:spcAft>
              <a:buSzPts val="1400"/>
              <a:buChar char="●"/>
            </a:pPr>
            <a:r>
              <a:rPr b="1" lang="sk" sz="1400"/>
              <a:t>laterální sezamské kůstky (5) –</a:t>
            </a:r>
            <a:r>
              <a:rPr lang="sk" sz="1400"/>
              <a:t> m. flexor pollicis brevis + m. abduktor pollicis brevis​</a:t>
            </a:r>
            <a:endParaRPr sz="1400"/>
          </a:p>
          <a:p>
            <a:pPr indent="0" lvl="0" marL="457200" rtl="0" algn="l">
              <a:lnSpc>
                <a:spcPct val="150000"/>
              </a:lnSpc>
              <a:spcBef>
                <a:spcPts val="0"/>
              </a:spcBef>
              <a:spcAft>
                <a:spcPts val="0"/>
              </a:spcAft>
              <a:buNone/>
            </a:pPr>
            <a:r>
              <a:rPr lang="sk" sz="1400"/>
              <a:t>-&gt; laterální sklonění proximálního falangu s pronací</a:t>
            </a:r>
            <a:endParaRPr sz="1400"/>
          </a:p>
          <a:p>
            <a:pPr indent="0" lvl="0" marL="0" rtl="0" algn="l">
              <a:lnSpc>
                <a:spcPct val="150000"/>
              </a:lnSpc>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ruky</a:t>
            </a:r>
            <a:endParaRPr/>
          </a:p>
        </p:txBody>
      </p:sp>
      <p:sp>
        <p:nvSpPr>
          <p:cNvPr id="358" name="Google Shape;358;p51"/>
          <p:cNvSpPr txBox="1"/>
          <p:nvPr>
            <p:ph idx="1" type="body"/>
          </p:nvPr>
        </p:nvSpPr>
        <p:spPr>
          <a:xfrm>
            <a:off x="540000" y="1269000"/>
            <a:ext cx="5554200" cy="31377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b="1" lang="sk" sz="1400"/>
              <a:t>Metakarpofalangeální kloub palce</a:t>
            </a:r>
            <a:r>
              <a:rPr lang="sk" sz="1400"/>
              <a:t>​</a:t>
            </a:r>
            <a:endParaRPr sz="1400"/>
          </a:p>
          <a:p>
            <a:pPr indent="-317500" lvl="0" marL="457200" rtl="0" algn="l">
              <a:lnSpc>
                <a:spcPct val="115000"/>
              </a:lnSpc>
              <a:spcBef>
                <a:spcPts val="0"/>
              </a:spcBef>
              <a:spcAft>
                <a:spcPts val="0"/>
              </a:spcAft>
              <a:buSzPts val="1400"/>
              <a:buChar char="●"/>
            </a:pPr>
            <a:r>
              <a:rPr lang="sk" sz="1400"/>
              <a:t>středně flekční postavení MP palce je pozicí maximální mobility​</a:t>
            </a:r>
            <a:endParaRPr sz="1400"/>
          </a:p>
          <a:p>
            <a:pPr indent="-317500" lvl="0" marL="457200" rtl="0" algn="l">
              <a:lnSpc>
                <a:spcPct val="115000"/>
              </a:lnSpc>
              <a:spcBef>
                <a:spcPts val="0"/>
              </a:spcBef>
              <a:spcAft>
                <a:spcPts val="0"/>
              </a:spcAft>
              <a:buSzPts val="1400"/>
              <a:buChar char="●"/>
            </a:pPr>
            <a:r>
              <a:rPr lang="sk" sz="1400"/>
              <a:t>stabilita MP závisí jednak na kongruenci kloubních ploch, jednak na jeho svalové manžetě (kooperace antagonistů)​</a:t>
            </a:r>
            <a:endParaRPr sz="1400"/>
          </a:p>
          <a:p>
            <a:pPr indent="0" lvl="0" marL="0" rtl="0" algn="l">
              <a:lnSpc>
                <a:spcPct val="115000"/>
              </a:lnSpc>
              <a:spcBef>
                <a:spcPts val="0"/>
              </a:spcBef>
              <a:spcAft>
                <a:spcPts val="0"/>
              </a:spcAft>
              <a:buNone/>
            </a:pPr>
            <a:r>
              <a:rPr lang="sk" sz="1400"/>
              <a:t>Plná flexe je vždy doprovázena laterálním skloněním proximálního falangu spolu s pronací kvůli asymetrickému tvaru hlavičky I. metakarpu a nerovnoměrnému napětí kolaterálních ligament​</a:t>
            </a:r>
            <a:endParaRPr sz="1400"/>
          </a:p>
          <a:p>
            <a:pPr indent="0" lvl="0" marL="0" rtl="0" algn="l">
              <a:lnSpc>
                <a:spcPct val="115000"/>
              </a:lnSpc>
              <a:spcBef>
                <a:spcPts val="0"/>
              </a:spcBef>
              <a:spcAft>
                <a:spcPts val="0"/>
              </a:spcAft>
              <a:buNone/>
            </a:pPr>
            <a:r>
              <a:rPr lang="sk" sz="1400"/>
              <a:t>mediální vyvýšenina (a) více prominuje a je proximálněji než laterální (b)​</a:t>
            </a:r>
            <a:endParaRPr sz="1400"/>
          </a:p>
          <a:p>
            <a:pPr indent="0" lvl="0" marL="0" rtl="0" algn="l">
              <a:lnSpc>
                <a:spcPct val="115000"/>
              </a:lnSpc>
              <a:spcBef>
                <a:spcPts val="0"/>
              </a:spcBef>
              <a:spcAft>
                <a:spcPts val="0"/>
              </a:spcAft>
              <a:buNone/>
            </a:pPr>
            <a:r>
              <a:rPr lang="sk" sz="1400"/>
              <a:t>Mediální sklonění proximálního falangu se podílí na pevném stisku mezi palcem a ukazovákem​</a:t>
            </a:r>
            <a:endParaRPr sz="1400"/>
          </a:p>
          <a:p>
            <a:pPr indent="0" lvl="0" marL="0" rtl="0" algn="l">
              <a:lnSpc>
                <a:spcPct val="115000"/>
              </a:lnSpc>
              <a:spcBef>
                <a:spcPts val="0"/>
              </a:spcBef>
              <a:spcAft>
                <a:spcPts val="0"/>
              </a:spcAft>
              <a:buNone/>
            </a:pPr>
            <a:r>
              <a:rPr b="1" lang="sk" sz="1400"/>
              <a:t>Pohyby:​</a:t>
            </a:r>
            <a:endParaRPr b="1" sz="1400"/>
          </a:p>
          <a:p>
            <a:pPr indent="-317500" lvl="0" marL="457200" rtl="0" algn="l">
              <a:lnSpc>
                <a:spcPct val="115000"/>
              </a:lnSpc>
              <a:spcBef>
                <a:spcPts val="0"/>
              </a:spcBef>
              <a:spcAft>
                <a:spcPts val="0"/>
              </a:spcAft>
              <a:buSzPts val="1400"/>
              <a:buChar char="●"/>
            </a:pPr>
            <a:r>
              <a:rPr lang="sk" sz="1400"/>
              <a:t>flexe 60-70°, extenze 0°​</a:t>
            </a:r>
            <a:endParaRPr sz="1400"/>
          </a:p>
          <a:p>
            <a:pPr indent="-317500" lvl="0" marL="457200" rtl="0" algn="l">
              <a:lnSpc>
                <a:spcPct val="115000"/>
              </a:lnSpc>
              <a:spcBef>
                <a:spcPts val="0"/>
              </a:spcBef>
              <a:spcAft>
                <a:spcPts val="0"/>
              </a:spcAft>
              <a:buSzPts val="1400"/>
              <a:buChar char="●"/>
            </a:pPr>
            <a:r>
              <a:rPr lang="sk" sz="1400"/>
              <a:t>abdukce + addukce​</a:t>
            </a:r>
            <a:endParaRPr sz="1400"/>
          </a:p>
          <a:p>
            <a:pPr indent="-317500" lvl="0" marL="457200" rtl="0" algn="l">
              <a:lnSpc>
                <a:spcPct val="115000"/>
              </a:lnSpc>
              <a:spcBef>
                <a:spcPts val="0"/>
              </a:spcBef>
              <a:spcAft>
                <a:spcPts val="0"/>
              </a:spcAft>
              <a:buSzPts val="1400"/>
              <a:buChar char="●"/>
            </a:pPr>
            <a:r>
              <a:rPr lang="sk" sz="1400"/>
              <a:t>supinace 5-7°, pronace 20°</a:t>
            </a:r>
            <a:endParaRPr sz="1400"/>
          </a:p>
          <a:p>
            <a:pPr indent="0" lvl="0" marL="0" rtl="0" algn="l">
              <a:spcBef>
                <a:spcPts val="0"/>
              </a:spcBef>
              <a:spcAft>
                <a:spcPts val="0"/>
              </a:spcAft>
              <a:buNone/>
            </a:pPr>
            <a:r>
              <a:t/>
            </a:r>
            <a:endParaRPr sz="1400"/>
          </a:p>
        </p:txBody>
      </p:sp>
      <p:pic>
        <p:nvPicPr>
          <p:cNvPr id="359" name="Google Shape;359;p51"/>
          <p:cNvPicPr preferRelativeResize="0"/>
          <p:nvPr/>
        </p:nvPicPr>
        <p:blipFill rotWithShape="1">
          <a:blip r:embed="rId3">
            <a:alphaModFix/>
          </a:blip>
          <a:srcRect b="9942" l="0" r="0" t="0"/>
          <a:stretch/>
        </p:blipFill>
        <p:spPr>
          <a:xfrm>
            <a:off x="6264125" y="1269012"/>
            <a:ext cx="2151175" cy="2486174"/>
          </a:xfrm>
          <a:prstGeom prst="rect">
            <a:avLst/>
          </a:prstGeom>
          <a:noFill/>
          <a:ln>
            <a:noFill/>
          </a:ln>
        </p:spPr>
      </p:pic>
      <p:sp>
        <p:nvSpPr>
          <p:cNvPr id="360" name="Google Shape;360;p51"/>
          <p:cNvSpPr txBox="1"/>
          <p:nvPr/>
        </p:nvSpPr>
        <p:spPr>
          <a:xfrm>
            <a:off x="5967150" y="3573925"/>
            <a:ext cx="3000000" cy="677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sk" sz="800">
                <a:solidFill>
                  <a:schemeClr val="dk1"/>
                </a:solidFill>
              </a:rPr>
              <a:t>Kapandji, I. A. (1971). The physiology of the joints, volume I, upper limb. </a:t>
            </a:r>
            <a:r>
              <a:rPr i="1" lang="sk" sz="800">
                <a:solidFill>
                  <a:schemeClr val="dk1"/>
                </a:solidFill>
              </a:rPr>
              <a:t>American Journal of Physical Medicine &amp; Rehabilitation</a:t>
            </a:r>
            <a:r>
              <a:rPr lang="sk" sz="800">
                <a:solidFill>
                  <a:schemeClr val="dk1"/>
                </a:solidFill>
              </a:rPr>
              <a:t>, </a:t>
            </a:r>
            <a:r>
              <a:rPr i="1" lang="sk" sz="800">
                <a:solidFill>
                  <a:schemeClr val="dk1"/>
                </a:solidFill>
              </a:rPr>
              <a:t>50</a:t>
            </a:r>
            <a:r>
              <a:rPr lang="sk" sz="800">
                <a:solidFill>
                  <a:schemeClr val="dk1"/>
                </a:solidFill>
              </a:rPr>
              <a:t>(2), 96.</a:t>
            </a:r>
            <a:endParaRPr sz="8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zápěstí</a:t>
            </a:r>
            <a:endParaRPr/>
          </a:p>
        </p:txBody>
      </p:sp>
      <p:sp>
        <p:nvSpPr>
          <p:cNvPr id="366" name="Google Shape;366;p5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sk" sz="1600"/>
              <a:t>Pohyby jsou v zápěstí prováděny kolem dvou os (v základním anatomickém postavení)​</a:t>
            </a:r>
            <a:endParaRPr sz="1600"/>
          </a:p>
          <a:p>
            <a:pPr indent="0" lvl="0" marL="0" rtl="0" algn="l">
              <a:lnSpc>
                <a:spcPct val="115000"/>
              </a:lnSpc>
              <a:spcBef>
                <a:spcPts val="0"/>
              </a:spcBef>
              <a:spcAft>
                <a:spcPts val="0"/>
              </a:spcAft>
              <a:buNone/>
            </a:pPr>
            <a:r>
              <a:rPr b="1" lang="sk" sz="1600"/>
              <a:t>Transversální osa</a:t>
            </a:r>
            <a:r>
              <a:rPr lang="sk" sz="1600"/>
              <a:t> – leží ve frontální rovině, pohyby se odehrávají v sagitální rovině​</a:t>
            </a:r>
            <a:endParaRPr sz="1600"/>
          </a:p>
          <a:p>
            <a:pPr indent="-330200" lvl="0" marL="457200" rtl="0" algn="l">
              <a:lnSpc>
                <a:spcPct val="115000"/>
              </a:lnSpc>
              <a:spcBef>
                <a:spcPts val="0"/>
              </a:spcBef>
              <a:spcAft>
                <a:spcPts val="0"/>
              </a:spcAft>
              <a:buSzPts val="1600"/>
              <a:buChar char="●"/>
            </a:pPr>
            <a:r>
              <a:rPr lang="sk" sz="1600"/>
              <a:t>flexe (palmární flexe)​</a:t>
            </a:r>
            <a:endParaRPr sz="1600"/>
          </a:p>
          <a:p>
            <a:pPr indent="-330200" lvl="0" marL="457200" rtl="0" algn="l">
              <a:lnSpc>
                <a:spcPct val="115000"/>
              </a:lnSpc>
              <a:spcBef>
                <a:spcPts val="0"/>
              </a:spcBef>
              <a:spcAft>
                <a:spcPts val="0"/>
              </a:spcAft>
              <a:buSzPts val="1600"/>
              <a:buChar char="●"/>
            </a:pPr>
            <a:r>
              <a:rPr lang="sk" sz="1600"/>
              <a:t>extenze (dorsální flexe)​</a:t>
            </a:r>
            <a:endParaRPr sz="1600"/>
          </a:p>
          <a:p>
            <a:pPr indent="0" lvl="0" marL="0" rtl="0" algn="l">
              <a:lnSpc>
                <a:spcPct val="115000"/>
              </a:lnSpc>
              <a:spcBef>
                <a:spcPts val="0"/>
              </a:spcBef>
              <a:spcAft>
                <a:spcPts val="0"/>
              </a:spcAft>
              <a:buNone/>
            </a:pPr>
            <a:r>
              <a:rPr b="1" lang="sk" sz="1600"/>
              <a:t>Předozadní osa</a:t>
            </a:r>
            <a:r>
              <a:rPr lang="sk" sz="1600"/>
              <a:t> – leží v sagitální rovině a umožňuje pohyby v rovině frontální​</a:t>
            </a:r>
            <a:endParaRPr sz="1600"/>
          </a:p>
          <a:p>
            <a:pPr indent="-330200" lvl="0" marL="457200" rtl="0" algn="l">
              <a:lnSpc>
                <a:spcPct val="115000"/>
              </a:lnSpc>
              <a:spcBef>
                <a:spcPts val="0"/>
              </a:spcBef>
              <a:spcAft>
                <a:spcPts val="0"/>
              </a:spcAft>
              <a:buSzPts val="1600"/>
              <a:buChar char="●"/>
            </a:pPr>
            <a:r>
              <a:rPr lang="sk" sz="1600"/>
              <a:t>addukce (ulnární dukce)​</a:t>
            </a:r>
            <a:endParaRPr sz="1600"/>
          </a:p>
          <a:p>
            <a:pPr indent="-330200" lvl="0" marL="457200" rtl="0" algn="l">
              <a:lnSpc>
                <a:spcPct val="115000"/>
              </a:lnSpc>
              <a:spcBef>
                <a:spcPts val="0"/>
              </a:spcBef>
              <a:spcAft>
                <a:spcPts val="0"/>
              </a:spcAft>
              <a:buSzPts val="1600"/>
              <a:buChar char="●"/>
            </a:pPr>
            <a:r>
              <a:rPr lang="sk" sz="1600"/>
              <a:t>abdukce (radiální dukce)​</a:t>
            </a:r>
            <a:endParaRPr sz="1600"/>
          </a:p>
          <a:p>
            <a:pPr indent="0" lvl="0" marL="0" rtl="0" algn="l">
              <a:lnSpc>
                <a:spcPct val="115000"/>
              </a:lnSpc>
              <a:spcBef>
                <a:spcPts val="0"/>
              </a:spcBef>
              <a:spcAft>
                <a:spcPts val="0"/>
              </a:spcAft>
              <a:buNone/>
            </a:pPr>
            <a:r>
              <a:rPr lang="sk" sz="1600"/>
              <a:t>Osy pohybů zápěstí probíhají přes </a:t>
            </a:r>
            <a:r>
              <a:rPr b="1" lang="sk" sz="1600"/>
              <a:t>os capitatum</a:t>
            </a:r>
            <a:r>
              <a:rPr lang="sk" sz="1600"/>
              <a:t>, tzv. funkční střed zápěstí.</a:t>
            </a:r>
            <a:endParaRPr sz="1600"/>
          </a:p>
          <a:p>
            <a:pPr indent="0" lvl="0" marL="0" rtl="0" algn="l">
              <a:lnSpc>
                <a:spcPct val="115000"/>
              </a:lnSpc>
              <a:spcBef>
                <a:spcPts val="0"/>
              </a:spcBef>
              <a:spcAft>
                <a:spcPts val="0"/>
              </a:spcAft>
              <a:buClr>
                <a:schemeClr val="dk1"/>
              </a:buClr>
              <a:buSzPts val="1100"/>
              <a:buFont typeface="Arial"/>
              <a:buNone/>
            </a:pPr>
            <a:r>
              <a:rPr b="1" lang="sk" sz="1600"/>
              <a:t>2  volnosti: </a:t>
            </a:r>
            <a:r>
              <a:rPr lang="sk" sz="1600"/>
              <a:t>​</a:t>
            </a:r>
            <a:endParaRPr sz="1600"/>
          </a:p>
          <a:p>
            <a:pPr indent="-330200" lvl="0" marL="457200" rtl="0" algn="l">
              <a:lnSpc>
                <a:spcPct val="115000"/>
              </a:lnSpc>
              <a:spcBef>
                <a:spcPts val="0"/>
              </a:spcBef>
              <a:spcAft>
                <a:spcPts val="0"/>
              </a:spcAft>
              <a:buSzPts val="1600"/>
              <a:buChar char="●"/>
            </a:pPr>
            <a:r>
              <a:rPr b="1" i="1" lang="sk" sz="1600"/>
              <a:t>Sagitální rovina: </a:t>
            </a:r>
            <a:r>
              <a:rPr i="1" lang="sk" sz="1600"/>
              <a:t>PF 85° a DF 85°- maximální v neutrále, omezená v pronaci</a:t>
            </a:r>
            <a:r>
              <a:rPr lang="sk" sz="1600"/>
              <a:t>​</a:t>
            </a:r>
            <a:endParaRPr sz="1600"/>
          </a:p>
          <a:p>
            <a:pPr indent="-330200" lvl="0" marL="457200" rtl="0" algn="l">
              <a:lnSpc>
                <a:spcPct val="115000"/>
              </a:lnSpc>
              <a:spcBef>
                <a:spcPts val="0"/>
              </a:spcBef>
              <a:spcAft>
                <a:spcPts val="0"/>
              </a:spcAft>
              <a:buSzPts val="1600"/>
              <a:buChar char="●"/>
            </a:pPr>
            <a:r>
              <a:rPr b="1" i="1" lang="sk" sz="1600"/>
              <a:t>Frontální rovina: </a:t>
            </a:r>
            <a:r>
              <a:rPr i="1" lang="sk" sz="1600"/>
              <a:t>RD 15°(ABD; větší ROM v DF) a UD 45°(ADD; větší ROM v PF) </a:t>
            </a:r>
            <a:endParaRPr i="1" sz="1600"/>
          </a:p>
          <a:p>
            <a:pPr indent="0" lvl="0" marL="0" rtl="0" algn="l">
              <a:spcBef>
                <a:spcPts val="0"/>
              </a:spcBef>
              <a:spcAft>
                <a:spcPts val="0"/>
              </a:spcAft>
              <a:buNone/>
            </a:pPr>
            <a:r>
              <a:t/>
            </a:r>
            <a:endParaRPr sz="16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zápěstí</a:t>
            </a:r>
            <a:endParaRPr/>
          </a:p>
        </p:txBody>
      </p:sp>
      <p:pic>
        <p:nvPicPr>
          <p:cNvPr id="372" name="Google Shape;372;p53"/>
          <p:cNvPicPr preferRelativeResize="0"/>
          <p:nvPr/>
        </p:nvPicPr>
        <p:blipFill rotWithShape="1">
          <a:blip r:embed="rId3">
            <a:alphaModFix/>
          </a:blip>
          <a:srcRect b="1088" l="0" r="0" t="0"/>
          <a:stretch/>
        </p:blipFill>
        <p:spPr>
          <a:xfrm>
            <a:off x="540000" y="1259825"/>
            <a:ext cx="4495600" cy="2712025"/>
          </a:xfrm>
          <a:prstGeom prst="rect">
            <a:avLst/>
          </a:prstGeom>
          <a:noFill/>
          <a:ln>
            <a:noFill/>
          </a:ln>
        </p:spPr>
      </p:pic>
      <p:pic>
        <p:nvPicPr>
          <p:cNvPr id="373" name="Google Shape;373;p53"/>
          <p:cNvPicPr preferRelativeResize="0"/>
          <p:nvPr/>
        </p:nvPicPr>
        <p:blipFill>
          <a:blip r:embed="rId4">
            <a:alphaModFix/>
          </a:blip>
          <a:stretch>
            <a:fillRect/>
          </a:stretch>
        </p:blipFill>
        <p:spPr>
          <a:xfrm>
            <a:off x="4944850" y="1259825"/>
            <a:ext cx="3803601" cy="2441899"/>
          </a:xfrm>
          <a:prstGeom prst="rect">
            <a:avLst/>
          </a:prstGeom>
          <a:noFill/>
          <a:ln>
            <a:noFill/>
          </a:ln>
        </p:spPr>
      </p:pic>
      <p:sp>
        <p:nvSpPr>
          <p:cNvPr id="374" name="Google Shape;374;p53"/>
          <p:cNvSpPr txBox="1"/>
          <p:nvPr/>
        </p:nvSpPr>
        <p:spPr>
          <a:xfrm>
            <a:off x="3255400" y="3971850"/>
            <a:ext cx="3000000" cy="677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sk" sz="800">
                <a:solidFill>
                  <a:schemeClr val="dk1"/>
                </a:solidFill>
              </a:rPr>
              <a:t>Kapandji, I. A. (1971). The physiology of the joints, volume I, upper limb. </a:t>
            </a:r>
            <a:r>
              <a:rPr i="1" lang="sk" sz="800">
                <a:solidFill>
                  <a:schemeClr val="dk1"/>
                </a:solidFill>
              </a:rPr>
              <a:t>American Journal of Physical Medicine &amp; Rehabilitation</a:t>
            </a:r>
            <a:r>
              <a:rPr lang="sk" sz="800">
                <a:solidFill>
                  <a:schemeClr val="dk1"/>
                </a:solidFill>
              </a:rPr>
              <a:t>, </a:t>
            </a:r>
            <a:r>
              <a:rPr i="1" lang="sk" sz="800">
                <a:solidFill>
                  <a:schemeClr val="dk1"/>
                </a:solidFill>
              </a:rPr>
              <a:t>50</a:t>
            </a:r>
            <a:r>
              <a:rPr lang="sk" sz="800">
                <a:solidFill>
                  <a:schemeClr val="dk1"/>
                </a:solidFill>
              </a:rPr>
              <a:t>(2), 96.</a:t>
            </a:r>
            <a:endParaRPr sz="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zápěstí - DF a PF</a:t>
            </a:r>
            <a:endParaRPr/>
          </a:p>
        </p:txBody>
      </p:sp>
      <p:sp>
        <p:nvSpPr>
          <p:cNvPr id="380" name="Google Shape;380;p5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sk"/>
              <a:t>Distální řada kůstek</a:t>
            </a:r>
            <a:r>
              <a:rPr lang="sk"/>
              <a:t> se chová jako jeden celek:</a:t>
            </a:r>
            <a:endParaRPr/>
          </a:p>
          <a:p>
            <a:pPr indent="0" lvl="0" marL="0" rtl="0" algn="l">
              <a:lnSpc>
                <a:spcPct val="115000"/>
              </a:lnSpc>
              <a:spcBef>
                <a:spcPts val="0"/>
              </a:spcBef>
              <a:spcAft>
                <a:spcPts val="0"/>
              </a:spcAft>
              <a:buClr>
                <a:schemeClr val="dk1"/>
              </a:buClr>
              <a:buSzPts val="1100"/>
              <a:buFont typeface="Arial"/>
              <a:buNone/>
            </a:pPr>
            <a:r>
              <a:rPr b="1" lang="sk"/>
              <a:t>PF:</a:t>
            </a:r>
            <a:r>
              <a:rPr lang="sk"/>
              <a:t> rotace kolem své osy do flexe a mírné ulnární dukce</a:t>
            </a:r>
            <a:endParaRPr/>
          </a:p>
          <a:p>
            <a:pPr indent="0" lvl="0" marL="0" rtl="0" algn="l">
              <a:lnSpc>
                <a:spcPct val="115000"/>
              </a:lnSpc>
              <a:spcBef>
                <a:spcPts val="0"/>
              </a:spcBef>
              <a:spcAft>
                <a:spcPts val="0"/>
              </a:spcAft>
              <a:buClr>
                <a:schemeClr val="dk1"/>
              </a:buClr>
              <a:buSzPts val="1100"/>
              <a:buFont typeface="Arial"/>
              <a:buNone/>
            </a:pPr>
            <a:r>
              <a:rPr b="1" lang="sk"/>
              <a:t>DF:</a:t>
            </a:r>
            <a:r>
              <a:rPr lang="sk"/>
              <a:t> naopak dochází k radiální dukci celé řady</a:t>
            </a:r>
            <a:endParaRPr/>
          </a:p>
          <a:p>
            <a:pPr indent="0" lvl="0" marL="0" rtl="0" algn="l">
              <a:lnSpc>
                <a:spcPct val="115000"/>
              </a:lnSpc>
              <a:spcBef>
                <a:spcPts val="0"/>
              </a:spcBef>
              <a:spcAft>
                <a:spcPts val="0"/>
              </a:spcAft>
              <a:buClr>
                <a:schemeClr val="dk1"/>
              </a:buClr>
              <a:buSzPts val="1100"/>
              <a:buFont typeface="Arial"/>
              <a:buNone/>
            </a:pPr>
            <a:r>
              <a:rPr b="1" lang="sk"/>
              <a:t>Proximální řada </a:t>
            </a:r>
            <a:r>
              <a:rPr b="1" lang="sk"/>
              <a:t>kůstek</a:t>
            </a:r>
            <a:r>
              <a:rPr lang="sk"/>
              <a:t> je výrazně volnější - interosseální vazy umožňují volnější pohyb mezi sousedními kostmi:</a:t>
            </a:r>
            <a:endParaRPr/>
          </a:p>
          <a:p>
            <a:pPr indent="0" lvl="0" marL="0" rtl="0" algn="l">
              <a:lnSpc>
                <a:spcPct val="115000"/>
              </a:lnSpc>
              <a:spcBef>
                <a:spcPts val="0"/>
              </a:spcBef>
              <a:spcAft>
                <a:spcPts val="0"/>
              </a:spcAft>
              <a:buClr>
                <a:schemeClr val="dk1"/>
              </a:buClr>
              <a:buSzPts val="1100"/>
              <a:buFont typeface="Arial"/>
              <a:buNone/>
            </a:pPr>
            <a:r>
              <a:rPr b="1" lang="sk"/>
              <a:t>PF: </a:t>
            </a:r>
            <a:r>
              <a:rPr lang="sk"/>
              <a:t>os scaphoideum flektuje, ulnárně duktuje a pronuje</a:t>
            </a:r>
            <a:endParaRPr/>
          </a:p>
          <a:p>
            <a:pPr indent="0" lvl="0" marL="0" rtl="0" algn="l">
              <a:lnSpc>
                <a:spcPct val="115000"/>
              </a:lnSpc>
              <a:spcBef>
                <a:spcPts val="0"/>
              </a:spcBef>
              <a:spcAft>
                <a:spcPts val="0"/>
              </a:spcAft>
              <a:buClr>
                <a:schemeClr val="dk1"/>
              </a:buClr>
              <a:buSzPts val="1100"/>
              <a:buFont typeface="Arial"/>
              <a:buNone/>
            </a:pPr>
            <a:r>
              <a:rPr b="1" lang="sk"/>
              <a:t>D</a:t>
            </a:r>
            <a:r>
              <a:rPr b="1" lang="sk"/>
              <a:t>F: </a:t>
            </a:r>
            <a:r>
              <a:rPr lang="sk"/>
              <a:t>os scaphoideum</a:t>
            </a:r>
            <a:r>
              <a:rPr b="1" lang="sk"/>
              <a:t> </a:t>
            </a:r>
            <a:r>
              <a:rPr lang="sk"/>
              <a:t>provádí pohyby opačné</a:t>
            </a:r>
            <a:endParaRPr/>
          </a:p>
          <a:p>
            <a:pPr indent="-361950" lvl="0" marL="457200" rtl="0" algn="l">
              <a:lnSpc>
                <a:spcPct val="115000"/>
              </a:lnSpc>
              <a:spcBef>
                <a:spcPts val="0"/>
              </a:spcBef>
              <a:spcAft>
                <a:spcPts val="0"/>
              </a:spcAft>
              <a:buSzPts val="2100"/>
              <a:buChar char="●"/>
            </a:pPr>
            <a:r>
              <a:rPr lang="sk"/>
              <a:t>pohyb lunata- obdobně</a:t>
            </a:r>
            <a:endParaRPr/>
          </a:p>
          <a:p>
            <a:pPr indent="0" lvl="0" marL="0" rtl="0" algn="l">
              <a:spcBef>
                <a:spcPts val="0"/>
              </a:spcBef>
              <a:spcAft>
                <a:spcPts val="0"/>
              </a:spcAft>
              <a:buNone/>
            </a:pPr>
            <a:r>
              <a:t/>
            </a:r>
            <a:endParaRPr sz="10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zápěstí - RD a UD</a:t>
            </a:r>
            <a:endParaRPr/>
          </a:p>
        </p:txBody>
      </p:sp>
      <p:sp>
        <p:nvSpPr>
          <p:cNvPr id="386" name="Google Shape;386;p5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b="1" lang="sk" sz="2000"/>
              <a:t>Radiální dukce -</a:t>
            </a:r>
            <a:r>
              <a:rPr lang="sk" sz="2000"/>
              <a:t> distální řada, stejně jako při pohybu v S, se i při dukčních pohybech chová jako celek – uklánějí se radiálně, extendují se a supinují - rotace kolem os capitatum</a:t>
            </a:r>
            <a:endParaRPr sz="2000"/>
          </a:p>
          <a:p>
            <a:pPr indent="-355600" lvl="0" marL="457200" rtl="0" algn="l">
              <a:lnSpc>
                <a:spcPct val="150000"/>
              </a:lnSpc>
              <a:spcBef>
                <a:spcPts val="0"/>
              </a:spcBef>
              <a:spcAft>
                <a:spcPts val="0"/>
              </a:spcAft>
              <a:buSzPts val="2000"/>
              <a:buChar char="●"/>
            </a:pPr>
            <a:r>
              <a:rPr lang="sk" sz="2000"/>
              <a:t>proximální řada se při RD staví do flexe</a:t>
            </a:r>
            <a:endParaRPr sz="2000"/>
          </a:p>
          <a:p>
            <a:pPr indent="0" lvl="0" marL="0" rtl="0" algn="l">
              <a:lnSpc>
                <a:spcPct val="150000"/>
              </a:lnSpc>
              <a:spcBef>
                <a:spcPts val="0"/>
              </a:spcBef>
              <a:spcAft>
                <a:spcPts val="0"/>
              </a:spcAft>
              <a:buClr>
                <a:schemeClr val="dk1"/>
              </a:buClr>
              <a:buSzPts val="1100"/>
              <a:buFont typeface="Arial"/>
              <a:buNone/>
            </a:pPr>
            <a:r>
              <a:rPr b="1" lang="sk" sz="2000"/>
              <a:t>Ulnární dukce -</a:t>
            </a:r>
            <a:r>
              <a:rPr lang="sk" sz="2000"/>
              <a:t> distální řada kostí se uklání ulnárně, flektuje se a pronuje.</a:t>
            </a:r>
            <a:endParaRPr sz="2000"/>
          </a:p>
          <a:p>
            <a:pPr indent="-355600" lvl="0" marL="457200" rtl="0" algn="l">
              <a:lnSpc>
                <a:spcPct val="150000"/>
              </a:lnSpc>
              <a:spcBef>
                <a:spcPts val="0"/>
              </a:spcBef>
              <a:spcAft>
                <a:spcPts val="0"/>
              </a:spcAft>
              <a:buSzPts val="2000"/>
              <a:buChar char="●"/>
            </a:pPr>
            <a:r>
              <a:rPr lang="sk" sz="2000"/>
              <a:t>proximální řada jde při UD do extenze</a:t>
            </a:r>
            <a:endParaRPr sz="2000"/>
          </a:p>
          <a:p>
            <a:pPr indent="0" lvl="0" marL="0" rtl="0" algn="l">
              <a:lnSpc>
                <a:spcPct val="150000"/>
              </a:lnSpc>
              <a:spcBef>
                <a:spcPts val="0"/>
              </a:spcBef>
              <a:spcAft>
                <a:spcPts val="0"/>
              </a:spcAft>
              <a:buNone/>
            </a:pPr>
            <a:r>
              <a:t/>
            </a:r>
            <a:endParaRPr sz="20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zápěstí</a:t>
            </a:r>
            <a:endParaRPr/>
          </a:p>
        </p:txBody>
      </p:sp>
      <p:pic>
        <p:nvPicPr>
          <p:cNvPr id="392" name="Google Shape;392;p56" title="The articular complex of the wrist">
            <a:hlinkClick r:id="rId3"/>
          </p:cNvPr>
          <p:cNvPicPr preferRelativeResize="0"/>
          <p:nvPr/>
        </p:nvPicPr>
        <p:blipFill>
          <a:blip r:embed="rId4">
            <a:alphaModFix/>
          </a:blip>
          <a:stretch>
            <a:fillRect/>
          </a:stretch>
        </p:blipFill>
        <p:spPr>
          <a:xfrm>
            <a:off x="540000" y="1148975"/>
            <a:ext cx="4032000" cy="2268000"/>
          </a:xfrm>
          <a:prstGeom prst="rect">
            <a:avLst/>
          </a:prstGeom>
          <a:noFill/>
          <a:ln>
            <a:noFill/>
          </a:ln>
        </p:spPr>
      </p:pic>
      <p:pic>
        <p:nvPicPr>
          <p:cNvPr id="393" name="Google Shape;393;p56"/>
          <p:cNvPicPr preferRelativeResize="0"/>
          <p:nvPr/>
        </p:nvPicPr>
        <p:blipFill>
          <a:blip r:embed="rId5">
            <a:alphaModFix/>
          </a:blip>
          <a:stretch>
            <a:fillRect/>
          </a:stretch>
        </p:blipFill>
        <p:spPr>
          <a:xfrm>
            <a:off x="4621225" y="1148975"/>
            <a:ext cx="4267201" cy="2943420"/>
          </a:xfrm>
          <a:prstGeom prst="rect">
            <a:avLst/>
          </a:prstGeom>
          <a:noFill/>
          <a:ln>
            <a:noFill/>
          </a:ln>
        </p:spPr>
      </p:pic>
      <p:sp>
        <p:nvSpPr>
          <p:cNvPr id="394" name="Google Shape;394;p56"/>
          <p:cNvSpPr txBox="1"/>
          <p:nvPr/>
        </p:nvSpPr>
        <p:spPr>
          <a:xfrm>
            <a:off x="4621225" y="4141325"/>
            <a:ext cx="3000000" cy="677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sk" sz="800">
                <a:solidFill>
                  <a:schemeClr val="dk1"/>
                </a:solidFill>
              </a:rPr>
              <a:t>Kapandji, I. A. (1971). The physiology of the joints, volume I, upper limb. </a:t>
            </a:r>
            <a:r>
              <a:rPr i="1" lang="sk" sz="800">
                <a:solidFill>
                  <a:schemeClr val="dk1"/>
                </a:solidFill>
              </a:rPr>
              <a:t>American Journal of Physical Medicine &amp; Rehabilitation</a:t>
            </a:r>
            <a:r>
              <a:rPr lang="sk" sz="800">
                <a:solidFill>
                  <a:schemeClr val="dk1"/>
                </a:solidFill>
              </a:rPr>
              <a:t>, </a:t>
            </a:r>
            <a:r>
              <a:rPr i="1" lang="sk" sz="800">
                <a:solidFill>
                  <a:schemeClr val="dk1"/>
                </a:solidFill>
              </a:rPr>
              <a:t>50</a:t>
            </a:r>
            <a:r>
              <a:rPr lang="sk" sz="800">
                <a:solidFill>
                  <a:schemeClr val="dk1"/>
                </a:solidFill>
              </a:rPr>
              <a:t>(2), 96.</a:t>
            </a:r>
            <a:endParaRPr sz="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zápěstí</a:t>
            </a:r>
            <a:endParaRPr/>
          </a:p>
        </p:txBody>
      </p:sp>
      <p:sp>
        <p:nvSpPr>
          <p:cNvPr id="400" name="Google Shape;400;p57"/>
          <p:cNvSpPr txBox="1"/>
          <p:nvPr>
            <p:ph idx="1" type="body"/>
          </p:nvPr>
        </p:nvSpPr>
        <p:spPr>
          <a:xfrm>
            <a:off x="540000" y="1269000"/>
            <a:ext cx="42423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b="1" lang="sk" sz="1200"/>
              <a:t>PF </a:t>
            </a:r>
            <a:r>
              <a:rPr lang="sk" sz="1200"/>
              <a:t>​</a:t>
            </a:r>
            <a:endParaRPr sz="1200"/>
          </a:p>
          <a:p>
            <a:pPr indent="-304800" lvl="0" marL="457200" rtl="0" algn="l">
              <a:lnSpc>
                <a:spcPct val="150000"/>
              </a:lnSpc>
              <a:spcBef>
                <a:spcPts val="0"/>
              </a:spcBef>
              <a:spcAft>
                <a:spcPts val="0"/>
              </a:spcAft>
              <a:buSzPts val="1200"/>
              <a:buChar char="●"/>
            </a:pPr>
            <a:r>
              <a:rPr lang="sk" sz="1200"/>
              <a:t>Řasa na palmární straně při PF odpovídá MC​</a:t>
            </a:r>
            <a:endParaRPr sz="1200"/>
          </a:p>
          <a:p>
            <a:pPr indent="-304800" lvl="0" marL="457200" rtl="0" algn="l">
              <a:lnSpc>
                <a:spcPct val="150000"/>
              </a:lnSpc>
              <a:spcBef>
                <a:spcPts val="0"/>
              </a:spcBef>
              <a:spcAft>
                <a:spcPts val="0"/>
              </a:spcAft>
              <a:buSzPts val="1200"/>
              <a:buChar char="●"/>
            </a:pPr>
            <a:r>
              <a:rPr lang="sk" sz="1200"/>
              <a:t>Větší rozsah v RC kloubu​</a:t>
            </a:r>
            <a:endParaRPr sz="1200"/>
          </a:p>
          <a:p>
            <a:pPr indent="-304800" lvl="0" marL="457200" rtl="0" algn="l">
              <a:lnSpc>
                <a:spcPct val="150000"/>
              </a:lnSpc>
              <a:spcBef>
                <a:spcPts val="0"/>
              </a:spcBef>
              <a:spcAft>
                <a:spcPts val="0"/>
              </a:spcAft>
              <a:buSzPts val="1200"/>
              <a:buChar char="●"/>
            </a:pPr>
            <a:r>
              <a:rPr lang="sk" sz="1200"/>
              <a:t>Posun proximální řady vůči radiu směrem dorzálním​ (u blokády RC kl., MOB při omezené PF směrem dorzálním v SUP)</a:t>
            </a:r>
            <a:endParaRPr sz="1200"/>
          </a:p>
          <a:p>
            <a:pPr indent="0" lvl="0" marL="0" rtl="0" algn="l">
              <a:lnSpc>
                <a:spcPct val="150000"/>
              </a:lnSpc>
              <a:spcBef>
                <a:spcPts val="0"/>
              </a:spcBef>
              <a:spcAft>
                <a:spcPts val="0"/>
              </a:spcAft>
              <a:buClr>
                <a:schemeClr val="dk1"/>
              </a:buClr>
              <a:buSzPts val="1100"/>
              <a:buFont typeface="Arial"/>
              <a:buNone/>
            </a:pPr>
            <a:r>
              <a:rPr b="1" lang="sk" sz="1200"/>
              <a:t>DF </a:t>
            </a:r>
            <a:r>
              <a:rPr lang="sk" sz="1200"/>
              <a:t>​</a:t>
            </a:r>
            <a:endParaRPr sz="1200"/>
          </a:p>
          <a:p>
            <a:pPr indent="-304800" lvl="0" marL="457200" rtl="0" algn="l">
              <a:lnSpc>
                <a:spcPct val="150000"/>
              </a:lnSpc>
              <a:spcBef>
                <a:spcPts val="0"/>
              </a:spcBef>
              <a:spcAft>
                <a:spcPts val="0"/>
              </a:spcAft>
              <a:buSzPts val="1200"/>
              <a:buChar char="●"/>
            </a:pPr>
            <a:r>
              <a:rPr lang="sk" sz="1200"/>
              <a:t>Proximální kožní řasa na dorzu ruky při DF odpovídá RC kloubu ​</a:t>
            </a:r>
            <a:endParaRPr sz="1200"/>
          </a:p>
          <a:p>
            <a:pPr indent="-304800" lvl="0" marL="457200" rtl="0" algn="l">
              <a:lnSpc>
                <a:spcPct val="150000"/>
              </a:lnSpc>
              <a:spcBef>
                <a:spcPts val="0"/>
              </a:spcBef>
              <a:spcAft>
                <a:spcPts val="0"/>
              </a:spcAft>
              <a:buSzPts val="1200"/>
              <a:buChar char="●"/>
            </a:pPr>
            <a:r>
              <a:rPr lang="sk" sz="1200"/>
              <a:t>Větší rozsah pohybu v MC kloubu​</a:t>
            </a:r>
            <a:endParaRPr sz="1200"/>
          </a:p>
          <a:p>
            <a:pPr indent="-304800" lvl="0" marL="457200" rtl="0" algn="l">
              <a:lnSpc>
                <a:spcPct val="150000"/>
              </a:lnSpc>
              <a:spcBef>
                <a:spcPts val="0"/>
              </a:spcBef>
              <a:spcAft>
                <a:spcPts val="0"/>
              </a:spcAft>
              <a:buSzPts val="1200"/>
              <a:buChar char="●"/>
            </a:pPr>
            <a:r>
              <a:rPr lang="sk" sz="1200"/>
              <a:t>Posun distální řady vůči proximální směrem palmárním </a:t>
            </a:r>
            <a:r>
              <a:rPr lang="sk" sz="1200"/>
              <a:t>(u blokády RC kl., MOB při omezené DF směrem palmárním v PRO)</a:t>
            </a:r>
            <a:endParaRPr sz="1200"/>
          </a:p>
          <a:p>
            <a:pPr indent="0" lvl="0" marL="0" rtl="0" algn="l">
              <a:lnSpc>
                <a:spcPct val="150000"/>
              </a:lnSpc>
              <a:spcBef>
                <a:spcPts val="0"/>
              </a:spcBef>
              <a:spcAft>
                <a:spcPts val="0"/>
              </a:spcAft>
              <a:buNone/>
            </a:pPr>
            <a:r>
              <a:t/>
            </a:r>
            <a:endParaRPr sz="1200"/>
          </a:p>
        </p:txBody>
      </p:sp>
      <p:pic>
        <p:nvPicPr>
          <p:cNvPr id="401" name="Google Shape;401;p57"/>
          <p:cNvPicPr preferRelativeResize="0"/>
          <p:nvPr/>
        </p:nvPicPr>
        <p:blipFill>
          <a:blip r:embed="rId3">
            <a:alphaModFix/>
          </a:blip>
          <a:stretch>
            <a:fillRect/>
          </a:stretch>
        </p:blipFill>
        <p:spPr>
          <a:xfrm>
            <a:off x="4972875" y="7200"/>
            <a:ext cx="4171126" cy="1703125"/>
          </a:xfrm>
          <a:prstGeom prst="rect">
            <a:avLst/>
          </a:prstGeom>
          <a:noFill/>
          <a:ln>
            <a:noFill/>
          </a:ln>
        </p:spPr>
      </p:pic>
      <p:pic>
        <p:nvPicPr>
          <p:cNvPr id="402" name="Google Shape;402;p57"/>
          <p:cNvPicPr preferRelativeResize="0"/>
          <p:nvPr/>
        </p:nvPicPr>
        <p:blipFill>
          <a:blip r:embed="rId4">
            <a:alphaModFix/>
          </a:blip>
          <a:stretch>
            <a:fillRect/>
          </a:stretch>
        </p:blipFill>
        <p:spPr>
          <a:xfrm>
            <a:off x="6927700" y="2137925"/>
            <a:ext cx="1988775" cy="1474800"/>
          </a:xfrm>
          <a:prstGeom prst="rect">
            <a:avLst/>
          </a:prstGeom>
          <a:noFill/>
          <a:ln>
            <a:noFill/>
          </a:ln>
        </p:spPr>
      </p:pic>
      <p:sp>
        <p:nvSpPr>
          <p:cNvPr id="403" name="Google Shape;403;p57"/>
          <p:cNvSpPr txBox="1"/>
          <p:nvPr/>
        </p:nvSpPr>
        <p:spPr>
          <a:xfrm>
            <a:off x="6080650" y="3612725"/>
            <a:ext cx="1643400" cy="3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sk" sz="800"/>
              <a:t>Lewit: Manipulační léčba, s. 177</a:t>
            </a:r>
            <a:endParaRPr i="1" sz="800"/>
          </a:p>
        </p:txBody>
      </p:sp>
      <p:pic>
        <p:nvPicPr>
          <p:cNvPr id="404" name="Google Shape;404;p57"/>
          <p:cNvPicPr preferRelativeResize="0"/>
          <p:nvPr/>
        </p:nvPicPr>
        <p:blipFill>
          <a:blip r:embed="rId5">
            <a:alphaModFix/>
          </a:blip>
          <a:stretch>
            <a:fillRect/>
          </a:stretch>
        </p:blipFill>
        <p:spPr>
          <a:xfrm>
            <a:off x="4782300" y="2110302"/>
            <a:ext cx="2193200" cy="15300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zápěstí</a:t>
            </a:r>
            <a:endParaRPr/>
          </a:p>
        </p:txBody>
      </p:sp>
      <p:sp>
        <p:nvSpPr>
          <p:cNvPr id="410" name="Google Shape;410;p58"/>
          <p:cNvSpPr txBox="1"/>
          <p:nvPr>
            <p:ph idx="1" type="body"/>
          </p:nvPr>
        </p:nvSpPr>
        <p:spPr>
          <a:xfrm>
            <a:off x="522300" y="12469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b="1" lang="sk" sz="1400"/>
              <a:t>Flexe a Extenze</a:t>
            </a:r>
            <a:r>
              <a:rPr lang="sk" sz="1400"/>
              <a:t>​</a:t>
            </a:r>
            <a:endParaRPr sz="1400"/>
          </a:p>
          <a:p>
            <a:pPr indent="-317500" lvl="0" marL="457200" rtl="0" algn="l">
              <a:lnSpc>
                <a:spcPct val="150000"/>
              </a:lnSpc>
              <a:spcBef>
                <a:spcPts val="0"/>
              </a:spcBef>
              <a:spcAft>
                <a:spcPts val="0"/>
              </a:spcAft>
              <a:buSzPts val="1400"/>
              <a:buChar char="●"/>
            </a:pPr>
            <a:r>
              <a:rPr lang="sk" sz="1400"/>
              <a:t>Důležitý artikulační komplex  mezi radiem - os lunatum- os capitatum​</a:t>
            </a:r>
            <a:endParaRPr sz="1400"/>
          </a:p>
          <a:p>
            <a:pPr indent="-317500" lvl="0" marL="457200" rtl="0" algn="l">
              <a:lnSpc>
                <a:spcPct val="150000"/>
              </a:lnSpc>
              <a:spcBef>
                <a:spcPts val="0"/>
              </a:spcBef>
              <a:spcAft>
                <a:spcPts val="0"/>
              </a:spcAft>
              <a:buSzPts val="1400"/>
              <a:buChar char="●"/>
            </a:pPr>
            <a:r>
              <a:rPr lang="sk" sz="1400"/>
              <a:t>Při flexi (PF) rotuje os lunatum a os capitatum palmárně + os lunatum sklouzává dorzálně. ​</a:t>
            </a:r>
            <a:endParaRPr sz="1400"/>
          </a:p>
          <a:p>
            <a:pPr indent="-317500" lvl="0" marL="457200" rtl="0" algn="l">
              <a:lnSpc>
                <a:spcPct val="150000"/>
              </a:lnSpc>
              <a:spcBef>
                <a:spcPts val="0"/>
              </a:spcBef>
              <a:spcAft>
                <a:spcPts val="0"/>
              </a:spcAft>
              <a:buSzPts val="1400"/>
              <a:buChar char="●"/>
            </a:pPr>
            <a:r>
              <a:rPr lang="sk" sz="1400"/>
              <a:t>Při extenzi (DF) rotuje lunatum a capitatum dorzálně + os lunatum sklouzává palmárně (c-c pravidlo)</a:t>
            </a:r>
            <a:endParaRPr sz="1400"/>
          </a:p>
          <a:p>
            <a:pPr indent="0" lvl="0" marL="0" rtl="0" algn="l">
              <a:lnSpc>
                <a:spcPct val="150000"/>
              </a:lnSpc>
              <a:spcBef>
                <a:spcPts val="0"/>
              </a:spcBef>
              <a:spcAft>
                <a:spcPts val="0"/>
              </a:spcAft>
              <a:buNone/>
            </a:pPr>
            <a:r>
              <a:t/>
            </a:r>
            <a:endParaRPr sz="1400"/>
          </a:p>
        </p:txBody>
      </p:sp>
      <p:pic>
        <p:nvPicPr>
          <p:cNvPr id="411" name="Google Shape;411;p58"/>
          <p:cNvPicPr preferRelativeResize="0"/>
          <p:nvPr/>
        </p:nvPicPr>
        <p:blipFill rotWithShape="1">
          <a:blip r:embed="rId3">
            <a:alphaModFix/>
          </a:blip>
          <a:srcRect b="8818" l="5493" r="6609" t="5144"/>
          <a:stretch/>
        </p:blipFill>
        <p:spPr>
          <a:xfrm>
            <a:off x="643175" y="2843100"/>
            <a:ext cx="1982225" cy="1637200"/>
          </a:xfrm>
          <a:prstGeom prst="rect">
            <a:avLst/>
          </a:prstGeom>
          <a:noFill/>
          <a:ln>
            <a:noFill/>
          </a:ln>
        </p:spPr>
      </p:pic>
      <p:pic>
        <p:nvPicPr>
          <p:cNvPr id="412" name="Google Shape;412;p58"/>
          <p:cNvPicPr preferRelativeResize="0"/>
          <p:nvPr/>
        </p:nvPicPr>
        <p:blipFill rotWithShape="1">
          <a:blip r:embed="rId4">
            <a:alphaModFix/>
          </a:blip>
          <a:srcRect b="11183" l="3155" r="3220" t="8242"/>
          <a:stretch/>
        </p:blipFill>
        <p:spPr>
          <a:xfrm>
            <a:off x="2910675" y="2843100"/>
            <a:ext cx="2218075" cy="1605050"/>
          </a:xfrm>
          <a:prstGeom prst="rect">
            <a:avLst/>
          </a:prstGeom>
          <a:noFill/>
          <a:ln>
            <a:noFill/>
          </a:ln>
        </p:spPr>
      </p:pic>
      <p:pic>
        <p:nvPicPr>
          <p:cNvPr id="413" name="Google Shape;413;p58"/>
          <p:cNvPicPr preferRelativeResize="0"/>
          <p:nvPr/>
        </p:nvPicPr>
        <p:blipFill rotWithShape="1">
          <a:blip r:embed="rId5">
            <a:alphaModFix/>
          </a:blip>
          <a:srcRect b="9219" l="3442" r="5250" t="3222"/>
          <a:stretch/>
        </p:blipFill>
        <p:spPr>
          <a:xfrm>
            <a:off x="5195075" y="2843100"/>
            <a:ext cx="2179075" cy="179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Typy úchopů </a:t>
            </a:r>
            <a:endParaRPr/>
          </a:p>
        </p:txBody>
      </p:sp>
      <p:pic>
        <p:nvPicPr>
          <p:cNvPr id="149" name="Google Shape;149;p23"/>
          <p:cNvPicPr preferRelativeResize="0"/>
          <p:nvPr/>
        </p:nvPicPr>
        <p:blipFill>
          <a:blip r:embed="rId3">
            <a:alphaModFix/>
          </a:blip>
          <a:stretch>
            <a:fillRect/>
          </a:stretch>
        </p:blipFill>
        <p:spPr>
          <a:xfrm>
            <a:off x="410175" y="1076488"/>
            <a:ext cx="4982924" cy="2916825"/>
          </a:xfrm>
          <a:prstGeom prst="rect">
            <a:avLst/>
          </a:prstGeom>
          <a:noFill/>
          <a:ln>
            <a:noFill/>
          </a:ln>
        </p:spPr>
      </p:pic>
      <p:pic>
        <p:nvPicPr>
          <p:cNvPr id="150" name="Google Shape;150;p23"/>
          <p:cNvPicPr preferRelativeResize="0"/>
          <p:nvPr/>
        </p:nvPicPr>
        <p:blipFill>
          <a:blip r:embed="rId4">
            <a:alphaModFix/>
          </a:blip>
          <a:stretch>
            <a:fillRect/>
          </a:stretch>
        </p:blipFill>
        <p:spPr>
          <a:xfrm>
            <a:off x="5393099" y="270000"/>
            <a:ext cx="3446100" cy="3690072"/>
          </a:xfrm>
          <a:prstGeom prst="rect">
            <a:avLst/>
          </a:prstGeom>
          <a:noFill/>
          <a:ln>
            <a:noFill/>
          </a:ln>
        </p:spPr>
      </p:pic>
      <p:pic>
        <p:nvPicPr>
          <p:cNvPr id="151" name="Google Shape;151;p23"/>
          <p:cNvPicPr preferRelativeResize="0"/>
          <p:nvPr/>
        </p:nvPicPr>
        <p:blipFill>
          <a:blip r:embed="rId5">
            <a:alphaModFix/>
          </a:blip>
          <a:stretch>
            <a:fillRect/>
          </a:stretch>
        </p:blipFill>
        <p:spPr>
          <a:xfrm>
            <a:off x="335350" y="3719146"/>
            <a:ext cx="5057750" cy="1468575"/>
          </a:xfrm>
          <a:prstGeom prst="rect">
            <a:avLst/>
          </a:prstGeom>
          <a:noFill/>
          <a:ln>
            <a:noFill/>
          </a:ln>
        </p:spPr>
      </p:pic>
      <p:pic>
        <p:nvPicPr>
          <p:cNvPr id="152" name="Google Shape;152;p23"/>
          <p:cNvPicPr preferRelativeResize="0"/>
          <p:nvPr/>
        </p:nvPicPr>
        <p:blipFill>
          <a:blip r:embed="rId6">
            <a:alphaModFix/>
          </a:blip>
          <a:stretch>
            <a:fillRect/>
          </a:stretch>
        </p:blipFill>
        <p:spPr>
          <a:xfrm>
            <a:off x="5111875" y="3861738"/>
            <a:ext cx="3897075" cy="9847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5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zápěstí</a:t>
            </a:r>
            <a:endParaRPr/>
          </a:p>
        </p:txBody>
      </p:sp>
      <p:sp>
        <p:nvSpPr>
          <p:cNvPr id="419" name="Google Shape;419;p59"/>
          <p:cNvSpPr txBox="1"/>
          <p:nvPr>
            <p:ph idx="1" type="body"/>
          </p:nvPr>
        </p:nvSpPr>
        <p:spPr>
          <a:xfrm>
            <a:off x="540000" y="1269000"/>
            <a:ext cx="40320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sz="1800"/>
              <a:t>Flexi a extenzi můžeme rozdělit do 4 sektorů: ​</a:t>
            </a:r>
            <a:endParaRPr b="1" sz="1800"/>
          </a:p>
          <a:p>
            <a:pPr indent="-317500" lvl="0" marL="457200" rtl="0" algn="l">
              <a:lnSpc>
                <a:spcPct val="150000"/>
              </a:lnSpc>
              <a:spcBef>
                <a:spcPts val="0"/>
              </a:spcBef>
              <a:spcAft>
                <a:spcPts val="0"/>
              </a:spcAft>
              <a:buSzPts val="1400"/>
              <a:buChar char="●"/>
            </a:pPr>
            <a:r>
              <a:rPr i="1" lang="sk" sz="1400"/>
              <a:t>20°- rozsah max. využití, ligamenta jsou relaxovaná, malý intraartikulární tlak </a:t>
            </a:r>
            <a:r>
              <a:rPr lang="sk" sz="1400"/>
              <a:t>​</a:t>
            </a:r>
            <a:endParaRPr sz="1400"/>
          </a:p>
          <a:p>
            <a:pPr indent="-317500" lvl="0" marL="457200" rtl="0" algn="l">
              <a:lnSpc>
                <a:spcPct val="150000"/>
              </a:lnSpc>
              <a:spcBef>
                <a:spcPts val="0"/>
              </a:spcBef>
              <a:spcAft>
                <a:spcPts val="0"/>
              </a:spcAft>
              <a:buSzPts val="1400"/>
              <a:buChar char="●"/>
            </a:pPr>
            <a:r>
              <a:rPr i="1" lang="sk" sz="1400"/>
              <a:t>40°- rozsah volného pohybu, vzrůstá intraartikulární tlak a tenze ligament</a:t>
            </a:r>
            <a:r>
              <a:rPr lang="sk" sz="1400"/>
              <a:t>​</a:t>
            </a:r>
            <a:endParaRPr sz="1400"/>
          </a:p>
          <a:p>
            <a:pPr indent="-317500" lvl="0" marL="457200" rtl="0" algn="l">
              <a:lnSpc>
                <a:spcPct val="150000"/>
              </a:lnSpc>
              <a:spcBef>
                <a:spcPts val="0"/>
              </a:spcBef>
              <a:spcAft>
                <a:spcPts val="0"/>
              </a:spcAft>
              <a:buSzPts val="1400"/>
              <a:buChar char="●"/>
            </a:pPr>
            <a:r>
              <a:rPr i="1" lang="sk" sz="1400"/>
              <a:t>80°- hranice max. rozsahu pohybu, intraartikulární tlak a tenze ligament je maximální</a:t>
            </a:r>
            <a:r>
              <a:rPr lang="sk" sz="1400"/>
              <a:t>​</a:t>
            </a:r>
            <a:endParaRPr sz="1400"/>
          </a:p>
          <a:p>
            <a:pPr indent="-317500" lvl="0" marL="457200" rtl="0" algn="l">
              <a:lnSpc>
                <a:spcPct val="150000"/>
              </a:lnSpc>
              <a:spcBef>
                <a:spcPts val="0"/>
              </a:spcBef>
              <a:spcAft>
                <a:spcPts val="0"/>
              </a:spcAft>
              <a:buSzPts val="1400"/>
              <a:buChar char="●"/>
            </a:pPr>
            <a:r>
              <a:rPr i="1" lang="sk" sz="1400"/>
              <a:t>Nad 80°- sektor patologického posunu</a:t>
            </a:r>
            <a:endParaRPr i="1" sz="1400"/>
          </a:p>
          <a:p>
            <a:pPr indent="0" lvl="0" marL="0" rtl="0" algn="l">
              <a:lnSpc>
                <a:spcPct val="150000"/>
              </a:lnSpc>
              <a:spcBef>
                <a:spcPts val="0"/>
              </a:spcBef>
              <a:spcAft>
                <a:spcPts val="0"/>
              </a:spcAft>
              <a:buNone/>
            </a:pPr>
            <a:r>
              <a:t/>
            </a:r>
            <a:endParaRPr sz="1800"/>
          </a:p>
        </p:txBody>
      </p:sp>
      <p:pic>
        <p:nvPicPr>
          <p:cNvPr id="420" name="Google Shape;420;p59"/>
          <p:cNvPicPr preferRelativeResize="0"/>
          <p:nvPr/>
        </p:nvPicPr>
        <p:blipFill>
          <a:blip r:embed="rId3">
            <a:alphaModFix/>
          </a:blip>
          <a:stretch>
            <a:fillRect/>
          </a:stretch>
        </p:blipFill>
        <p:spPr>
          <a:xfrm>
            <a:off x="4812863" y="289475"/>
            <a:ext cx="2629775" cy="4140175"/>
          </a:xfrm>
          <a:prstGeom prst="rect">
            <a:avLst/>
          </a:prstGeom>
          <a:noFill/>
          <a:ln>
            <a:noFill/>
          </a:ln>
        </p:spPr>
      </p:pic>
      <p:sp>
        <p:nvSpPr>
          <p:cNvPr id="421" name="Google Shape;421;p59"/>
          <p:cNvSpPr txBox="1"/>
          <p:nvPr/>
        </p:nvSpPr>
        <p:spPr>
          <a:xfrm>
            <a:off x="4627738" y="4374000"/>
            <a:ext cx="3000000" cy="677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sk" sz="800">
                <a:solidFill>
                  <a:schemeClr val="dk1"/>
                </a:solidFill>
              </a:rPr>
              <a:t>Kapandji, I. A. (1971). The physiology of the joints, volume I, upper limb. </a:t>
            </a:r>
            <a:r>
              <a:rPr i="1" lang="sk" sz="800">
                <a:solidFill>
                  <a:schemeClr val="dk1"/>
                </a:solidFill>
              </a:rPr>
              <a:t>American Journal of Physical Medicine &amp; Rehabilitation</a:t>
            </a:r>
            <a:r>
              <a:rPr lang="sk" sz="800">
                <a:solidFill>
                  <a:schemeClr val="dk1"/>
                </a:solidFill>
              </a:rPr>
              <a:t>, </a:t>
            </a:r>
            <a:r>
              <a:rPr i="1" lang="sk" sz="800">
                <a:solidFill>
                  <a:schemeClr val="dk1"/>
                </a:solidFill>
              </a:rPr>
              <a:t>50</a:t>
            </a:r>
            <a:r>
              <a:rPr lang="sk" sz="800">
                <a:solidFill>
                  <a:schemeClr val="dk1"/>
                </a:solidFill>
              </a:rPr>
              <a:t>(2), 96.</a:t>
            </a:r>
            <a:endParaRPr sz="8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zápěstí</a:t>
            </a:r>
            <a:endParaRPr/>
          </a:p>
        </p:txBody>
      </p:sp>
      <p:sp>
        <p:nvSpPr>
          <p:cNvPr id="427" name="Google Shape;427;p60"/>
          <p:cNvSpPr txBox="1"/>
          <p:nvPr>
            <p:ph idx="1" type="body"/>
          </p:nvPr>
        </p:nvSpPr>
        <p:spPr>
          <a:xfrm>
            <a:off x="540000" y="1269000"/>
            <a:ext cx="40320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b="1" lang="sk" sz="1800"/>
              <a:t>Stabilizační funkce ligament</a:t>
            </a:r>
            <a:r>
              <a:rPr lang="sk" sz="1800"/>
              <a:t>​</a:t>
            </a:r>
            <a:endParaRPr sz="1800"/>
          </a:p>
          <a:p>
            <a:pPr indent="-342900" lvl="0" marL="457200" rtl="0" algn="l">
              <a:lnSpc>
                <a:spcPct val="150000"/>
              </a:lnSpc>
              <a:spcBef>
                <a:spcPts val="0"/>
              </a:spcBef>
              <a:spcAft>
                <a:spcPts val="0"/>
              </a:spcAft>
              <a:buSzPts val="1800"/>
              <a:buChar char="●"/>
            </a:pPr>
            <a:r>
              <a:rPr b="1" lang="sk" sz="1800"/>
              <a:t>Mírná flexe (30-40°) - </a:t>
            </a:r>
            <a:r>
              <a:rPr lang="sk" sz="1800"/>
              <a:t>tah flexorů pomáhá stabilizovat​</a:t>
            </a:r>
            <a:endParaRPr sz="1800"/>
          </a:p>
          <a:p>
            <a:pPr indent="-342900" lvl="0" marL="457200" rtl="0" algn="l">
              <a:lnSpc>
                <a:spcPct val="150000"/>
              </a:lnSpc>
              <a:spcBef>
                <a:spcPts val="0"/>
              </a:spcBef>
              <a:spcAft>
                <a:spcPts val="0"/>
              </a:spcAft>
              <a:buSzPts val="1800"/>
              <a:buChar char="●"/>
            </a:pPr>
            <a:r>
              <a:rPr b="1" lang="sk" sz="1800"/>
              <a:t>Max. flexe - </a:t>
            </a:r>
            <a:r>
              <a:rPr lang="sk" sz="1800"/>
              <a:t>stabilizují dorzální ligamenta​</a:t>
            </a:r>
            <a:endParaRPr sz="1800"/>
          </a:p>
          <a:p>
            <a:pPr indent="-342900" lvl="0" marL="457200" rtl="0" algn="l">
              <a:lnSpc>
                <a:spcPct val="150000"/>
              </a:lnSpc>
              <a:spcBef>
                <a:spcPts val="0"/>
              </a:spcBef>
              <a:spcAft>
                <a:spcPts val="0"/>
              </a:spcAft>
              <a:buSzPts val="1800"/>
              <a:buChar char="●"/>
            </a:pPr>
            <a:r>
              <a:rPr lang="sk" sz="1800"/>
              <a:t>Tah extenzorů má </a:t>
            </a:r>
            <a:r>
              <a:rPr b="1" lang="sk" sz="1800"/>
              <a:t>dislokační efekt</a:t>
            </a:r>
            <a:r>
              <a:rPr lang="sk" sz="1800"/>
              <a:t>​ (palmární ligamenta musejí být velmi pevná)</a:t>
            </a:r>
            <a:endParaRPr sz="1800"/>
          </a:p>
          <a:p>
            <a:pPr indent="0" lvl="0" marL="0" rtl="0" algn="l">
              <a:lnSpc>
                <a:spcPct val="150000"/>
              </a:lnSpc>
              <a:spcBef>
                <a:spcPts val="0"/>
              </a:spcBef>
              <a:spcAft>
                <a:spcPts val="0"/>
              </a:spcAft>
              <a:buNone/>
            </a:pPr>
            <a:r>
              <a:t/>
            </a:r>
            <a:endParaRPr sz="1800"/>
          </a:p>
        </p:txBody>
      </p:sp>
      <p:pic>
        <p:nvPicPr>
          <p:cNvPr id="428" name="Google Shape;428;p60"/>
          <p:cNvPicPr preferRelativeResize="0"/>
          <p:nvPr/>
        </p:nvPicPr>
        <p:blipFill>
          <a:blip r:embed="rId3">
            <a:alphaModFix/>
          </a:blip>
          <a:stretch>
            <a:fillRect/>
          </a:stretch>
        </p:blipFill>
        <p:spPr>
          <a:xfrm>
            <a:off x="4540175" y="699500"/>
            <a:ext cx="2113950" cy="2519950"/>
          </a:xfrm>
          <a:prstGeom prst="rect">
            <a:avLst/>
          </a:prstGeom>
          <a:noFill/>
          <a:ln>
            <a:noFill/>
          </a:ln>
        </p:spPr>
      </p:pic>
      <p:pic>
        <p:nvPicPr>
          <p:cNvPr id="429" name="Google Shape;429;p60"/>
          <p:cNvPicPr preferRelativeResize="0"/>
          <p:nvPr/>
        </p:nvPicPr>
        <p:blipFill>
          <a:blip r:embed="rId4">
            <a:alphaModFix/>
          </a:blip>
          <a:stretch>
            <a:fillRect/>
          </a:stretch>
        </p:blipFill>
        <p:spPr>
          <a:xfrm>
            <a:off x="6806525" y="1031100"/>
            <a:ext cx="2185075" cy="2373194"/>
          </a:xfrm>
          <a:prstGeom prst="rect">
            <a:avLst/>
          </a:prstGeom>
          <a:noFill/>
          <a:ln>
            <a:noFill/>
          </a:ln>
        </p:spPr>
      </p:pic>
      <p:sp>
        <p:nvSpPr>
          <p:cNvPr id="430" name="Google Shape;430;p60"/>
          <p:cNvSpPr txBox="1"/>
          <p:nvPr/>
        </p:nvSpPr>
        <p:spPr>
          <a:xfrm>
            <a:off x="5416213" y="3219450"/>
            <a:ext cx="3000000" cy="677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sk" sz="800">
                <a:solidFill>
                  <a:schemeClr val="dk1"/>
                </a:solidFill>
              </a:rPr>
              <a:t>Kapandji, I. A. (1971). The physiology of the joints, volume I, upper limb. </a:t>
            </a:r>
            <a:r>
              <a:rPr i="1" lang="sk" sz="800">
                <a:solidFill>
                  <a:schemeClr val="dk1"/>
                </a:solidFill>
              </a:rPr>
              <a:t>American Journal of Physical Medicine &amp; Rehabilitation</a:t>
            </a:r>
            <a:r>
              <a:rPr lang="sk" sz="800">
                <a:solidFill>
                  <a:schemeClr val="dk1"/>
                </a:solidFill>
              </a:rPr>
              <a:t>, </a:t>
            </a:r>
            <a:r>
              <a:rPr i="1" lang="sk" sz="800">
                <a:solidFill>
                  <a:schemeClr val="dk1"/>
                </a:solidFill>
              </a:rPr>
              <a:t>50</a:t>
            </a:r>
            <a:r>
              <a:rPr lang="sk" sz="800">
                <a:solidFill>
                  <a:schemeClr val="dk1"/>
                </a:solidFill>
              </a:rPr>
              <a:t>(2), 96.</a:t>
            </a:r>
            <a:endParaRPr sz="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Radiální dukce</a:t>
            </a:r>
            <a:endParaRPr/>
          </a:p>
        </p:txBody>
      </p:sp>
      <p:sp>
        <p:nvSpPr>
          <p:cNvPr id="436" name="Google Shape;436;p61"/>
          <p:cNvSpPr txBox="1"/>
          <p:nvPr>
            <p:ph idx="1" type="body"/>
          </p:nvPr>
        </p:nvSpPr>
        <p:spPr>
          <a:xfrm>
            <a:off x="540000" y="1269000"/>
            <a:ext cx="40320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i="1" lang="sk" sz="1800"/>
              <a:t>1. proximální řada se posunuje ulnárně, distální řada radiálně</a:t>
            </a:r>
            <a:r>
              <a:rPr lang="sk" sz="1800"/>
              <a:t>​</a:t>
            </a:r>
            <a:endParaRPr sz="1800"/>
          </a:p>
          <a:p>
            <a:pPr indent="0" lvl="0" marL="0" rtl="0" algn="l">
              <a:lnSpc>
                <a:spcPct val="150000"/>
              </a:lnSpc>
              <a:spcBef>
                <a:spcPts val="0"/>
              </a:spcBef>
              <a:spcAft>
                <a:spcPts val="0"/>
              </a:spcAft>
              <a:buNone/>
            </a:pPr>
            <a:r>
              <a:rPr i="1" lang="sk" sz="1800"/>
              <a:t>2. os lunatum zmenšuje kontakt s radiem (posun nad ulnu), mediální collaterální ligamenta jsou napnutá</a:t>
            </a:r>
            <a:r>
              <a:rPr lang="sk" sz="1800"/>
              <a:t>​</a:t>
            </a:r>
            <a:endParaRPr sz="1800"/>
          </a:p>
          <a:p>
            <a:pPr indent="0" lvl="0" marL="0" rtl="0" algn="l">
              <a:lnSpc>
                <a:spcPct val="150000"/>
              </a:lnSpc>
              <a:spcBef>
                <a:spcPts val="0"/>
              </a:spcBef>
              <a:spcAft>
                <a:spcPts val="0"/>
              </a:spcAft>
              <a:buNone/>
            </a:pPr>
            <a:r>
              <a:rPr i="1" lang="sk" sz="1800"/>
              <a:t>3. pohyb pokračuje v distální řadě</a:t>
            </a:r>
            <a:r>
              <a:rPr lang="sk" sz="1800"/>
              <a:t>​</a:t>
            </a:r>
            <a:endParaRPr sz="1800"/>
          </a:p>
          <a:p>
            <a:pPr indent="0" lvl="0" marL="0" rtl="0" algn="l">
              <a:lnSpc>
                <a:spcPct val="150000"/>
              </a:lnSpc>
              <a:spcBef>
                <a:spcPts val="0"/>
              </a:spcBef>
              <a:spcAft>
                <a:spcPts val="0"/>
              </a:spcAft>
              <a:buNone/>
            </a:pPr>
            <a:r>
              <a:rPr i="1" lang="sk" sz="1800"/>
              <a:t>větší v pronačním postavení předloktí (mobilizace omez. DF a RD v PRO předl., směr volárně)</a:t>
            </a:r>
            <a:endParaRPr i="1" sz="1800"/>
          </a:p>
          <a:p>
            <a:pPr indent="0" lvl="0" marL="0" rtl="0" algn="l">
              <a:lnSpc>
                <a:spcPct val="150000"/>
              </a:lnSpc>
              <a:spcBef>
                <a:spcPts val="0"/>
              </a:spcBef>
              <a:spcAft>
                <a:spcPts val="0"/>
              </a:spcAft>
              <a:buNone/>
            </a:pPr>
            <a:r>
              <a:t/>
            </a:r>
            <a:endParaRPr sz="1800"/>
          </a:p>
        </p:txBody>
      </p:sp>
      <p:pic>
        <p:nvPicPr>
          <p:cNvPr id="437" name="Google Shape;437;p61"/>
          <p:cNvPicPr preferRelativeResize="0"/>
          <p:nvPr/>
        </p:nvPicPr>
        <p:blipFill rotWithShape="1">
          <a:blip r:embed="rId3">
            <a:alphaModFix/>
          </a:blip>
          <a:srcRect b="0" l="0" r="1690" t="0"/>
          <a:stretch/>
        </p:blipFill>
        <p:spPr>
          <a:xfrm>
            <a:off x="4712000" y="540000"/>
            <a:ext cx="2141075" cy="2760750"/>
          </a:xfrm>
          <a:prstGeom prst="rect">
            <a:avLst/>
          </a:prstGeom>
          <a:noFill/>
          <a:ln>
            <a:noFill/>
          </a:ln>
        </p:spPr>
      </p:pic>
      <p:pic>
        <p:nvPicPr>
          <p:cNvPr id="438" name="Google Shape;438;p61"/>
          <p:cNvPicPr preferRelativeResize="0"/>
          <p:nvPr/>
        </p:nvPicPr>
        <p:blipFill>
          <a:blip r:embed="rId4">
            <a:alphaModFix/>
          </a:blip>
          <a:stretch>
            <a:fillRect/>
          </a:stretch>
        </p:blipFill>
        <p:spPr>
          <a:xfrm>
            <a:off x="7005475" y="1031100"/>
            <a:ext cx="1986125" cy="2938376"/>
          </a:xfrm>
          <a:prstGeom prst="rect">
            <a:avLst/>
          </a:prstGeom>
          <a:noFill/>
          <a:ln>
            <a:noFill/>
          </a:ln>
        </p:spPr>
      </p:pic>
      <p:sp>
        <p:nvSpPr>
          <p:cNvPr id="439" name="Google Shape;439;p61"/>
          <p:cNvSpPr txBox="1"/>
          <p:nvPr/>
        </p:nvSpPr>
        <p:spPr>
          <a:xfrm>
            <a:off x="5991588" y="3850825"/>
            <a:ext cx="3000000" cy="677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sk" sz="800">
                <a:solidFill>
                  <a:schemeClr val="dk1"/>
                </a:solidFill>
              </a:rPr>
              <a:t>Kapandji, I. A. (1971). The physiology of the joints, volume I, upper limb. </a:t>
            </a:r>
            <a:r>
              <a:rPr i="1" lang="sk" sz="800">
                <a:solidFill>
                  <a:schemeClr val="dk1"/>
                </a:solidFill>
              </a:rPr>
              <a:t>American Journal of Physical Medicine &amp; Rehabilitation</a:t>
            </a:r>
            <a:r>
              <a:rPr lang="sk" sz="800">
                <a:solidFill>
                  <a:schemeClr val="dk1"/>
                </a:solidFill>
              </a:rPr>
              <a:t>, </a:t>
            </a:r>
            <a:r>
              <a:rPr i="1" lang="sk" sz="800">
                <a:solidFill>
                  <a:schemeClr val="dk1"/>
                </a:solidFill>
              </a:rPr>
              <a:t>50</a:t>
            </a:r>
            <a:r>
              <a:rPr lang="sk" sz="800">
                <a:solidFill>
                  <a:schemeClr val="dk1"/>
                </a:solidFill>
              </a:rPr>
              <a:t>(2), 96.</a:t>
            </a:r>
            <a:endParaRPr sz="8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Ulnární dukce</a:t>
            </a:r>
            <a:endParaRPr/>
          </a:p>
        </p:txBody>
      </p:sp>
      <p:sp>
        <p:nvSpPr>
          <p:cNvPr id="445" name="Google Shape;445;p62"/>
          <p:cNvSpPr txBox="1"/>
          <p:nvPr>
            <p:ph idx="1" type="body"/>
          </p:nvPr>
        </p:nvSpPr>
        <p:spPr>
          <a:xfrm>
            <a:off x="540000" y="1113250"/>
            <a:ext cx="40656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i="1" lang="sk" sz="1200"/>
              <a:t>1. proximální řada se posouvá radiálně, distální řada ulnárně</a:t>
            </a:r>
            <a:r>
              <a:rPr lang="sk" sz="1200"/>
              <a:t>​</a:t>
            </a:r>
            <a:endParaRPr sz="1200"/>
          </a:p>
          <a:p>
            <a:pPr indent="0" lvl="0" marL="0" rtl="0" algn="l">
              <a:lnSpc>
                <a:spcPct val="150000"/>
              </a:lnSpc>
              <a:spcBef>
                <a:spcPts val="0"/>
              </a:spcBef>
              <a:spcAft>
                <a:spcPts val="0"/>
              </a:spcAft>
              <a:buNone/>
            </a:pPr>
            <a:r>
              <a:rPr i="1" lang="sk" sz="1200"/>
              <a:t>2. os lunatum je téměř celou svou plochou v kontaktu s radiem</a:t>
            </a:r>
            <a:r>
              <a:rPr lang="sk" sz="1200"/>
              <a:t>​</a:t>
            </a:r>
            <a:endParaRPr sz="1200"/>
          </a:p>
          <a:p>
            <a:pPr indent="0" lvl="0" marL="0" rtl="0" algn="l">
              <a:lnSpc>
                <a:spcPct val="150000"/>
              </a:lnSpc>
              <a:spcBef>
                <a:spcPts val="0"/>
              </a:spcBef>
              <a:spcAft>
                <a:spcPts val="0"/>
              </a:spcAft>
              <a:buNone/>
            </a:pPr>
            <a:r>
              <a:rPr i="1" lang="sk" sz="1200"/>
              <a:t>3. prostor pro os scaphoideum, které je dobře viditelné </a:t>
            </a:r>
            <a:r>
              <a:rPr lang="sk" sz="1200"/>
              <a:t>​(i palpovatelné)</a:t>
            </a:r>
            <a:endParaRPr sz="1200"/>
          </a:p>
          <a:p>
            <a:pPr indent="0" lvl="0" marL="0" rtl="0" algn="l">
              <a:lnSpc>
                <a:spcPct val="150000"/>
              </a:lnSpc>
              <a:spcBef>
                <a:spcPts val="0"/>
              </a:spcBef>
              <a:spcAft>
                <a:spcPts val="0"/>
              </a:spcAft>
              <a:buNone/>
            </a:pPr>
            <a:r>
              <a:rPr i="1" lang="sk" sz="1200"/>
              <a:t>4. napnutí lig. radiocarpale lat. – pohyb jen v distální řadě.</a:t>
            </a:r>
            <a:r>
              <a:rPr lang="sk" sz="1200"/>
              <a:t>​</a:t>
            </a:r>
            <a:endParaRPr sz="1200"/>
          </a:p>
          <a:p>
            <a:pPr indent="0" lvl="0" marL="0" rtl="0" algn="l">
              <a:lnSpc>
                <a:spcPct val="150000"/>
              </a:lnSpc>
              <a:spcBef>
                <a:spcPts val="0"/>
              </a:spcBef>
              <a:spcAft>
                <a:spcPts val="0"/>
              </a:spcAft>
              <a:buNone/>
            </a:pPr>
            <a:r>
              <a:rPr b="1" lang="sk" sz="1200"/>
              <a:t>Stabilizační funkce ligament: </a:t>
            </a:r>
            <a:r>
              <a:rPr lang="sk" sz="1200"/>
              <a:t>​</a:t>
            </a:r>
            <a:endParaRPr sz="1200"/>
          </a:p>
          <a:p>
            <a:pPr indent="0" lvl="0" marL="0" rtl="0" algn="l">
              <a:lnSpc>
                <a:spcPct val="150000"/>
              </a:lnSpc>
              <a:spcBef>
                <a:spcPts val="0"/>
              </a:spcBef>
              <a:spcAft>
                <a:spcPts val="0"/>
              </a:spcAft>
              <a:buNone/>
            </a:pPr>
            <a:r>
              <a:rPr b="1" i="1" lang="sk" sz="1200"/>
              <a:t>neutrální postavení - </a:t>
            </a:r>
            <a:r>
              <a:rPr i="1" lang="sk" sz="1200"/>
              <a:t>tendence k dislokaci proximální řady ulnárně</a:t>
            </a:r>
            <a:r>
              <a:rPr lang="sk" sz="1200"/>
              <a:t>​</a:t>
            </a:r>
            <a:endParaRPr sz="1200"/>
          </a:p>
          <a:p>
            <a:pPr indent="0" lvl="0" marL="0" rtl="0" algn="l">
              <a:lnSpc>
                <a:spcPct val="150000"/>
              </a:lnSpc>
              <a:spcBef>
                <a:spcPts val="0"/>
              </a:spcBef>
              <a:spcAft>
                <a:spcPts val="0"/>
              </a:spcAft>
              <a:buNone/>
            </a:pPr>
            <a:r>
              <a:rPr b="1" i="1" lang="sk" sz="1200"/>
              <a:t>lehká UD (30°): </a:t>
            </a:r>
            <a:r>
              <a:rPr i="1" lang="sk" sz="1200"/>
              <a:t>pozice max. stability- os lunatum v kontaktu s radiem, tah svalů stabilizuje</a:t>
            </a:r>
            <a:r>
              <a:rPr lang="sk" sz="1200"/>
              <a:t>​</a:t>
            </a:r>
            <a:endParaRPr sz="1200"/>
          </a:p>
          <a:p>
            <a:pPr indent="0" lvl="0" marL="0" rtl="0" algn="l">
              <a:lnSpc>
                <a:spcPct val="150000"/>
              </a:lnSpc>
              <a:spcBef>
                <a:spcPts val="0"/>
              </a:spcBef>
              <a:spcAft>
                <a:spcPts val="0"/>
              </a:spcAft>
              <a:buNone/>
            </a:pPr>
            <a:r>
              <a:rPr b="1" i="1" lang="sk" sz="1200"/>
              <a:t>RD:</a:t>
            </a:r>
            <a:r>
              <a:rPr i="1" lang="sk" sz="1200"/>
              <a:t> nepostradatelná role lig. radiotriquetrum- zabraňuje dislokaci ulnárně </a:t>
            </a:r>
            <a:r>
              <a:rPr lang="sk" sz="1200"/>
              <a:t>​</a:t>
            </a:r>
            <a:endParaRPr sz="1200"/>
          </a:p>
          <a:p>
            <a:pPr indent="0" lvl="0" marL="0" rtl="0" algn="l">
              <a:spcBef>
                <a:spcPts val="0"/>
              </a:spcBef>
              <a:spcAft>
                <a:spcPts val="0"/>
              </a:spcAft>
              <a:buNone/>
            </a:pPr>
            <a:r>
              <a:t/>
            </a:r>
            <a:endParaRPr sz="1200"/>
          </a:p>
        </p:txBody>
      </p:sp>
      <p:pic>
        <p:nvPicPr>
          <p:cNvPr id="446" name="Google Shape;446;p62"/>
          <p:cNvPicPr preferRelativeResize="0"/>
          <p:nvPr/>
        </p:nvPicPr>
        <p:blipFill rotWithShape="1">
          <a:blip r:embed="rId3">
            <a:alphaModFix/>
          </a:blip>
          <a:srcRect b="2372" l="3502" r="0" t="0"/>
          <a:stretch/>
        </p:blipFill>
        <p:spPr>
          <a:xfrm>
            <a:off x="4841250" y="621050"/>
            <a:ext cx="1748625" cy="2307850"/>
          </a:xfrm>
          <a:prstGeom prst="rect">
            <a:avLst/>
          </a:prstGeom>
          <a:noFill/>
          <a:ln>
            <a:noFill/>
          </a:ln>
        </p:spPr>
      </p:pic>
      <p:pic>
        <p:nvPicPr>
          <p:cNvPr id="447" name="Google Shape;447;p62"/>
          <p:cNvPicPr preferRelativeResize="0"/>
          <p:nvPr/>
        </p:nvPicPr>
        <p:blipFill>
          <a:blip r:embed="rId4">
            <a:alphaModFix/>
          </a:blip>
          <a:stretch>
            <a:fillRect/>
          </a:stretch>
        </p:blipFill>
        <p:spPr>
          <a:xfrm>
            <a:off x="6589875" y="621050"/>
            <a:ext cx="1944500" cy="2476610"/>
          </a:xfrm>
          <a:prstGeom prst="rect">
            <a:avLst/>
          </a:prstGeom>
          <a:noFill/>
          <a:ln>
            <a:noFill/>
          </a:ln>
        </p:spPr>
      </p:pic>
      <p:pic>
        <p:nvPicPr>
          <p:cNvPr id="448" name="Google Shape;448;p62"/>
          <p:cNvPicPr preferRelativeResize="0"/>
          <p:nvPr/>
        </p:nvPicPr>
        <p:blipFill>
          <a:blip r:embed="rId5">
            <a:alphaModFix/>
          </a:blip>
          <a:stretch>
            <a:fillRect/>
          </a:stretch>
        </p:blipFill>
        <p:spPr>
          <a:xfrm>
            <a:off x="5757550" y="3132185"/>
            <a:ext cx="1698906" cy="182209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Supinace a pronace</a:t>
            </a:r>
            <a:endParaRPr/>
          </a:p>
        </p:txBody>
      </p:sp>
      <p:sp>
        <p:nvSpPr>
          <p:cNvPr id="454" name="Google Shape;454;p6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50000"/>
              </a:lnSpc>
              <a:spcBef>
                <a:spcPts val="0"/>
              </a:spcBef>
              <a:spcAft>
                <a:spcPts val="0"/>
              </a:spcAft>
              <a:buSzPts val="1800"/>
              <a:buChar char="●"/>
            </a:pPr>
            <a:r>
              <a:rPr lang="sk" sz="1800"/>
              <a:t>Probíhá především v proximálním a distálním radioulnárním kloubu​</a:t>
            </a:r>
            <a:endParaRPr sz="1800"/>
          </a:p>
          <a:p>
            <a:pPr indent="-342900" lvl="0" marL="457200" rtl="0" algn="l">
              <a:lnSpc>
                <a:spcPct val="150000"/>
              </a:lnSpc>
              <a:spcBef>
                <a:spcPts val="0"/>
              </a:spcBef>
              <a:spcAft>
                <a:spcPts val="0"/>
              </a:spcAft>
              <a:buSzPts val="1800"/>
              <a:buChar char="●"/>
            </a:pPr>
            <a:r>
              <a:rPr lang="sk" sz="1800"/>
              <a:t>Nezbytná </a:t>
            </a:r>
            <a:r>
              <a:rPr lang="sk" sz="1800"/>
              <a:t>pro funkční pohyby ruky​</a:t>
            </a:r>
            <a:endParaRPr sz="1800"/>
          </a:p>
          <a:p>
            <a:pPr indent="-342900" lvl="0" marL="457200" rtl="0" algn="l">
              <a:lnSpc>
                <a:spcPct val="150000"/>
              </a:lnSpc>
              <a:spcBef>
                <a:spcPts val="0"/>
              </a:spcBef>
              <a:spcAft>
                <a:spcPts val="0"/>
              </a:spcAft>
              <a:buSzPts val="1800"/>
              <a:buChar char="●"/>
            </a:pPr>
            <a:r>
              <a:rPr lang="sk" sz="1800"/>
              <a:t>RD+DF+PRO​ (mobilizace)</a:t>
            </a:r>
            <a:endParaRPr sz="1800"/>
          </a:p>
          <a:p>
            <a:pPr indent="-342900" lvl="0" marL="457200" rtl="0" algn="l">
              <a:lnSpc>
                <a:spcPct val="150000"/>
              </a:lnSpc>
              <a:spcBef>
                <a:spcPts val="0"/>
              </a:spcBef>
              <a:spcAft>
                <a:spcPts val="0"/>
              </a:spcAft>
              <a:buSzPts val="1800"/>
              <a:buChar char="●"/>
            </a:pPr>
            <a:r>
              <a:rPr lang="sk" sz="1800"/>
              <a:t>UD+PF+SUP​ (mobilizace)</a:t>
            </a:r>
            <a:endParaRPr sz="1800"/>
          </a:p>
          <a:p>
            <a:pPr indent="-342900" lvl="0" marL="457200" rtl="0" algn="l">
              <a:lnSpc>
                <a:spcPct val="150000"/>
              </a:lnSpc>
              <a:spcBef>
                <a:spcPts val="0"/>
              </a:spcBef>
              <a:spcAft>
                <a:spcPts val="0"/>
              </a:spcAft>
              <a:buSzPts val="1800"/>
              <a:buChar char="●"/>
            </a:pPr>
            <a:r>
              <a:rPr lang="sk" sz="1800"/>
              <a:t>Poruchy pronace a supinace ovlivňují hybnost akra</a:t>
            </a:r>
            <a:endParaRPr sz="1800"/>
          </a:p>
          <a:p>
            <a:pPr indent="0" lvl="0" marL="0" rtl="0" algn="l">
              <a:spcBef>
                <a:spcPts val="0"/>
              </a:spcBef>
              <a:spcAft>
                <a:spcPts val="0"/>
              </a:spcAft>
              <a:buNone/>
            </a:pPr>
            <a:r>
              <a:t/>
            </a:r>
            <a:endParaRPr/>
          </a:p>
        </p:txBody>
      </p:sp>
      <p:pic>
        <p:nvPicPr>
          <p:cNvPr id="455" name="Google Shape;455;p63"/>
          <p:cNvPicPr preferRelativeResize="0"/>
          <p:nvPr/>
        </p:nvPicPr>
        <p:blipFill rotWithShape="1">
          <a:blip r:embed="rId3">
            <a:alphaModFix/>
          </a:blip>
          <a:srcRect b="0" l="0" r="0" t="2458"/>
          <a:stretch/>
        </p:blipFill>
        <p:spPr>
          <a:xfrm>
            <a:off x="6202275" y="1672750"/>
            <a:ext cx="2662525" cy="27012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Karpální stabilita</a:t>
            </a:r>
            <a:endParaRPr/>
          </a:p>
        </p:txBody>
      </p:sp>
      <p:sp>
        <p:nvSpPr>
          <p:cNvPr id="461" name="Google Shape;461;p6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55600" lvl="0" marL="457200" rtl="0" algn="l">
              <a:lnSpc>
                <a:spcPct val="150000"/>
              </a:lnSpc>
              <a:spcBef>
                <a:spcPts val="0"/>
              </a:spcBef>
              <a:spcAft>
                <a:spcPts val="0"/>
              </a:spcAft>
              <a:buSzPts val="2000"/>
              <a:buChar char="●"/>
            </a:pPr>
            <a:r>
              <a:rPr lang="sk" sz="2000"/>
              <a:t>postavení kostí navzájem</a:t>
            </a:r>
            <a:endParaRPr sz="2000"/>
          </a:p>
          <a:p>
            <a:pPr indent="-355600" lvl="0" marL="457200" rtl="0" algn="l">
              <a:lnSpc>
                <a:spcPct val="150000"/>
              </a:lnSpc>
              <a:spcBef>
                <a:spcPts val="0"/>
              </a:spcBef>
              <a:spcAft>
                <a:spcPts val="0"/>
              </a:spcAft>
              <a:buSzPts val="2000"/>
              <a:buChar char="●"/>
            </a:pPr>
            <a:r>
              <a:rPr lang="sk" sz="2000"/>
              <a:t>adekvátní napětí ligament stabilizující klouby</a:t>
            </a:r>
            <a:endParaRPr sz="2000"/>
          </a:p>
          <a:p>
            <a:pPr indent="-355600" lvl="0" marL="457200" rtl="0" algn="l">
              <a:lnSpc>
                <a:spcPct val="150000"/>
              </a:lnSpc>
              <a:spcBef>
                <a:spcPts val="0"/>
              </a:spcBef>
              <a:spcAft>
                <a:spcPts val="0"/>
              </a:spcAft>
              <a:buSzPts val="2000"/>
              <a:buChar char="●"/>
            </a:pPr>
            <a:r>
              <a:rPr lang="sk" sz="2000"/>
              <a:t>správná kontrakce stabilizačních svalů zápěstí</a:t>
            </a:r>
            <a:endParaRPr sz="2000"/>
          </a:p>
          <a:p>
            <a:pPr indent="-355600" lvl="0" marL="457200" rtl="0" algn="l">
              <a:lnSpc>
                <a:spcPct val="150000"/>
              </a:lnSpc>
              <a:spcBef>
                <a:spcPts val="0"/>
              </a:spcBef>
              <a:spcAft>
                <a:spcPts val="0"/>
              </a:spcAft>
              <a:buSzPts val="2000"/>
              <a:buChar char="●"/>
            </a:pPr>
            <a:r>
              <a:rPr lang="sk" sz="2000"/>
              <a:t>zpětná vazba vycházející z propriocepce v zápěstí</a:t>
            </a:r>
            <a:endParaRPr sz="2000"/>
          </a:p>
          <a:p>
            <a:pPr indent="0" lvl="0" marL="0" rtl="0" algn="l">
              <a:lnSpc>
                <a:spcPct val="150000"/>
              </a:lnSpc>
              <a:spcBef>
                <a:spcPts val="0"/>
              </a:spcBef>
              <a:spcAft>
                <a:spcPts val="0"/>
              </a:spcAft>
              <a:buClr>
                <a:schemeClr val="dk1"/>
              </a:buClr>
              <a:buSzPts val="1100"/>
              <a:buFont typeface="Arial"/>
              <a:buNone/>
            </a:pPr>
            <a:r>
              <a:t/>
            </a:r>
            <a:endParaRPr sz="2000"/>
          </a:p>
          <a:p>
            <a:pPr indent="0" lvl="0" marL="0" rtl="0" algn="l">
              <a:lnSpc>
                <a:spcPct val="150000"/>
              </a:lnSpc>
              <a:spcBef>
                <a:spcPts val="0"/>
              </a:spcBef>
              <a:spcAft>
                <a:spcPts val="0"/>
              </a:spcAft>
              <a:buNone/>
            </a:pPr>
            <a:r>
              <a:t/>
            </a:r>
            <a:endParaRPr sz="20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Karpální stabilita</a:t>
            </a:r>
            <a:endParaRPr/>
          </a:p>
        </p:txBody>
      </p:sp>
      <p:pic>
        <p:nvPicPr>
          <p:cNvPr id="467" name="Google Shape;467;p65"/>
          <p:cNvPicPr preferRelativeResize="0"/>
          <p:nvPr/>
        </p:nvPicPr>
        <p:blipFill>
          <a:blip r:embed="rId3">
            <a:alphaModFix/>
          </a:blip>
          <a:stretch>
            <a:fillRect/>
          </a:stretch>
        </p:blipFill>
        <p:spPr>
          <a:xfrm>
            <a:off x="2013050" y="1113250"/>
            <a:ext cx="4736401" cy="3456425"/>
          </a:xfrm>
          <a:prstGeom prst="rect">
            <a:avLst/>
          </a:prstGeom>
          <a:noFill/>
          <a:ln>
            <a:noFill/>
          </a:ln>
        </p:spPr>
      </p:pic>
      <p:sp>
        <p:nvSpPr>
          <p:cNvPr id="468" name="Google Shape;468;p65"/>
          <p:cNvSpPr txBox="1"/>
          <p:nvPr/>
        </p:nvSpPr>
        <p:spPr>
          <a:xfrm>
            <a:off x="2634800" y="4569675"/>
            <a:ext cx="3492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https://geelonghandtherapy.com.au/blog/wrist-stability-how-does-it-work/</a:t>
            </a:r>
            <a:r>
              <a:rPr lang="sk" sz="800"/>
              <a:t> </a:t>
            </a:r>
            <a:endParaRPr sz="8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6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Karpální stabilita</a:t>
            </a:r>
            <a:endParaRPr/>
          </a:p>
          <a:p>
            <a:pPr indent="0" lvl="0" marL="0" rtl="0" algn="l">
              <a:spcBef>
                <a:spcPts val="0"/>
              </a:spcBef>
              <a:spcAft>
                <a:spcPts val="0"/>
              </a:spcAft>
              <a:buNone/>
            </a:pPr>
            <a:r>
              <a:t/>
            </a:r>
            <a:endParaRPr/>
          </a:p>
        </p:txBody>
      </p:sp>
      <p:sp>
        <p:nvSpPr>
          <p:cNvPr id="474" name="Google Shape;474;p6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6550" lvl="0" marL="457200" rtl="0" algn="l">
              <a:lnSpc>
                <a:spcPct val="150000"/>
              </a:lnSpc>
              <a:spcBef>
                <a:spcPts val="0"/>
              </a:spcBef>
              <a:spcAft>
                <a:spcPts val="0"/>
              </a:spcAft>
              <a:buSzPts val="1700"/>
              <a:buChar char="●"/>
            </a:pPr>
            <a:r>
              <a:rPr lang="sk" sz="1700"/>
              <a:t>Při poškození SL (</a:t>
            </a:r>
            <a:r>
              <a:rPr lang="sk" sz="1700"/>
              <a:t>scapholunátního</a:t>
            </a:r>
            <a:r>
              <a:rPr lang="sk" sz="1700"/>
              <a:t>) ligamenta např. u disrupce, distenze atd. - os scaphoideum není omezeno zbytkem proximální řady a má tendenci se dostat do abnormálně flektované a pronované polohy a nastává jeho kolaps, lunatum a triquetrum se dostává spíše do abnormální extenze. </a:t>
            </a:r>
            <a:endParaRPr sz="1700"/>
          </a:p>
          <a:p>
            <a:pPr indent="-336550" lvl="0" marL="457200" rtl="0" algn="l">
              <a:lnSpc>
                <a:spcPct val="150000"/>
              </a:lnSpc>
              <a:spcBef>
                <a:spcPts val="0"/>
              </a:spcBef>
              <a:spcAft>
                <a:spcPts val="0"/>
              </a:spcAft>
              <a:buSzPts val="1700"/>
              <a:buChar char="●"/>
            </a:pPr>
            <a:r>
              <a:rPr lang="sk" sz="1700"/>
              <a:t>Tento stav je označován jako </a:t>
            </a:r>
            <a:r>
              <a:rPr b="1" lang="sk" sz="1700"/>
              <a:t>DISI (Dorsal Intercalated Segment Instability). </a:t>
            </a:r>
            <a:endParaRPr b="1" sz="1700"/>
          </a:p>
          <a:p>
            <a:pPr indent="-336550" lvl="0" marL="457200" rtl="0" algn="l">
              <a:lnSpc>
                <a:spcPct val="150000"/>
              </a:lnSpc>
              <a:spcBef>
                <a:spcPts val="0"/>
              </a:spcBef>
              <a:spcAft>
                <a:spcPts val="0"/>
              </a:spcAft>
              <a:buSzPts val="1700"/>
              <a:buChar char="●"/>
            </a:pPr>
            <a:r>
              <a:rPr lang="sk" sz="1700"/>
              <a:t>Pokud dojde k selhání LTq ligament, má lunatum a scaphoideum tendenci zaujmout flekční postavení a tento stav označujeme jako </a:t>
            </a:r>
            <a:r>
              <a:rPr b="1" lang="sk" sz="1700"/>
              <a:t>VISI (Ventral Intercalated Segment Instability) .</a:t>
            </a:r>
            <a:endParaRPr b="1" sz="1700"/>
          </a:p>
          <a:p>
            <a:pPr indent="0" lvl="0" marL="0" rtl="0" algn="l">
              <a:lnSpc>
                <a:spcPct val="150000"/>
              </a:lnSpc>
              <a:spcBef>
                <a:spcPts val="0"/>
              </a:spcBef>
              <a:spcAft>
                <a:spcPts val="0"/>
              </a:spcAft>
              <a:buNone/>
            </a:pPr>
            <a:r>
              <a:t/>
            </a:r>
            <a:endParaRPr b="1" sz="17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Karpální stabilita</a:t>
            </a:r>
            <a:endParaRPr/>
          </a:p>
        </p:txBody>
      </p:sp>
      <p:pic>
        <p:nvPicPr>
          <p:cNvPr descr="Carpal Instability DISI and VISI deformity 3D animation" id="480" name="Google Shape;480;p67" title="Carpal Instability DISI and VISI deformity 3D">
            <a:hlinkClick r:id="rId3"/>
          </p:cNvPr>
          <p:cNvPicPr preferRelativeResize="0"/>
          <p:nvPr/>
        </p:nvPicPr>
        <p:blipFill>
          <a:blip r:embed="rId4">
            <a:alphaModFix/>
          </a:blip>
          <a:stretch>
            <a:fillRect/>
          </a:stretch>
        </p:blipFill>
        <p:spPr>
          <a:xfrm>
            <a:off x="576825" y="1067913"/>
            <a:ext cx="3336050" cy="1876525"/>
          </a:xfrm>
          <a:prstGeom prst="rect">
            <a:avLst/>
          </a:prstGeom>
          <a:noFill/>
          <a:ln>
            <a:noFill/>
          </a:ln>
        </p:spPr>
      </p:pic>
      <p:pic>
        <p:nvPicPr>
          <p:cNvPr descr="educational orthopaedic video of carpal instability ,ligamentous injury and perilunate dislocation also VISI,DISI,scaphoid fracture" id="481" name="Google Shape;481;p67" title="carpal instability, ligamentous injury ,VISI,DISI and perilunate dislocation">
            <a:hlinkClick r:id="rId5"/>
          </p:cNvPr>
          <p:cNvPicPr preferRelativeResize="0"/>
          <p:nvPr/>
        </p:nvPicPr>
        <p:blipFill>
          <a:blip r:embed="rId6">
            <a:alphaModFix/>
          </a:blip>
          <a:stretch>
            <a:fillRect/>
          </a:stretch>
        </p:blipFill>
        <p:spPr>
          <a:xfrm>
            <a:off x="576825" y="3077875"/>
            <a:ext cx="3336050" cy="1876525"/>
          </a:xfrm>
          <a:prstGeom prst="rect">
            <a:avLst/>
          </a:prstGeom>
          <a:noFill/>
          <a:ln>
            <a:noFill/>
          </a:ln>
        </p:spPr>
      </p:pic>
      <p:pic>
        <p:nvPicPr>
          <p:cNvPr id="482" name="Google Shape;482;p67"/>
          <p:cNvPicPr preferRelativeResize="0"/>
          <p:nvPr/>
        </p:nvPicPr>
        <p:blipFill>
          <a:blip r:embed="rId7">
            <a:alphaModFix/>
          </a:blip>
          <a:stretch>
            <a:fillRect/>
          </a:stretch>
        </p:blipFill>
        <p:spPr>
          <a:xfrm>
            <a:off x="4480500" y="1635610"/>
            <a:ext cx="3719126" cy="22699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1000"/>
                                        <p:tgtEl>
                                          <p:spTgt spid="4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1000"/>
                                        <p:tgtEl>
                                          <p:spTgt spid="4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Dynamické stabilizátory zápěstí</a:t>
            </a:r>
            <a:endParaRPr/>
          </a:p>
        </p:txBody>
      </p:sp>
      <p:sp>
        <p:nvSpPr>
          <p:cNvPr id="488" name="Google Shape;488;p6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600"/>
              </a:spcBef>
              <a:spcAft>
                <a:spcPts val="0"/>
              </a:spcAft>
              <a:buClr>
                <a:schemeClr val="dk1"/>
              </a:buClr>
              <a:buSzPts val="1100"/>
              <a:buFont typeface="Arial"/>
              <a:buNone/>
            </a:pPr>
            <a:r>
              <a:rPr b="1" lang="sk" sz="1400"/>
              <a:t>S-L přátelské svaly (friendly muscles) -</a:t>
            </a:r>
            <a:r>
              <a:rPr lang="sk" sz="1400"/>
              <a:t> při SL disociaci - m. ECRL/B, APL (supinátory), m. FCR a m. FCU (relaxace S-L ligamenta supinací os scaphoideum)</a:t>
            </a:r>
            <a:endParaRPr sz="1400"/>
          </a:p>
          <a:p>
            <a:pPr indent="0" lvl="0" marL="0" rtl="0" algn="l">
              <a:lnSpc>
                <a:spcPct val="115000"/>
              </a:lnSpc>
              <a:spcBef>
                <a:spcPts val="600"/>
              </a:spcBef>
              <a:spcAft>
                <a:spcPts val="0"/>
              </a:spcAft>
              <a:buClr>
                <a:schemeClr val="dk1"/>
              </a:buClr>
              <a:buSzPts val="1100"/>
              <a:buFont typeface="Arial"/>
              <a:buNone/>
            </a:pPr>
            <a:r>
              <a:rPr b="1" lang="sk" sz="1400"/>
              <a:t>nepřátelské svaly (unfriendly m.) -</a:t>
            </a:r>
            <a:r>
              <a:rPr lang="sk" sz="1400"/>
              <a:t> m. ECU (tah za S-L ligamentum pronací os scaphoideum)</a:t>
            </a:r>
            <a:endParaRPr sz="1400"/>
          </a:p>
          <a:p>
            <a:pPr indent="0" lvl="0" marL="0" rtl="0" algn="l">
              <a:lnSpc>
                <a:spcPct val="115000"/>
              </a:lnSpc>
              <a:spcBef>
                <a:spcPts val="600"/>
              </a:spcBef>
              <a:spcAft>
                <a:spcPts val="0"/>
              </a:spcAft>
              <a:buClr>
                <a:schemeClr val="dk1"/>
              </a:buClr>
              <a:buSzPts val="1100"/>
              <a:buFont typeface="Arial"/>
              <a:buNone/>
            </a:pPr>
            <a:r>
              <a:rPr b="1" lang="sk" sz="1400"/>
              <a:t>“intrinsic m.” -</a:t>
            </a:r>
            <a:r>
              <a:rPr lang="sk" sz="1400"/>
              <a:t> krátké svaly ruky, začínají a končí na ruce-udržují konfiguraci 3 oblouků klenby, jemná motorika</a:t>
            </a:r>
            <a:endParaRPr sz="1400"/>
          </a:p>
          <a:p>
            <a:pPr indent="-317500" lvl="0" marL="457200" rtl="0" algn="l">
              <a:lnSpc>
                <a:spcPct val="115000"/>
              </a:lnSpc>
              <a:spcBef>
                <a:spcPts val="600"/>
              </a:spcBef>
              <a:spcAft>
                <a:spcPts val="0"/>
              </a:spcAft>
              <a:buSzPts val="1400"/>
              <a:buChar char="●"/>
            </a:pPr>
            <a:r>
              <a:rPr lang="sk" sz="1400"/>
              <a:t>mm. interossei palmares I-III</a:t>
            </a:r>
            <a:endParaRPr sz="1400"/>
          </a:p>
          <a:p>
            <a:pPr indent="-317500" lvl="0" marL="457200" rtl="0" algn="l">
              <a:lnSpc>
                <a:spcPct val="115000"/>
              </a:lnSpc>
              <a:spcBef>
                <a:spcPts val="0"/>
              </a:spcBef>
              <a:spcAft>
                <a:spcPts val="0"/>
              </a:spcAft>
              <a:buSzPts val="1400"/>
              <a:buChar char="●"/>
            </a:pPr>
            <a:r>
              <a:rPr lang="sk" sz="1400"/>
              <a:t>mm. interossei dorsales   I-IV</a:t>
            </a:r>
            <a:endParaRPr sz="1400"/>
          </a:p>
          <a:p>
            <a:pPr indent="-317500" lvl="0" marL="457200" rtl="0" algn="l">
              <a:lnSpc>
                <a:spcPct val="115000"/>
              </a:lnSpc>
              <a:spcBef>
                <a:spcPts val="0"/>
              </a:spcBef>
              <a:spcAft>
                <a:spcPts val="0"/>
              </a:spcAft>
              <a:buSzPts val="1400"/>
              <a:buChar char="●"/>
            </a:pPr>
            <a:r>
              <a:rPr lang="sk" sz="1400"/>
              <a:t>mm. lumbricales</a:t>
            </a:r>
            <a:endParaRPr sz="1400"/>
          </a:p>
          <a:p>
            <a:pPr indent="-317500" lvl="0" marL="457200" rtl="0" algn="l">
              <a:lnSpc>
                <a:spcPct val="115000"/>
              </a:lnSpc>
              <a:spcBef>
                <a:spcPts val="0"/>
              </a:spcBef>
              <a:spcAft>
                <a:spcPts val="0"/>
              </a:spcAft>
              <a:buSzPts val="1400"/>
              <a:buChar char="●"/>
            </a:pPr>
            <a:r>
              <a:rPr lang="sk" sz="1400"/>
              <a:t>m. adductor policis</a:t>
            </a:r>
            <a:endParaRPr sz="1400"/>
          </a:p>
          <a:p>
            <a:pPr indent="-317500" lvl="0" marL="457200" rtl="0" algn="l">
              <a:lnSpc>
                <a:spcPct val="115000"/>
              </a:lnSpc>
              <a:spcBef>
                <a:spcPts val="0"/>
              </a:spcBef>
              <a:spcAft>
                <a:spcPts val="0"/>
              </a:spcAft>
              <a:buSzPts val="1400"/>
              <a:buChar char="●"/>
            </a:pPr>
            <a:r>
              <a:rPr lang="sk" sz="1400"/>
              <a:t>svaly tenaru</a:t>
            </a:r>
            <a:endParaRPr sz="1400"/>
          </a:p>
          <a:p>
            <a:pPr indent="-317500" lvl="0" marL="457200" rtl="0" algn="l">
              <a:lnSpc>
                <a:spcPct val="115000"/>
              </a:lnSpc>
              <a:spcBef>
                <a:spcPts val="0"/>
              </a:spcBef>
              <a:spcAft>
                <a:spcPts val="0"/>
              </a:spcAft>
              <a:buSzPts val="1400"/>
              <a:buChar char="●"/>
            </a:pPr>
            <a:r>
              <a:rPr lang="sk" sz="1400"/>
              <a:t>svaly hypotenaru</a:t>
            </a:r>
            <a:endParaRPr sz="1400"/>
          </a:p>
          <a:p>
            <a:pPr indent="0" lvl="0" marL="0" rtl="0" algn="l">
              <a:lnSpc>
                <a:spcPct val="115000"/>
              </a:lnSpc>
              <a:spcBef>
                <a:spcPts val="600"/>
              </a:spcBef>
              <a:spcAft>
                <a:spcPts val="0"/>
              </a:spcAft>
              <a:buNone/>
            </a:pPr>
            <a:r>
              <a:rPr b="1" lang="sk" sz="1400"/>
              <a:t>L-T a mediokarpální stabilita - </a:t>
            </a:r>
            <a:r>
              <a:rPr lang="sk" sz="1400"/>
              <a:t>m. ECU a svaly hypothenaru jsou dynamickými stabilizátory této oblasti, m. ECU je jediným pronátorem karpu. </a:t>
            </a:r>
            <a:endParaRPr sz="1400"/>
          </a:p>
          <a:p>
            <a:pPr indent="0" lvl="0" marL="0" rtl="0" algn="l">
              <a:spcBef>
                <a:spcPts val="0"/>
              </a:spcBef>
              <a:spcAft>
                <a:spcPts val="0"/>
              </a:spcAft>
              <a:buNone/>
            </a:pPr>
            <a:r>
              <a:t/>
            </a: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Funkce ruky</a:t>
            </a:r>
            <a:endParaRPr/>
          </a:p>
        </p:txBody>
      </p:sp>
      <p:sp>
        <p:nvSpPr>
          <p:cNvPr id="158" name="Google Shape;158;p24"/>
          <p:cNvSpPr txBox="1"/>
          <p:nvPr>
            <p:ph idx="1" type="body"/>
          </p:nvPr>
        </p:nvSpPr>
        <p:spPr>
          <a:xfrm>
            <a:off x="540000" y="1276125"/>
            <a:ext cx="8167500" cy="3105000"/>
          </a:xfrm>
          <a:prstGeom prst="rect">
            <a:avLst/>
          </a:prstGeom>
        </p:spPr>
        <p:txBody>
          <a:bodyPr anchorCtr="0" anchor="t" bIns="0" lIns="0" spcFirstLastPara="1" rIns="0" wrap="square" tIns="0">
            <a:noAutofit/>
          </a:bodyPr>
          <a:lstStyle/>
          <a:p>
            <a:pPr indent="-381000" lvl="0" marL="457200" rtl="0" algn="l">
              <a:lnSpc>
                <a:spcPct val="115000"/>
              </a:lnSpc>
              <a:spcBef>
                <a:spcPts val="1200"/>
              </a:spcBef>
              <a:spcAft>
                <a:spcPts val="0"/>
              </a:spcAft>
              <a:buSzPts val="2400"/>
              <a:buChar char="●"/>
            </a:pPr>
            <a:r>
              <a:rPr lang="sk" sz="2400"/>
              <a:t>opora – řetězení poruch</a:t>
            </a:r>
            <a:endParaRPr sz="2400"/>
          </a:p>
          <a:p>
            <a:pPr indent="-381000" lvl="0" marL="457200" rtl="0" algn="l">
              <a:lnSpc>
                <a:spcPct val="115000"/>
              </a:lnSpc>
              <a:spcBef>
                <a:spcPts val="0"/>
              </a:spcBef>
              <a:spcAft>
                <a:spcPts val="0"/>
              </a:spcAft>
              <a:buSzPts val="2400"/>
              <a:buChar char="●"/>
            </a:pPr>
            <a:r>
              <a:rPr lang="sk" sz="2400"/>
              <a:t>smysl – porucha čití</a:t>
            </a:r>
            <a:endParaRPr sz="2400"/>
          </a:p>
          <a:p>
            <a:pPr indent="-381000" lvl="0" marL="457200" rtl="0" algn="l">
              <a:lnSpc>
                <a:spcPct val="115000"/>
              </a:lnSpc>
              <a:spcBef>
                <a:spcPts val="0"/>
              </a:spcBef>
              <a:spcAft>
                <a:spcPts val="0"/>
              </a:spcAft>
              <a:buSzPts val="2400"/>
              <a:buChar char="●"/>
            </a:pPr>
            <a:r>
              <a:rPr lang="sk" sz="2400"/>
              <a:t>úchop – změna stereotypu</a:t>
            </a:r>
            <a:endParaRPr sz="2400"/>
          </a:p>
          <a:p>
            <a:pPr indent="-381000" lvl="0" marL="457200" rtl="0" algn="l">
              <a:lnSpc>
                <a:spcPct val="115000"/>
              </a:lnSpc>
              <a:spcBef>
                <a:spcPts val="0"/>
              </a:spcBef>
              <a:spcAft>
                <a:spcPts val="0"/>
              </a:spcAft>
              <a:buSzPts val="2400"/>
              <a:buChar char="●"/>
            </a:pPr>
            <a:r>
              <a:rPr lang="sk" sz="2400"/>
              <a:t>komunikace</a:t>
            </a:r>
            <a:endParaRPr sz="2400"/>
          </a:p>
          <a:p>
            <a:pPr indent="-381000" lvl="0" marL="457200" rtl="0" algn="l">
              <a:lnSpc>
                <a:spcPct val="115000"/>
              </a:lnSpc>
              <a:spcBef>
                <a:spcPts val="0"/>
              </a:spcBef>
              <a:spcAft>
                <a:spcPts val="0"/>
              </a:spcAft>
              <a:buSzPts val="2400"/>
              <a:buChar char="●"/>
            </a:pPr>
            <a:r>
              <a:rPr lang="sk" sz="2400"/>
              <a:t>vliv telefonu na postavení palce - nové dg. vázané na použití digitálních technologií</a:t>
            </a:r>
            <a:endParaRPr sz="2400"/>
          </a:p>
          <a:p>
            <a:pPr indent="-381000" lvl="0" marL="457200" rtl="0" algn="l">
              <a:lnSpc>
                <a:spcPct val="115000"/>
              </a:lnSpc>
              <a:spcBef>
                <a:spcPts val="0"/>
              </a:spcBef>
              <a:spcAft>
                <a:spcPts val="0"/>
              </a:spcAft>
              <a:buSzPts val="2400"/>
              <a:buChar char="●"/>
            </a:pPr>
            <a:r>
              <a:rPr lang="sk" sz="2400"/>
              <a:t>úchopová funkce palce</a:t>
            </a:r>
            <a:endParaRPr sz="2400"/>
          </a:p>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500"/>
              <a:t>Dynamické stabilizátory zápěstí</a:t>
            </a:r>
            <a:endParaRPr sz="2500"/>
          </a:p>
        </p:txBody>
      </p:sp>
      <p:pic>
        <p:nvPicPr>
          <p:cNvPr id="494" name="Google Shape;494;p69"/>
          <p:cNvPicPr preferRelativeResize="0"/>
          <p:nvPr/>
        </p:nvPicPr>
        <p:blipFill>
          <a:blip r:embed="rId3">
            <a:alphaModFix/>
          </a:blip>
          <a:stretch>
            <a:fillRect/>
          </a:stretch>
        </p:blipFill>
        <p:spPr>
          <a:xfrm>
            <a:off x="476650" y="1053225"/>
            <a:ext cx="7101266" cy="3960000"/>
          </a:xfrm>
          <a:prstGeom prst="rect">
            <a:avLst/>
          </a:prstGeom>
          <a:noFill/>
          <a:ln>
            <a:noFill/>
          </a:ln>
        </p:spPr>
      </p:pic>
      <p:sp>
        <p:nvSpPr>
          <p:cNvPr id="495" name="Google Shape;495;p69"/>
          <p:cNvSpPr txBox="1"/>
          <p:nvPr/>
        </p:nvSpPr>
        <p:spPr>
          <a:xfrm>
            <a:off x="5282700" y="0"/>
            <a:ext cx="3861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222222"/>
                </a:solidFill>
              </a:rPr>
              <a:t>Esplugas, M., Garcia-Elias, M., Lluch, A., &amp; Pérez, M. L. (2016). Role of muscles in the stabilization of ligament-deficient wrists. </a:t>
            </a:r>
            <a:r>
              <a:rPr i="1" lang="sk" sz="800">
                <a:solidFill>
                  <a:srgbClr val="222222"/>
                </a:solidFill>
              </a:rPr>
              <a:t>Journal of Hand Therapy</a:t>
            </a:r>
            <a:r>
              <a:rPr lang="sk" sz="800">
                <a:solidFill>
                  <a:srgbClr val="222222"/>
                </a:solidFill>
              </a:rPr>
              <a:t>, </a:t>
            </a:r>
            <a:r>
              <a:rPr i="1" lang="sk" sz="800">
                <a:solidFill>
                  <a:srgbClr val="222222"/>
                </a:solidFill>
              </a:rPr>
              <a:t>29</a:t>
            </a:r>
            <a:r>
              <a:rPr lang="sk" sz="800">
                <a:solidFill>
                  <a:srgbClr val="222222"/>
                </a:solidFill>
              </a:rPr>
              <a:t>(2), 166-174. </a:t>
            </a:r>
            <a:r>
              <a:rPr lang="sk" sz="800" u="sng">
                <a:solidFill>
                  <a:schemeClr val="hlink"/>
                </a:solidFill>
                <a:hlinkClick r:id="rId4"/>
              </a:rPr>
              <a:t>https://www.researchgate.net/figure/Across-the-wrist-most-tendons-have-an-oblique-disposition-A-The-ECU-inserts-onto-the_fig1_303798111</a:t>
            </a:r>
            <a:r>
              <a:rPr lang="sk" sz="800"/>
              <a:t> </a:t>
            </a:r>
            <a:endParaRPr sz="8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7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Dynamické stabilizátory zápěstí</a:t>
            </a:r>
            <a:endParaRPr/>
          </a:p>
        </p:txBody>
      </p:sp>
      <p:sp>
        <p:nvSpPr>
          <p:cNvPr id="501" name="Google Shape;501;p7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50000"/>
              </a:lnSpc>
              <a:spcBef>
                <a:spcPts val="800"/>
              </a:spcBef>
              <a:spcAft>
                <a:spcPts val="0"/>
              </a:spcAft>
              <a:buSzPts val="1800"/>
              <a:buChar char="●"/>
            </a:pPr>
            <a:r>
              <a:rPr b="1" lang="sk" sz="1800"/>
              <a:t>“extrinsic” svaly ruky -</a:t>
            </a:r>
            <a:r>
              <a:rPr lang="sk" sz="1800"/>
              <a:t> flexorová a extenzorová skupina- krátká bříška, dlouhé úponové šlachy - svalová síla</a:t>
            </a:r>
            <a:endParaRPr sz="1800"/>
          </a:p>
          <a:p>
            <a:pPr indent="-342900" lvl="0" marL="457200" rtl="0" algn="l">
              <a:lnSpc>
                <a:spcPct val="150000"/>
              </a:lnSpc>
              <a:spcBef>
                <a:spcPts val="0"/>
              </a:spcBef>
              <a:spcAft>
                <a:spcPts val="0"/>
              </a:spcAft>
              <a:buSzPts val="1800"/>
              <a:buChar char="●"/>
            </a:pPr>
            <a:r>
              <a:rPr b="1" lang="sk" sz="1800"/>
              <a:t>synergistická dvojice - </a:t>
            </a:r>
            <a:r>
              <a:rPr lang="sk" sz="1800"/>
              <a:t>stabilizační vliv na zápěstí</a:t>
            </a:r>
            <a:endParaRPr sz="1800"/>
          </a:p>
          <a:p>
            <a:pPr indent="-342900" lvl="0" marL="457200" rtl="0" algn="l">
              <a:lnSpc>
                <a:spcPct val="150000"/>
              </a:lnSpc>
              <a:spcBef>
                <a:spcPts val="0"/>
              </a:spcBef>
              <a:spcAft>
                <a:spcPts val="0"/>
              </a:spcAft>
              <a:buSzPts val="1800"/>
              <a:buChar char="●"/>
            </a:pPr>
            <a:r>
              <a:rPr lang="sk" sz="1800"/>
              <a:t>při DF zápěstí dochází automaticky k flexi prstů a naopak</a:t>
            </a:r>
            <a:endParaRPr sz="1800"/>
          </a:p>
          <a:p>
            <a:pPr indent="-342900" lvl="0" marL="457200" rtl="0" algn="l">
              <a:lnSpc>
                <a:spcPct val="150000"/>
              </a:lnSpc>
              <a:spcBef>
                <a:spcPts val="0"/>
              </a:spcBef>
              <a:spcAft>
                <a:spcPts val="0"/>
              </a:spcAft>
              <a:buSzPts val="1800"/>
              <a:buChar char="●"/>
            </a:pPr>
            <a:r>
              <a:rPr b="1" lang="sk" sz="1800"/>
              <a:t>Flexe prstů:</a:t>
            </a:r>
            <a:r>
              <a:rPr lang="sk" sz="1800"/>
              <a:t> 1. lumbrikální svaly FLX MCP kloubů, 2. m. FDS a  m. FDP FLX </a:t>
            </a:r>
            <a:r>
              <a:rPr lang="sk" sz="1800"/>
              <a:t>prstů</a:t>
            </a:r>
            <a:r>
              <a:rPr lang="sk" sz="1800"/>
              <a:t> – 3. dosaženou pozici fixují interosseální a lumbrikální svaly - EDC </a:t>
            </a:r>
            <a:r>
              <a:rPr lang="sk" sz="1800"/>
              <a:t>m</a:t>
            </a:r>
            <a:r>
              <a:rPr lang="sk" sz="1800"/>
              <a:t>á zásadní vliv pro extenzi a stabilizaci zápěstí během úchopu </a:t>
            </a:r>
            <a:endParaRPr sz="1800"/>
          </a:p>
          <a:p>
            <a:pPr indent="0" lvl="0" marL="0" rtl="0" algn="l">
              <a:lnSpc>
                <a:spcPct val="150000"/>
              </a:lnSpc>
              <a:spcBef>
                <a:spcPts val="0"/>
              </a:spcBef>
              <a:spcAft>
                <a:spcPts val="0"/>
              </a:spcAft>
              <a:buNone/>
            </a:pPr>
            <a:r>
              <a:t/>
            </a:r>
            <a:endParaRPr sz="18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7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Dynamické stabilizátory zápěstí</a:t>
            </a:r>
            <a:endParaRPr/>
          </a:p>
        </p:txBody>
      </p:sp>
      <p:pic>
        <p:nvPicPr>
          <p:cNvPr id="507" name="Google Shape;507;p71"/>
          <p:cNvPicPr preferRelativeResize="0"/>
          <p:nvPr/>
        </p:nvPicPr>
        <p:blipFill>
          <a:blip r:embed="rId3">
            <a:alphaModFix/>
          </a:blip>
          <a:stretch>
            <a:fillRect/>
          </a:stretch>
        </p:blipFill>
        <p:spPr>
          <a:xfrm>
            <a:off x="540000" y="1055050"/>
            <a:ext cx="2857500" cy="3876675"/>
          </a:xfrm>
          <a:prstGeom prst="rect">
            <a:avLst/>
          </a:prstGeom>
          <a:noFill/>
          <a:ln>
            <a:noFill/>
          </a:ln>
        </p:spPr>
      </p:pic>
      <p:sp>
        <p:nvSpPr>
          <p:cNvPr id="508" name="Google Shape;508;p71"/>
          <p:cNvSpPr txBox="1"/>
          <p:nvPr/>
        </p:nvSpPr>
        <p:spPr>
          <a:xfrm>
            <a:off x="746700" y="4835700"/>
            <a:ext cx="2444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https://www.physio-pedia.com/Flexor_retinaculum</a:t>
            </a:r>
            <a:r>
              <a:rPr lang="sk" sz="800"/>
              <a:t> </a:t>
            </a:r>
            <a:endParaRPr sz="800"/>
          </a:p>
        </p:txBody>
      </p:sp>
      <p:pic>
        <p:nvPicPr>
          <p:cNvPr id="509" name="Google Shape;509;p71"/>
          <p:cNvPicPr preferRelativeResize="0"/>
          <p:nvPr/>
        </p:nvPicPr>
        <p:blipFill rotWithShape="1">
          <a:blip r:embed="rId5">
            <a:alphaModFix/>
          </a:blip>
          <a:srcRect b="16121" l="0" r="7347" t="13291"/>
          <a:stretch/>
        </p:blipFill>
        <p:spPr>
          <a:xfrm>
            <a:off x="3949225" y="1269850"/>
            <a:ext cx="3254875" cy="3306573"/>
          </a:xfrm>
          <a:prstGeom prst="rect">
            <a:avLst/>
          </a:prstGeom>
          <a:noFill/>
          <a:ln>
            <a:noFill/>
          </a:ln>
        </p:spPr>
      </p:pic>
      <p:sp>
        <p:nvSpPr>
          <p:cNvPr id="510" name="Google Shape;510;p71"/>
          <p:cNvSpPr txBox="1"/>
          <p:nvPr/>
        </p:nvSpPr>
        <p:spPr>
          <a:xfrm>
            <a:off x="4113200" y="4576425"/>
            <a:ext cx="3000000" cy="492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sk" sz="800">
                <a:solidFill>
                  <a:srgbClr val="222222"/>
                </a:solidFill>
              </a:rPr>
              <a:t>Reichert, B. (2021). </a:t>
            </a:r>
            <a:r>
              <a:rPr i="1" lang="sk" sz="800">
                <a:solidFill>
                  <a:srgbClr val="222222"/>
                </a:solidFill>
              </a:rPr>
              <a:t>Palpační techniky: povrchová anatomie pro fyzioterapeuty</a:t>
            </a:r>
            <a:r>
              <a:rPr lang="sk" sz="800">
                <a:solidFill>
                  <a:srgbClr val="222222"/>
                </a:solidFill>
              </a:rPr>
              <a:t>, str.92.</a:t>
            </a:r>
            <a:r>
              <a:rPr lang="sk" sz="800">
                <a:solidFill>
                  <a:srgbClr val="222222"/>
                </a:solidFill>
              </a:rPr>
              <a:t> Grada Publishing.</a:t>
            </a:r>
            <a:endParaRPr sz="8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7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Dynamické stabilizátory zápěstí</a:t>
            </a:r>
            <a:endParaRPr/>
          </a:p>
        </p:txBody>
      </p:sp>
      <p:pic>
        <p:nvPicPr>
          <p:cNvPr id="516" name="Google Shape;516;p72"/>
          <p:cNvPicPr preferRelativeResize="0"/>
          <p:nvPr/>
        </p:nvPicPr>
        <p:blipFill>
          <a:blip r:embed="rId3">
            <a:alphaModFix/>
          </a:blip>
          <a:stretch>
            <a:fillRect/>
          </a:stretch>
        </p:blipFill>
        <p:spPr>
          <a:xfrm>
            <a:off x="540000" y="1055075"/>
            <a:ext cx="2381250" cy="3571875"/>
          </a:xfrm>
          <a:prstGeom prst="rect">
            <a:avLst/>
          </a:prstGeom>
          <a:noFill/>
          <a:ln>
            <a:noFill/>
          </a:ln>
        </p:spPr>
      </p:pic>
      <p:pic>
        <p:nvPicPr>
          <p:cNvPr id="517" name="Google Shape;517;p72"/>
          <p:cNvPicPr preferRelativeResize="0"/>
          <p:nvPr/>
        </p:nvPicPr>
        <p:blipFill rotWithShape="1">
          <a:blip r:embed="rId4">
            <a:alphaModFix/>
          </a:blip>
          <a:srcRect b="10673" l="7570" r="10676" t="16519"/>
          <a:stretch/>
        </p:blipFill>
        <p:spPr>
          <a:xfrm>
            <a:off x="4256975" y="1645275"/>
            <a:ext cx="2427977" cy="2883253"/>
          </a:xfrm>
          <a:prstGeom prst="rect">
            <a:avLst/>
          </a:prstGeom>
          <a:noFill/>
          <a:ln>
            <a:noFill/>
          </a:ln>
        </p:spPr>
      </p:pic>
      <p:sp>
        <p:nvSpPr>
          <p:cNvPr id="518" name="Google Shape;518;p72"/>
          <p:cNvSpPr txBox="1"/>
          <p:nvPr/>
        </p:nvSpPr>
        <p:spPr>
          <a:xfrm>
            <a:off x="230625" y="45844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5"/>
              </a:rPr>
              <a:t>https://www.wikiwand.com/en/Extensor_retinaculum_of_the_hand</a:t>
            </a:r>
            <a:r>
              <a:rPr lang="sk" sz="800"/>
              <a:t> </a:t>
            </a:r>
            <a:endParaRPr sz="8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7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Karpální instabilita</a:t>
            </a:r>
            <a:endParaRPr/>
          </a:p>
        </p:txBody>
      </p:sp>
      <p:sp>
        <p:nvSpPr>
          <p:cNvPr id="524" name="Google Shape;524;p73"/>
          <p:cNvSpPr txBox="1"/>
          <p:nvPr>
            <p:ph idx="1" type="body"/>
          </p:nvPr>
        </p:nvSpPr>
        <p:spPr>
          <a:xfrm>
            <a:off x="540000" y="115845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600"/>
              </a:spcBef>
              <a:spcAft>
                <a:spcPts val="0"/>
              </a:spcAft>
              <a:buNone/>
            </a:pPr>
            <a:r>
              <a:rPr lang="sk" sz="1200"/>
              <a:t>Nestabilita karpu je definována jako abnormální postavení karpálních kůstek způsobené lézí ligament.</a:t>
            </a:r>
            <a:endParaRPr sz="1200"/>
          </a:p>
          <a:p>
            <a:pPr indent="0" lvl="0" marL="0" rtl="0" algn="l">
              <a:lnSpc>
                <a:spcPct val="115000"/>
              </a:lnSpc>
              <a:spcBef>
                <a:spcPts val="600"/>
              </a:spcBef>
              <a:spcAft>
                <a:spcPts val="0"/>
              </a:spcAft>
              <a:buNone/>
            </a:pPr>
            <a:r>
              <a:rPr lang="sk" sz="1200"/>
              <a:t>Nestability rozdělujeme na akutní a chronické:</a:t>
            </a:r>
            <a:endParaRPr sz="1200"/>
          </a:p>
          <a:p>
            <a:pPr indent="0" lvl="0" marL="0" rtl="0" algn="l">
              <a:lnSpc>
                <a:spcPct val="115000"/>
              </a:lnSpc>
              <a:spcBef>
                <a:spcPts val="600"/>
              </a:spcBef>
              <a:spcAft>
                <a:spcPts val="0"/>
              </a:spcAft>
              <a:buNone/>
            </a:pPr>
            <a:r>
              <a:rPr b="1" lang="sk" sz="1200"/>
              <a:t>1.CID (carpal instability dissociative)</a:t>
            </a:r>
            <a:endParaRPr b="1" sz="1200"/>
          </a:p>
          <a:p>
            <a:pPr indent="-304800" lvl="0" marL="457200" rtl="0" algn="l">
              <a:lnSpc>
                <a:spcPct val="115000"/>
              </a:lnSpc>
              <a:spcBef>
                <a:spcPts val="600"/>
              </a:spcBef>
              <a:spcAft>
                <a:spcPts val="0"/>
              </a:spcAft>
              <a:buSzPts val="1200"/>
              <a:buChar char="●"/>
            </a:pPr>
            <a:r>
              <a:rPr lang="sk" sz="1200"/>
              <a:t>v proximální řadě na podkladě poškození kosti (zlomenina skafoidea) nebo interosseálních vazů (skafolunátního nebo lunotriquetrálního vazu)</a:t>
            </a:r>
            <a:endParaRPr sz="1200"/>
          </a:p>
          <a:p>
            <a:pPr indent="-304800" lvl="0" marL="457200" rtl="0" algn="l">
              <a:lnSpc>
                <a:spcPct val="115000"/>
              </a:lnSpc>
              <a:spcBef>
                <a:spcPts val="0"/>
              </a:spcBef>
              <a:spcAft>
                <a:spcPts val="0"/>
              </a:spcAft>
              <a:buSzPts val="1200"/>
              <a:buChar char="●"/>
            </a:pPr>
            <a:r>
              <a:rPr lang="sk" sz="1200"/>
              <a:t>v distální řadě jde o axiální ruptury vazů</a:t>
            </a:r>
            <a:endParaRPr sz="1200"/>
          </a:p>
          <a:p>
            <a:pPr indent="-304800" lvl="0" marL="457200" rtl="0" algn="l">
              <a:lnSpc>
                <a:spcPct val="115000"/>
              </a:lnSpc>
              <a:spcBef>
                <a:spcPts val="0"/>
              </a:spcBef>
              <a:spcAft>
                <a:spcPts val="0"/>
              </a:spcAft>
              <a:buSzPts val="1200"/>
              <a:buChar char="●"/>
            </a:pPr>
            <a:r>
              <a:rPr lang="sk" sz="1200"/>
              <a:t>DISI, VISI</a:t>
            </a:r>
            <a:endParaRPr sz="1200"/>
          </a:p>
          <a:p>
            <a:pPr indent="0" lvl="0" marL="0" rtl="0" algn="l">
              <a:lnSpc>
                <a:spcPct val="115000"/>
              </a:lnSpc>
              <a:spcBef>
                <a:spcPts val="600"/>
              </a:spcBef>
              <a:spcAft>
                <a:spcPts val="0"/>
              </a:spcAft>
              <a:buNone/>
            </a:pPr>
            <a:r>
              <a:rPr b="1" lang="sk" sz="1200"/>
              <a:t>2. CIND (carpal instability nondissociative)</a:t>
            </a:r>
            <a:r>
              <a:rPr lang="sk" sz="1200"/>
              <a:t> </a:t>
            </a:r>
            <a:endParaRPr sz="1200"/>
          </a:p>
          <a:p>
            <a:pPr indent="-304800" lvl="0" marL="457200" rtl="0" algn="l">
              <a:lnSpc>
                <a:spcPct val="115000"/>
              </a:lnSpc>
              <a:spcBef>
                <a:spcPts val="600"/>
              </a:spcBef>
              <a:spcAft>
                <a:spcPts val="0"/>
              </a:spcAft>
              <a:buSzPts val="1200"/>
              <a:buChar char="●"/>
            </a:pPr>
            <a:r>
              <a:rPr lang="sk" sz="1200"/>
              <a:t>dochází k deformitám na podkladě poškození kapsulárních vazů</a:t>
            </a:r>
            <a:endParaRPr sz="1200"/>
          </a:p>
          <a:p>
            <a:pPr indent="-304800" lvl="0" marL="457200" rtl="0" algn="l">
              <a:lnSpc>
                <a:spcPct val="115000"/>
              </a:lnSpc>
              <a:spcBef>
                <a:spcPts val="0"/>
              </a:spcBef>
              <a:spcAft>
                <a:spcPts val="0"/>
              </a:spcAft>
              <a:buSzPts val="1200"/>
              <a:buChar char="●"/>
            </a:pPr>
            <a:r>
              <a:rPr lang="sk" sz="1200"/>
              <a:t>radiokarpální, mediokarpální, ulnární translokace</a:t>
            </a:r>
            <a:endParaRPr sz="1200"/>
          </a:p>
          <a:p>
            <a:pPr indent="0" lvl="0" marL="0" rtl="0" algn="l">
              <a:lnSpc>
                <a:spcPct val="115000"/>
              </a:lnSpc>
              <a:spcBef>
                <a:spcPts val="600"/>
              </a:spcBef>
              <a:spcAft>
                <a:spcPts val="0"/>
              </a:spcAft>
              <a:buNone/>
            </a:pPr>
            <a:r>
              <a:rPr b="1" lang="sk" sz="1200"/>
              <a:t>3. CIC (carpal instability combined or complex) </a:t>
            </a:r>
            <a:endParaRPr b="1" sz="1200"/>
          </a:p>
          <a:p>
            <a:pPr indent="-304800" lvl="0" marL="457200" rtl="0" algn="l">
              <a:lnSpc>
                <a:spcPct val="115000"/>
              </a:lnSpc>
              <a:spcBef>
                <a:spcPts val="600"/>
              </a:spcBef>
              <a:spcAft>
                <a:spcPts val="0"/>
              </a:spcAft>
              <a:buSzPts val="1200"/>
              <a:buChar char="●"/>
            </a:pPr>
            <a:r>
              <a:rPr lang="sk" sz="1200"/>
              <a:t>zahrnujeme kombinace předchozích nestabilit</a:t>
            </a:r>
            <a:endParaRPr sz="1200"/>
          </a:p>
          <a:p>
            <a:pPr indent="0" lvl="0" marL="0" rtl="0" algn="l">
              <a:lnSpc>
                <a:spcPct val="115000"/>
              </a:lnSpc>
              <a:spcBef>
                <a:spcPts val="600"/>
              </a:spcBef>
              <a:spcAft>
                <a:spcPts val="0"/>
              </a:spcAft>
              <a:buNone/>
            </a:pPr>
            <a:r>
              <a:rPr b="1" lang="sk" sz="1200"/>
              <a:t>4. Nestability vzniklé adaptací zápěstí po špatně zhojených zlomeninách distálního radia nebo jednotlivých kostí karpu</a:t>
            </a:r>
            <a:endParaRPr sz="12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7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Karpální instabilita</a:t>
            </a:r>
            <a:endParaRPr/>
          </a:p>
        </p:txBody>
      </p:sp>
      <p:sp>
        <p:nvSpPr>
          <p:cNvPr id="530" name="Google Shape;530;p74"/>
          <p:cNvSpPr txBox="1"/>
          <p:nvPr/>
        </p:nvSpPr>
        <p:spPr>
          <a:xfrm>
            <a:off x="540000" y="4633725"/>
            <a:ext cx="4404600" cy="4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k" sz="800"/>
              <a:t>CIND: </a:t>
            </a:r>
            <a:r>
              <a:rPr lang="sk" sz="800">
                <a:solidFill>
                  <a:srgbClr val="222222"/>
                </a:solidFill>
                <a:highlight>
                  <a:srgbClr val="FFFFFF"/>
                </a:highlight>
              </a:rPr>
              <a:t>Zelenski, N. A., &amp; Shin, A. Y. (2020). Management of nondissociative instability of the wrist. </a:t>
            </a:r>
            <a:r>
              <a:rPr i="1" lang="sk" sz="800">
                <a:solidFill>
                  <a:srgbClr val="222222"/>
                </a:solidFill>
                <a:highlight>
                  <a:srgbClr val="FFFFFF"/>
                </a:highlight>
              </a:rPr>
              <a:t>The Journal of Hand Surgery</a:t>
            </a:r>
            <a:r>
              <a:rPr lang="sk" sz="800">
                <a:solidFill>
                  <a:srgbClr val="222222"/>
                </a:solidFill>
                <a:highlight>
                  <a:srgbClr val="FFFFFF"/>
                </a:highlight>
              </a:rPr>
              <a:t>, </a:t>
            </a:r>
            <a:r>
              <a:rPr i="1" lang="sk" sz="800">
                <a:solidFill>
                  <a:srgbClr val="222222"/>
                </a:solidFill>
                <a:highlight>
                  <a:srgbClr val="FFFFFF"/>
                </a:highlight>
              </a:rPr>
              <a:t>45</a:t>
            </a:r>
            <a:r>
              <a:rPr lang="sk" sz="800">
                <a:solidFill>
                  <a:srgbClr val="222222"/>
                </a:solidFill>
                <a:highlight>
                  <a:srgbClr val="FFFFFF"/>
                </a:highlight>
              </a:rPr>
              <a:t>(2), 131-139.</a:t>
            </a:r>
            <a:r>
              <a:rPr lang="sk" sz="800" u="sng">
                <a:solidFill>
                  <a:schemeClr val="hlink"/>
                </a:solidFill>
                <a:hlinkClick r:id="rId3"/>
              </a:rPr>
              <a:t>https://www.sciencedirect.com/science/article/abs/pii/S0363502319314728</a:t>
            </a:r>
            <a:r>
              <a:rPr lang="sk" sz="800"/>
              <a:t> </a:t>
            </a:r>
            <a:endParaRPr sz="800"/>
          </a:p>
        </p:txBody>
      </p:sp>
      <p:pic>
        <p:nvPicPr>
          <p:cNvPr id="531" name="Google Shape;531;p74"/>
          <p:cNvPicPr preferRelativeResize="0"/>
          <p:nvPr/>
        </p:nvPicPr>
        <p:blipFill>
          <a:blip r:embed="rId4">
            <a:alphaModFix/>
          </a:blip>
          <a:stretch>
            <a:fillRect/>
          </a:stretch>
        </p:blipFill>
        <p:spPr>
          <a:xfrm>
            <a:off x="540000" y="1023750"/>
            <a:ext cx="2422300" cy="3609975"/>
          </a:xfrm>
          <a:prstGeom prst="rect">
            <a:avLst/>
          </a:prstGeom>
          <a:noFill/>
          <a:ln>
            <a:noFill/>
          </a:ln>
        </p:spPr>
      </p:pic>
      <p:pic>
        <p:nvPicPr>
          <p:cNvPr id="532" name="Google Shape;532;p74"/>
          <p:cNvPicPr preferRelativeResize="0"/>
          <p:nvPr/>
        </p:nvPicPr>
        <p:blipFill>
          <a:blip r:embed="rId5">
            <a:alphaModFix/>
          </a:blip>
          <a:stretch>
            <a:fillRect/>
          </a:stretch>
        </p:blipFill>
        <p:spPr>
          <a:xfrm>
            <a:off x="4454725" y="0"/>
            <a:ext cx="4689275" cy="1289550"/>
          </a:xfrm>
          <a:prstGeom prst="rect">
            <a:avLst/>
          </a:prstGeom>
          <a:noFill/>
          <a:ln>
            <a:noFill/>
          </a:ln>
        </p:spPr>
      </p:pic>
      <p:sp>
        <p:nvSpPr>
          <p:cNvPr id="533" name="Google Shape;533;p74"/>
          <p:cNvSpPr txBox="1"/>
          <p:nvPr/>
        </p:nvSpPr>
        <p:spPr>
          <a:xfrm>
            <a:off x="5747800" y="1289538"/>
            <a:ext cx="2173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6"/>
              </a:rPr>
              <a:t>https://wikimsk.org/wiki/Carpal_Instability</a:t>
            </a:r>
            <a:r>
              <a:rPr lang="sk" sz="800"/>
              <a:t> </a:t>
            </a:r>
            <a:endParaRPr sz="800"/>
          </a:p>
        </p:txBody>
      </p:sp>
      <p:pic>
        <p:nvPicPr>
          <p:cNvPr id="534" name="Google Shape;534;p74"/>
          <p:cNvPicPr preferRelativeResize="0"/>
          <p:nvPr/>
        </p:nvPicPr>
        <p:blipFill>
          <a:blip r:embed="rId7">
            <a:alphaModFix/>
          </a:blip>
          <a:stretch>
            <a:fillRect/>
          </a:stretch>
        </p:blipFill>
        <p:spPr>
          <a:xfrm>
            <a:off x="4307875" y="1595838"/>
            <a:ext cx="4357133" cy="2731587"/>
          </a:xfrm>
          <a:prstGeom prst="rect">
            <a:avLst/>
          </a:prstGeom>
          <a:noFill/>
          <a:ln>
            <a:noFill/>
          </a:ln>
        </p:spPr>
      </p:pic>
      <p:sp>
        <p:nvSpPr>
          <p:cNvPr id="535" name="Google Shape;535;p74"/>
          <p:cNvSpPr txBox="1"/>
          <p:nvPr/>
        </p:nvSpPr>
        <p:spPr>
          <a:xfrm>
            <a:off x="4618338" y="4288700"/>
            <a:ext cx="3736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8"/>
              </a:rPr>
              <a:t>https://www.orthobullets.com/hand/6044/carpal-instability-nondissociative-cind</a:t>
            </a:r>
            <a:r>
              <a:rPr lang="sk" sz="800"/>
              <a:t> </a:t>
            </a:r>
            <a:endParaRPr sz="8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7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Karpální instabilita</a:t>
            </a:r>
            <a:endParaRPr/>
          </a:p>
        </p:txBody>
      </p:sp>
      <p:pic>
        <p:nvPicPr>
          <p:cNvPr id="541" name="Google Shape;541;p75"/>
          <p:cNvPicPr preferRelativeResize="0"/>
          <p:nvPr/>
        </p:nvPicPr>
        <p:blipFill>
          <a:blip r:embed="rId3">
            <a:alphaModFix/>
          </a:blip>
          <a:stretch>
            <a:fillRect/>
          </a:stretch>
        </p:blipFill>
        <p:spPr>
          <a:xfrm>
            <a:off x="540000" y="1289025"/>
            <a:ext cx="3333750" cy="3009900"/>
          </a:xfrm>
          <a:prstGeom prst="rect">
            <a:avLst/>
          </a:prstGeom>
          <a:noFill/>
          <a:ln>
            <a:noFill/>
          </a:ln>
        </p:spPr>
      </p:pic>
      <p:sp>
        <p:nvSpPr>
          <p:cNvPr id="542" name="Google Shape;542;p75"/>
          <p:cNvSpPr txBox="1"/>
          <p:nvPr/>
        </p:nvSpPr>
        <p:spPr>
          <a:xfrm>
            <a:off x="1178925" y="4298925"/>
            <a:ext cx="2055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https://radsource.us/carpal-instability/</a:t>
            </a:r>
            <a:r>
              <a:rPr lang="sk" sz="800"/>
              <a:t> </a:t>
            </a:r>
            <a:endParaRPr sz="800"/>
          </a:p>
        </p:txBody>
      </p:sp>
      <p:pic>
        <p:nvPicPr>
          <p:cNvPr id="543" name="Google Shape;543;p75"/>
          <p:cNvPicPr preferRelativeResize="0"/>
          <p:nvPr/>
        </p:nvPicPr>
        <p:blipFill>
          <a:blip r:embed="rId5">
            <a:alphaModFix/>
          </a:blip>
          <a:stretch>
            <a:fillRect/>
          </a:stretch>
        </p:blipFill>
        <p:spPr>
          <a:xfrm>
            <a:off x="4077750" y="1289025"/>
            <a:ext cx="3619500" cy="2428875"/>
          </a:xfrm>
          <a:prstGeom prst="rect">
            <a:avLst/>
          </a:prstGeom>
          <a:noFill/>
          <a:ln>
            <a:noFill/>
          </a:ln>
        </p:spPr>
      </p:pic>
      <p:sp>
        <p:nvSpPr>
          <p:cNvPr id="544" name="Google Shape;544;p75"/>
          <p:cNvSpPr txBox="1"/>
          <p:nvPr/>
        </p:nvSpPr>
        <p:spPr>
          <a:xfrm>
            <a:off x="4387500" y="367707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6"/>
              </a:rPr>
              <a:t>https://emedicine.medscape.com/article/397035-overview</a:t>
            </a:r>
            <a:r>
              <a:rPr lang="sk" sz="800"/>
              <a:t> </a:t>
            </a:r>
            <a:endParaRPr sz="8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7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S-L instabilita</a:t>
            </a:r>
            <a:endParaRPr/>
          </a:p>
        </p:txBody>
      </p:sp>
      <p:sp>
        <p:nvSpPr>
          <p:cNvPr id="550" name="Google Shape;550;p7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800"/>
              </a:spcBef>
              <a:spcAft>
                <a:spcPts val="0"/>
              </a:spcAft>
              <a:buClr>
                <a:schemeClr val="dk1"/>
              </a:buClr>
              <a:buSzPts val="1100"/>
              <a:buFont typeface="Arial"/>
              <a:buNone/>
            </a:pPr>
            <a:r>
              <a:rPr lang="sk" sz="1600"/>
              <a:t>Nejčastější příčinou karpální nestability je poranění SL vazu- rozvoj SL disociace- artróza (SLAC).</a:t>
            </a:r>
            <a:endParaRPr sz="1600"/>
          </a:p>
          <a:p>
            <a:pPr indent="-330200" lvl="0" marL="457200" rtl="0" algn="l">
              <a:lnSpc>
                <a:spcPct val="115000"/>
              </a:lnSpc>
              <a:spcBef>
                <a:spcPts val="800"/>
              </a:spcBef>
              <a:spcAft>
                <a:spcPts val="0"/>
              </a:spcAft>
              <a:buSzPts val="1600"/>
              <a:buChar char="●"/>
            </a:pPr>
            <a:r>
              <a:rPr b="1" lang="sk" sz="1600"/>
              <a:t>SLAC (scaphoid lunate advanced collapse) -</a:t>
            </a:r>
            <a:r>
              <a:rPr lang="sk" sz="1600"/>
              <a:t> deg. artrot. změny art. radiocarpalis a mediocarpalis (dif. dg. RTG) u chronických disociací mezi os scaphoideum a os lunatum, při progresivní bolesti zápěstí</a:t>
            </a:r>
            <a:endParaRPr sz="1600"/>
          </a:p>
          <a:p>
            <a:pPr indent="0" lvl="0" marL="0" rtl="0" algn="l">
              <a:lnSpc>
                <a:spcPct val="115000"/>
              </a:lnSpc>
              <a:spcBef>
                <a:spcPts val="800"/>
              </a:spcBef>
              <a:spcAft>
                <a:spcPts val="0"/>
              </a:spcAft>
              <a:buNone/>
            </a:pPr>
            <a:r>
              <a:rPr lang="sk" sz="1600"/>
              <a:t>Rozlišujeme následující podtypy S-L disociace: </a:t>
            </a:r>
            <a:endParaRPr sz="1600"/>
          </a:p>
          <a:p>
            <a:pPr indent="-330200" lvl="0" marL="457200" rtl="0" algn="l">
              <a:lnSpc>
                <a:spcPct val="115000"/>
              </a:lnSpc>
              <a:spcBef>
                <a:spcPts val="800"/>
              </a:spcBef>
              <a:spcAft>
                <a:spcPts val="0"/>
              </a:spcAft>
              <a:buSzPts val="1600"/>
              <a:buChar char="●"/>
            </a:pPr>
            <a:r>
              <a:rPr b="1" lang="sk" sz="1600"/>
              <a:t>Statická –</a:t>
            </a:r>
            <a:r>
              <a:rPr lang="sk" sz="1600"/>
              <a:t> kompletní ruptura s trvale přítomnou subluxací – dobře viditelná při standardním RTG</a:t>
            </a:r>
            <a:endParaRPr sz="1600"/>
          </a:p>
          <a:p>
            <a:pPr indent="-330200" lvl="0" marL="457200" rtl="0" algn="l">
              <a:lnSpc>
                <a:spcPct val="115000"/>
              </a:lnSpc>
              <a:spcBef>
                <a:spcPts val="0"/>
              </a:spcBef>
              <a:spcAft>
                <a:spcPts val="0"/>
              </a:spcAft>
              <a:buSzPts val="1600"/>
              <a:buChar char="●"/>
            </a:pPr>
            <a:r>
              <a:rPr b="1" lang="sk" sz="1600"/>
              <a:t>predynamická –</a:t>
            </a:r>
            <a:r>
              <a:rPr lang="sk" sz="1600"/>
              <a:t> dochází k částečnému poranění vazu, které se neprojeví subluxací ani při zátěži</a:t>
            </a:r>
            <a:endParaRPr sz="1600"/>
          </a:p>
          <a:p>
            <a:pPr indent="-330200" lvl="0" marL="457200" rtl="0" algn="l">
              <a:lnSpc>
                <a:spcPct val="115000"/>
              </a:lnSpc>
              <a:spcBef>
                <a:spcPts val="0"/>
              </a:spcBef>
              <a:spcAft>
                <a:spcPts val="0"/>
              </a:spcAft>
              <a:buSzPts val="1600"/>
              <a:buChar char="●"/>
            </a:pPr>
            <a:r>
              <a:rPr b="1" lang="sk" sz="1600"/>
              <a:t>dynamická –</a:t>
            </a:r>
            <a:r>
              <a:rPr lang="sk" sz="1600"/>
              <a:t> kompletní ruptura, která se projeví pouze při určité zátěži</a:t>
            </a:r>
            <a:endParaRPr sz="1600"/>
          </a:p>
          <a:p>
            <a:pPr indent="0" lvl="0" marL="0" rtl="0" algn="l">
              <a:spcBef>
                <a:spcPts val="0"/>
              </a:spcBef>
              <a:spcAft>
                <a:spcPts val="0"/>
              </a:spcAft>
              <a:buNone/>
            </a:pPr>
            <a:r>
              <a:t/>
            </a:r>
            <a:endParaRPr sz="16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7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S-L</a:t>
            </a:r>
            <a:r>
              <a:rPr lang="sk"/>
              <a:t> instabilita</a:t>
            </a:r>
            <a:endParaRPr/>
          </a:p>
          <a:p>
            <a:pPr indent="0" lvl="0" marL="0" rtl="0" algn="l">
              <a:spcBef>
                <a:spcPts val="0"/>
              </a:spcBef>
              <a:spcAft>
                <a:spcPts val="0"/>
              </a:spcAft>
              <a:buNone/>
            </a:pPr>
            <a:r>
              <a:t/>
            </a:r>
            <a:endParaRPr/>
          </a:p>
        </p:txBody>
      </p:sp>
      <p:pic>
        <p:nvPicPr>
          <p:cNvPr id="556" name="Google Shape;556;p77"/>
          <p:cNvPicPr preferRelativeResize="0"/>
          <p:nvPr/>
        </p:nvPicPr>
        <p:blipFill>
          <a:blip r:embed="rId3">
            <a:alphaModFix/>
          </a:blip>
          <a:stretch>
            <a:fillRect/>
          </a:stretch>
        </p:blipFill>
        <p:spPr>
          <a:xfrm>
            <a:off x="540000" y="1190075"/>
            <a:ext cx="3619500" cy="2571750"/>
          </a:xfrm>
          <a:prstGeom prst="rect">
            <a:avLst/>
          </a:prstGeom>
          <a:noFill/>
          <a:ln>
            <a:noFill/>
          </a:ln>
        </p:spPr>
      </p:pic>
      <p:sp>
        <p:nvSpPr>
          <p:cNvPr id="557" name="Google Shape;557;p77"/>
          <p:cNvSpPr txBox="1"/>
          <p:nvPr/>
        </p:nvSpPr>
        <p:spPr>
          <a:xfrm>
            <a:off x="849750" y="385762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https://emedicine.medscape.com/article/1244215-overview</a:t>
            </a:r>
            <a:endParaRPr sz="800"/>
          </a:p>
        </p:txBody>
      </p:sp>
      <p:sp>
        <p:nvSpPr>
          <p:cNvPr id="558" name="Google Shape;558;p77"/>
          <p:cNvSpPr/>
          <p:nvPr/>
        </p:nvSpPr>
        <p:spPr>
          <a:xfrm>
            <a:off x="1599050" y="1400100"/>
            <a:ext cx="773700" cy="685200"/>
          </a:xfrm>
          <a:prstGeom prst="wedgeRectCallout">
            <a:avLst>
              <a:gd fmla="val -20833" name="adj1"/>
              <a:gd fmla="val 62500" name="adj2"/>
            </a:avLst>
          </a:prstGeom>
          <a:solidFill>
            <a:srgbClr val="5AC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sk"/>
              <a:t>SLAC</a:t>
            </a:r>
            <a:endParaRPr b="1"/>
          </a:p>
        </p:txBody>
      </p:sp>
      <p:pic>
        <p:nvPicPr>
          <p:cNvPr id="559" name="Google Shape;559;p77"/>
          <p:cNvPicPr preferRelativeResize="0"/>
          <p:nvPr/>
        </p:nvPicPr>
        <p:blipFill>
          <a:blip r:embed="rId5">
            <a:alphaModFix/>
          </a:blip>
          <a:stretch>
            <a:fillRect/>
          </a:stretch>
        </p:blipFill>
        <p:spPr>
          <a:xfrm>
            <a:off x="4311900" y="1190075"/>
            <a:ext cx="4679699" cy="2294504"/>
          </a:xfrm>
          <a:prstGeom prst="rect">
            <a:avLst/>
          </a:prstGeom>
          <a:noFill/>
          <a:ln>
            <a:noFill/>
          </a:ln>
        </p:spPr>
      </p:pic>
      <p:sp>
        <p:nvSpPr>
          <p:cNvPr id="560" name="Google Shape;560;p77"/>
          <p:cNvSpPr txBox="1"/>
          <p:nvPr/>
        </p:nvSpPr>
        <p:spPr>
          <a:xfrm>
            <a:off x="5151750" y="348457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6"/>
              </a:rPr>
              <a:t>https://www.physio-pedia.com/Scapholunate_Dissociation</a:t>
            </a:r>
            <a:r>
              <a:rPr lang="sk" sz="800"/>
              <a:t> </a:t>
            </a:r>
            <a:endParaRPr sz="8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Etiopatogeneze S-L instability: </a:t>
            </a:r>
            <a:endParaRPr/>
          </a:p>
        </p:txBody>
      </p:sp>
      <p:sp>
        <p:nvSpPr>
          <p:cNvPr id="566" name="Google Shape;566;p7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55600" lvl="0" marL="457200" rtl="0" algn="l">
              <a:lnSpc>
                <a:spcPct val="115000"/>
              </a:lnSpc>
              <a:spcBef>
                <a:spcPts val="800"/>
              </a:spcBef>
              <a:spcAft>
                <a:spcPts val="0"/>
              </a:spcAft>
              <a:buSzPts val="2000"/>
              <a:buChar char="●"/>
            </a:pPr>
            <a:r>
              <a:rPr b="1" lang="sk" sz="2000"/>
              <a:t>pád na nataženou končetinu,</a:t>
            </a:r>
            <a:r>
              <a:rPr lang="sk" sz="2000"/>
              <a:t> převážně při EXT zápěstí (často pac. udává, že někdy v minulosti..)</a:t>
            </a:r>
            <a:endParaRPr sz="2000"/>
          </a:p>
          <a:p>
            <a:pPr indent="-355600" lvl="0" marL="457200" rtl="0" algn="l">
              <a:lnSpc>
                <a:spcPct val="115000"/>
              </a:lnSpc>
              <a:spcBef>
                <a:spcPts val="0"/>
              </a:spcBef>
              <a:spcAft>
                <a:spcPts val="0"/>
              </a:spcAft>
              <a:buSzPts val="2000"/>
              <a:buChar char="●"/>
            </a:pPr>
            <a:r>
              <a:rPr b="1" lang="sk" sz="2000"/>
              <a:t>repetitive strain injury –</a:t>
            </a:r>
            <a:r>
              <a:rPr lang="sk" sz="2000"/>
              <a:t> opakované namáhání svalů a šlach  stejnými pohyby</a:t>
            </a:r>
            <a:endParaRPr sz="2000"/>
          </a:p>
          <a:p>
            <a:pPr indent="0" lvl="0" marL="0" rtl="0" algn="l">
              <a:spcBef>
                <a:spcPts val="0"/>
              </a:spcBef>
              <a:spcAft>
                <a:spcPts val="0"/>
              </a:spcAft>
              <a:buNone/>
            </a:pPr>
            <a:r>
              <a:t/>
            </a:r>
            <a:endParaRPr/>
          </a:p>
        </p:txBody>
      </p:sp>
      <p:pic>
        <p:nvPicPr>
          <p:cNvPr id="567" name="Google Shape;567;p78"/>
          <p:cNvPicPr preferRelativeResize="0"/>
          <p:nvPr/>
        </p:nvPicPr>
        <p:blipFill>
          <a:blip r:embed="rId3">
            <a:alphaModFix/>
          </a:blip>
          <a:stretch>
            <a:fillRect/>
          </a:stretch>
        </p:blipFill>
        <p:spPr>
          <a:xfrm>
            <a:off x="3044150" y="2408950"/>
            <a:ext cx="3956326" cy="2480450"/>
          </a:xfrm>
          <a:prstGeom prst="rect">
            <a:avLst/>
          </a:prstGeom>
          <a:noFill/>
          <a:ln>
            <a:noFill/>
          </a:ln>
        </p:spPr>
      </p:pic>
      <p:sp>
        <p:nvSpPr>
          <p:cNvPr id="568" name="Google Shape;568;p78"/>
          <p:cNvSpPr txBox="1"/>
          <p:nvPr/>
        </p:nvSpPr>
        <p:spPr>
          <a:xfrm>
            <a:off x="3522313" y="48357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https://motusspt.com/foosh-fallen-onto-an-outstretched-hand/</a:t>
            </a:r>
            <a:r>
              <a:rPr lang="sk" sz="800"/>
              <a:t> </a:t>
            </a:r>
            <a:endParaRPr sz="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Klouby ruky</a:t>
            </a:r>
            <a:endParaRPr/>
          </a:p>
        </p:txBody>
      </p:sp>
      <p:sp>
        <p:nvSpPr>
          <p:cNvPr id="164" name="Google Shape;164;p25"/>
          <p:cNvSpPr txBox="1"/>
          <p:nvPr>
            <p:ph idx="1" type="body"/>
          </p:nvPr>
        </p:nvSpPr>
        <p:spPr>
          <a:xfrm>
            <a:off x="540000" y="1113250"/>
            <a:ext cx="8401800" cy="36054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t/>
            </a:r>
            <a:endParaRPr b="1">
              <a:solidFill>
                <a:srgbClr val="695D46"/>
              </a:solidFill>
            </a:endParaRPr>
          </a:p>
          <a:p>
            <a:pPr indent="-361950" lvl="0" marL="457200" rtl="0" algn="l">
              <a:lnSpc>
                <a:spcPct val="115000"/>
              </a:lnSpc>
              <a:spcBef>
                <a:spcPts val="0"/>
              </a:spcBef>
              <a:spcAft>
                <a:spcPts val="0"/>
              </a:spcAft>
              <a:buSzPts val="2100"/>
              <a:buChar char="●"/>
            </a:pPr>
            <a:r>
              <a:rPr lang="sk"/>
              <a:t>elipsovitý</a:t>
            </a:r>
            <a:endParaRPr/>
          </a:p>
          <a:p>
            <a:pPr indent="-361950" lvl="0" marL="457200" rtl="0" algn="l">
              <a:lnSpc>
                <a:spcPct val="115000"/>
              </a:lnSpc>
              <a:spcBef>
                <a:spcPts val="0"/>
              </a:spcBef>
              <a:spcAft>
                <a:spcPts val="0"/>
              </a:spcAft>
              <a:buSzPts val="2100"/>
              <a:buChar char="●"/>
            </a:pPr>
            <a:r>
              <a:rPr lang="sk"/>
              <a:t>kulový</a:t>
            </a:r>
            <a:endParaRPr/>
          </a:p>
          <a:p>
            <a:pPr indent="-361950" lvl="0" marL="457200" rtl="0" algn="l">
              <a:lnSpc>
                <a:spcPct val="115000"/>
              </a:lnSpc>
              <a:spcBef>
                <a:spcPts val="0"/>
              </a:spcBef>
              <a:spcAft>
                <a:spcPts val="0"/>
              </a:spcAft>
              <a:buSzPts val="2100"/>
              <a:buChar char="●"/>
            </a:pPr>
            <a:r>
              <a:rPr lang="sk"/>
              <a:t>válcový</a:t>
            </a:r>
            <a:endParaRPr/>
          </a:p>
          <a:p>
            <a:pPr indent="-361950" lvl="0" marL="457200" rtl="0" algn="l">
              <a:lnSpc>
                <a:spcPct val="115000"/>
              </a:lnSpc>
              <a:spcBef>
                <a:spcPts val="0"/>
              </a:spcBef>
              <a:spcAft>
                <a:spcPts val="0"/>
              </a:spcAft>
              <a:buSzPts val="2100"/>
              <a:buChar char="●"/>
            </a:pPr>
            <a:r>
              <a:rPr lang="sk"/>
              <a:t>plochý</a:t>
            </a:r>
            <a:endParaRPr/>
          </a:p>
          <a:p>
            <a:pPr indent="-361950" lvl="0" marL="457200" rtl="0" algn="l">
              <a:lnSpc>
                <a:spcPct val="115000"/>
              </a:lnSpc>
              <a:spcBef>
                <a:spcPts val="0"/>
              </a:spcBef>
              <a:spcAft>
                <a:spcPts val="0"/>
              </a:spcAft>
              <a:buSzPts val="2100"/>
              <a:buChar char="●"/>
            </a:pPr>
            <a:r>
              <a:rPr lang="sk"/>
              <a:t>sedlový</a:t>
            </a:r>
            <a:endParaRPr/>
          </a:p>
          <a:p>
            <a:pPr indent="0" lvl="0" marL="0" rtl="0" algn="l">
              <a:lnSpc>
                <a:spcPct val="115000"/>
              </a:lnSpc>
              <a:spcBef>
                <a:spcPts val="0"/>
              </a:spcBef>
              <a:spcAft>
                <a:spcPts val="0"/>
              </a:spcAft>
              <a:buNone/>
            </a:pPr>
            <a:r>
              <a:t/>
            </a:r>
            <a:endParaRPr sz="2600">
              <a:solidFill>
                <a:srgbClr val="695D46"/>
              </a:solidFill>
            </a:endParaRPr>
          </a:p>
        </p:txBody>
      </p:sp>
      <p:pic>
        <p:nvPicPr>
          <p:cNvPr id="165" name="Google Shape;165;p25"/>
          <p:cNvPicPr preferRelativeResize="0"/>
          <p:nvPr/>
        </p:nvPicPr>
        <p:blipFill>
          <a:blip r:embed="rId3">
            <a:alphaModFix/>
          </a:blip>
          <a:stretch>
            <a:fillRect/>
          </a:stretch>
        </p:blipFill>
        <p:spPr>
          <a:xfrm>
            <a:off x="3699526" y="267039"/>
            <a:ext cx="4190399" cy="4609424"/>
          </a:xfrm>
          <a:prstGeom prst="rect">
            <a:avLst/>
          </a:prstGeom>
          <a:noFill/>
          <a:ln>
            <a:noFill/>
          </a:ln>
        </p:spPr>
      </p:pic>
      <p:sp>
        <p:nvSpPr>
          <p:cNvPr id="166" name="Google Shape;166;p25"/>
          <p:cNvSpPr txBox="1"/>
          <p:nvPr/>
        </p:nvSpPr>
        <p:spPr>
          <a:xfrm>
            <a:off x="4736475" y="4718650"/>
            <a:ext cx="2116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222222"/>
                </a:solidFill>
                <a:highlight>
                  <a:srgbClr val="FFFFFF"/>
                </a:highlight>
              </a:rPr>
              <a:t>ČIHÁK, R., &amp; Anatomie, I. (2001). Praha.</a:t>
            </a:r>
            <a:endParaRPr sz="8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7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Dif. Dg. S-L instability: </a:t>
            </a:r>
            <a:endParaRPr/>
          </a:p>
        </p:txBody>
      </p:sp>
      <p:sp>
        <p:nvSpPr>
          <p:cNvPr id="574" name="Google Shape;574;p79"/>
          <p:cNvSpPr txBox="1"/>
          <p:nvPr>
            <p:ph idx="1" type="body"/>
          </p:nvPr>
        </p:nvSpPr>
        <p:spPr>
          <a:xfrm>
            <a:off x="540000" y="1269000"/>
            <a:ext cx="3192300" cy="3105000"/>
          </a:xfrm>
          <a:prstGeom prst="rect">
            <a:avLst/>
          </a:prstGeom>
        </p:spPr>
        <p:txBody>
          <a:bodyPr anchorCtr="0" anchor="t" bIns="0" lIns="0" spcFirstLastPara="1" rIns="0" wrap="square" tIns="0">
            <a:noAutofit/>
          </a:bodyPr>
          <a:lstStyle/>
          <a:p>
            <a:pPr indent="0" lvl="0" marL="0" rtl="0" algn="l">
              <a:lnSpc>
                <a:spcPct val="150000"/>
              </a:lnSpc>
              <a:spcBef>
                <a:spcPts val="800"/>
              </a:spcBef>
              <a:spcAft>
                <a:spcPts val="0"/>
              </a:spcAft>
              <a:buNone/>
            </a:pPr>
            <a:r>
              <a:rPr b="1" lang="sk" sz="1600"/>
              <a:t>Klinické projevy: </a:t>
            </a:r>
            <a:endParaRPr b="1" sz="1600"/>
          </a:p>
          <a:p>
            <a:pPr indent="-330200" lvl="0" marL="457200" rtl="0" algn="l">
              <a:lnSpc>
                <a:spcPct val="150000"/>
              </a:lnSpc>
              <a:spcBef>
                <a:spcPts val="800"/>
              </a:spcBef>
              <a:spcAft>
                <a:spcPts val="0"/>
              </a:spcAft>
              <a:buSzPts val="1600"/>
              <a:buChar char="●"/>
            </a:pPr>
            <a:r>
              <a:rPr lang="sk" sz="1600"/>
              <a:t>bolest - dominantně na dorzu ruky v místě SL</a:t>
            </a:r>
            <a:endParaRPr sz="1600"/>
          </a:p>
          <a:p>
            <a:pPr indent="-330200" lvl="0" marL="457200" rtl="0" algn="l">
              <a:lnSpc>
                <a:spcPct val="150000"/>
              </a:lnSpc>
              <a:spcBef>
                <a:spcPts val="0"/>
              </a:spcBef>
              <a:spcAft>
                <a:spcPts val="0"/>
              </a:spcAft>
              <a:buSzPts val="1600"/>
              <a:buChar char="●"/>
            </a:pPr>
            <a:r>
              <a:rPr lang="sk" sz="1600"/>
              <a:t>přeskakování, blokace, oslabení, oslabení síly stisku</a:t>
            </a:r>
            <a:endParaRPr sz="1600"/>
          </a:p>
          <a:p>
            <a:pPr indent="-330200" lvl="0" marL="457200" rtl="0" algn="l">
              <a:lnSpc>
                <a:spcPct val="150000"/>
              </a:lnSpc>
              <a:spcBef>
                <a:spcPts val="0"/>
              </a:spcBef>
              <a:spcAft>
                <a:spcPts val="0"/>
              </a:spcAft>
              <a:buSzPts val="1600"/>
              <a:buChar char="●"/>
            </a:pPr>
            <a:r>
              <a:rPr lang="sk" sz="1600"/>
              <a:t>bolestivá opora o ruku</a:t>
            </a:r>
            <a:endParaRPr sz="1600"/>
          </a:p>
          <a:p>
            <a:pPr indent="-330200" lvl="0" marL="457200" rtl="0" algn="l">
              <a:lnSpc>
                <a:spcPct val="150000"/>
              </a:lnSpc>
              <a:spcBef>
                <a:spcPts val="0"/>
              </a:spcBef>
              <a:spcAft>
                <a:spcPts val="0"/>
              </a:spcAft>
              <a:buSzPts val="1600"/>
              <a:buChar char="●"/>
            </a:pPr>
            <a:r>
              <a:rPr lang="sk" sz="1600"/>
              <a:t>otok v akutní fázi nebo při destrukci karpu</a:t>
            </a:r>
            <a:endParaRPr sz="1600"/>
          </a:p>
          <a:p>
            <a:pPr indent="-330200" lvl="0" marL="457200" rtl="0" algn="l">
              <a:lnSpc>
                <a:spcPct val="150000"/>
              </a:lnSpc>
              <a:spcBef>
                <a:spcPts val="0"/>
              </a:spcBef>
              <a:spcAft>
                <a:spcPts val="0"/>
              </a:spcAft>
              <a:buSzPts val="1600"/>
              <a:buChar char="●"/>
            </a:pPr>
            <a:r>
              <a:rPr lang="sk" sz="1600"/>
              <a:t>diagnostika - RTG</a:t>
            </a:r>
            <a:endParaRPr sz="1600"/>
          </a:p>
          <a:p>
            <a:pPr indent="0" lvl="0" marL="0" rtl="0" algn="l">
              <a:lnSpc>
                <a:spcPct val="150000"/>
              </a:lnSpc>
              <a:spcBef>
                <a:spcPts val="0"/>
              </a:spcBef>
              <a:spcAft>
                <a:spcPts val="0"/>
              </a:spcAft>
              <a:buNone/>
            </a:pPr>
            <a:r>
              <a:t/>
            </a:r>
            <a:endParaRPr sz="1600"/>
          </a:p>
        </p:txBody>
      </p:sp>
      <p:pic>
        <p:nvPicPr>
          <p:cNvPr id="575" name="Google Shape;575;p79"/>
          <p:cNvPicPr preferRelativeResize="0"/>
          <p:nvPr/>
        </p:nvPicPr>
        <p:blipFill>
          <a:blip r:embed="rId3">
            <a:alphaModFix/>
          </a:blip>
          <a:stretch>
            <a:fillRect/>
          </a:stretch>
        </p:blipFill>
        <p:spPr>
          <a:xfrm>
            <a:off x="3732300" y="1635863"/>
            <a:ext cx="5411599" cy="1871775"/>
          </a:xfrm>
          <a:prstGeom prst="rect">
            <a:avLst/>
          </a:prstGeom>
          <a:noFill/>
          <a:ln>
            <a:noFill/>
          </a:ln>
        </p:spPr>
      </p:pic>
      <p:sp>
        <p:nvSpPr>
          <p:cNvPr id="576" name="Google Shape;576;p79"/>
          <p:cNvSpPr/>
          <p:nvPr/>
        </p:nvSpPr>
        <p:spPr>
          <a:xfrm rot="-901194">
            <a:off x="8101136" y="2948175"/>
            <a:ext cx="262778" cy="125456"/>
          </a:xfrm>
          <a:prstGeom prst="rightArrow">
            <a:avLst>
              <a:gd fmla="val 50000" name="adj1"/>
              <a:gd fmla="val 50000" name="adj2"/>
            </a:avLst>
          </a:prstGeom>
          <a:solidFill>
            <a:srgbClr val="5AC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8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Fyzioterapie</a:t>
            </a:r>
            <a:endParaRPr/>
          </a:p>
        </p:txBody>
      </p:sp>
      <p:sp>
        <p:nvSpPr>
          <p:cNvPr id="582" name="Google Shape;582;p80"/>
          <p:cNvSpPr txBox="1"/>
          <p:nvPr>
            <p:ph idx="1" type="body"/>
          </p:nvPr>
        </p:nvSpPr>
        <p:spPr>
          <a:xfrm>
            <a:off x="540000" y="1165852"/>
            <a:ext cx="8064900" cy="3105000"/>
          </a:xfrm>
          <a:prstGeom prst="rect">
            <a:avLst/>
          </a:prstGeom>
        </p:spPr>
        <p:txBody>
          <a:bodyPr anchorCtr="0" anchor="t" bIns="0" lIns="0" spcFirstLastPara="1" rIns="0" wrap="square" tIns="0">
            <a:noAutofit/>
          </a:bodyPr>
          <a:lstStyle/>
          <a:p>
            <a:pPr indent="-317500" lvl="0" marL="457200" rtl="0" algn="l">
              <a:lnSpc>
                <a:spcPct val="150000"/>
              </a:lnSpc>
              <a:spcBef>
                <a:spcPts val="600"/>
              </a:spcBef>
              <a:spcAft>
                <a:spcPts val="0"/>
              </a:spcAft>
              <a:buSzPts val="1400"/>
              <a:buChar char="●"/>
            </a:pPr>
            <a:r>
              <a:rPr lang="sk" sz="1400"/>
              <a:t>využití metodik založených na principu vývojové motoriky (DNS, PNF)</a:t>
            </a:r>
            <a:endParaRPr sz="1400"/>
          </a:p>
          <a:p>
            <a:pPr indent="-317500" lvl="0" marL="457200" rtl="0" algn="l">
              <a:lnSpc>
                <a:spcPct val="150000"/>
              </a:lnSpc>
              <a:spcBef>
                <a:spcPts val="0"/>
              </a:spcBef>
              <a:spcAft>
                <a:spcPts val="0"/>
              </a:spcAft>
              <a:buSzPts val="1400"/>
              <a:buChar char="●"/>
            </a:pPr>
            <a:r>
              <a:rPr lang="sk" sz="1400"/>
              <a:t>zajištění kvalitní sagitální stabilizace trupu</a:t>
            </a:r>
            <a:endParaRPr sz="1400"/>
          </a:p>
          <a:p>
            <a:pPr indent="-317500" lvl="0" marL="457200" rtl="0" algn="l">
              <a:lnSpc>
                <a:spcPct val="150000"/>
              </a:lnSpc>
              <a:spcBef>
                <a:spcPts val="0"/>
              </a:spcBef>
              <a:spcAft>
                <a:spcPts val="0"/>
              </a:spcAft>
              <a:buSzPts val="1400"/>
              <a:buChar char="●"/>
            </a:pPr>
            <a:r>
              <a:rPr lang="sk" sz="1400"/>
              <a:t>zajištění centrovaného postavení kloubů</a:t>
            </a:r>
            <a:endParaRPr sz="1400"/>
          </a:p>
          <a:p>
            <a:pPr indent="-317500" lvl="0" marL="457200" rtl="0" algn="l">
              <a:lnSpc>
                <a:spcPct val="150000"/>
              </a:lnSpc>
              <a:spcBef>
                <a:spcPts val="0"/>
              </a:spcBef>
              <a:spcAft>
                <a:spcPts val="0"/>
              </a:spcAft>
              <a:buSzPts val="1400"/>
              <a:buChar char="●"/>
            </a:pPr>
            <a:r>
              <a:rPr lang="sk" sz="1400"/>
              <a:t>kvalitní svalová koaktivace</a:t>
            </a:r>
            <a:endParaRPr sz="1400"/>
          </a:p>
          <a:p>
            <a:pPr indent="-317500" lvl="0" marL="457200" rtl="0" algn="l">
              <a:lnSpc>
                <a:spcPct val="150000"/>
              </a:lnSpc>
              <a:spcBef>
                <a:spcPts val="0"/>
              </a:spcBef>
              <a:spcAft>
                <a:spcPts val="0"/>
              </a:spcAft>
              <a:buSzPts val="1400"/>
              <a:buChar char="●"/>
            </a:pPr>
            <a:r>
              <a:rPr lang="sk" sz="1400"/>
              <a:t>začít cvičením v UKŘ</a:t>
            </a:r>
            <a:endParaRPr sz="1400"/>
          </a:p>
          <a:p>
            <a:pPr indent="-317500" lvl="0" marL="457200" rtl="0" algn="l">
              <a:lnSpc>
                <a:spcPct val="150000"/>
              </a:lnSpc>
              <a:spcBef>
                <a:spcPts val="0"/>
              </a:spcBef>
              <a:spcAft>
                <a:spcPts val="0"/>
              </a:spcAft>
              <a:buSzPts val="1400"/>
              <a:buChar char="●"/>
            </a:pPr>
            <a:r>
              <a:rPr lang="sk" sz="1400"/>
              <a:t>později využít diferenciaci končetin (fázická,opěrná)</a:t>
            </a:r>
            <a:endParaRPr sz="1400"/>
          </a:p>
          <a:p>
            <a:pPr indent="-317500" lvl="0" marL="457200" rtl="0" algn="l">
              <a:lnSpc>
                <a:spcPct val="150000"/>
              </a:lnSpc>
              <a:spcBef>
                <a:spcPts val="0"/>
              </a:spcBef>
              <a:spcAft>
                <a:spcPts val="0"/>
              </a:spcAft>
              <a:buSzPts val="1400"/>
              <a:buChar char="●"/>
            </a:pPr>
            <a:r>
              <a:rPr lang="sk" sz="1400"/>
              <a:t>aktivní opora- centrovaná opora, vějířovité rozevření prstů</a:t>
            </a:r>
            <a:endParaRPr sz="1400"/>
          </a:p>
          <a:p>
            <a:pPr indent="-317500" lvl="0" marL="457200" rtl="0" algn="l">
              <a:lnSpc>
                <a:spcPct val="150000"/>
              </a:lnSpc>
              <a:spcBef>
                <a:spcPts val="0"/>
              </a:spcBef>
              <a:spcAft>
                <a:spcPts val="0"/>
              </a:spcAft>
              <a:buSzPts val="1400"/>
              <a:buChar char="●"/>
            </a:pPr>
            <a:r>
              <a:rPr lang="sk" sz="1400"/>
              <a:t>čtyřbodová op.-kořen dlaně (tuberositas ossis scaphoidei a os pisiforme), 1.bod pod II MCP a 2.bod pod V MCP</a:t>
            </a:r>
            <a:endParaRPr sz="1400"/>
          </a:p>
          <a:p>
            <a:pPr indent="-317500" lvl="0" marL="457200" rtl="0" algn="l">
              <a:lnSpc>
                <a:spcPct val="150000"/>
              </a:lnSpc>
              <a:spcBef>
                <a:spcPts val="0"/>
              </a:spcBef>
              <a:spcAft>
                <a:spcPts val="0"/>
              </a:spcAft>
              <a:buSzPts val="1400"/>
              <a:buChar char="●"/>
            </a:pPr>
            <a:r>
              <a:rPr lang="sk" sz="1400"/>
              <a:t>vyvážená koaktivace extrinscic a intrinscic mm.</a:t>
            </a:r>
            <a:endParaRPr sz="1400"/>
          </a:p>
          <a:p>
            <a:pPr indent="-317500" lvl="0" marL="457200" rtl="0" algn="l">
              <a:lnSpc>
                <a:spcPct val="150000"/>
              </a:lnSpc>
              <a:spcBef>
                <a:spcPts val="0"/>
              </a:spcBef>
              <a:spcAft>
                <a:spcPts val="0"/>
              </a:spcAft>
              <a:buSzPts val="1400"/>
              <a:buChar char="●"/>
            </a:pPr>
            <a:r>
              <a:rPr lang="sk" sz="1400"/>
              <a:t>(Darth throwers motion-hod šipkou, při postižení SL vazu kontraindikace, lze využít v časné terapii po stabilizacích)</a:t>
            </a:r>
            <a:endParaRPr sz="1400"/>
          </a:p>
          <a:p>
            <a:pPr indent="0" lvl="0" marL="0" rtl="0" algn="l">
              <a:spcBef>
                <a:spcPts val="0"/>
              </a:spcBef>
              <a:spcAft>
                <a:spcPts val="0"/>
              </a:spcAft>
              <a:buNone/>
            </a:pPr>
            <a:r>
              <a:t/>
            </a:r>
            <a:endParaRPr sz="14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8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DRUK (distální radioulnární kloub)</a:t>
            </a:r>
            <a:endParaRPr/>
          </a:p>
        </p:txBody>
      </p:sp>
      <p:sp>
        <p:nvSpPr>
          <p:cNvPr id="588" name="Google Shape;588;p81"/>
          <p:cNvSpPr txBox="1"/>
          <p:nvPr>
            <p:ph idx="1" type="body"/>
          </p:nvPr>
        </p:nvSpPr>
        <p:spPr>
          <a:xfrm>
            <a:off x="540000" y="1269000"/>
            <a:ext cx="6754800" cy="3105000"/>
          </a:xfrm>
          <a:prstGeom prst="rect">
            <a:avLst/>
          </a:prstGeom>
        </p:spPr>
        <p:txBody>
          <a:bodyPr anchorCtr="0" anchor="t" bIns="0" lIns="0" spcFirstLastPara="1" rIns="0" wrap="square" tIns="0">
            <a:noAutofit/>
          </a:bodyPr>
          <a:lstStyle/>
          <a:p>
            <a:pPr indent="-336550" lvl="0" marL="457200" rtl="0" algn="l">
              <a:lnSpc>
                <a:spcPct val="150000"/>
              </a:lnSpc>
              <a:spcBef>
                <a:spcPts val="800"/>
              </a:spcBef>
              <a:spcAft>
                <a:spcPts val="0"/>
              </a:spcAft>
              <a:buSzPts val="1700"/>
              <a:buChar char="●"/>
            </a:pPr>
            <a:r>
              <a:rPr lang="sk" sz="1700"/>
              <a:t>Tvoří funkční jednotku s proximálním radioulnárním a radiohumerálním a umožňuje pronačně-supinační pohyby, kdy radius včetně ruky rotuje kolem ulny</a:t>
            </a:r>
            <a:endParaRPr sz="1700"/>
          </a:p>
          <a:p>
            <a:pPr indent="-336550" lvl="0" marL="457200" rtl="0" algn="l">
              <a:lnSpc>
                <a:spcPct val="150000"/>
              </a:lnSpc>
              <a:spcBef>
                <a:spcPts val="0"/>
              </a:spcBef>
              <a:spcAft>
                <a:spcPts val="0"/>
              </a:spcAft>
              <a:buSzPts val="1700"/>
              <a:buChar char="●"/>
            </a:pPr>
            <a:r>
              <a:rPr lang="sk" sz="1700"/>
              <a:t>Stabilizátorem DRUK je TFCC - </a:t>
            </a:r>
            <a:r>
              <a:rPr b="1" lang="sk" sz="1700"/>
              <a:t>triangulární fibrokartilaginózní komplex</a:t>
            </a:r>
            <a:r>
              <a:rPr lang="sk" sz="1700"/>
              <a:t> (diskus articularis, palmární a dorzální radioulnárními vazy)</a:t>
            </a:r>
            <a:endParaRPr sz="1700"/>
          </a:p>
          <a:p>
            <a:pPr indent="-336550" lvl="0" marL="457200" rtl="0" algn="l">
              <a:lnSpc>
                <a:spcPct val="150000"/>
              </a:lnSpc>
              <a:spcBef>
                <a:spcPts val="0"/>
              </a:spcBef>
              <a:spcAft>
                <a:spcPts val="0"/>
              </a:spcAft>
              <a:buSzPts val="1700"/>
              <a:buChar char="●"/>
            </a:pPr>
            <a:r>
              <a:rPr lang="sk" sz="1700"/>
              <a:t>Dalšími důležitými stabilizačními strukturami jsou interoseální membrána, pochva šlachy m. extensor carpi ulnaris, m. pronator quadratus.</a:t>
            </a:r>
            <a:endParaRPr sz="600"/>
          </a:p>
        </p:txBody>
      </p:sp>
      <p:pic>
        <p:nvPicPr>
          <p:cNvPr id="589" name="Google Shape;589;p81"/>
          <p:cNvPicPr preferRelativeResize="0"/>
          <p:nvPr/>
        </p:nvPicPr>
        <p:blipFill>
          <a:blip r:embed="rId3">
            <a:alphaModFix/>
          </a:blip>
          <a:stretch>
            <a:fillRect/>
          </a:stretch>
        </p:blipFill>
        <p:spPr>
          <a:xfrm>
            <a:off x="7294900" y="0"/>
            <a:ext cx="1849100" cy="17504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8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Další patologie v oblasti ruky a zápěstí</a:t>
            </a:r>
            <a:endParaRPr/>
          </a:p>
          <a:p>
            <a:pPr indent="0" lvl="0" marL="0" rtl="0" algn="l">
              <a:spcBef>
                <a:spcPts val="0"/>
              </a:spcBef>
              <a:spcAft>
                <a:spcPts val="0"/>
              </a:spcAft>
              <a:buNone/>
            </a:pPr>
            <a:r>
              <a:t/>
            </a:r>
            <a:endParaRPr/>
          </a:p>
        </p:txBody>
      </p:sp>
      <p:sp>
        <p:nvSpPr>
          <p:cNvPr id="595" name="Google Shape;595;p82"/>
          <p:cNvSpPr txBox="1"/>
          <p:nvPr>
            <p:ph idx="1" type="body"/>
          </p:nvPr>
        </p:nvSpPr>
        <p:spPr>
          <a:xfrm>
            <a:off x="540000" y="1230625"/>
            <a:ext cx="3756000" cy="3105000"/>
          </a:xfrm>
          <a:prstGeom prst="rect">
            <a:avLst/>
          </a:prstGeom>
        </p:spPr>
        <p:txBody>
          <a:bodyPr anchorCtr="0" anchor="t" bIns="0" lIns="0" spcFirstLastPara="1" rIns="0" wrap="square" tIns="0">
            <a:noAutofit/>
          </a:bodyPr>
          <a:lstStyle/>
          <a:p>
            <a:pPr indent="0" lvl="0" marL="0" rtl="0" algn="l">
              <a:lnSpc>
                <a:spcPct val="115000"/>
              </a:lnSpc>
              <a:spcBef>
                <a:spcPts val="700"/>
              </a:spcBef>
              <a:spcAft>
                <a:spcPts val="0"/>
              </a:spcAft>
              <a:buNone/>
            </a:pPr>
            <a:r>
              <a:rPr b="1" lang="sk" sz="1400"/>
              <a:t>ulnokarpální impingement -</a:t>
            </a:r>
            <a:r>
              <a:rPr lang="sk" sz="1400"/>
              <a:t> po fr. radia, vrozená plus varianta ulny, bolesti zejména v supinaci, neunesou předmět</a:t>
            </a:r>
            <a:endParaRPr sz="1400"/>
          </a:p>
          <a:p>
            <a:pPr indent="0" lvl="0" marL="0" rtl="0" algn="l">
              <a:lnSpc>
                <a:spcPct val="115000"/>
              </a:lnSpc>
              <a:spcBef>
                <a:spcPts val="700"/>
              </a:spcBef>
              <a:spcAft>
                <a:spcPts val="0"/>
              </a:spcAft>
              <a:buClr>
                <a:schemeClr val="dk1"/>
              </a:buClr>
              <a:buSzPts val="1100"/>
              <a:buFont typeface="Arial"/>
              <a:buNone/>
            </a:pPr>
            <a:r>
              <a:rPr b="1" lang="sk" sz="1400"/>
              <a:t>patologie v oblasti TFCC (triangulární fibrokartilaginosní komplex)</a:t>
            </a:r>
            <a:endParaRPr b="1" sz="1400"/>
          </a:p>
          <a:p>
            <a:pPr indent="0" lvl="0" marL="0" rtl="0" algn="l">
              <a:lnSpc>
                <a:spcPct val="115000"/>
              </a:lnSpc>
              <a:spcBef>
                <a:spcPts val="700"/>
              </a:spcBef>
              <a:spcAft>
                <a:spcPts val="0"/>
              </a:spcAft>
              <a:buNone/>
            </a:pPr>
            <a:r>
              <a:rPr b="1" lang="sk" sz="1400"/>
              <a:t>subluxace a luxace ECU -</a:t>
            </a:r>
            <a:r>
              <a:rPr lang="sk" sz="1400"/>
              <a:t> bolest na ulnární straně zápěstí </a:t>
            </a:r>
            <a:endParaRPr sz="1400"/>
          </a:p>
          <a:p>
            <a:pPr indent="0" lvl="0" marL="0" rtl="0" algn="l">
              <a:lnSpc>
                <a:spcPct val="115000"/>
              </a:lnSpc>
              <a:spcBef>
                <a:spcPts val="700"/>
              </a:spcBef>
              <a:spcAft>
                <a:spcPts val="0"/>
              </a:spcAft>
              <a:buClr>
                <a:schemeClr val="dk1"/>
              </a:buClr>
              <a:buSzPts val="1100"/>
              <a:buFont typeface="Arial"/>
              <a:buNone/>
            </a:pPr>
            <a:r>
              <a:rPr b="1" lang="sk" sz="1400"/>
              <a:t>CMC kl.palce -</a:t>
            </a:r>
            <a:r>
              <a:rPr lang="sk" sz="1400"/>
              <a:t> nestabilita, rhizartróza- artikulární plocha trapézia a báze I. metakarpu</a:t>
            </a:r>
            <a:endParaRPr sz="1400"/>
          </a:p>
          <a:p>
            <a:pPr indent="-317500" lvl="0" marL="457200" rtl="0" algn="l">
              <a:lnSpc>
                <a:spcPct val="115000"/>
              </a:lnSpc>
              <a:spcBef>
                <a:spcPts val="700"/>
              </a:spcBef>
              <a:spcAft>
                <a:spcPts val="0"/>
              </a:spcAft>
              <a:buSzPts val="1400"/>
              <a:buChar char="●"/>
            </a:pPr>
            <a:r>
              <a:rPr lang="sk" sz="1400"/>
              <a:t>neudrží předmět v širokém úchopu (servírka..)</a:t>
            </a:r>
            <a:endParaRPr sz="1400"/>
          </a:p>
          <a:p>
            <a:pPr indent="-317500" lvl="0" marL="457200" rtl="0" algn="l">
              <a:lnSpc>
                <a:spcPct val="115000"/>
              </a:lnSpc>
              <a:spcBef>
                <a:spcPts val="0"/>
              </a:spcBef>
              <a:spcAft>
                <a:spcPts val="0"/>
              </a:spcAft>
              <a:buSzPts val="1400"/>
              <a:buChar char="●"/>
            </a:pPr>
            <a:r>
              <a:rPr lang="sk" sz="1400"/>
              <a:t>interpoziční plastika</a:t>
            </a:r>
            <a:endParaRPr sz="1400"/>
          </a:p>
          <a:p>
            <a:pPr indent="-317500" lvl="0" marL="457200" rtl="0" algn="l">
              <a:lnSpc>
                <a:spcPct val="115000"/>
              </a:lnSpc>
              <a:spcBef>
                <a:spcPts val="0"/>
              </a:spcBef>
              <a:spcAft>
                <a:spcPts val="0"/>
              </a:spcAft>
              <a:buSzPts val="1400"/>
              <a:buChar char="●"/>
            </a:pPr>
            <a:r>
              <a:rPr lang="sk" sz="1400"/>
              <a:t>deza</a:t>
            </a:r>
            <a:endParaRPr sz="1400"/>
          </a:p>
          <a:p>
            <a:pPr indent="-317500" lvl="0" marL="457200" rtl="0" algn="l">
              <a:lnSpc>
                <a:spcPct val="115000"/>
              </a:lnSpc>
              <a:spcBef>
                <a:spcPts val="0"/>
              </a:spcBef>
              <a:spcAft>
                <a:spcPts val="0"/>
              </a:spcAft>
              <a:buSzPts val="1400"/>
              <a:buChar char="●"/>
            </a:pPr>
            <a:r>
              <a:rPr lang="sk" sz="1400"/>
              <a:t>TEP</a:t>
            </a:r>
            <a:endParaRPr sz="1400"/>
          </a:p>
          <a:p>
            <a:pPr indent="0" lvl="0" marL="0" rtl="0" algn="l">
              <a:spcBef>
                <a:spcPts val="0"/>
              </a:spcBef>
              <a:spcAft>
                <a:spcPts val="0"/>
              </a:spcAft>
              <a:buNone/>
            </a:pPr>
            <a:r>
              <a:t/>
            </a:r>
            <a:endParaRPr sz="1400"/>
          </a:p>
        </p:txBody>
      </p:sp>
      <p:sp>
        <p:nvSpPr>
          <p:cNvPr id="596" name="Google Shape;596;p82"/>
          <p:cNvSpPr txBox="1"/>
          <p:nvPr/>
        </p:nvSpPr>
        <p:spPr>
          <a:xfrm>
            <a:off x="6559175" y="4093975"/>
            <a:ext cx="2045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3"/>
              </a:rPr>
              <a:t>https://link.springer.com/chapter/10.1007/978-3-030-02134-4_12</a:t>
            </a:r>
            <a:r>
              <a:rPr lang="sk" sz="800"/>
              <a:t> </a:t>
            </a:r>
            <a:endParaRPr sz="800"/>
          </a:p>
        </p:txBody>
      </p:sp>
      <p:pic>
        <p:nvPicPr>
          <p:cNvPr id="597" name="Google Shape;597;p82"/>
          <p:cNvPicPr preferRelativeResize="0"/>
          <p:nvPr/>
        </p:nvPicPr>
        <p:blipFill>
          <a:blip r:embed="rId4">
            <a:alphaModFix/>
          </a:blip>
          <a:stretch>
            <a:fillRect/>
          </a:stretch>
        </p:blipFill>
        <p:spPr>
          <a:xfrm>
            <a:off x="6559200" y="1230625"/>
            <a:ext cx="2045701" cy="2863351"/>
          </a:xfrm>
          <a:prstGeom prst="rect">
            <a:avLst/>
          </a:prstGeom>
          <a:noFill/>
          <a:ln>
            <a:noFill/>
          </a:ln>
        </p:spPr>
      </p:pic>
      <p:pic>
        <p:nvPicPr>
          <p:cNvPr id="598" name="Google Shape;598;p82"/>
          <p:cNvPicPr preferRelativeResize="0"/>
          <p:nvPr/>
        </p:nvPicPr>
        <p:blipFill>
          <a:blip r:embed="rId5">
            <a:alphaModFix/>
          </a:blip>
          <a:stretch>
            <a:fillRect/>
          </a:stretch>
        </p:blipFill>
        <p:spPr>
          <a:xfrm>
            <a:off x="4386675" y="1230625"/>
            <a:ext cx="2081850" cy="2230550"/>
          </a:xfrm>
          <a:prstGeom prst="rect">
            <a:avLst/>
          </a:prstGeom>
          <a:noFill/>
          <a:ln>
            <a:noFill/>
          </a:ln>
        </p:spPr>
      </p:pic>
      <p:sp>
        <p:nvSpPr>
          <p:cNvPr id="599" name="Google Shape;599;p82"/>
          <p:cNvSpPr txBox="1"/>
          <p:nvPr/>
        </p:nvSpPr>
        <p:spPr>
          <a:xfrm>
            <a:off x="4296000" y="3461175"/>
            <a:ext cx="2263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6"/>
              </a:rPr>
              <a:t>https://physioplus.com.au/wrist-injury-series-tfcc-injury/</a:t>
            </a:r>
            <a:r>
              <a:rPr lang="sk" sz="800"/>
              <a:t> </a:t>
            </a:r>
            <a:endParaRPr sz="8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8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TFCC - anatomie</a:t>
            </a:r>
            <a:endParaRPr/>
          </a:p>
        </p:txBody>
      </p:sp>
      <p:pic>
        <p:nvPicPr>
          <p:cNvPr id="605" name="Google Shape;605;p83"/>
          <p:cNvPicPr preferRelativeResize="0"/>
          <p:nvPr/>
        </p:nvPicPr>
        <p:blipFill>
          <a:blip r:embed="rId3">
            <a:alphaModFix/>
          </a:blip>
          <a:stretch>
            <a:fillRect/>
          </a:stretch>
        </p:blipFill>
        <p:spPr>
          <a:xfrm>
            <a:off x="2134625" y="1113250"/>
            <a:ext cx="5198792" cy="3659950"/>
          </a:xfrm>
          <a:prstGeom prst="rect">
            <a:avLst/>
          </a:prstGeom>
          <a:noFill/>
          <a:ln>
            <a:noFill/>
          </a:ln>
        </p:spPr>
      </p:pic>
      <p:sp>
        <p:nvSpPr>
          <p:cNvPr id="606" name="Google Shape;606;p83"/>
          <p:cNvSpPr txBox="1"/>
          <p:nvPr/>
        </p:nvSpPr>
        <p:spPr>
          <a:xfrm>
            <a:off x="3234025" y="472347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https://www.physio-pedia.com/Dorsal_radioulnar_ligament</a:t>
            </a:r>
            <a:r>
              <a:rPr lang="sk" sz="800"/>
              <a:t> </a:t>
            </a:r>
            <a:endParaRPr sz="8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8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TFCC - patologie</a:t>
            </a:r>
            <a:endParaRPr/>
          </a:p>
        </p:txBody>
      </p:sp>
      <p:pic>
        <p:nvPicPr>
          <p:cNvPr id="612" name="Google Shape;612;p84"/>
          <p:cNvPicPr preferRelativeResize="0"/>
          <p:nvPr/>
        </p:nvPicPr>
        <p:blipFill>
          <a:blip r:embed="rId3">
            <a:alphaModFix/>
          </a:blip>
          <a:stretch>
            <a:fillRect/>
          </a:stretch>
        </p:blipFill>
        <p:spPr>
          <a:xfrm>
            <a:off x="6197250" y="1075875"/>
            <a:ext cx="2585150" cy="1755525"/>
          </a:xfrm>
          <a:prstGeom prst="rect">
            <a:avLst/>
          </a:prstGeom>
          <a:noFill/>
          <a:ln>
            <a:noFill/>
          </a:ln>
        </p:spPr>
      </p:pic>
      <p:sp>
        <p:nvSpPr>
          <p:cNvPr id="613" name="Google Shape;613;p84"/>
          <p:cNvSpPr txBox="1"/>
          <p:nvPr/>
        </p:nvSpPr>
        <p:spPr>
          <a:xfrm>
            <a:off x="648450" y="1075875"/>
            <a:ext cx="5548800" cy="31392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dk2"/>
              </a:buClr>
              <a:buSzPts val="1200"/>
              <a:buChar char="●"/>
            </a:pPr>
            <a:r>
              <a:rPr b="1" lang="sk" sz="1200"/>
              <a:t>TFCC</a:t>
            </a:r>
            <a:r>
              <a:rPr lang="sk" sz="1200"/>
              <a:t> je struktura tlumící zátěž v ob</a:t>
            </a:r>
            <a:r>
              <a:rPr lang="sk" sz="1200"/>
              <a:t>l</a:t>
            </a:r>
            <a:r>
              <a:rPr lang="sk" sz="1200"/>
              <a:t>asti mezi os lunatum, triquetrum a hlavicí ulny</a:t>
            </a:r>
            <a:endParaRPr sz="1200"/>
          </a:p>
          <a:p>
            <a:pPr indent="-304800" lvl="0" marL="457200" rtl="0" algn="l">
              <a:lnSpc>
                <a:spcPct val="150000"/>
              </a:lnSpc>
              <a:spcBef>
                <a:spcPts val="0"/>
              </a:spcBef>
              <a:spcAft>
                <a:spcPts val="0"/>
              </a:spcAft>
              <a:buClr>
                <a:schemeClr val="dk2"/>
              </a:buClr>
              <a:buSzPts val="1200"/>
              <a:buChar char="●"/>
            </a:pPr>
            <a:r>
              <a:rPr lang="sk" sz="1200"/>
              <a:t>TFCC je komplex sloužící pro </a:t>
            </a:r>
            <a:r>
              <a:rPr b="1" lang="sk" sz="1200"/>
              <a:t>stabilizaci ulnárního aspektu</a:t>
            </a:r>
            <a:r>
              <a:rPr lang="sk" sz="1200"/>
              <a:t> zápěstí</a:t>
            </a:r>
            <a:endParaRPr sz="1200"/>
          </a:p>
          <a:p>
            <a:pPr indent="-304800" lvl="0" marL="457200" rtl="0" algn="l">
              <a:lnSpc>
                <a:spcPct val="150000"/>
              </a:lnSpc>
              <a:spcBef>
                <a:spcPts val="0"/>
              </a:spcBef>
              <a:spcAft>
                <a:spcPts val="0"/>
              </a:spcAft>
              <a:buClr>
                <a:schemeClr val="dk2"/>
              </a:buClr>
              <a:buSzPts val="1200"/>
              <a:buChar char="●"/>
            </a:pPr>
            <a:r>
              <a:rPr lang="sk" sz="1200"/>
              <a:t>Silová ulnární deviace či tzv. “pozitivní ulnární variace” (stav, kdy distální kloubní povrch ulny je delší než 2.5 mm v porovnání s distálním povrchem radia) m</a:t>
            </a:r>
            <a:r>
              <a:rPr lang="sk" sz="1200">
                <a:solidFill>
                  <a:schemeClr val="dk1"/>
                </a:solidFill>
              </a:rPr>
              <a:t>ůžou být prediktorem rozvoje patologií v této oblasti</a:t>
            </a:r>
            <a:endParaRPr sz="1200">
              <a:solidFill>
                <a:schemeClr val="dk1"/>
              </a:solidFill>
            </a:endParaRPr>
          </a:p>
          <a:p>
            <a:pPr indent="-304800" lvl="0" marL="457200" rtl="0" algn="l">
              <a:lnSpc>
                <a:spcPct val="150000"/>
              </a:lnSpc>
              <a:spcBef>
                <a:spcPts val="0"/>
              </a:spcBef>
              <a:spcAft>
                <a:spcPts val="0"/>
              </a:spcAft>
              <a:buClr>
                <a:schemeClr val="dk2"/>
              </a:buClr>
              <a:buSzPts val="1200"/>
              <a:buChar char="●"/>
            </a:pPr>
            <a:r>
              <a:rPr lang="sk" sz="1200">
                <a:solidFill>
                  <a:schemeClr val="dk1"/>
                </a:solidFill>
              </a:rPr>
              <a:t>Klinicky se poškození TFCC projevuje jako bolestivost na ulnární straně zápěstí, spojena s pocitem přeskakování či bolestí na dotek mezi os pisiforme a hlavicí ulny</a:t>
            </a:r>
            <a:endParaRPr sz="1200">
              <a:solidFill>
                <a:schemeClr val="dk1"/>
              </a:solidFill>
            </a:endParaRPr>
          </a:p>
          <a:p>
            <a:pPr indent="-304800" lvl="0" marL="457200" rtl="0" algn="l">
              <a:lnSpc>
                <a:spcPct val="150000"/>
              </a:lnSpc>
              <a:spcBef>
                <a:spcPts val="0"/>
              </a:spcBef>
              <a:spcAft>
                <a:spcPts val="0"/>
              </a:spcAft>
              <a:buClr>
                <a:schemeClr val="dk2"/>
              </a:buClr>
              <a:buSzPts val="1200"/>
              <a:buChar char="●"/>
            </a:pPr>
            <a:r>
              <a:rPr lang="sk" sz="1200">
                <a:solidFill>
                  <a:schemeClr val="dk1"/>
                </a:solidFill>
              </a:rPr>
              <a:t>V 39-84% případů je poškození TFCC spojováno i s frakturou distál. části radia</a:t>
            </a:r>
            <a:endParaRPr sz="1200">
              <a:solidFill>
                <a:schemeClr val="dk1"/>
              </a:solidFill>
            </a:endParaRPr>
          </a:p>
          <a:p>
            <a:pPr indent="-304800" lvl="0" marL="457200" rtl="0" algn="l">
              <a:lnSpc>
                <a:spcPct val="150000"/>
              </a:lnSpc>
              <a:spcBef>
                <a:spcPts val="0"/>
              </a:spcBef>
              <a:spcAft>
                <a:spcPts val="0"/>
              </a:spcAft>
              <a:buClr>
                <a:schemeClr val="dk2"/>
              </a:buClr>
              <a:buSzPts val="1200"/>
              <a:buChar char="●"/>
            </a:pPr>
            <a:r>
              <a:rPr lang="sk" sz="1200">
                <a:solidFill>
                  <a:schemeClr val="dk1"/>
                </a:solidFill>
              </a:rPr>
              <a:t>MRI - “předběžná” diagnostika, RTG - “zlatý standard” </a:t>
            </a:r>
            <a:endParaRPr sz="1200">
              <a:solidFill>
                <a:schemeClr val="dk1"/>
              </a:solidFill>
            </a:endParaRPr>
          </a:p>
          <a:p>
            <a:pPr indent="-304800" lvl="0" marL="457200" rtl="0" algn="l">
              <a:lnSpc>
                <a:spcPct val="150000"/>
              </a:lnSpc>
              <a:spcBef>
                <a:spcPts val="0"/>
              </a:spcBef>
              <a:spcAft>
                <a:spcPts val="0"/>
              </a:spcAft>
              <a:buClr>
                <a:schemeClr val="dk2"/>
              </a:buClr>
              <a:buSzPts val="1200"/>
              <a:buChar char="●"/>
            </a:pPr>
            <a:r>
              <a:rPr lang="sk" sz="1200">
                <a:solidFill>
                  <a:schemeClr val="dk1"/>
                </a:solidFill>
              </a:rPr>
              <a:t>Prognóza léčby bývá dobrá</a:t>
            </a:r>
            <a:endParaRPr sz="1200">
              <a:solidFill>
                <a:schemeClr val="dk1"/>
              </a:solidFill>
            </a:endParaRPr>
          </a:p>
          <a:p>
            <a:pPr indent="0" lvl="0" marL="0" rtl="0" algn="l">
              <a:lnSpc>
                <a:spcPct val="150000"/>
              </a:lnSpc>
              <a:spcBef>
                <a:spcPts val="0"/>
              </a:spcBef>
              <a:spcAft>
                <a:spcPts val="0"/>
              </a:spcAft>
              <a:buNone/>
            </a:pPr>
            <a:r>
              <a:t/>
            </a:r>
            <a:endParaRPr sz="1200"/>
          </a:p>
        </p:txBody>
      </p:sp>
      <p:sp>
        <p:nvSpPr>
          <p:cNvPr id="614" name="Google Shape;614;p84"/>
          <p:cNvSpPr txBox="1"/>
          <p:nvPr/>
        </p:nvSpPr>
        <p:spPr>
          <a:xfrm>
            <a:off x="5989825" y="28314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https://www.physio-pedia.com/Triangular_Fibrocartilage_Complex_Injuries</a:t>
            </a:r>
            <a:r>
              <a:rPr lang="sk" sz="800"/>
              <a:t> </a:t>
            </a:r>
            <a:endParaRPr sz="8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8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TFCC - diagnostika a léčba</a:t>
            </a:r>
            <a:endParaRPr/>
          </a:p>
        </p:txBody>
      </p:sp>
      <p:pic>
        <p:nvPicPr>
          <p:cNvPr descr="This video is about TFCC tear diagnosis - wrist pain. Read more here: https://www.sportsinjuryclinic.net/sport-injuries/wrist-pain/acute-wrist-injuries/tfcc-tear" id="620" name="Google Shape;620;p85" title="TFCC tear diagnosis">
            <a:hlinkClick r:id="rId3"/>
          </p:cNvPr>
          <p:cNvPicPr preferRelativeResize="0"/>
          <p:nvPr/>
        </p:nvPicPr>
        <p:blipFill>
          <a:blip r:embed="rId4">
            <a:alphaModFix/>
          </a:blip>
          <a:stretch>
            <a:fillRect/>
          </a:stretch>
        </p:blipFill>
        <p:spPr>
          <a:xfrm>
            <a:off x="540000" y="1237375"/>
            <a:ext cx="2938125" cy="1652700"/>
          </a:xfrm>
          <a:prstGeom prst="rect">
            <a:avLst/>
          </a:prstGeom>
          <a:noFill/>
          <a:ln>
            <a:noFill/>
          </a:ln>
        </p:spPr>
      </p:pic>
      <p:pic>
        <p:nvPicPr>
          <p:cNvPr id="621" name="Google Shape;621;p85" title="What is a Triangular Fibrocartilage Complex Injury of the Wrist">
            <a:hlinkClick r:id="rId5"/>
          </p:cNvPr>
          <p:cNvPicPr preferRelativeResize="0"/>
          <p:nvPr/>
        </p:nvPicPr>
        <p:blipFill>
          <a:blip r:embed="rId6">
            <a:alphaModFix/>
          </a:blip>
          <a:stretch>
            <a:fillRect/>
          </a:stretch>
        </p:blipFill>
        <p:spPr>
          <a:xfrm>
            <a:off x="5832875" y="239812"/>
            <a:ext cx="3105575" cy="1746875"/>
          </a:xfrm>
          <a:prstGeom prst="rect">
            <a:avLst/>
          </a:prstGeom>
          <a:noFill/>
          <a:ln>
            <a:noFill/>
          </a:ln>
        </p:spPr>
      </p:pic>
      <p:pic>
        <p:nvPicPr>
          <p:cNvPr id="622" name="Google Shape;622;p85"/>
          <p:cNvPicPr preferRelativeResize="0"/>
          <p:nvPr/>
        </p:nvPicPr>
        <p:blipFill>
          <a:blip r:embed="rId7">
            <a:alphaModFix/>
          </a:blip>
          <a:stretch>
            <a:fillRect/>
          </a:stretch>
        </p:blipFill>
        <p:spPr>
          <a:xfrm>
            <a:off x="540000" y="2969500"/>
            <a:ext cx="2253053" cy="1963375"/>
          </a:xfrm>
          <a:prstGeom prst="rect">
            <a:avLst/>
          </a:prstGeom>
          <a:noFill/>
          <a:ln>
            <a:noFill/>
          </a:ln>
        </p:spPr>
      </p:pic>
      <p:sp>
        <p:nvSpPr>
          <p:cNvPr id="623" name="Google Shape;623;p85"/>
          <p:cNvSpPr txBox="1"/>
          <p:nvPr/>
        </p:nvSpPr>
        <p:spPr>
          <a:xfrm>
            <a:off x="439525" y="4892950"/>
            <a:ext cx="2454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8"/>
              </a:rPr>
              <a:t>https://www.orthobullets.com/hand/6047/tfcc-injury</a:t>
            </a:r>
            <a:r>
              <a:rPr lang="sk" sz="800"/>
              <a:t> </a:t>
            </a:r>
            <a:endParaRPr sz="800"/>
          </a:p>
        </p:txBody>
      </p:sp>
      <p:pic>
        <p:nvPicPr>
          <p:cNvPr id="624" name="Google Shape;624;p85" title="Triangular Fibrocartilage Complex Injury">
            <a:hlinkClick r:id="rId9"/>
          </p:cNvPr>
          <p:cNvPicPr preferRelativeResize="0"/>
          <p:nvPr/>
        </p:nvPicPr>
        <p:blipFill>
          <a:blip r:embed="rId10">
            <a:alphaModFix/>
          </a:blip>
          <a:stretch>
            <a:fillRect/>
          </a:stretch>
        </p:blipFill>
        <p:spPr>
          <a:xfrm>
            <a:off x="5890450" y="2097649"/>
            <a:ext cx="3048000" cy="1714500"/>
          </a:xfrm>
          <a:prstGeom prst="rect">
            <a:avLst/>
          </a:prstGeom>
          <a:noFill/>
          <a:ln>
            <a:noFill/>
          </a:ln>
        </p:spPr>
      </p:pic>
      <p:pic>
        <p:nvPicPr>
          <p:cNvPr descr="The team at Flex Physiotherapy take you through TFCC Injuries, what it is, how it is injured, diagnosis and treatment &#10;&#10;If you think you have a TFCC injury, please contact us at Flex Physiotherapy, or search online for a reputable hand therapy provider near you&#10;&#10;Check out our social media pages:&#10;&#10;Facebook:&#10;https://www.facebook.com/flexphysiotherapy/&#10;&#10;Twitter:&#10;https://twitter.com/Flex_Physio&#10;&#10;Instagram:&#10;https://www.instagram.com/flexphysiotherapy/&#10;&#10;Website:&#10;http://www.flexphysiotherapy.com.au/" id="625" name="Google Shape;625;p85" title="TFCC Injuries">
            <a:hlinkClick r:id="rId11"/>
          </p:cNvPr>
          <p:cNvPicPr preferRelativeResize="0"/>
          <p:nvPr/>
        </p:nvPicPr>
        <p:blipFill>
          <a:blip r:embed="rId12">
            <a:alphaModFix/>
          </a:blip>
          <a:stretch>
            <a:fillRect/>
          </a:stretch>
        </p:blipFill>
        <p:spPr>
          <a:xfrm>
            <a:off x="2885199" y="2969499"/>
            <a:ext cx="2913102" cy="1638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1000"/>
                                        <p:tgtEl>
                                          <p:spTgt spid="6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1000"/>
                                        <p:tgtEl>
                                          <p:spTgt spid="6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1000"/>
                                        <p:tgtEl>
                                          <p:spTgt spid="6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1000"/>
                                        <p:tgtEl>
                                          <p:spTgt spid="6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8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TFCC - diagnostika a léčba</a:t>
            </a:r>
            <a:endParaRPr/>
          </a:p>
        </p:txBody>
      </p:sp>
      <p:pic>
        <p:nvPicPr>
          <p:cNvPr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GET OUR ASSESSMENT BOOK ▶︎▶︎ http://bit.ly/GETPT ◀︎◀︎&#10;The TFCC compression test is used to assess ulnar sided wrist pain caused by lesions of the triangular fibrocartilage complex.&#10;&#10;🚨 HELP TRANSLATE THIS VIDEO 🚨&#10;If you liked this video, help people in other countries enjoy it too by creating subtitles for it. Spread the love and impact. Here is how to do it: https://youtu.be/b9cKgwnFIAw &#10;&#10;👉🏼  SUPPORT THIS CHANNEL 😊 : http://bit.ly/SPPRTPT 👈🏼&#10;&#10;📚 ARTICLES: Prosser et al. (2011):. https://www.ncbi.nlm.nih.gov/pubmed/22093123&#10;&#10;Visit our Website: http://bit.ly/web_PT&#10;Like us on Facebook: http://bit.ly/like_PT&#10;Follow on Instagram: http://bit.ly/IG_PT&#10;Follow on Twitter: http://bit.ly/Tweet_PT&#10;Snapchat: http://bit.ly/Snap_PT" id="631" name="Google Shape;631;p86" title="TFCC Compression Test | Triangular Fibrocartilage Complex Lesions">
            <a:hlinkClick r:id="rId3"/>
          </p:cNvPr>
          <p:cNvPicPr preferRelativeResize="0"/>
          <p:nvPr/>
        </p:nvPicPr>
        <p:blipFill>
          <a:blip r:embed="rId4">
            <a:alphaModFix/>
          </a:blip>
          <a:stretch>
            <a:fillRect/>
          </a:stretch>
        </p:blipFill>
        <p:spPr>
          <a:xfrm>
            <a:off x="4231950" y="1113575"/>
            <a:ext cx="3785875" cy="2262875"/>
          </a:xfrm>
          <a:prstGeom prst="rect">
            <a:avLst/>
          </a:prstGeom>
          <a:noFill/>
          <a:ln>
            <a:noFill/>
          </a:ln>
        </p:spPr>
      </p:pic>
      <p:sp>
        <p:nvSpPr>
          <p:cNvPr id="632" name="Google Shape;632;p86"/>
          <p:cNvSpPr txBox="1"/>
          <p:nvPr/>
        </p:nvSpPr>
        <p:spPr>
          <a:xfrm>
            <a:off x="1231938" y="42930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Charlie Clements: </a:t>
            </a:r>
            <a:r>
              <a:rPr lang="sk" sz="800" u="sng">
                <a:solidFill>
                  <a:schemeClr val="hlink"/>
                </a:solidFill>
                <a:hlinkClick r:id="rId5"/>
              </a:rPr>
              <a:t>https://www.instagram.com/thethreadphysio/</a:t>
            </a:r>
            <a:r>
              <a:rPr lang="sk" sz="800"/>
              <a:t> </a:t>
            </a:r>
            <a:endParaRPr sz="800"/>
          </a:p>
        </p:txBody>
      </p:sp>
      <p:pic>
        <p:nvPicPr>
          <p:cNvPr id="633" name="Google Shape;633;p86"/>
          <p:cNvPicPr preferRelativeResize="0"/>
          <p:nvPr/>
        </p:nvPicPr>
        <p:blipFill>
          <a:blip r:embed="rId6">
            <a:alphaModFix/>
          </a:blip>
          <a:stretch>
            <a:fillRect/>
          </a:stretch>
        </p:blipFill>
        <p:spPr>
          <a:xfrm>
            <a:off x="1142225" y="1113587"/>
            <a:ext cx="3179425" cy="31794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8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Terapie traumatické ruky</a:t>
            </a:r>
            <a:endParaRPr/>
          </a:p>
        </p:txBody>
      </p:sp>
      <p:sp>
        <p:nvSpPr>
          <p:cNvPr id="639" name="Google Shape;639;p87"/>
          <p:cNvSpPr txBox="1"/>
          <p:nvPr>
            <p:ph idx="1" type="body"/>
          </p:nvPr>
        </p:nvSpPr>
        <p:spPr>
          <a:xfrm>
            <a:off x="539550" y="121295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solidFill>
                  <a:schemeClr val="dk2"/>
                </a:solidFill>
              </a:rPr>
              <a:t>Č</a:t>
            </a:r>
            <a:r>
              <a:rPr b="1" lang="sk">
                <a:solidFill>
                  <a:schemeClr val="dk2"/>
                </a:solidFill>
              </a:rPr>
              <a:t>asná terapie po úrazech a operacích</a:t>
            </a:r>
            <a:endParaRPr b="1">
              <a:solidFill>
                <a:schemeClr val="dk2"/>
              </a:solidFill>
            </a:endParaRPr>
          </a:p>
          <a:p>
            <a:pPr indent="-361950" lvl="0" marL="457200" rtl="0" algn="l">
              <a:spcBef>
                <a:spcPts val="0"/>
              </a:spcBef>
              <a:spcAft>
                <a:spcPts val="0"/>
              </a:spcAft>
              <a:buSzPts val="2100"/>
              <a:buChar char="●"/>
            </a:pPr>
            <a:r>
              <a:rPr lang="sk"/>
              <a:t>algoritmus PRICE/PEACE AND LOVE</a:t>
            </a:r>
            <a:endParaRPr/>
          </a:p>
          <a:p>
            <a:pPr indent="-361950" lvl="0" marL="457200" rtl="0" algn="l">
              <a:spcBef>
                <a:spcPts val="0"/>
              </a:spcBef>
              <a:spcAft>
                <a:spcPts val="0"/>
              </a:spcAft>
              <a:buSzPts val="2100"/>
              <a:buChar char="●"/>
            </a:pPr>
            <a:r>
              <a:rPr lang="sk"/>
              <a:t>otok - terapeutické ovlivnění</a:t>
            </a:r>
            <a:endParaRPr/>
          </a:p>
          <a:p>
            <a:pPr indent="-361950" lvl="0" marL="457200" rtl="0" algn="l">
              <a:spcBef>
                <a:spcPts val="0"/>
              </a:spcBef>
              <a:spcAft>
                <a:spcPts val="0"/>
              </a:spcAft>
              <a:buSzPts val="2100"/>
              <a:buChar char="●"/>
            </a:pPr>
            <a:r>
              <a:rPr lang="sk"/>
              <a:t>jizva - zhodnocení, ošetření, desenzibilizace</a:t>
            </a:r>
            <a:endParaRPr/>
          </a:p>
          <a:p>
            <a:pPr indent="-361950" lvl="0" marL="457200" rtl="0" algn="l">
              <a:spcBef>
                <a:spcPts val="0"/>
              </a:spcBef>
              <a:spcAft>
                <a:spcPts val="0"/>
              </a:spcAft>
              <a:buSzPts val="2100"/>
              <a:buChar char="●"/>
            </a:pPr>
            <a:r>
              <a:rPr lang="sk"/>
              <a:t>Šlachová poranění - Wake-Up surgery</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extenzorů</a:t>
            </a:r>
            <a:endParaRPr/>
          </a:p>
        </p:txBody>
      </p:sp>
      <p:sp>
        <p:nvSpPr>
          <p:cNvPr id="645" name="Google Shape;645;p88"/>
          <p:cNvSpPr txBox="1"/>
          <p:nvPr>
            <p:ph idx="1" type="body"/>
          </p:nvPr>
        </p:nvSpPr>
        <p:spPr>
          <a:xfrm>
            <a:off x="540000" y="1269000"/>
            <a:ext cx="8064900" cy="383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solidFill>
                  <a:schemeClr val="dk2"/>
                </a:solidFill>
              </a:rPr>
              <a:t>  Zóny extenzorů</a:t>
            </a:r>
            <a:endParaRPr b="1">
              <a:solidFill>
                <a:schemeClr val="dk2"/>
              </a:solidFill>
            </a:endParaRPr>
          </a:p>
        </p:txBody>
      </p:sp>
      <p:pic>
        <p:nvPicPr>
          <p:cNvPr id="646" name="Google Shape;646;p88"/>
          <p:cNvPicPr preferRelativeResize="0"/>
          <p:nvPr/>
        </p:nvPicPr>
        <p:blipFill>
          <a:blip r:embed="rId3">
            <a:alphaModFix/>
          </a:blip>
          <a:stretch>
            <a:fillRect/>
          </a:stretch>
        </p:blipFill>
        <p:spPr>
          <a:xfrm>
            <a:off x="4314375" y="1204225"/>
            <a:ext cx="3212052" cy="3833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Ossa metacarpalia</a:t>
            </a:r>
            <a:endParaRPr/>
          </a:p>
        </p:txBody>
      </p:sp>
      <p:sp>
        <p:nvSpPr>
          <p:cNvPr id="172" name="Google Shape;172;p26"/>
          <p:cNvSpPr txBox="1"/>
          <p:nvPr>
            <p:ph idx="1" type="body"/>
          </p:nvPr>
        </p:nvSpPr>
        <p:spPr>
          <a:xfrm>
            <a:off x="540000" y="1113250"/>
            <a:ext cx="5044800" cy="3605400"/>
          </a:xfrm>
          <a:prstGeom prst="rect">
            <a:avLst/>
          </a:prstGeom>
        </p:spPr>
        <p:txBody>
          <a:bodyPr anchorCtr="0" anchor="t" bIns="0" lIns="0" spcFirstLastPara="1" rIns="0" wrap="square" tIns="0">
            <a:noAutofit/>
          </a:bodyPr>
          <a:lstStyle/>
          <a:p>
            <a:pPr indent="0" lvl="0" marL="12700" rtl="0" algn="l">
              <a:lnSpc>
                <a:spcPct val="115000"/>
              </a:lnSpc>
              <a:spcBef>
                <a:spcPts val="1200"/>
              </a:spcBef>
              <a:spcAft>
                <a:spcPts val="0"/>
              </a:spcAft>
              <a:buClr>
                <a:schemeClr val="dk1"/>
              </a:buClr>
              <a:buSzPts val="1100"/>
              <a:buFont typeface="Arial"/>
              <a:buNone/>
            </a:pPr>
            <a:r>
              <a:rPr b="1" lang="sk" sz="2400"/>
              <a:t>3 části kosti: </a:t>
            </a:r>
            <a:r>
              <a:rPr lang="sk" sz="2400"/>
              <a:t>basis, corpus, caput</a:t>
            </a:r>
            <a:endParaRPr sz="2400"/>
          </a:p>
          <a:p>
            <a:pPr indent="0" lvl="0" marL="12700" rtl="0" algn="l">
              <a:lnSpc>
                <a:spcPct val="115000"/>
              </a:lnSpc>
              <a:spcBef>
                <a:spcPts val="0"/>
              </a:spcBef>
              <a:spcAft>
                <a:spcPts val="0"/>
              </a:spcAft>
              <a:buNone/>
            </a:pPr>
            <a:r>
              <a:t/>
            </a:r>
            <a:endParaRPr b="1" sz="2400"/>
          </a:p>
          <a:p>
            <a:pPr indent="0" lvl="0" marL="12700" rtl="0" algn="l">
              <a:lnSpc>
                <a:spcPct val="115000"/>
              </a:lnSpc>
              <a:spcBef>
                <a:spcPts val="0"/>
              </a:spcBef>
              <a:spcAft>
                <a:spcPts val="0"/>
              </a:spcAft>
              <a:buClr>
                <a:schemeClr val="dk1"/>
              </a:buClr>
              <a:buSzPts val="1100"/>
              <a:buFont typeface="Arial"/>
              <a:buNone/>
            </a:pPr>
            <a:r>
              <a:rPr b="1" lang="sk" sz="2400"/>
              <a:t>Spatia interossea metacarpi</a:t>
            </a:r>
            <a:endParaRPr b="1" sz="2400"/>
          </a:p>
          <a:p>
            <a:pPr indent="-361950" lvl="0" marL="457200" rtl="0" algn="l">
              <a:lnSpc>
                <a:spcPct val="115000"/>
              </a:lnSpc>
              <a:spcBef>
                <a:spcPts val="0"/>
              </a:spcBef>
              <a:spcAft>
                <a:spcPts val="0"/>
              </a:spcAft>
              <a:buSzPts val="2100"/>
              <a:buChar char="●"/>
            </a:pPr>
            <a:r>
              <a:rPr lang="sk"/>
              <a:t>prostory mezi jednotlivými metakarpy, vyplňují je mm. interossei</a:t>
            </a:r>
            <a:endParaRPr/>
          </a:p>
          <a:p>
            <a:pPr indent="0" lvl="0" marL="12700" rtl="0" algn="l">
              <a:lnSpc>
                <a:spcPct val="115000"/>
              </a:lnSpc>
              <a:spcBef>
                <a:spcPts val="0"/>
              </a:spcBef>
              <a:spcAft>
                <a:spcPts val="0"/>
              </a:spcAft>
              <a:buClr>
                <a:schemeClr val="dk1"/>
              </a:buClr>
              <a:buSzPts val="1100"/>
              <a:buFont typeface="Arial"/>
              <a:buNone/>
            </a:pPr>
            <a:r>
              <a:rPr b="1" lang="sk" sz="2400"/>
              <a:t>Sezamské kůstky</a:t>
            </a:r>
            <a:endParaRPr b="1" sz="2400"/>
          </a:p>
          <a:p>
            <a:pPr indent="-371475" lvl="0" marL="457200" rtl="0" algn="l">
              <a:lnSpc>
                <a:spcPct val="115000"/>
              </a:lnSpc>
              <a:spcBef>
                <a:spcPts val="0"/>
              </a:spcBef>
              <a:spcAft>
                <a:spcPts val="0"/>
              </a:spcAft>
              <a:buSzPts val="2250"/>
              <a:buChar char="●"/>
            </a:pPr>
            <a:r>
              <a:rPr lang="sk" sz="2250"/>
              <a:t>v oblasti MCP kloubu palce</a:t>
            </a:r>
            <a:endParaRPr sz="2250"/>
          </a:p>
          <a:p>
            <a:pPr indent="-371475" lvl="0" marL="457200" rtl="0" algn="l">
              <a:lnSpc>
                <a:spcPct val="115000"/>
              </a:lnSpc>
              <a:spcBef>
                <a:spcPts val="0"/>
              </a:spcBef>
              <a:spcAft>
                <a:spcPts val="0"/>
              </a:spcAft>
              <a:buSzPts val="2250"/>
              <a:buChar char="●"/>
            </a:pPr>
            <a:r>
              <a:rPr lang="sk" sz="2250"/>
              <a:t>mohou být však i v jiných MCP kloubech</a:t>
            </a:r>
            <a:endParaRPr sz="2250"/>
          </a:p>
          <a:p>
            <a:pPr indent="0" lvl="0" marL="0" rtl="0" algn="l">
              <a:lnSpc>
                <a:spcPct val="115000"/>
              </a:lnSpc>
              <a:spcBef>
                <a:spcPts val="0"/>
              </a:spcBef>
              <a:spcAft>
                <a:spcPts val="0"/>
              </a:spcAft>
              <a:buNone/>
            </a:pPr>
            <a:r>
              <a:t/>
            </a:r>
            <a:endParaRPr sz="2400">
              <a:solidFill>
                <a:srgbClr val="695D46"/>
              </a:solidFill>
            </a:endParaRPr>
          </a:p>
        </p:txBody>
      </p:sp>
      <p:pic>
        <p:nvPicPr>
          <p:cNvPr id="173" name="Google Shape;173;p26"/>
          <p:cNvPicPr preferRelativeResize="0"/>
          <p:nvPr/>
        </p:nvPicPr>
        <p:blipFill>
          <a:blip r:embed="rId3">
            <a:alphaModFix/>
          </a:blip>
          <a:stretch>
            <a:fillRect/>
          </a:stretch>
        </p:blipFill>
        <p:spPr>
          <a:xfrm>
            <a:off x="5760850" y="108825"/>
            <a:ext cx="3254400" cy="2534618"/>
          </a:xfrm>
          <a:prstGeom prst="rect">
            <a:avLst/>
          </a:prstGeom>
          <a:noFill/>
          <a:ln>
            <a:noFill/>
          </a:ln>
        </p:spPr>
      </p:pic>
      <p:pic>
        <p:nvPicPr>
          <p:cNvPr id="174" name="Google Shape;174;p26"/>
          <p:cNvPicPr preferRelativeResize="0"/>
          <p:nvPr/>
        </p:nvPicPr>
        <p:blipFill>
          <a:blip r:embed="rId4">
            <a:alphaModFix/>
          </a:blip>
          <a:stretch>
            <a:fillRect/>
          </a:stretch>
        </p:blipFill>
        <p:spPr>
          <a:xfrm>
            <a:off x="6086288" y="2693250"/>
            <a:ext cx="1361862" cy="2450250"/>
          </a:xfrm>
          <a:prstGeom prst="rect">
            <a:avLst/>
          </a:prstGeom>
          <a:noFill/>
          <a:ln>
            <a:noFill/>
          </a:ln>
        </p:spPr>
      </p:pic>
      <p:pic>
        <p:nvPicPr>
          <p:cNvPr id="175" name="Google Shape;175;p26"/>
          <p:cNvPicPr preferRelativeResize="0"/>
          <p:nvPr/>
        </p:nvPicPr>
        <p:blipFill>
          <a:blip r:embed="rId5">
            <a:alphaModFix/>
          </a:blip>
          <a:stretch>
            <a:fillRect/>
          </a:stretch>
        </p:blipFill>
        <p:spPr>
          <a:xfrm>
            <a:off x="7395449" y="2749977"/>
            <a:ext cx="1619800" cy="239352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89"/>
          <p:cNvSpPr txBox="1"/>
          <p:nvPr>
            <p:ph type="title"/>
          </p:nvPr>
        </p:nvSpPr>
        <p:spPr>
          <a:xfrm>
            <a:off x="540000" y="56425"/>
            <a:ext cx="8064900" cy="42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extenzorů</a:t>
            </a:r>
            <a:endParaRPr/>
          </a:p>
        </p:txBody>
      </p:sp>
      <p:sp>
        <p:nvSpPr>
          <p:cNvPr id="652" name="Google Shape;652;p89"/>
          <p:cNvSpPr txBox="1"/>
          <p:nvPr>
            <p:ph idx="1" type="body"/>
          </p:nvPr>
        </p:nvSpPr>
        <p:spPr>
          <a:xfrm>
            <a:off x="540000" y="820875"/>
            <a:ext cx="8064900" cy="45207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sk" sz="1700"/>
              <a:t>komplikovanější než u flexorů - anatomicky složité uspořádání </a:t>
            </a:r>
            <a:endParaRPr sz="1700"/>
          </a:p>
          <a:p>
            <a:pPr indent="-336550" lvl="0" marL="457200" rtl="0" algn="l">
              <a:spcBef>
                <a:spcPts val="0"/>
              </a:spcBef>
              <a:spcAft>
                <a:spcPts val="0"/>
              </a:spcAft>
              <a:buSzPts val="1700"/>
              <a:buChar char="●"/>
            </a:pPr>
            <a:r>
              <a:rPr lang="sk" sz="1700"/>
              <a:t>svaly ruky a předloktí, fibrózní struktury,junkce,synoviální pouzdra, málo prostoru</a:t>
            </a:r>
            <a:endParaRPr sz="1700"/>
          </a:p>
          <a:p>
            <a:pPr indent="-336550" lvl="0" marL="457200" rtl="0" algn="l">
              <a:spcBef>
                <a:spcPts val="0"/>
              </a:spcBef>
              <a:spcAft>
                <a:spcPts val="0"/>
              </a:spcAft>
              <a:buSzPts val="1700"/>
              <a:buChar char="●"/>
            </a:pPr>
            <a:r>
              <a:rPr lang="sk" sz="1700"/>
              <a:t>jedna šlacha extenduje prst ve všech kloubech</a:t>
            </a:r>
            <a:endParaRPr sz="1700"/>
          </a:p>
          <a:p>
            <a:pPr indent="0" lvl="0" marL="457200" rtl="0" algn="l">
              <a:spcBef>
                <a:spcPts val="0"/>
              </a:spcBef>
              <a:spcAft>
                <a:spcPts val="0"/>
              </a:spcAft>
              <a:buNone/>
            </a:pPr>
            <a:r>
              <a:t/>
            </a:r>
            <a:endParaRPr sz="1700"/>
          </a:p>
          <a:p>
            <a:pPr indent="0" lvl="0" marL="457200" rtl="0" algn="l">
              <a:spcBef>
                <a:spcPts val="0"/>
              </a:spcBef>
              <a:spcAft>
                <a:spcPts val="0"/>
              </a:spcAft>
              <a:buNone/>
            </a:pPr>
            <a:r>
              <a:t/>
            </a:r>
            <a:endParaRPr sz="1700"/>
          </a:p>
        </p:txBody>
      </p:sp>
      <p:pic>
        <p:nvPicPr>
          <p:cNvPr id="653" name="Google Shape;653;p89"/>
          <p:cNvPicPr preferRelativeResize="0"/>
          <p:nvPr/>
        </p:nvPicPr>
        <p:blipFill>
          <a:blip r:embed="rId3">
            <a:alphaModFix/>
          </a:blip>
          <a:stretch>
            <a:fillRect/>
          </a:stretch>
        </p:blipFill>
        <p:spPr>
          <a:xfrm>
            <a:off x="1982725" y="2079375"/>
            <a:ext cx="4709625" cy="29986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9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extenzorů</a:t>
            </a:r>
            <a:endParaRPr/>
          </a:p>
        </p:txBody>
      </p:sp>
      <p:sp>
        <p:nvSpPr>
          <p:cNvPr id="659" name="Google Shape;659;p90"/>
          <p:cNvSpPr txBox="1"/>
          <p:nvPr>
            <p:ph idx="1" type="body"/>
          </p:nvPr>
        </p:nvSpPr>
        <p:spPr>
          <a:xfrm>
            <a:off x="540000" y="1269000"/>
            <a:ext cx="8064900" cy="3179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solidFill>
                  <a:schemeClr val="dk2"/>
                </a:solidFill>
              </a:rPr>
              <a:t>Poranění v zóně I-II</a:t>
            </a:r>
            <a:endParaRPr b="1">
              <a:solidFill>
                <a:schemeClr val="dk2"/>
              </a:solidFill>
            </a:endParaRPr>
          </a:p>
          <a:p>
            <a:pPr indent="-361950" lvl="0" marL="457200" rtl="0" algn="l">
              <a:spcBef>
                <a:spcPts val="0"/>
              </a:spcBef>
              <a:spcAft>
                <a:spcPts val="0"/>
              </a:spcAft>
              <a:buSzPts val="2100"/>
              <a:buChar char="●"/>
            </a:pPr>
            <a:r>
              <a:rPr lang="sk"/>
              <a:t>často uzavřená </a:t>
            </a:r>
            <a:endParaRPr/>
          </a:p>
          <a:p>
            <a:pPr indent="-361950" lvl="0" marL="457200" rtl="0" algn="l">
              <a:spcBef>
                <a:spcPts val="0"/>
              </a:spcBef>
              <a:spcAft>
                <a:spcPts val="0"/>
              </a:spcAft>
              <a:buSzPts val="2100"/>
              <a:buChar char="-"/>
            </a:pPr>
            <a:r>
              <a:rPr lang="sk"/>
              <a:t>Mallet finger”, “Baseball finger”- “Kladívkovitý prst”</a:t>
            </a:r>
            <a:endParaRPr/>
          </a:p>
          <a:p>
            <a:pPr indent="-361950" lvl="0" marL="457200" rtl="0" algn="l">
              <a:spcBef>
                <a:spcPts val="0"/>
              </a:spcBef>
              <a:spcAft>
                <a:spcPts val="0"/>
              </a:spcAft>
              <a:buSzPts val="2100"/>
              <a:buChar char="-"/>
            </a:pPr>
            <a:r>
              <a:rPr lang="sk"/>
              <a:t>distální článek padá do flexe,nelze jej aktivně natáhnout</a:t>
            </a:r>
            <a:endParaRPr/>
          </a:p>
          <a:p>
            <a:pPr indent="-361950" lvl="0" marL="457200" rtl="0" algn="l">
              <a:spcBef>
                <a:spcPts val="0"/>
              </a:spcBef>
              <a:spcAft>
                <a:spcPts val="0"/>
              </a:spcAft>
              <a:buSzPts val="2100"/>
              <a:buChar char="●"/>
            </a:pPr>
            <a:r>
              <a:rPr lang="sk"/>
              <a:t>terapie</a:t>
            </a:r>
            <a:endParaRPr/>
          </a:p>
          <a:p>
            <a:pPr indent="-361950" lvl="0" marL="457200" rtl="0" algn="l">
              <a:spcBef>
                <a:spcPts val="0"/>
              </a:spcBef>
              <a:spcAft>
                <a:spcPts val="0"/>
              </a:spcAft>
              <a:buSzPts val="2100"/>
              <a:buChar char="-"/>
            </a:pPr>
            <a:r>
              <a:rPr lang="sk"/>
              <a:t>primárně konzervativní- ideálně individuální termoplastová dlaha </a:t>
            </a:r>
            <a:endParaRPr/>
          </a:p>
          <a:p>
            <a:pPr indent="0" lvl="0" marL="457200" rtl="0" algn="l">
              <a:spcBef>
                <a:spcPts val="0"/>
              </a:spcBef>
              <a:spcAft>
                <a:spcPts val="0"/>
              </a:spcAft>
              <a:buNone/>
            </a:pPr>
            <a:r>
              <a:rPr lang="sk"/>
              <a:t>na míru</a:t>
            </a:r>
            <a:endParaRPr/>
          </a:p>
          <a:p>
            <a:pPr indent="-361950" lvl="0" marL="457200" rtl="0" algn="l">
              <a:spcBef>
                <a:spcPts val="0"/>
              </a:spcBef>
              <a:spcAft>
                <a:spcPts val="0"/>
              </a:spcAft>
              <a:buSzPts val="2100"/>
              <a:buChar char="-"/>
            </a:pPr>
            <a:r>
              <a:rPr lang="sk"/>
              <a:t>fixace v extenzi až mírné hyperextenzi</a:t>
            </a:r>
            <a:endParaRPr/>
          </a:p>
          <a:p>
            <a:pPr indent="0" lvl="0" marL="457200" rtl="0" algn="l">
              <a:spcBef>
                <a:spcPts val="0"/>
              </a:spcBef>
              <a:spcAft>
                <a:spcPts val="0"/>
              </a:spcAft>
              <a:buNone/>
            </a:pPr>
            <a:r>
              <a:t/>
            </a:r>
            <a:endParaRPr/>
          </a:p>
          <a:p>
            <a:pPr indent="0" lvl="0" marL="1371600" rtl="0" algn="l">
              <a:spcBef>
                <a:spcPts val="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id="664" name="Google Shape;664;p91"/>
          <p:cNvPicPr preferRelativeResize="0"/>
          <p:nvPr/>
        </p:nvPicPr>
        <p:blipFill rotWithShape="1">
          <a:blip r:embed="rId3">
            <a:alphaModFix/>
          </a:blip>
          <a:srcRect b="0" l="0" r="32578" t="0"/>
          <a:stretch/>
        </p:blipFill>
        <p:spPr>
          <a:xfrm>
            <a:off x="2496125" y="855800"/>
            <a:ext cx="3789504" cy="343190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9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extenzorů </a:t>
            </a:r>
            <a:endParaRPr/>
          </a:p>
        </p:txBody>
      </p:sp>
      <p:sp>
        <p:nvSpPr>
          <p:cNvPr id="670" name="Google Shape;670;p92"/>
          <p:cNvSpPr txBox="1"/>
          <p:nvPr>
            <p:ph idx="1" type="body"/>
          </p:nvPr>
        </p:nvSpPr>
        <p:spPr>
          <a:xfrm>
            <a:off x="539550" y="1023000"/>
            <a:ext cx="8064900" cy="34308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dlaha 24/D - 8T</a:t>
            </a:r>
            <a:endParaRPr/>
          </a:p>
          <a:p>
            <a:pPr indent="-361950" lvl="0" marL="457200" rtl="0" algn="l">
              <a:spcBef>
                <a:spcPts val="0"/>
              </a:spcBef>
              <a:spcAft>
                <a:spcPts val="0"/>
              </a:spcAft>
              <a:buSzPts val="2100"/>
              <a:buChar char="●"/>
            </a:pPr>
            <a:r>
              <a:rPr lang="sk"/>
              <a:t>zařazovat prst s dlahou do běžných denních činností</a:t>
            </a:r>
            <a:endParaRPr/>
          </a:p>
          <a:p>
            <a:pPr indent="-361950" lvl="0" marL="457200" rtl="0" algn="l">
              <a:spcBef>
                <a:spcPts val="0"/>
              </a:spcBef>
              <a:spcAft>
                <a:spcPts val="0"/>
              </a:spcAft>
              <a:buSzPts val="2100"/>
              <a:buChar char="●"/>
            </a:pPr>
            <a:r>
              <a:rPr lang="sk"/>
              <a:t>cílené cvičení PIP do flexe 10-15 pohybů 6/d</a:t>
            </a:r>
            <a:endParaRPr/>
          </a:p>
          <a:p>
            <a:pPr indent="-361950" lvl="0" marL="457200" rtl="0" algn="l">
              <a:spcBef>
                <a:spcPts val="0"/>
              </a:spcBef>
              <a:spcAft>
                <a:spcPts val="0"/>
              </a:spcAft>
              <a:buSzPts val="2100"/>
              <a:buChar char="●"/>
            </a:pPr>
            <a:r>
              <a:rPr lang="sk"/>
              <a:t>po 8T pokud je dostatečná extenze postupné odkládání dlahy</a:t>
            </a:r>
            <a:endParaRPr/>
          </a:p>
          <a:p>
            <a:pPr indent="-361950" lvl="0" marL="457200" rtl="0" algn="l">
              <a:spcBef>
                <a:spcPts val="0"/>
              </a:spcBef>
              <a:spcAft>
                <a:spcPts val="0"/>
              </a:spcAft>
              <a:buSzPts val="2100"/>
              <a:buChar char="●"/>
            </a:pPr>
            <a:r>
              <a:rPr lang="sk"/>
              <a:t>zpočátku 3xD na 30 min.,postupně prodlužovat</a:t>
            </a:r>
            <a:endParaRPr/>
          </a:p>
          <a:p>
            <a:pPr indent="-361950" lvl="0" marL="457200" rtl="0" algn="l">
              <a:spcBef>
                <a:spcPts val="0"/>
              </a:spcBef>
              <a:spcAft>
                <a:spcPts val="0"/>
              </a:spcAft>
              <a:buSzPts val="2100"/>
              <a:buChar char="●"/>
            </a:pPr>
            <a:r>
              <a:rPr lang="sk"/>
              <a:t>na noc dlaha ještě 1M</a:t>
            </a:r>
            <a:endParaRPr/>
          </a:p>
          <a:p>
            <a:pPr indent="-361950" lvl="0" marL="457200" rtl="0" algn="l">
              <a:spcBef>
                <a:spcPts val="0"/>
              </a:spcBef>
              <a:spcAft>
                <a:spcPts val="0"/>
              </a:spcAft>
              <a:buSzPts val="2100"/>
              <a:buChar char="●"/>
            </a:pPr>
            <a:r>
              <a:rPr lang="sk"/>
              <a:t>flexi cíleně necvičíme</a:t>
            </a:r>
            <a:endParaRPr/>
          </a:p>
          <a:p>
            <a:pPr indent="-361950" lvl="0" marL="457200" rtl="0" algn="l">
              <a:spcBef>
                <a:spcPts val="0"/>
              </a:spcBef>
              <a:spcAft>
                <a:spcPts val="0"/>
              </a:spcAft>
              <a:buSzPts val="2100"/>
              <a:buChar char="●"/>
            </a:pPr>
            <a:r>
              <a:rPr lang="sk"/>
              <a:t>pokud po 1M nedocvičeno,cíleně rozcvičit nebo dlahování</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9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76" name="Google Shape;676;p9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solidFill>
                  <a:schemeClr val="dk2"/>
                </a:solidFill>
              </a:rPr>
              <a:t>Otevřená poranění v zóně I-II</a:t>
            </a:r>
            <a:endParaRPr b="1"/>
          </a:p>
          <a:p>
            <a:pPr indent="-361950" lvl="0" marL="457200" rtl="0" algn="l">
              <a:spcBef>
                <a:spcPts val="0"/>
              </a:spcBef>
              <a:spcAft>
                <a:spcPts val="0"/>
              </a:spcAft>
              <a:buSzPts val="2100"/>
              <a:buChar char="●"/>
            </a:pPr>
            <a:r>
              <a:rPr lang="sk"/>
              <a:t>sutura úponů, 4T fixace K drátem po 4T termoplastová dlaha</a:t>
            </a:r>
            <a:endParaRPr/>
          </a:p>
          <a:p>
            <a:pPr indent="-361950" lvl="0" marL="457200" rtl="0" algn="l">
              <a:spcBef>
                <a:spcPts val="0"/>
              </a:spcBef>
              <a:spcAft>
                <a:spcPts val="0"/>
              </a:spcAft>
              <a:buSzPts val="2100"/>
              <a:buChar char="●"/>
            </a:pPr>
            <a:r>
              <a:rPr lang="sk"/>
              <a:t>postup stejný jako u konzervativní terapie</a:t>
            </a:r>
            <a:endParaRPr/>
          </a:p>
          <a:p>
            <a:pPr indent="0" lvl="0" marL="0" rtl="0" algn="l">
              <a:spcBef>
                <a:spcPts val="0"/>
              </a:spcBef>
              <a:spcAft>
                <a:spcPts val="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9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extenzorů</a:t>
            </a:r>
            <a:endParaRPr/>
          </a:p>
        </p:txBody>
      </p:sp>
      <p:sp>
        <p:nvSpPr>
          <p:cNvPr id="682" name="Google Shape;682;p9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 </a:t>
            </a:r>
            <a:r>
              <a:rPr b="1" lang="sk">
                <a:solidFill>
                  <a:schemeClr val="dk2"/>
                </a:solidFill>
              </a:rPr>
              <a:t>Zavřená poranění v zóně III</a:t>
            </a:r>
            <a:endParaRPr b="1"/>
          </a:p>
          <a:p>
            <a:pPr indent="-361950" lvl="0" marL="457200" rtl="0" algn="l">
              <a:spcBef>
                <a:spcPts val="0"/>
              </a:spcBef>
              <a:spcAft>
                <a:spcPts val="0"/>
              </a:spcAft>
              <a:buSzPts val="2100"/>
              <a:buChar char="●"/>
            </a:pPr>
            <a:r>
              <a:rPr lang="sk"/>
              <a:t>“Deformita knoflíkové dírky”,”Boutonniér deformity”</a:t>
            </a:r>
            <a:endParaRPr/>
          </a:p>
          <a:p>
            <a:pPr indent="-361950" lvl="0" marL="457200" rtl="0" algn="l">
              <a:spcBef>
                <a:spcPts val="0"/>
              </a:spcBef>
              <a:spcAft>
                <a:spcPts val="0"/>
              </a:spcAft>
              <a:buSzPts val="2100"/>
              <a:buChar char="●"/>
            </a:pPr>
            <a:r>
              <a:rPr lang="sk"/>
              <a:t>časté u RA</a:t>
            </a:r>
            <a:endParaRPr/>
          </a:p>
          <a:p>
            <a:pPr indent="-361950" lvl="0" marL="457200" rtl="0" algn="l">
              <a:spcBef>
                <a:spcPts val="0"/>
              </a:spcBef>
              <a:spcAft>
                <a:spcPts val="0"/>
              </a:spcAft>
              <a:buSzPts val="2100"/>
              <a:buChar char="●"/>
            </a:pPr>
            <a:r>
              <a:rPr lang="sk"/>
              <a:t>ruptura centrálního pruhu,sesunutí postranní pruhů palmárně</a:t>
            </a:r>
            <a:endParaRPr/>
          </a:p>
          <a:p>
            <a:pPr indent="-361950" lvl="0" marL="457200" rtl="0" algn="l">
              <a:spcBef>
                <a:spcPts val="0"/>
              </a:spcBef>
              <a:spcAft>
                <a:spcPts val="0"/>
              </a:spcAft>
              <a:buSzPts val="2100"/>
              <a:buChar char="●"/>
            </a:pPr>
            <a:r>
              <a:rPr lang="sk"/>
              <a:t>semiflekční postavení v PIP a hyperextenze v DIP</a:t>
            </a:r>
            <a:endParaRPr/>
          </a:p>
          <a:p>
            <a:pPr indent="-361950" lvl="0" marL="457200" rtl="0" algn="l">
              <a:spcBef>
                <a:spcPts val="0"/>
              </a:spcBef>
              <a:spcAft>
                <a:spcPts val="0"/>
              </a:spcAft>
              <a:buSzPts val="2100"/>
              <a:buChar char="●"/>
            </a:pPr>
            <a:r>
              <a:rPr lang="sk"/>
              <a:t>MCP kloub do extenčního postavení </a:t>
            </a:r>
            <a:endParaRPr/>
          </a:p>
          <a:p>
            <a:pPr indent="0" lvl="0" marL="0" rtl="0" algn="l">
              <a:spcBef>
                <a:spcPts val="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9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Boutonniér deformity</a:t>
            </a:r>
            <a:endParaRPr/>
          </a:p>
        </p:txBody>
      </p:sp>
      <p:sp>
        <p:nvSpPr>
          <p:cNvPr id="688" name="Google Shape;688;p95"/>
          <p:cNvSpPr txBox="1"/>
          <p:nvPr>
            <p:ph idx="1" type="body"/>
          </p:nvPr>
        </p:nvSpPr>
        <p:spPr>
          <a:xfrm>
            <a:off x="539550" y="124295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800"/>
              <a:t>Zdroj: Orthobull</a:t>
            </a:r>
            <a:r>
              <a:rPr lang="sk" sz="800"/>
              <a:t>ets</a:t>
            </a:r>
            <a:endParaRPr sz="800"/>
          </a:p>
        </p:txBody>
      </p:sp>
      <p:pic>
        <p:nvPicPr>
          <p:cNvPr id="689" name="Google Shape;689;p95"/>
          <p:cNvPicPr preferRelativeResize="0"/>
          <p:nvPr/>
        </p:nvPicPr>
        <p:blipFill>
          <a:blip r:embed="rId3">
            <a:alphaModFix/>
          </a:blip>
          <a:stretch>
            <a:fillRect/>
          </a:stretch>
        </p:blipFill>
        <p:spPr>
          <a:xfrm>
            <a:off x="2377625" y="1216900"/>
            <a:ext cx="4542725" cy="31571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9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Terapie</a:t>
            </a:r>
            <a:endParaRPr/>
          </a:p>
        </p:txBody>
      </p:sp>
      <p:sp>
        <p:nvSpPr>
          <p:cNvPr id="695" name="Google Shape;695;p96"/>
          <p:cNvSpPr txBox="1"/>
          <p:nvPr>
            <p:ph idx="1" type="body"/>
          </p:nvPr>
        </p:nvSpPr>
        <p:spPr>
          <a:xfrm>
            <a:off x="540000" y="1113250"/>
            <a:ext cx="8064900" cy="37782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dlahování do extenze v PIP kl.,DIP aktivní flexe</a:t>
            </a:r>
            <a:endParaRPr/>
          </a:p>
          <a:p>
            <a:pPr indent="-361950" lvl="0" marL="457200" rtl="0" algn="l">
              <a:spcBef>
                <a:spcPts val="0"/>
              </a:spcBef>
              <a:spcAft>
                <a:spcPts val="0"/>
              </a:spcAft>
              <a:buSzPts val="2100"/>
              <a:buChar char="●"/>
            </a:pPr>
            <a:r>
              <a:rPr lang="sk"/>
              <a:t>využití “relative motion splint”zamezí hyperextenzi v PIP,</a:t>
            </a:r>
            <a:endParaRPr/>
          </a:p>
          <a:p>
            <a:pPr indent="-361950" lvl="0" marL="457200" rtl="0" algn="l">
              <a:spcBef>
                <a:spcPts val="0"/>
              </a:spcBef>
              <a:spcAft>
                <a:spcPts val="0"/>
              </a:spcAft>
              <a:buSzPts val="2100"/>
              <a:buChar char="●"/>
            </a:pPr>
            <a:r>
              <a:rPr lang="sk"/>
              <a:t>DIP kloub cvičíme do maximální flexe</a:t>
            </a:r>
            <a:endParaRPr/>
          </a:p>
          <a:p>
            <a:pPr indent="-361950" lvl="0" marL="457200" rtl="0" algn="l">
              <a:spcBef>
                <a:spcPts val="0"/>
              </a:spcBef>
              <a:spcAft>
                <a:spcPts val="0"/>
              </a:spcAft>
              <a:buSzPts val="2100"/>
              <a:buChar char="●"/>
            </a:pPr>
            <a:r>
              <a:rPr lang="sk"/>
              <a:t>terapie může do úpravy trvat i několik měsíců</a:t>
            </a:r>
            <a:endParaRPr/>
          </a:p>
          <a:p>
            <a:pPr indent="0" lvl="0" marL="457200" rtl="0" algn="l">
              <a:spcBef>
                <a:spcPts val="0"/>
              </a:spcBef>
              <a:spcAft>
                <a:spcPts val="0"/>
              </a:spcAft>
              <a:buNone/>
            </a:pPr>
            <a:r>
              <a:t/>
            </a:r>
            <a:endParaRPr/>
          </a:p>
        </p:txBody>
      </p:sp>
      <p:pic>
        <p:nvPicPr>
          <p:cNvPr id="696" name="Google Shape;696;p96"/>
          <p:cNvPicPr preferRelativeResize="0"/>
          <p:nvPr/>
        </p:nvPicPr>
        <p:blipFill>
          <a:blip r:embed="rId3">
            <a:alphaModFix/>
          </a:blip>
          <a:stretch>
            <a:fillRect/>
          </a:stretch>
        </p:blipFill>
        <p:spPr>
          <a:xfrm>
            <a:off x="2161150" y="2828550"/>
            <a:ext cx="4128475" cy="17434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97"/>
          <p:cNvSpPr txBox="1"/>
          <p:nvPr>
            <p:ph type="title"/>
          </p:nvPr>
        </p:nvSpPr>
        <p:spPr>
          <a:xfrm>
            <a:off x="539550" y="-70500"/>
            <a:ext cx="8064900" cy="504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extenzorů</a:t>
            </a:r>
            <a:endParaRPr/>
          </a:p>
        </p:txBody>
      </p:sp>
      <p:sp>
        <p:nvSpPr>
          <p:cNvPr id="702" name="Google Shape;702;p97"/>
          <p:cNvSpPr txBox="1"/>
          <p:nvPr>
            <p:ph idx="1" type="body"/>
          </p:nvPr>
        </p:nvSpPr>
        <p:spPr>
          <a:xfrm>
            <a:off x="539550" y="532100"/>
            <a:ext cx="8064900" cy="3889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1800">
                <a:solidFill>
                  <a:schemeClr val="dk2"/>
                </a:solidFill>
              </a:rPr>
              <a:t>Terapie bez využití termoplastů</a:t>
            </a:r>
            <a:endParaRPr sz="1800">
              <a:solidFill>
                <a:schemeClr val="dk2"/>
              </a:solidFill>
            </a:endParaRPr>
          </a:p>
          <a:p>
            <a:pPr indent="0" lvl="0" marL="0" rtl="0" algn="l">
              <a:spcBef>
                <a:spcPts val="0"/>
              </a:spcBef>
              <a:spcAft>
                <a:spcPts val="0"/>
              </a:spcAft>
              <a:buNone/>
            </a:pPr>
            <a:r>
              <a:rPr lang="sk" sz="1800">
                <a:solidFill>
                  <a:schemeClr val="dk2"/>
                </a:solidFill>
              </a:rPr>
              <a:t>0-4T</a:t>
            </a:r>
            <a:endParaRPr sz="1800">
              <a:solidFill>
                <a:schemeClr val="dk2"/>
              </a:solidFill>
            </a:endParaRPr>
          </a:p>
          <a:p>
            <a:pPr indent="-342900" lvl="0" marL="457200" rtl="0" algn="l">
              <a:spcBef>
                <a:spcPts val="0"/>
              </a:spcBef>
              <a:spcAft>
                <a:spcPts val="0"/>
              </a:spcAft>
              <a:buSzPts val="1800"/>
              <a:buChar char="●"/>
            </a:pPr>
            <a:r>
              <a:rPr lang="sk" sz="1800"/>
              <a:t> PIP kloub je v nulové EXT pomocí volární statické dlahy</a:t>
            </a:r>
            <a:endParaRPr sz="1800"/>
          </a:p>
          <a:p>
            <a:pPr indent="-342900" lvl="0" marL="457200" rtl="0" algn="l">
              <a:spcBef>
                <a:spcPts val="0"/>
              </a:spcBef>
              <a:spcAft>
                <a:spcPts val="0"/>
              </a:spcAft>
              <a:buSzPts val="1800"/>
              <a:buChar char="●"/>
            </a:pPr>
            <a:r>
              <a:rPr lang="sk" sz="1800"/>
              <a:t> Provádí se cvičení na zvětšení EXT v PIP kloubu</a:t>
            </a:r>
            <a:endParaRPr sz="1800"/>
          </a:p>
          <a:p>
            <a:pPr indent="-342900" lvl="0" marL="457200" rtl="0" algn="l">
              <a:spcBef>
                <a:spcPts val="0"/>
              </a:spcBef>
              <a:spcAft>
                <a:spcPts val="0"/>
              </a:spcAft>
              <a:buSzPts val="1800"/>
              <a:buChar char="●"/>
            </a:pPr>
            <a:r>
              <a:rPr lang="sk" sz="1800"/>
              <a:t> Aktivní FLX v DIP kloubu</a:t>
            </a:r>
            <a:endParaRPr sz="1800"/>
          </a:p>
          <a:p>
            <a:pPr indent="-342900" lvl="0" marL="457200" rtl="0" algn="l">
              <a:spcBef>
                <a:spcPts val="0"/>
              </a:spcBef>
              <a:spcAft>
                <a:spcPts val="0"/>
              </a:spcAft>
              <a:buSzPts val="1800"/>
              <a:buChar char="●"/>
            </a:pPr>
            <a:r>
              <a:rPr lang="sk" sz="1800"/>
              <a:t> Dlaha je ponechána na 4 až 6 týdnů </a:t>
            </a:r>
            <a:endParaRPr sz="1800"/>
          </a:p>
          <a:p>
            <a:pPr indent="0" lvl="0" marL="457200" rtl="0" algn="l">
              <a:spcBef>
                <a:spcPts val="0"/>
              </a:spcBef>
              <a:spcAft>
                <a:spcPts val="0"/>
              </a:spcAft>
              <a:buNone/>
            </a:pPr>
            <a:r>
              <a:rPr lang="sk" sz="1800">
                <a:solidFill>
                  <a:schemeClr val="dk2"/>
                </a:solidFill>
              </a:rPr>
              <a:t>4-8T</a:t>
            </a:r>
            <a:endParaRPr sz="1800">
              <a:solidFill>
                <a:schemeClr val="dk2"/>
              </a:solidFill>
            </a:endParaRPr>
          </a:p>
          <a:p>
            <a:pPr indent="-342900" lvl="0" marL="457200" rtl="0" algn="l">
              <a:spcBef>
                <a:spcPts val="0"/>
              </a:spcBef>
              <a:spcAft>
                <a:spcPts val="0"/>
              </a:spcAft>
              <a:buSzPts val="1800"/>
              <a:buChar char="●"/>
            </a:pPr>
            <a:r>
              <a:rPr lang="sk" sz="1800"/>
              <a:t>Aktivní cvičení FLX a EXT PIP kloubu </a:t>
            </a:r>
            <a:endParaRPr sz="1800"/>
          </a:p>
          <a:p>
            <a:pPr indent="-342900" lvl="0" marL="457200" rtl="0" algn="l">
              <a:spcBef>
                <a:spcPts val="0"/>
              </a:spcBef>
              <a:spcAft>
                <a:spcPts val="0"/>
              </a:spcAft>
              <a:buSzPts val="1800"/>
              <a:buChar char="●"/>
            </a:pPr>
            <a:r>
              <a:rPr lang="sk" sz="1800"/>
              <a:t>Cvičení FLX MP a DIP kloubu</a:t>
            </a:r>
            <a:endParaRPr sz="1800"/>
          </a:p>
          <a:p>
            <a:pPr indent="-342900" lvl="0" marL="457200" rtl="0" algn="l">
              <a:spcBef>
                <a:spcPts val="0"/>
              </a:spcBef>
              <a:spcAft>
                <a:spcPts val="0"/>
              </a:spcAft>
              <a:buSzPts val="1800"/>
              <a:buChar char="●"/>
            </a:pPr>
            <a:r>
              <a:rPr lang="sk" sz="1800"/>
              <a:t>Pokračujeme s dlahováním v nulové EXT</a:t>
            </a:r>
            <a:endParaRPr sz="1800"/>
          </a:p>
          <a:p>
            <a:pPr indent="-342900" lvl="0" marL="457200" rtl="0" algn="l">
              <a:spcBef>
                <a:spcPts val="0"/>
              </a:spcBef>
              <a:spcAft>
                <a:spcPts val="0"/>
              </a:spcAft>
              <a:buSzPts val="1800"/>
              <a:buChar char="●"/>
            </a:pPr>
            <a:r>
              <a:rPr lang="sk" sz="1800"/>
              <a:t>Dlahování do cca do 12T a pozvolna odporová cvičení</a:t>
            </a:r>
            <a:endParaRPr sz="18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9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extenzorů</a:t>
            </a:r>
            <a:endParaRPr/>
          </a:p>
        </p:txBody>
      </p:sp>
      <p:sp>
        <p:nvSpPr>
          <p:cNvPr id="708" name="Google Shape;708;p98"/>
          <p:cNvSpPr txBox="1"/>
          <p:nvPr>
            <p:ph idx="1" type="body"/>
          </p:nvPr>
        </p:nvSpPr>
        <p:spPr>
          <a:xfrm>
            <a:off x="269550" y="1264375"/>
            <a:ext cx="8604900" cy="359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 </a:t>
            </a:r>
            <a:r>
              <a:rPr b="1" lang="sk">
                <a:solidFill>
                  <a:schemeClr val="dk2"/>
                </a:solidFill>
              </a:rPr>
              <a:t>Deformita labutí šíje</a:t>
            </a:r>
            <a:endParaRPr b="1">
              <a:solidFill>
                <a:schemeClr val="dk2"/>
              </a:solidFill>
            </a:endParaRPr>
          </a:p>
          <a:p>
            <a:pPr indent="-361950" lvl="0" marL="457200" rtl="0" algn="l">
              <a:spcBef>
                <a:spcPts val="0"/>
              </a:spcBef>
              <a:spcAft>
                <a:spcPts val="0"/>
              </a:spcAft>
              <a:buSzPts val="2100"/>
              <a:buChar char="●"/>
            </a:pPr>
            <a:r>
              <a:rPr lang="sk"/>
              <a:t>dysbalance extenzorového aparátu v okolí PIP kloubu ,špatná funkce volární ploténky</a:t>
            </a:r>
            <a:endParaRPr/>
          </a:p>
          <a:p>
            <a:pPr indent="-361950" lvl="0" marL="457200" rtl="0" algn="l">
              <a:spcBef>
                <a:spcPts val="0"/>
              </a:spcBef>
              <a:spcAft>
                <a:spcPts val="0"/>
              </a:spcAft>
              <a:buSzPts val="2100"/>
              <a:buChar char="●"/>
            </a:pPr>
            <a:r>
              <a:rPr lang="sk"/>
              <a:t>dlahování- zajištění mírné flexe ve středním kloubu </a:t>
            </a:r>
            <a:endParaRPr/>
          </a:p>
        </p:txBody>
      </p:sp>
      <p:pic>
        <p:nvPicPr>
          <p:cNvPr id="709" name="Google Shape;709;p98"/>
          <p:cNvPicPr preferRelativeResize="0"/>
          <p:nvPr/>
        </p:nvPicPr>
        <p:blipFill>
          <a:blip r:embed="rId3">
            <a:alphaModFix/>
          </a:blip>
          <a:stretch>
            <a:fillRect/>
          </a:stretch>
        </p:blipFill>
        <p:spPr>
          <a:xfrm>
            <a:off x="540000" y="3066325"/>
            <a:ext cx="4075250" cy="1642150"/>
          </a:xfrm>
          <a:prstGeom prst="rect">
            <a:avLst/>
          </a:prstGeom>
          <a:noFill/>
          <a:ln>
            <a:noFill/>
          </a:ln>
        </p:spPr>
      </p:pic>
      <p:pic>
        <p:nvPicPr>
          <p:cNvPr id="710" name="Google Shape;710;p98"/>
          <p:cNvPicPr preferRelativeResize="0"/>
          <p:nvPr/>
        </p:nvPicPr>
        <p:blipFill>
          <a:blip r:embed="rId4">
            <a:alphaModFix/>
          </a:blip>
          <a:stretch>
            <a:fillRect/>
          </a:stretch>
        </p:blipFill>
        <p:spPr>
          <a:xfrm>
            <a:off x="4775025" y="3066325"/>
            <a:ext cx="2628900" cy="1743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Ossa digitorum manus</a:t>
            </a:r>
            <a:endParaRPr/>
          </a:p>
        </p:txBody>
      </p:sp>
      <p:sp>
        <p:nvSpPr>
          <p:cNvPr id="181" name="Google Shape;181;p27"/>
          <p:cNvSpPr txBox="1"/>
          <p:nvPr>
            <p:ph idx="1" type="body"/>
          </p:nvPr>
        </p:nvSpPr>
        <p:spPr>
          <a:xfrm>
            <a:off x="540000" y="1113250"/>
            <a:ext cx="5527500" cy="4030200"/>
          </a:xfrm>
          <a:prstGeom prst="rect">
            <a:avLst/>
          </a:prstGeom>
        </p:spPr>
        <p:txBody>
          <a:bodyPr anchorCtr="0" anchor="t" bIns="0" lIns="0" spcFirstLastPara="1" rIns="0" wrap="square" tIns="0">
            <a:noAutofit/>
          </a:bodyPr>
          <a:lstStyle/>
          <a:p>
            <a:pPr indent="0" lvl="0" marL="0" rtl="0" algn="l">
              <a:lnSpc>
                <a:spcPct val="115000"/>
              </a:lnSpc>
              <a:spcBef>
                <a:spcPts val="1200"/>
              </a:spcBef>
              <a:spcAft>
                <a:spcPts val="0"/>
              </a:spcAft>
              <a:buClr>
                <a:schemeClr val="dk1"/>
              </a:buClr>
              <a:buSzPts val="1100"/>
              <a:buFont typeface="Arial"/>
              <a:buNone/>
            </a:pPr>
            <a:r>
              <a:rPr b="1" lang="sk" sz="1800"/>
              <a:t>Dělí se na jednotlivé phalangy:</a:t>
            </a:r>
            <a:endParaRPr b="1" sz="1800"/>
          </a:p>
          <a:p>
            <a:pPr indent="-336550" lvl="0" marL="457200" rtl="0" algn="l">
              <a:lnSpc>
                <a:spcPct val="115000"/>
              </a:lnSpc>
              <a:spcBef>
                <a:spcPts val="1400"/>
              </a:spcBef>
              <a:spcAft>
                <a:spcPts val="0"/>
              </a:spcAft>
              <a:buSzPts val="1700"/>
              <a:buChar char="●"/>
            </a:pPr>
            <a:r>
              <a:rPr lang="sk" sz="1700"/>
              <a:t>proximalis, media, distalis</a:t>
            </a:r>
            <a:endParaRPr sz="1700"/>
          </a:p>
          <a:p>
            <a:pPr indent="-336550" lvl="0" marL="457200" rtl="0" algn="l">
              <a:lnSpc>
                <a:spcPct val="115000"/>
              </a:lnSpc>
              <a:spcBef>
                <a:spcPts val="0"/>
              </a:spcBef>
              <a:spcAft>
                <a:spcPts val="0"/>
              </a:spcAft>
              <a:buSzPts val="1700"/>
              <a:buChar char="●"/>
            </a:pPr>
            <a:r>
              <a:rPr lang="sk" sz="1700"/>
              <a:t>palec má pouze proximalis a distalis</a:t>
            </a:r>
            <a:endParaRPr sz="1700"/>
          </a:p>
          <a:p>
            <a:pPr indent="-342900" lvl="0" marL="457200" rtl="0" algn="l">
              <a:lnSpc>
                <a:spcPct val="115000"/>
              </a:lnSpc>
              <a:spcBef>
                <a:spcPts val="0"/>
              </a:spcBef>
              <a:spcAft>
                <a:spcPts val="0"/>
              </a:spcAft>
              <a:buSzPts val="1800"/>
              <a:buChar char="●"/>
            </a:pPr>
            <a:r>
              <a:rPr lang="sk" sz="1800"/>
              <a:t>3 úseky – basis, corpus, caput</a:t>
            </a:r>
            <a:endParaRPr sz="1800"/>
          </a:p>
          <a:p>
            <a:pPr indent="0" lvl="0" marL="457200" rtl="0" algn="l">
              <a:lnSpc>
                <a:spcPct val="115000"/>
              </a:lnSpc>
              <a:spcBef>
                <a:spcPts val="0"/>
              </a:spcBef>
              <a:spcAft>
                <a:spcPts val="0"/>
              </a:spcAft>
              <a:buNone/>
            </a:pPr>
            <a:r>
              <a:t/>
            </a:r>
            <a:endParaRPr sz="1800"/>
          </a:p>
          <a:p>
            <a:pPr indent="0" lvl="0" marL="12700" rtl="0" algn="l">
              <a:lnSpc>
                <a:spcPct val="115000"/>
              </a:lnSpc>
              <a:spcBef>
                <a:spcPts val="0"/>
              </a:spcBef>
              <a:spcAft>
                <a:spcPts val="0"/>
              </a:spcAft>
              <a:buNone/>
            </a:pPr>
            <a:r>
              <a:rPr b="1" lang="sk" sz="1800"/>
              <a:t>Tuberositas phalangis distalis </a:t>
            </a:r>
            <a:endParaRPr b="1" sz="1800"/>
          </a:p>
          <a:p>
            <a:pPr indent="-342900" lvl="0" marL="457200" rtl="0" algn="l">
              <a:lnSpc>
                <a:spcPct val="115000"/>
              </a:lnSpc>
              <a:spcBef>
                <a:spcPts val="0"/>
              </a:spcBef>
              <a:spcAft>
                <a:spcPts val="0"/>
              </a:spcAft>
              <a:buSzPts val="1800"/>
              <a:buChar char="●"/>
            </a:pPr>
            <a:r>
              <a:rPr lang="sk" sz="1800"/>
              <a:t>drsnatina na distálním konci posledního článku, upíná se zde husté vazivo vyplňující distální konec prstu</a:t>
            </a:r>
            <a:endParaRPr sz="1800"/>
          </a:p>
          <a:p>
            <a:pPr indent="-342900" lvl="0" marL="457200" rtl="0" algn="l">
              <a:lnSpc>
                <a:spcPct val="115000"/>
              </a:lnSpc>
              <a:spcBef>
                <a:spcPts val="0"/>
              </a:spcBef>
              <a:spcAft>
                <a:spcPts val="0"/>
              </a:spcAft>
              <a:buSzPts val="1800"/>
              <a:buChar char="●"/>
            </a:pPr>
            <a:r>
              <a:rPr lang="sk" sz="1800"/>
              <a:t>na rozšířené baze proximálního článku je konkávní jamka pro skloubení s hlavicí metakarpu</a:t>
            </a:r>
            <a:endParaRPr sz="1800"/>
          </a:p>
          <a:p>
            <a:pPr indent="0" lvl="0" marL="0" rtl="0" algn="l">
              <a:lnSpc>
                <a:spcPct val="115000"/>
              </a:lnSpc>
              <a:spcBef>
                <a:spcPts val="0"/>
              </a:spcBef>
              <a:spcAft>
                <a:spcPts val="0"/>
              </a:spcAft>
              <a:buNone/>
            </a:pPr>
            <a:r>
              <a:t/>
            </a:r>
            <a:endParaRPr b="1" sz="2700"/>
          </a:p>
        </p:txBody>
      </p:sp>
      <p:pic>
        <p:nvPicPr>
          <p:cNvPr id="182" name="Google Shape;182;p27"/>
          <p:cNvPicPr preferRelativeResize="0"/>
          <p:nvPr/>
        </p:nvPicPr>
        <p:blipFill rotWithShape="1">
          <a:blip r:embed="rId3">
            <a:alphaModFix/>
          </a:blip>
          <a:srcRect b="0" l="40362" r="0" t="0"/>
          <a:stretch/>
        </p:blipFill>
        <p:spPr>
          <a:xfrm>
            <a:off x="6067425" y="8650"/>
            <a:ext cx="1157325" cy="2810950"/>
          </a:xfrm>
          <a:prstGeom prst="rect">
            <a:avLst/>
          </a:prstGeom>
          <a:noFill/>
          <a:ln>
            <a:noFill/>
          </a:ln>
        </p:spPr>
      </p:pic>
      <p:pic>
        <p:nvPicPr>
          <p:cNvPr id="183" name="Google Shape;183;p27"/>
          <p:cNvPicPr preferRelativeResize="0"/>
          <p:nvPr/>
        </p:nvPicPr>
        <p:blipFill rotWithShape="1">
          <a:blip r:embed="rId4">
            <a:alphaModFix/>
          </a:blip>
          <a:srcRect b="0" l="0" r="41927" t="0"/>
          <a:stretch/>
        </p:blipFill>
        <p:spPr>
          <a:xfrm>
            <a:off x="7475350" y="8650"/>
            <a:ext cx="1668650" cy="2793700"/>
          </a:xfrm>
          <a:prstGeom prst="rect">
            <a:avLst/>
          </a:prstGeom>
          <a:noFill/>
          <a:ln>
            <a:noFill/>
          </a:ln>
        </p:spPr>
      </p:pic>
      <p:pic>
        <p:nvPicPr>
          <p:cNvPr id="184" name="Google Shape;184;p27"/>
          <p:cNvPicPr preferRelativeResize="0"/>
          <p:nvPr/>
        </p:nvPicPr>
        <p:blipFill rotWithShape="1">
          <a:blip r:embed="rId5">
            <a:alphaModFix/>
          </a:blip>
          <a:srcRect b="0" l="36334" r="0" t="0"/>
          <a:stretch/>
        </p:blipFill>
        <p:spPr>
          <a:xfrm>
            <a:off x="6302387" y="2802350"/>
            <a:ext cx="1336213" cy="2341150"/>
          </a:xfrm>
          <a:prstGeom prst="rect">
            <a:avLst/>
          </a:prstGeom>
          <a:noFill/>
          <a:ln>
            <a:noFill/>
          </a:ln>
        </p:spPr>
      </p:pic>
      <p:pic>
        <p:nvPicPr>
          <p:cNvPr id="185" name="Google Shape;185;p27"/>
          <p:cNvPicPr preferRelativeResize="0"/>
          <p:nvPr/>
        </p:nvPicPr>
        <p:blipFill rotWithShape="1">
          <a:blip r:embed="rId6">
            <a:alphaModFix/>
          </a:blip>
          <a:srcRect b="0" l="0" r="34503" t="0"/>
          <a:stretch/>
        </p:blipFill>
        <p:spPr>
          <a:xfrm>
            <a:off x="7930145" y="2802350"/>
            <a:ext cx="1272980" cy="23411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9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extenzorů</a:t>
            </a:r>
            <a:endParaRPr/>
          </a:p>
        </p:txBody>
      </p:sp>
      <p:sp>
        <p:nvSpPr>
          <p:cNvPr id="716" name="Google Shape;716;p9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 </a:t>
            </a:r>
            <a:r>
              <a:rPr b="1" lang="sk">
                <a:solidFill>
                  <a:schemeClr val="dk2"/>
                </a:solidFill>
              </a:rPr>
              <a:t>Otevřená poranění extenzorů v zóně III</a:t>
            </a:r>
            <a:endParaRPr b="1">
              <a:solidFill>
                <a:schemeClr val="dk2"/>
              </a:solidFill>
            </a:endParaRPr>
          </a:p>
          <a:p>
            <a:pPr indent="-361950" lvl="0" marL="457200" rtl="0" algn="l">
              <a:spcBef>
                <a:spcPts val="0"/>
              </a:spcBef>
              <a:spcAft>
                <a:spcPts val="0"/>
              </a:spcAft>
              <a:buSzPts val="2100"/>
              <a:buChar char="●"/>
            </a:pPr>
            <a:r>
              <a:rPr lang="sk"/>
              <a:t>často stejné postavení jako u uzavřeného poranění-deformita knoflíkové dírky (centrální pruh)</a:t>
            </a:r>
            <a:endParaRPr/>
          </a:p>
          <a:p>
            <a:pPr indent="-361950" lvl="0" marL="457200" rtl="0" algn="l">
              <a:spcBef>
                <a:spcPts val="0"/>
              </a:spcBef>
              <a:spcAft>
                <a:spcPts val="0"/>
              </a:spcAft>
              <a:buSzPts val="2100"/>
              <a:buChar char="●"/>
            </a:pPr>
            <a:r>
              <a:rPr lang="sk"/>
              <a:t>centrální+laterální pruh - semiflekční postaveni v DIP i PIP</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100"/>
          <p:cNvSpPr txBox="1"/>
          <p:nvPr>
            <p:ph type="title"/>
          </p:nvPr>
        </p:nvSpPr>
        <p:spPr>
          <a:xfrm>
            <a:off x="539550" y="71525"/>
            <a:ext cx="8064900" cy="534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extenzorů</a:t>
            </a:r>
            <a:endParaRPr/>
          </a:p>
        </p:txBody>
      </p:sp>
      <p:sp>
        <p:nvSpPr>
          <p:cNvPr id="722" name="Google Shape;722;p100"/>
          <p:cNvSpPr txBox="1"/>
          <p:nvPr>
            <p:ph idx="1" type="body"/>
          </p:nvPr>
        </p:nvSpPr>
        <p:spPr>
          <a:xfrm>
            <a:off x="194925" y="606425"/>
            <a:ext cx="8852100" cy="4537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solidFill>
                  <a:schemeClr val="dk2"/>
                </a:solidFill>
              </a:rPr>
              <a:t>Terapie</a:t>
            </a:r>
            <a:endParaRPr>
              <a:solidFill>
                <a:schemeClr val="dk2"/>
              </a:solidFill>
            </a:endParaRPr>
          </a:p>
          <a:p>
            <a:pPr indent="-361950" lvl="0" marL="457200" rtl="0" algn="l">
              <a:spcBef>
                <a:spcPts val="0"/>
              </a:spcBef>
              <a:spcAft>
                <a:spcPts val="0"/>
              </a:spcAft>
              <a:buSzPts val="2100"/>
              <a:buChar char="●"/>
            </a:pPr>
            <a:r>
              <a:rPr lang="sk"/>
              <a:t>dynamická dorzální dlaha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61950" lvl="0" marL="457200" rtl="0" algn="l">
              <a:spcBef>
                <a:spcPts val="0"/>
              </a:spcBef>
              <a:spcAft>
                <a:spcPts val="0"/>
              </a:spcAft>
              <a:buSzPts val="2100"/>
              <a:buChar char="●"/>
            </a:pPr>
            <a:r>
              <a:rPr lang="sk"/>
              <a:t>3-6T aktivní flexe v PIP 30st. 10x za hodinu</a:t>
            </a:r>
            <a:endParaRPr/>
          </a:p>
          <a:p>
            <a:pPr indent="-361950" lvl="0" marL="457200" rtl="0" algn="l">
              <a:spcBef>
                <a:spcPts val="0"/>
              </a:spcBef>
              <a:spcAft>
                <a:spcPts val="0"/>
              </a:spcAft>
              <a:buSzPts val="2100"/>
              <a:buChar char="●"/>
            </a:pPr>
            <a:r>
              <a:rPr lang="sk"/>
              <a:t>6-9T aktivní flexe PIP kl.60st.   </a:t>
            </a:r>
            <a:endParaRPr/>
          </a:p>
          <a:p>
            <a:pPr indent="0" lvl="0" marL="457200" rtl="0" algn="l">
              <a:spcBef>
                <a:spcPts val="0"/>
              </a:spcBef>
              <a:spcAft>
                <a:spcPts val="0"/>
              </a:spcAft>
              <a:buNone/>
            </a:pPr>
            <a:r>
              <a:t/>
            </a:r>
            <a:endParaRPr/>
          </a:p>
        </p:txBody>
      </p:sp>
      <p:pic>
        <p:nvPicPr>
          <p:cNvPr id="723" name="Google Shape;723;p100"/>
          <p:cNvPicPr preferRelativeResize="0"/>
          <p:nvPr/>
        </p:nvPicPr>
        <p:blipFill>
          <a:blip r:embed="rId3">
            <a:alphaModFix/>
          </a:blip>
          <a:stretch>
            <a:fillRect/>
          </a:stretch>
        </p:blipFill>
        <p:spPr>
          <a:xfrm>
            <a:off x="539550" y="1454475"/>
            <a:ext cx="5662850" cy="18734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10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extenzorů</a:t>
            </a:r>
            <a:endParaRPr/>
          </a:p>
        </p:txBody>
      </p:sp>
      <p:sp>
        <p:nvSpPr>
          <p:cNvPr id="729" name="Google Shape;729;p101"/>
          <p:cNvSpPr txBox="1"/>
          <p:nvPr>
            <p:ph idx="1" type="body"/>
          </p:nvPr>
        </p:nvSpPr>
        <p:spPr>
          <a:xfrm>
            <a:off x="522300" y="1113250"/>
            <a:ext cx="8064900" cy="40302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sk" sz="1800">
                <a:solidFill>
                  <a:schemeClr val="dk2"/>
                </a:solidFill>
              </a:rPr>
              <a:t>Terapie bez využití termoplastických dlah u otevřených poranění</a:t>
            </a:r>
            <a:endParaRPr sz="1800">
              <a:solidFill>
                <a:schemeClr val="dk2"/>
              </a:solidFill>
            </a:endParaRPr>
          </a:p>
          <a:p>
            <a:pPr indent="-342900" lvl="0" marL="457200" rtl="0" algn="l">
              <a:lnSpc>
                <a:spcPct val="150000"/>
              </a:lnSpc>
              <a:spcBef>
                <a:spcPts val="0"/>
              </a:spcBef>
              <a:spcAft>
                <a:spcPts val="0"/>
              </a:spcAft>
              <a:buSzPts val="1800"/>
              <a:buChar char="●"/>
            </a:pPr>
            <a:r>
              <a:rPr lang="sk" sz="1800"/>
              <a:t>Sádrová dlaha na 3 až 4 týdny </a:t>
            </a:r>
            <a:endParaRPr sz="1800"/>
          </a:p>
          <a:p>
            <a:pPr indent="-342900" lvl="0" marL="457200" rtl="0" algn="l">
              <a:lnSpc>
                <a:spcPct val="150000"/>
              </a:lnSpc>
              <a:spcBef>
                <a:spcPts val="0"/>
              </a:spcBef>
              <a:spcAft>
                <a:spcPts val="0"/>
              </a:spcAft>
              <a:buSzPts val="1800"/>
              <a:buChar char="●"/>
            </a:pPr>
            <a:r>
              <a:rPr lang="sk" sz="1800"/>
              <a:t>Kolem 3T aktivní cvičení MP a DIP kloubů </a:t>
            </a:r>
            <a:endParaRPr sz="1800"/>
          </a:p>
          <a:p>
            <a:pPr indent="-342900" lvl="0" marL="457200" rtl="0" algn="l">
              <a:lnSpc>
                <a:spcPct val="150000"/>
              </a:lnSpc>
              <a:spcBef>
                <a:spcPts val="0"/>
              </a:spcBef>
              <a:spcAft>
                <a:spcPts val="0"/>
              </a:spcAft>
              <a:buSzPts val="1800"/>
              <a:buChar char="●"/>
            </a:pPr>
            <a:r>
              <a:rPr lang="sk" sz="1800"/>
              <a:t>6.-8. aktivní cvičení MP a DIP kloubů společně s cvičením FLX a EXT v PIP kloubu </a:t>
            </a:r>
            <a:endParaRPr sz="1800"/>
          </a:p>
          <a:p>
            <a:pPr indent="-342900" lvl="0" marL="457200" rtl="0" algn="l">
              <a:lnSpc>
                <a:spcPct val="150000"/>
              </a:lnSpc>
              <a:spcBef>
                <a:spcPts val="0"/>
              </a:spcBef>
              <a:spcAft>
                <a:spcPts val="0"/>
              </a:spcAft>
              <a:buSzPts val="1800"/>
              <a:buChar char="●"/>
            </a:pPr>
            <a:r>
              <a:rPr lang="sk" sz="1800"/>
              <a:t>Snažíme se zvýšit rozsah do plné aktivní FLX a EXT v PIP kloubu</a:t>
            </a:r>
            <a:endParaRPr sz="1800"/>
          </a:p>
          <a:p>
            <a:pPr indent="-342900" lvl="0" marL="457200" rtl="0" algn="l">
              <a:lnSpc>
                <a:spcPct val="150000"/>
              </a:lnSpc>
              <a:spcBef>
                <a:spcPts val="0"/>
              </a:spcBef>
              <a:spcAft>
                <a:spcPts val="0"/>
              </a:spcAft>
              <a:buSzPts val="1800"/>
              <a:buChar char="●"/>
            </a:pPr>
            <a:r>
              <a:rPr lang="sk" sz="1800"/>
              <a:t>8.-12T začínáme s jemným odporovým cvičením </a:t>
            </a:r>
            <a:endParaRPr sz="1800"/>
          </a:p>
          <a:p>
            <a:pPr indent="-342900" lvl="0" marL="457200" rtl="0" algn="l">
              <a:lnSpc>
                <a:spcPct val="150000"/>
              </a:lnSpc>
              <a:spcBef>
                <a:spcPts val="0"/>
              </a:spcBef>
              <a:spcAft>
                <a:spcPts val="0"/>
              </a:spcAft>
              <a:buSzPts val="1800"/>
              <a:buChar char="●"/>
            </a:pPr>
            <a:r>
              <a:rPr lang="sk" sz="1800"/>
              <a:t>Pokud je nedostatečná EXT v PIP kloubu, pokračujeme s dlahováním PIP kloubu do extenze</a:t>
            </a:r>
            <a:endParaRPr sz="18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102"/>
          <p:cNvSpPr txBox="1"/>
          <p:nvPr>
            <p:ph type="title"/>
          </p:nvPr>
        </p:nvSpPr>
        <p:spPr>
          <a:xfrm>
            <a:off x="540000" y="107150"/>
            <a:ext cx="8064900" cy="515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extenzorů</a:t>
            </a:r>
            <a:endParaRPr/>
          </a:p>
        </p:txBody>
      </p:sp>
      <p:sp>
        <p:nvSpPr>
          <p:cNvPr id="735" name="Google Shape;735;p102"/>
          <p:cNvSpPr txBox="1"/>
          <p:nvPr>
            <p:ph idx="1" type="body"/>
          </p:nvPr>
        </p:nvSpPr>
        <p:spPr>
          <a:xfrm>
            <a:off x="540000" y="684575"/>
            <a:ext cx="8064900" cy="3689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Otevřená poranění v zóně IV</a:t>
            </a:r>
            <a:endParaRPr/>
          </a:p>
          <a:p>
            <a:pPr indent="0" lvl="0" marL="0" rtl="0" algn="l">
              <a:spcBef>
                <a:spcPts val="0"/>
              </a:spcBef>
              <a:spcAft>
                <a:spcPts val="0"/>
              </a:spcAft>
              <a:buNone/>
            </a:pPr>
            <a:r>
              <a:rPr lang="sk"/>
              <a:t>     </a:t>
            </a:r>
            <a:r>
              <a:rPr lang="sk">
                <a:solidFill>
                  <a:schemeClr val="dk2"/>
                </a:solidFill>
              </a:rPr>
              <a:t>0-6T</a:t>
            </a:r>
            <a:endParaRPr>
              <a:solidFill>
                <a:schemeClr val="dk2"/>
              </a:solidFill>
            </a:endParaRPr>
          </a:p>
          <a:p>
            <a:pPr indent="-361950" lvl="0" marL="457200" rtl="0" algn="l">
              <a:spcBef>
                <a:spcPts val="0"/>
              </a:spcBef>
              <a:spcAft>
                <a:spcPts val="0"/>
              </a:spcAft>
              <a:buSzPts val="2100"/>
              <a:buChar char="●"/>
            </a:pPr>
            <a:r>
              <a:rPr lang="sk"/>
              <a:t>klinicky podobný stav jako u zóny III</a:t>
            </a:r>
            <a:endParaRPr/>
          </a:p>
          <a:p>
            <a:pPr indent="-361950" lvl="0" marL="457200" rtl="0" algn="l">
              <a:spcBef>
                <a:spcPts val="0"/>
              </a:spcBef>
              <a:spcAft>
                <a:spcPts val="0"/>
              </a:spcAft>
              <a:buSzPts val="2100"/>
              <a:buChar char="●"/>
            </a:pPr>
            <a:r>
              <a:rPr lang="sk"/>
              <a:t>zásadní je správné chirurgické ošetření </a:t>
            </a:r>
            <a:endParaRPr/>
          </a:p>
          <a:p>
            <a:pPr indent="-361950" lvl="0" marL="457200" rtl="0" algn="l">
              <a:spcBef>
                <a:spcPts val="0"/>
              </a:spcBef>
              <a:spcAft>
                <a:spcPts val="0"/>
              </a:spcAft>
              <a:buSzPts val="2100"/>
              <a:buChar char="●"/>
            </a:pPr>
            <a:r>
              <a:rPr lang="sk"/>
              <a:t>volární dlaha na noc po dobu 6T</a:t>
            </a:r>
            <a:endParaRPr/>
          </a:p>
          <a:p>
            <a:pPr indent="-361950" lvl="0" marL="457200" rtl="0" algn="l">
              <a:spcBef>
                <a:spcPts val="0"/>
              </a:spcBef>
              <a:spcAft>
                <a:spcPts val="0"/>
              </a:spcAft>
              <a:buSzPts val="2100"/>
              <a:buChar char="●"/>
            </a:pPr>
            <a:r>
              <a:rPr lang="sk"/>
              <a:t>dlaha s volným MP kl. a zápěstím</a:t>
            </a:r>
            <a:endParaRPr/>
          </a:p>
          <a:p>
            <a:pPr indent="0" lvl="0" marL="0" rtl="0" algn="l">
              <a:spcBef>
                <a:spcPts val="0"/>
              </a:spcBef>
              <a:spcAft>
                <a:spcPts val="0"/>
              </a:spcAft>
              <a:buNone/>
            </a:pPr>
            <a:r>
              <a:rPr lang="sk"/>
              <a:t>      </a:t>
            </a:r>
            <a:r>
              <a:rPr lang="sk">
                <a:solidFill>
                  <a:schemeClr val="dk2"/>
                </a:solidFill>
              </a:rPr>
              <a:t>6-12T</a:t>
            </a:r>
            <a:endParaRPr>
              <a:solidFill>
                <a:schemeClr val="dk2"/>
              </a:solidFill>
            </a:endParaRPr>
          </a:p>
          <a:p>
            <a:pPr indent="-361950" lvl="0" marL="457200" rtl="0" algn="l">
              <a:spcBef>
                <a:spcPts val="0"/>
              </a:spcBef>
              <a:spcAft>
                <a:spcPts val="0"/>
              </a:spcAft>
              <a:buClr>
                <a:schemeClr val="dk1"/>
              </a:buClr>
              <a:buSzPts val="2100"/>
              <a:buChar char="●"/>
            </a:pPr>
            <a:r>
              <a:rPr lang="sk"/>
              <a:t>“tendon glide exercises”</a:t>
            </a:r>
            <a:endParaRPr/>
          </a:p>
        </p:txBody>
      </p:sp>
      <p:pic>
        <p:nvPicPr>
          <p:cNvPr id="736" name="Google Shape;736;p102"/>
          <p:cNvPicPr preferRelativeResize="0"/>
          <p:nvPr/>
        </p:nvPicPr>
        <p:blipFill>
          <a:blip r:embed="rId3">
            <a:alphaModFix/>
          </a:blip>
          <a:stretch>
            <a:fillRect/>
          </a:stretch>
        </p:blipFill>
        <p:spPr>
          <a:xfrm>
            <a:off x="4284213" y="3192875"/>
            <a:ext cx="1819275" cy="11811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103"/>
          <p:cNvSpPr txBox="1"/>
          <p:nvPr>
            <p:ph type="title"/>
          </p:nvPr>
        </p:nvSpPr>
        <p:spPr>
          <a:xfrm>
            <a:off x="540000" y="151575"/>
            <a:ext cx="8064900" cy="47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extenzorů</a:t>
            </a:r>
            <a:endParaRPr/>
          </a:p>
        </p:txBody>
      </p:sp>
      <p:sp>
        <p:nvSpPr>
          <p:cNvPr id="742" name="Google Shape;742;p103"/>
          <p:cNvSpPr txBox="1"/>
          <p:nvPr>
            <p:ph idx="1" type="body"/>
          </p:nvPr>
        </p:nvSpPr>
        <p:spPr>
          <a:xfrm>
            <a:off x="540000" y="764525"/>
            <a:ext cx="8064900" cy="36096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sk">
                <a:solidFill>
                  <a:schemeClr val="dk2"/>
                </a:solidFill>
              </a:rPr>
              <a:t>Otevřená poranění v zóně V</a:t>
            </a:r>
            <a:endParaRPr>
              <a:solidFill>
                <a:schemeClr val="dk2"/>
              </a:solidFill>
            </a:endParaRPr>
          </a:p>
          <a:p>
            <a:pPr indent="-361950" lvl="0" marL="457200" rtl="0" algn="l">
              <a:lnSpc>
                <a:spcPct val="150000"/>
              </a:lnSpc>
              <a:spcBef>
                <a:spcPts val="0"/>
              </a:spcBef>
              <a:spcAft>
                <a:spcPts val="0"/>
              </a:spcAft>
              <a:buSzPts val="2100"/>
              <a:buChar char="●"/>
            </a:pPr>
            <a:r>
              <a:rPr lang="sk"/>
              <a:t>chirurgické ošetření</a:t>
            </a:r>
            <a:endParaRPr/>
          </a:p>
          <a:p>
            <a:pPr indent="-361950" lvl="0" marL="457200" rtl="0" algn="l">
              <a:lnSpc>
                <a:spcPct val="150000"/>
              </a:lnSpc>
              <a:spcBef>
                <a:spcPts val="0"/>
              </a:spcBef>
              <a:spcAft>
                <a:spcPts val="0"/>
              </a:spcAft>
              <a:buSzPts val="2100"/>
              <a:buChar char="●"/>
            </a:pPr>
            <a:r>
              <a:rPr lang="sk"/>
              <a:t>3T dlaha v EXT MCP s volným PIP a DIP</a:t>
            </a:r>
            <a:endParaRPr/>
          </a:p>
          <a:p>
            <a:pPr indent="-361950" lvl="0" marL="457200" rtl="0" algn="l">
              <a:lnSpc>
                <a:spcPct val="150000"/>
              </a:lnSpc>
              <a:spcBef>
                <a:spcPts val="0"/>
              </a:spcBef>
              <a:spcAft>
                <a:spcPts val="0"/>
              </a:spcAft>
              <a:buSzPts val="2100"/>
              <a:buChar char="●"/>
            </a:pPr>
            <a:r>
              <a:rPr lang="sk"/>
              <a:t>3T- 6T dynamická dlaha,která umožní pohyb i do FL v MCP</a:t>
            </a:r>
            <a:endParaRPr/>
          </a:p>
          <a:p>
            <a:pPr indent="-361950" lvl="0" marL="457200" rtl="0" algn="l">
              <a:lnSpc>
                <a:spcPct val="150000"/>
              </a:lnSpc>
              <a:spcBef>
                <a:spcPts val="0"/>
              </a:spcBef>
              <a:spcAft>
                <a:spcPts val="0"/>
              </a:spcAft>
              <a:buSzPts val="2100"/>
              <a:buChar char="●"/>
            </a:pPr>
            <a:r>
              <a:rPr lang="sk"/>
              <a:t>na noc statická odpočinková dlaha</a:t>
            </a:r>
            <a:endParaRPr/>
          </a:p>
          <a:p>
            <a:pPr indent="-361950" lvl="0" marL="457200" rtl="0" algn="l">
              <a:lnSpc>
                <a:spcPct val="150000"/>
              </a:lnSpc>
              <a:spcBef>
                <a:spcPts val="0"/>
              </a:spcBef>
              <a:spcAft>
                <a:spcPts val="0"/>
              </a:spcAft>
              <a:buSzPts val="2100"/>
              <a:buChar char="●"/>
            </a:pPr>
            <a:r>
              <a:rPr lang="sk"/>
              <a:t>10x/H  flexe aktivně,extenze pasivně,</a:t>
            </a:r>
            <a:endParaRPr/>
          </a:p>
          <a:p>
            <a:pPr indent="0" lvl="0" marL="0" rtl="0" algn="l">
              <a:lnSpc>
                <a:spcPct val="150000"/>
              </a:lnSpc>
              <a:spcBef>
                <a:spcPts val="0"/>
              </a:spcBef>
              <a:spcAft>
                <a:spcPts val="0"/>
              </a:spcAft>
              <a:buNone/>
            </a:pPr>
            <a:r>
              <a:rPr lang="sk"/>
              <a:t>začíná se na 30st. a postupně se zvyšuje rozsah</a:t>
            </a:r>
            <a:endParaRPr/>
          </a:p>
          <a:p>
            <a:pPr indent="-361950" lvl="0" marL="457200" rtl="0" algn="l">
              <a:lnSpc>
                <a:spcPct val="150000"/>
              </a:lnSpc>
              <a:spcBef>
                <a:spcPts val="0"/>
              </a:spcBef>
              <a:spcAft>
                <a:spcPts val="0"/>
              </a:spcAft>
              <a:buSzPts val="2100"/>
              <a:buChar char="●"/>
            </a:pPr>
            <a:r>
              <a:rPr lang="sk"/>
              <a:t>plná zátěž postupně od 12T</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10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extenzorů</a:t>
            </a:r>
            <a:endParaRPr/>
          </a:p>
        </p:txBody>
      </p:sp>
      <p:sp>
        <p:nvSpPr>
          <p:cNvPr id="748" name="Google Shape;748;p10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sk">
                <a:solidFill>
                  <a:schemeClr val="dk2"/>
                </a:solidFill>
              </a:rPr>
              <a:t>Otevřená poranění v zóně VI</a:t>
            </a:r>
            <a:endParaRPr/>
          </a:p>
          <a:p>
            <a:pPr indent="-361950" lvl="0" marL="457200" rtl="0" algn="l">
              <a:lnSpc>
                <a:spcPct val="150000"/>
              </a:lnSpc>
              <a:spcBef>
                <a:spcPts val="0"/>
              </a:spcBef>
              <a:spcAft>
                <a:spcPts val="0"/>
              </a:spcAft>
              <a:buSzPts val="2100"/>
              <a:buChar char="●"/>
            </a:pPr>
            <a:r>
              <a:rPr lang="sk"/>
              <a:t>0-6T - dynamická dlaha s fixací zápěstí s aktivní flexí v MCP a pasivní EXT.</a:t>
            </a:r>
            <a:endParaRPr/>
          </a:p>
          <a:p>
            <a:pPr indent="-361950" lvl="0" marL="457200" rtl="0" algn="l">
              <a:lnSpc>
                <a:spcPct val="150000"/>
              </a:lnSpc>
              <a:spcBef>
                <a:spcPts val="0"/>
              </a:spcBef>
              <a:spcAft>
                <a:spcPts val="0"/>
              </a:spcAft>
              <a:buSzPts val="2100"/>
              <a:buChar char="●"/>
            </a:pPr>
            <a:r>
              <a:rPr lang="sk"/>
              <a:t>Statická dlaha v EXT na noc</a:t>
            </a:r>
            <a:endParaRPr/>
          </a:p>
          <a:p>
            <a:pPr indent="-361950" lvl="0" marL="457200" rtl="0" algn="l">
              <a:lnSpc>
                <a:spcPct val="150000"/>
              </a:lnSpc>
              <a:spcBef>
                <a:spcPts val="0"/>
              </a:spcBef>
              <a:spcAft>
                <a:spcPts val="0"/>
              </a:spcAft>
              <a:buSzPts val="2100"/>
              <a:buChar char="●"/>
            </a:pPr>
            <a:r>
              <a:rPr lang="sk"/>
              <a:t>kinezioterapie jako u předchozích</a:t>
            </a:r>
            <a:endParaRPr/>
          </a:p>
          <a:p>
            <a:pPr indent="-361950" lvl="0" marL="457200" rtl="0" algn="l">
              <a:lnSpc>
                <a:spcPct val="150000"/>
              </a:lnSpc>
              <a:spcBef>
                <a:spcPts val="0"/>
              </a:spcBef>
              <a:spcAft>
                <a:spcPts val="0"/>
              </a:spcAft>
              <a:buSzPts val="2100"/>
              <a:buChar char="●"/>
            </a:pPr>
            <a:r>
              <a:rPr lang="sk"/>
              <a:t>plná zátěž po 12T</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105"/>
          <p:cNvSpPr txBox="1"/>
          <p:nvPr>
            <p:ph type="title"/>
          </p:nvPr>
        </p:nvSpPr>
        <p:spPr>
          <a:xfrm>
            <a:off x="540000" y="133800"/>
            <a:ext cx="8064900" cy="40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extenzorů</a:t>
            </a:r>
            <a:endParaRPr/>
          </a:p>
          <a:p>
            <a:pPr indent="0" lvl="0" marL="0" rtl="0" algn="l">
              <a:spcBef>
                <a:spcPts val="0"/>
              </a:spcBef>
              <a:spcAft>
                <a:spcPts val="0"/>
              </a:spcAft>
              <a:buNone/>
            </a:pPr>
            <a:r>
              <a:t/>
            </a:r>
            <a:endParaRPr/>
          </a:p>
        </p:txBody>
      </p:sp>
      <p:sp>
        <p:nvSpPr>
          <p:cNvPr id="754" name="Google Shape;754;p105"/>
          <p:cNvSpPr txBox="1"/>
          <p:nvPr>
            <p:ph idx="1" type="body"/>
          </p:nvPr>
        </p:nvSpPr>
        <p:spPr>
          <a:xfrm>
            <a:off x="539550" y="780300"/>
            <a:ext cx="8064900" cy="3582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solidFill>
                  <a:schemeClr val="dk2"/>
                </a:solidFill>
              </a:rPr>
              <a:t>Otevřená poranění v zóně VII</a:t>
            </a:r>
            <a:endParaRPr>
              <a:solidFill>
                <a:schemeClr val="dk2"/>
              </a:solidFill>
            </a:endParaRPr>
          </a:p>
          <a:p>
            <a:pPr indent="-361950" lvl="0" marL="457200" rtl="0" algn="l">
              <a:spcBef>
                <a:spcPts val="0"/>
              </a:spcBef>
              <a:spcAft>
                <a:spcPts val="0"/>
              </a:spcAft>
              <a:buSzPts val="2100"/>
              <a:buChar char="●"/>
            </a:pPr>
            <a:r>
              <a:rPr lang="sk"/>
              <a:t>0-6T: dynamické dlahování - den, FL zápěstí do 15st,MP 0 st, IP volné pro flexy i extenzi</a:t>
            </a:r>
            <a:endParaRPr/>
          </a:p>
          <a:p>
            <a:pPr indent="-361950" lvl="0" marL="457200" rtl="0" algn="l">
              <a:spcBef>
                <a:spcPts val="0"/>
              </a:spcBef>
              <a:spcAft>
                <a:spcPts val="0"/>
              </a:spcAft>
              <a:buSzPts val="2100"/>
              <a:buChar char="●"/>
            </a:pPr>
            <a:r>
              <a:rPr lang="sk"/>
              <a:t>statická odpočinková dlaha – noc</a:t>
            </a:r>
            <a:endParaRPr/>
          </a:p>
          <a:p>
            <a:pPr indent="-361950" lvl="0" marL="457200" rtl="0" algn="l">
              <a:spcBef>
                <a:spcPts val="0"/>
              </a:spcBef>
              <a:spcAft>
                <a:spcPts val="0"/>
              </a:spcAft>
              <a:buSzPts val="2100"/>
              <a:buChar char="●"/>
            </a:pPr>
            <a:r>
              <a:rPr lang="sk"/>
              <a:t>od 12T plná zátěž</a:t>
            </a:r>
            <a:endParaRPr/>
          </a:p>
          <a:p>
            <a:pPr indent="0" lvl="0" marL="0" rtl="0" algn="l">
              <a:spcBef>
                <a:spcPts val="0"/>
              </a:spcBef>
              <a:spcAft>
                <a:spcPts val="0"/>
              </a:spcAft>
              <a:buNone/>
            </a:pPr>
            <a:r>
              <a:rPr lang="sk">
                <a:solidFill>
                  <a:schemeClr val="dk2"/>
                </a:solidFill>
              </a:rPr>
              <a:t>Otevřená poranění v zóně VIII</a:t>
            </a:r>
            <a:endParaRPr>
              <a:solidFill>
                <a:schemeClr val="dk2"/>
              </a:solidFill>
            </a:endParaRPr>
          </a:p>
          <a:p>
            <a:pPr indent="-361950" lvl="0" marL="457200" rtl="0" algn="l">
              <a:spcBef>
                <a:spcPts val="0"/>
              </a:spcBef>
              <a:spcAft>
                <a:spcPts val="0"/>
              </a:spcAft>
              <a:buSzPts val="2100"/>
              <a:buChar char="●"/>
            </a:pPr>
            <a:r>
              <a:rPr lang="sk"/>
              <a:t>zasahuje na předloktí důsledně dlahovat do extenze, aby nedošlo k prodloužení šlach- neschopnost plné extenze v MCP kl.</a:t>
            </a:r>
            <a:endParaRPr/>
          </a:p>
          <a:p>
            <a:pPr indent="-361950" lvl="0" marL="457200" rtl="0" algn="l">
              <a:spcBef>
                <a:spcPts val="0"/>
              </a:spcBef>
              <a:spcAft>
                <a:spcPts val="0"/>
              </a:spcAft>
              <a:buSzPts val="2100"/>
              <a:buChar char="●"/>
            </a:pPr>
            <a:r>
              <a:rPr lang="sk"/>
              <a:t>dlahování a režim jako u předchozího</a:t>
            </a:r>
            <a:endParaRPr/>
          </a:p>
          <a:p>
            <a:pPr indent="0" lvl="0" marL="457200" rtl="0" algn="l">
              <a:spcBef>
                <a:spcPts val="0"/>
              </a:spcBef>
              <a:spcAft>
                <a:spcPts val="0"/>
              </a:spcAft>
              <a:buNone/>
            </a:pPr>
            <a:r>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10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extenzorů</a:t>
            </a:r>
            <a:endParaRPr/>
          </a:p>
        </p:txBody>
      </p:sp>
      <p:sp>
        <p:nvSpPr>
          <p:cNvPr id="760" name="Google Shape;760;p10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sk">
                <a:solidFill>
                  <a:schemeClr val="dk2"/>
                </a:solidFill>
              </a:rPr>
              <a:t>Poranění dlouhé šlachy extenzoru palce v zóně T1-T3</a:t>
            </a:r>
            <a:endParaRPr>
              <a:solidFill>
                <a:schemeClr val="dk2"/>
              </a:solidFill>
            </a:endParaRPr>
          </a:p>
          <a:p>
            <a:pPr indent="-361950" lvl="0" marL="457200" rtl="0" algn="l">
              <a:lnSpc>
                <a:spcPct val="150000"/>
              </a:lnSpc>
              <a:spcBef>
                <a:spcPts val="0"/>
              </a:spcBef>
              <a:spcAft>
                <a:spcPts val="0"/>
              </a:spcAft>
              <a:buSzPts val="2100"/>
              <a:buChar char="●"/>
            </a:pPr>
            <a:r>
              <a:rPr lang="sk"/>
              <a:t>0-2T statická dlaha v EXT a ABD palce</a:t>
            </a:r>
            <a:endParaRPr/>
          </a:p>
          <a:p>
            <a:pPr indent="-361950" lvl="0" marL="457200" rtl="0" algn="l">
              <a:lnSpc>
                <a:spcPct val="150000"/>
              </a:lnSpc>
              <a:spcBef>
                <a:spcPts val="0"/>
              </a:spcBef>
              <a:spcAft>
                <a:spcPts val="0"/>
              </a:spcAft>
              <a:buSzPts val="2100"/>
              <a:buChar char="●"/>
            </a:pPr>
            <a:r>
              <a:rPr lang="sk"/>
              <a:t>3-6T dynamická dlaha</a:t>
            </a:r>
            <a:endParaRPr/>
          </a:p>
          <a:p>
            <a:pPr indent="0" lvl="0" marL="0" rtl="0" algn="l">
              <a:lnSpc>
                <a:spcPct val="150000"/>
              </a:lnSpc>
              <a:spcBef>
                <a:spcPts val="0"/>
              </a:spcBef>
              <a:spcAft>
                <a:spcPts val="0"/>
              </a:spcAft>
              <a:buNone/>
            </a:pPr>
            <a:r>
              <a:rPr lang="sk">
                <a:solidFill>
                  <a:schemeClr val="dk2"/>
                </a:solidFill>
              </a:rPr>
              <a:t>Poranění dlouhé šlachy extenzoru palce v zoně T4</a:t>
            </a:r>
            <a:endParaRPr>
              <a:solidFill>
                <a:schemeClr val="dk2"/>
              </a:solidFill>
            </a:endParaRPr>
          </a:p>
          <a:p>
            <a:pPr indent="-361950" lvl="0" marL="457200" rtl="0" algn="l">
              <a:lnSpc>
                <a:spcPct val="150000"/>
              </a:lnSpc>
              <a:spcBef>
                <a:spcPts val="0"/>
              </a:spcBef>
              <a:spcAft>
                <a:spcPts val="0"/>
              </a:spcAft>
              <a:buSzPts val="2100"/>
              <a:buChar char="●"/>
            </a:pPr>
            <a:r>
              <a:rPr lang="sk"/>
              <a:t>terapie obdobná jako u tříčlánkových prstů</a:t>
            </a:r>
            <a:endParaRPr/>
          </a:p>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t/>
            </a:r>
            <a:endParaRPr>
              <a:solidFill>
                <a:schemeClr val="dk2"/>
              </a:solidFill>
            </a:endParaRPr>
          </a:p>
          <a:p>
            <a:pPr indent="0" lvl="0" marL="0" rtl="0" algn="l">
              <a:lnSpc>
                <a:spcPct val="150000"/>
              </a:lnSpc>
              <a:spcBef>
                <a:spcPts val="0"/>
              </a:spcBef>
              <a:spcAft>
                <a:spcPts val="0"/>
              </a:spcAft>
              <a:buNone/>
            </a:pPr>
            <a:r>
              <a:t/>
            </a:r>
            <a:endParaRPr>
              <a:solidFill>
                <a:schemeClr val="dk2"/>
              </a:solidFill>
            </a:endParaRPr>
          </a:p>
          <a:p>
            <a:pPr indent="0" lvl="0" marL="0" rtl="0" algn="l">
              <a:lnSpc>
                <a:spcPct val="150000"/>
              </a:lnSpc>
              <a:spcBef>
                <a:spcPts val="0"/>
              </a:spcBef>
              <a:spcAft>
                <a:spcPts val="0"/>
              </a:spcAft>
              <a:buNone/>
            </a:pPr>
            <a:r>
              <a:t/>
            </a:r>
            <a:endParaRPr>
              <a:solidFill>
                <a:schemeClr val="dk2"/>
              </a:solidFill>
            </a:endParaRPr>
          </a:p>
          <a:p>
            <a:pPr indent="0" lvl="0" marL="0" rtl="0" algn="l">
              <a:lnSpc>
                <a:spcPct val="150000"/>
              </a:lnSpc>
              <a:spcBef>
                <a:spcPts val="0"/>
              </a:spcBef>
              <a:spcAft>
                <a:spcPts val="0"/>
              </a:spcAft>
              <a:buNone/>
            </a:pPr>
            <a:r>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10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flexorů</a:t>
            </a:r>
            <a:endParaRPr/>
          </a:p>
        </p:txBody>
      </p:sp>
      <p:sp>
        <p:nvSpPr>
          <p:cNvPr id="766" name="Google Shape;766;p107"/>
          <p:cNvSpPr txBox="1"/>
          <p:nvPr>
            <p:ph idx="1" type="body"/>
          </p:nvPr>
        </p:nvSpPr>
        <p:spPr>
          <a:xfrm>
            <a:off x="540000" y="1031700"/>
            <a:ext cx="8064900" cy="4000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solidFill>
                  <a:schemeClr val="dk2"/>
                </a:solidFill>
              </a:rPr>
              <a:t>1</a:t>
            </a:r>
            <a:r>
              <a:rPr lang="sk">
                <a:solidFill>
                  <a:schemeClr val="dk2"/>
                </a:solidFill>
              </a:rPr>
              <a:t>.zóna</a:t>
            </a:r>
            <a:r>
              <a:rPr lang="sk"/>
              <a:t>- bývá poraněný hluboký flexor</a:t>
            </a:r>
            <a:endParaRPr/>
          </a:p>
          <a:p>
            <a:pPr indent="0" lvl="0" marL="0" rtl="0" algn="l">
              <a:spcBef>
                <a:spcPts val="0"/>
              </a:spcBef>
              <a:spcAft>
                <a:spcPts val="0"/>
              </a:spcAft>
              <a:buNone/>
            </a:pPr>
            <a:r>
              <a:rPr lang="sk">
                <a:solidFill>
                  <a:schemeClr val="dk2"/>
                </a:solidFill>
              </a:rPr>
              <a:t>2.zóna- </a:t>
            </a:r>
            <a:r>
              <a:rPr lang="sk">
                <a:solidFill>
                  <a:srgbClr val="222222"/>
                </a:solidFill>
              </a:rPr>
              <a:t>“no man s land” může být poraněný FDP,FDS,poutka..</a:t>
            </a:r>
            <a:endParaRPr>
              <a:solidFill>
                <a:srgbClr val="222222"/>
              </a:solidFill>
            </a:endParaRPr>
          </a:p>
          <a:p>
            <a:pPr indent="0" lvl="0" marL="0" rtl="0" algn="l">
              <a:spcBef>
                <a:spcPts val="0"/>
              </a:spcBef>
              <a:spcAft>
                <a:spcPts val="0"/>
              </a:spcAft>
              <a:buNone/>
            </a:pPr>
            <a:r>
              <a:rPr lang="sk">
                <a:solidFill>
                  <a:schemeClr val="dk2"/>
                </a:solidFill>
              </a:rPr>
              <a:t>3.zóna- </a:t>
            </a:r>
            <a:r>
              <a:rPr lang="sk"/>
              <a:t>šlachy náchylné k adhezím</a:t>
            </a:r>
            <a:endParaRPr/>
          </a:p>
          <a:p>
            <a:pPr indent="0" lvl="0" marL="0" rtl="0" algn="l">
              <a:spcBef>
                <a:spcPts val="0"/>
              </a:spcBef>
              <a:spcAft>
                <a:spcPts val="0"/>
              </a:spcAft>
              <a:buNone/>
            </a:pPr>
            <a:r>
              <a:rPr lang="sk">
                <a:solidFill>
                  <a:schemeClr val="dk2"/>
                </a:solidFill>
              </a:rPr>
              <a:t>4.zóna</a:t>
            </a:r>
            <a:r>
              <a:rPr lang="sk"/>
              <a:t>- oblast karpálního tunelu</a:t>
            </a:r>
            <a:endParaRPr/>
          </a:p>
          <a:p>
            <a:pPr indent="0" lvl="0" marL="0" rtl="0" algn="l">
              <a:spcBef>
                <a:spcPts val="0"/>
              </a:spcBef>
              <a:spcAft>
                <a:spcPts val="0"/>
              </a:spcAft>
              <a:buNone/>
            </a:pPr>
            <a:r>
              <a:rPr lang="sk">
                <a:solidFill>
                  <a:schemeClr val="dk2"/>
                </a:solidFill>
              </a:rPr>
              <a:t>5.zóna</a:t>
            </a:r>
            <a:r>
              <a:rPr lang="sk"/>
              <a:t>- adheze, ale tuková tkáň, enáze ovlivnitelné</a:t>
            </a:r>
            <a:endParaRPr/>
          </a:p>
          <a:p>
            <a:pPr indent="0" lvl="0" marL="0" rtl="0" algn="l">
              <a:spcBef>
                <a:spcPts val="0"/>
              </a:spcBef>
              <a:spcAft>
                <a:spcPts val="0"/>
              </a:spcAft>
              <a:buNone/>
            </a:pPr>
            <a:r>
              <a:t/>
            </a:r>
            <a:endParaRPr/>
          </a:p>
          <a:p>
            <a:pPr indent="0" lvl="0" marL="0" rtl="0" algn="l">
              <a:spcBef>
                <a:spcPts val="0"/>
              </a:spcBef>
              <a:spcAft>
                <a:spcPts val="0"/>
              </a:spcAft>
              <a:buNone/>
            </a:pPr>
            <a:r>
              <a:rPr b="1" lang="sk"/>
              <a:t>GAPPING - </a:t>
            </a:r>
            <a:r>
              <a:rPr lang="sk"/>
              <a:t>při aktivním záběru za operovanou šlachu rozestup konců operované šlachy- špatná sutura,předčasná zátěž</a:t>
            </a:r>
            <a:endParaRPr/>
          </a:p>
          <a:p>
            <a:pPr indent="0" lvl="0" marL="0" rtl="0" algn="l">
              <a:spcBef>
                <a:spcPts val="0"/>
              </a:spcBef>
              <a:spcAft>
                <a:spcPts val="0"/>
              </a:spcAft>
              <a:buNone/>
            </a:pPr>
            <a:r>
              <a:t/>
            </a:r>
            <a:endParaRPr>
              <a:solidFill>
                <a:schemeClr val="dk2"/>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108"/>
          <p:cNvSpPr txBox="1"/>
          <p:nvPr>
            <p:ph type="title"/>
          </p:nvPr>
        </p:nvSpPr>
        <p:spPr>
          <a:xfrm>
            <a:off x="540000" y="136925"/>
            <a:ext cx="8064900" cy="741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flexorů</a:t>
            </a:r>
            <a:endParaRPr/>
          </a:p>
          <a:p>
            <a:pPr indent="0" lvl="0" marL="0" rtl="0" algn="l">
              <a:spcBef>
                <a:spcPts val="0"/>
              </a:spcBef>
              <a:spcAft>
                <a:spcPts val="0"/>
              </a:spcAft>
              <a:buNone/>
            </a:pPr>
            <a:r>
              <a:t/>
            </a:r>
            <a:endParaRPr/>
          </a:p>
        </p:txBody>
      </p:sp>
      <p:sp>
        <p:nvSpPr>
          <p:cNvPr id="772" name="Google Shape;772;p108"/>
          <p:cNvSpPr txBox="1"/>
          <p:nvPr>
            <p:ph idx="1" type="body"/>
          </p:nvPr>
        </p:nvSpPr>
        <p:spPr>
          <a:xfrm>
            <a:off x="460400" y="1004400"/>
            <a:ext cx="8064900" cy="34392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AutoNum type="alphaUcParenR"/>
            </a:pPr>
            <a:r>
              <a:rPr b="1" lang="sk"/>
              <a:t>dlahování a časná pasivní mobilizace (EPM EarlyPasiveMotion</a:t>
            </a:r>
            <a:r>
              <a:rPr lang="sk"/>
              <a:t>))</a:t>
            </a:r>
            <a:endParaRPr/>
          </a:p>
          <a:p>
            <a:pPr indent="-361950" lvl="0" marL="457200" rtl="0" algn="l">
              <a:spcBef>
                <a:spcPts val="0"/>
              </a:spcBef>
              <a:spcAft>
                <a:spcPts val="0"/>
              </a:spcAft>
              <a:buSzPts val="2100"/>
              <a:buChar char="●"/>
            </a:pPr>
            <a:r>
              <a:rPr lang="sk"/>
              <a:t>zápěstí FL 10-30st, MCP FL 70st, plná EXT IP</a:t>
            </a:r>
            <a:endParaRPr/>
          </a:p>
          <a:p>
            <a:pPr indent="-361950" lvl="0" marL="457200" rtl="0" algn="l">
              <a:spcBef>
                <a:spcPts val="0"/>
              </a:spcBef>
              <a:spcAft>
                <a:spcPts val="0"/>
              </a:spcAft>
              <a:buSzPts val="2100"/>
              <a:buChar char="●"/>
            </a:pPr>
            <a:r>
              <a:rPr lang="sk"/>
              <a:t>možné využití dynam. dlahy z dorzální strany ruky</a:t>
            </a:r>
            <a:endParaRPr/>
          </a:p>
          <a:p>
            <a:pPr indent="0" lvl="0" marL="457200" rtl="0" algn="l">
              <a:spcBef>
                <a:spcPts val="0"/>
              </a:spcBef>
              <a:spcAft>
                <a:spcPts val="0"/>
              </a:spcAft>
              <a:buNone/>
            </a:pPr>
            <a:r>
              <a:rPr lang="sk"/>
              <a:t>přes pružný tah prsty do FL pasivně,aktivně limitované EXT přes odpor gumiček</a:t>
            </a:r>
            <a:endParaRPr/>
          </a:p>
          <a:p>
            <a:pPr indent="0" lvl="0" marL="457200" rtl="0" algn="l">
              <a:spcBef>
                <a:spcPts val="0"/>
              </a:spcBef>
              <a:spcAft>
                <a:spcPts val="0"/>
              </a:spcAft>
              <a:buNone/>
            </a:pPr>
            <a:r>
              <a:rPr lang="sk"/>
              <a:t>CAVE děti a nespolupracující dospělí</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Articulationes manus</a:t>
            </a:r>
            <a:endParaRPr/>
          </a:p>
        </p:txBody>
      </p:sp>
      <p:sp>
        <p:nvSpPr>
          <p:cNvPr id="191" name="Google Shape;191;p28"/>
          <p:cNvSpPr txBox="1"/>
          <p:nvPr>
            <p:ph idx="1" type="body"/>
          </p:nvPr>
        </p:nvSpPr>
        <p:spPr>
          <a:xfrm>
            <a:off x="540000" y="1113250"/>
            <a:ext cx="4583700" cy="3605400"/>
          </a:xfrm>
          <a:prstGeom prst="rect">
            <a:avLst/>
          </a:prstGeom>
        </p:spPr>
        <p:txBody>
          <a:bodyPr anchorCtr="0" anchor="t" bIns="0" lIns="0" spcFirstLastPara="1" rIns="0" wrap="square" tIns="0">
            <a:noAutofit/>
          </a:bodyPr>
          <a:lstStyle/>
          <a:p>
            <a:pPr indent="0" lvl="0" marL="0" rtl="0" algn="l">
              <a:lnSpc>
                <a:spcPct val="95000"/>
              </a:lnSpc>
              <a:spcBef>
                <a:spcPts val="0"/>
              </a:spcBef>
              <a:spcAft>
                <a:spcPts val="0"/>
              </a:spcAft>
              <a:buClr>
                <a:schemeClr val="dk1"/>
              </a:buClr>
              <a:buSzPts val="1100"/>
              <a:buFont typeface="Arial"/>
              <a:buNone/>
            </a:pPr>
            <a:r>
              <a:rPr lang="sk" sz="1900"/>
              <a:t>1. art. radiocarpalis</a:t>
            </a:r>
            <a:endParaRPr sz="1900"/>
          </a:p>
          <a:p>
            <a:pPr indent="0" lvl="0" marL="0" rtl="0" algn="l">
              <a:lnSpc>
                <a:spcPct val="95000"/>
              </a:lnSpc>
              <a:spcBef>
                <a:spcPts val="200"/>
              </a:spcBef>
              <a:spcAft>
                <a:spcPts val="0"/>
              </a:spcAft>
              <a:buClr>
                <a:schemeClr val="dk1"/>
              </a:buClr>
              <a:buSzPts val="1100"/>
              <a:buFont typeface="Arial"/>
              <a:buNone/>
            </a:pPr>
            <a:r>
              <a:rPr lang="sk" sz="1900"/>
              <a:t>2. art. mediocarpalis</a:t>
            </a:r>
            <a:endParaRPr sz="1900"/>
          </a:p>
          <a:p>
            <a:pPr indent="0" lvl="0" marL="0" rtl="0" algn="l">
              <a:lnSpc>
                <a:spcPct val="95000"/>
              </a:lnSpc>
              <a:spcBef>
                <a:spcPts val="200"/>
              </a:spcBef>
              <a:spcAft>
                <a:spcPts val="0"/>
              </a:spcAft>
              <a:buClr>
                <a:schemeClr val="dk1"/>
              </a:buClr>
              <a:buSzPts val="1100"/>
              <a:buFont typeface="Arial"/>
              <a:buNone/>
            </a:pPr>
            <a:r>
              <a:rPr lang="sk" sz="1900"/>
              <a:t>3. art. carpometacarpalis</a:t>
            </a:r>
            <a:endParaRPr sz="1900"/>
          </a:p>
          <a:p>
            <a:pPr indent="0" lvl="0" marL="0" rtl="0" algn="l">
              <a:lnSpc>
                <a:spcPct val="95000"/>
              </a:lnSpc>
              <a:spcBef>
                <a:spcPts val="200"/>
              </a:spcBef>
              <a:spcAft>
                <a:spcPts val="0"/>
              </a:spcAft>
              <a:buClr>
                <a:schemeClr val="dk1"/>
              </a:buClr>
              <a:buSzPts val="1100"/>
              <a:buFont typeface="Arial"/>
              <a:buNone/>
            </a:pPr>
            <a:r>
              <a:rPr lang="sk" sz="1900"/>
              <a:t>4. art. carpometacarpalis pollicis</a:t>
            </a:r>
            <a:endParaRPr sz="1900"/>
          </a:p>
          <a:p>
            <a:pPr indent="0" lvl="0" marL="0" rtl="0" algn="l">
              <a:lnSpc>
                <a:spcPct val="95000"/>
              </a:lnSpc>
              <a:spcBef>
                <a:spcPts val="200"/>
              </a:spcBef>
              <a:spcAft>
                <a:spcPts val="0"/>
              </a:spcAft>
              <a:buClr>
                <a:schemeClr val="dk1"/>
              </a:buClr>
              <a:buSzPts val="1100"/>
              <a:buFont typeface="Arial"/>
              <a:buNone/>
            </a:pPr>
            <a:r>
              <a:rPr lang="sk" sz="1900"/>
              <a:t>5. artt. metacarpophalangeales</a:t>
            </a:r>
            <a:endParaRPr sz="1900"/>
          </a:p>
          <a:p>
            <a:pPr indent="0" lvl="0" marL="0" rtl="0" algn="l">
              <a:lnSpc>
                <a:spcPct val="95000"/>
              </a:lnSpc>
              <a:spcBef>
                <a:spcPts val="200"/>
              </a:spcBef>
              <a:spcAft>
                <a:spcPts val="0"/>
              </a:spcAft>
              <a:buClr>
                <a:schemeClr val="dk1"/>
              </a:buClr>
              <a:buSzPts val="1100"/>
              <a:buFont typeface="Arial"/>
              <a:buNone/>
            </a:pPr>
            <a:r>
              <a:rPr lang="sk" sz="1900"/>
              <a:t>6. artt. interphalangeales</a:t>
            </a:r>
            <a:endParaRPr sz="1900"/>
          </a:p>
          <a:p>
            <a:pPr indent="0" lvl="0" marL="0" rtl="0" algn="l">
              <a:lnSpc>
                <a:spcPct val="95000"/>
              </a:lnSpc>
              <a:spcBef>
                <a:spcPts val="200"/>
              </a:spcBef>
              <a:spcAft>
                <a:spcPts val="0"/>
              </a:spcAft>
              <a:buClr>
                <a:schemeClr val="dk1"/>
              </a:buClr>
              <a:buSzPts val="1100"/>
              <a:buFont typeface="Arial"/>
              <a:buNone/>
            </a:pPr>
            <a:r>
              <a:rPr lang="sk" sz="1900"/>
              <a:t>7. discus articularis</a:t>
            </a:r>
            <a:endParaRPr sz="1900"/>
          </a:p>
          <a:p>
            <a:pPr indent="0" lvl="0" marL="0" rtl="0" algn="l">
              <a:lnSpc>
                <a:spcPct val="95000"/>
              </a:lnSpc>
              <a:spcBef>
                <a:spcPts val="200"/>
              </a:spcBef>
              <a:spcAft>
                <a:spcPts val="0"/>
              </a:spcAft>
              <a:buNone/>
            </a:pPr>
            <a:r>
              <a:rPr lang="sk" sz="1900"/>
              <a:t>8. lig. intercapalium interosseum</a:t>
            </a:r>
            <a:endParaRPr sz="1900"/>
          </a:p>
          <a:p>
            <a:pPr indent="0" lvl="0" marL="0" rtl="0" algn="l">
              <a:lnSpc>
                <a:spcPct val="95000"/>
              </a:lnSpc>
              <a:spcBef>
                <a:spcPts val="200"/>
              </a:spcBef>
              <a:spcAft>
                <a:spcPts val="0"/>
              </a:spcAft>
              <a:buNone/>
            </a:pPr>
            <a:r>
              <a:rPr lang="sk" sz="1900"/>
              <a:t>9. art. intercarpales</a:t>
            </a:r>
            <a:endParaRPr sz="1900"/>
          </a:p>
          <a:p>
            <a:pPr indent="0" lvl="0" marL="0" rtl="0" algn="l">
              <a:lnSpc>
                <a:spcPct val="95000"/>
              </a:lnSpc>
              <a:spcBef>
                <a:spcPts val="200"/>
              </a:spcBef>
              <a:spcAft>
                <a:spcPts val="0"/>
              </a:spcAft>
              <a:buClr>
                <a:schemeClr val="dk1"/>
              </a:buClr>
              <a:buSzPts val="1100"/>
              <a:buFont typeface="Arial"/>
              <a:buNone/>
            </a:pPr>
            <a:r>
              <a:rPr lang="sk" sz="1900"/>
              <a:t>10. ligg. metacarpalia interossea</a:t>
            </a:r>
            <a:endParaRPr sz="1900"/>
          </a:p>
          <a:p>
            <a:pPr indent="0" lvl="0" marL="0" rtl="0" algn="l">
              <a:lnSpc>
                <a:spcPct val="95000"/>
              </a:lnSpc>
              <a:spcBef>
                <a:spcPts val="0"/>
              </a:spcBef>
              <a:spcAft>
                <a:spcPts val="0"/>
              </a:spcAft>
              <a:buClr>
                <a:schemeClr val="dk1"/>
              </a:buClr>
              <a:buSzPts val="1100"/>
              <a:buFont typeface="Arial"/>
              <a:buNone/>
            </a:pPr>
            <a:r>
              <a:rPr lang="sk" sz="1900"/>
              <a:t>(Čihák, 2011)</a:t>
            </a:r>
            <a:endParaRPr sz="1900"/>
          </a:p>
          <a:p>
            <a:pPr indent="0" lvl="0" marL="0" rtl="0" algn="l">
              <a:lnSpc>
                <a:spcPct val="115000"/>
              </a:lnSpc>
              <a:spcBef>
                <a:spcPts val="0"/>
              </a:spcBef>
              <a:spcAft>
                <a:spcPts val="0"/>
              </a:spcAft>
              <a:buNone/>
            </a:pPr>
            <a:r>
              <a:t/>
            </a:r>
            <a:endParaRPr b="1" sz="2300"/>
          </a:p>
        </p:txBody>
      </p:sp>
      <p:pic>
        <p:nvPicPr>
          <p:cNvPr id="192" name="Google Shape;192;p28"/>
          <p:cNvPicPr preferRelativeResize="0"/>
          <p:nvPr/>
        </p:nvPicPr>
        <p:blipFill>
          <a:blip r:embed="rId3">
            <a:alphaModFix/>
          </a:blip>
          <a:stretch>
            <a:fillRect/>
          </a:stretch>
        </p:blipFill>
        <p:spPr>
          <a:xfrm>
            <a:off x="5167207" y="0"/>
            <a:ext cx="3976796" cy="5143500"/>
          </a:xfrm>
          <a:prstGeom prst="rect">
            <a:avLst/>
          </a:prstGeom>
          <a:noFill/>
          <a:ln>
            <a:noFill/>
          </a:ln>
        </p:spPr>
      </p:pic>
      <p:sp>
        <p:nvSpPr>
          <p:cNvPr id="193" name="Google Shape;193;p28"/>
          <p:cNvSpPr txBox="1"/>
          <p:nvPr/>
        </p:nvSpPr>
        <p:spPr>
          <a:xfrm>
            <a:off x="7575250" y="4723475"/>
            <a:ext cx="1377900" cy="27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sk" sz="900"/>
              <a:t>Čihák: Anatomie I</a:t>
            </a:r>
            <a:endParaRPr i="1" sz="900"/>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pic>
        <p:nvPicPr>
          <p:cNvPr id="777" name="Google Shape;777;p109"/>
          <p:cNvPicPr preferRelativeResize="0"/>
          <p:nvPr/>
        </p:nvPicPr>
        <p:blipFill rotWithShape="1">
          <a:blip r:embed="rId3">
            <a:alphaModFix/>
          </a:blip>
          <a:srcRect b="24124" l="3240" r="-3240" t="24118"/>
          <a:stretch/>
        </p:blipFill>
        <p:spPr>
          <a:xfrm>
            <a:off x="1059349" y="917575"/>
            <a:ext cx="6904423" cy="3104997"/>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11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flexorů</a:t>
            </a:r>
            <a:endParaRPr/>
          </a:p>
          <a:p>
            <a:pPr indent="0" lvl="0" marL="0" rtl="0" algn="l">
              <a:spcBef>
                <a:spcPts val="0"/>
              </a:spcBef>
              <a:spcAft>
                <a:spcPts val="0"/>
              </a:spcAft>
              <a:buNone/>
            </a:pPr>
            <a:r>
              <a:t/>
            </a:r>
            <a:endParaRPr/>
          </a:p>
        </p:txBody>
      </p:sp>
      <p:pic>
        <p:nvPicPr>
          <p:cNvPr id="783" name="Google Shape;783;p110"/>
          <p:cNvPicPr preferRelativeResize="0"/>
          <p:nvPr/>
        </p:nvPicPr>
        <p:blipFill>
          <a:blip r:embed="rId3">
            <a:alphaModFix/>
          </a:blip>
          <a:stretch>
            <a:fillRect/>
          </a:stretch>
        </p:blipFill>
        <p:spPr>
          <a:xfrm>
            <a:off x="2479899" y="980625"/>
            <a:ext cx="4185099" cy="3886524"/>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111"/>
          <p:cNvSpPr txBox="1"/>
          <p:nvPr>
            <p:ph type="title"/>
          </p:nvPr>
        </p:nvSpPr>
        <p:spPr>
          <a:xfrm>
            <a:off x="235725" y="119775"/>
            <a:ext cx="8064900" cy="436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flexorů</a:t>
            </a:r>
            <a:endParaRPr/>
          </a:p>
        </p:txBody>
      </p:sp>
      <p:sp>
        <p:nvSpPr>
          <p:cNvPr id="789" name="Google Shape;789;p111"/>
          <p:cNvSpPr txBox="1"/>
          <p:nvPr>
            <p:ph idx="1" type="body"/>
          </p:nvPr>
        </p:nvSpPr>
        <p:spPr>
          <a:xfrm>
            <a:off x="235725" y="887875"/>
            <a:ext cx="8908200" cy="32313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sk" sz="1800">
                <a:solidFill>
                  <a:schemeClr val="dk2"/>
                </a:solidFill>
              </a:rPr>
              <a:t>B</a:t>
            </a:r>
            <a:r>
              <a:rPr lang="sk" sz="1800">
                <a:solidFill>
                  <a:schemeClr val="dk2"/>
                </a:solidFill>
              </a:rPr>
              <a:t>) </a:t>
            </a:r>
            <a:r>
              <a:rPr b="1" lang="sk" sz="1800"/>
              <a:t>protokol dle Durana a Housera</a:t>
            </a:r>
            <a:endParaRPr b="1" sz="1800"/>
          </a:p>
          <a:p>
            <a:pPr indent="-342900" lvl="0" marL="457200" rtl="0" algn="l">
              <a:lnSpc>
                <a:spcPct val="150000"/>
              </a:lnSpc>
              <a:spcBef>
                <a:spcPts val="0"/>
              </a:spcBef>
              <a:spcAft>
                <a:spcPts val="0"/>
              </a:spcAft>
              <a:buSzPts val="1800"/>
              <a:buChar char="●"/>
            </a:pPr>
            <a:r>
              <a:rPr lang="sk" sz="1800"/>
              <a:t>3-5 mm skluzu šlachy je dostačující k tomu, aby se předešlo vzniku srůstů</a:t>
            </a:r>
            <a:endParaRPr sz="1800"/>
          </a:p>
          <a:p>
            <a:pPr indent="-342900" lvl="0" marL="457200" rtl="0" algn="l">
              <a:lnSpc>
                <a:spcPct val="150000"/>
              </a:lnSpc>
              <a:spcBef>
                <a:spcPts val="0"/>
              </a:spcBef>
              <a:spcAft>
                <a:spcPts val="0"/>
              </a:spcAft>
              <a:buSzPts val="1800"/>
              <a:buChar char="●"/>
            </a:pPr>
            <a:r>
              <a:rPr lang="sk" sz="1800"/>
              <a:t>zabránit adhezím a překřížení mezi šlachou FDS a FDP </a:t>
            </a:r>
            <a:endParaRPr sz="1800"/>
          </a:p>
          <a:p>
            <a:pPr indent="-342900" lvl="0" marL="457200" rtl="0" algn="l">
              <a:lnSpc>
                <a:spcPct val="150000"/>
              </a:lnSpc>
              <a:spcBef>
                <a:spcPts val="0"/>
              </a:spcBef>
              <a:spcAft>
                <a:spcPts val="0"/>
              </a:spcAft>
              <a:buSzPts val="1800"/>
              <a:buChar char="●"/>
            </a:pPr>
            <a:r>
              <a:rPr lang="sk" sz="1800">
                <a:solidFill>
                  <a:schemeClr val="dk2"/>
                </a:solidFill>
              </a:rPr>
              <a:t>0-3T</a:t>
            </a:r>
            <a:r>
              <a:rPr lang="sk" sz="1800"/>
              <a:t> zápěstí ve 20° FLX, MP klouby v 45-50° FLX a IP klouby v neutrální pozici</a:t>
            </a:r>
            <a:endParaRPr sz="1800"/>
          </a:p>
          <a:p>
            <a:pPr indent="-342900" lvl="0" marL="457200" rtl="0" algn="l">
              <a:lnSpc>
                <a:spcPct val="150000"/>
              </a:lnSpc>
              <a:spcBef>
                <a:spcPts val="0"/>
              </a:spcBef>
              <a:spcAft>
                <a:spcPts val="0"/>
              </a:spcAft>
              <a:buSzPts val="1800"/>
              <a:buChar char="●"/>
            </a:pPr>
            <a:r>
              <a:rPr lang="sk" sz="1800"/>
              <a:t>6-8x plná pasivní FLX a EXT PIP kloubu  </a:t>
            </a:r>
            <a:endParaRPr sz="1800"/>
          </a:p>
          <a:p>
            <a:pPr indent="-342900" lvl="0" marL="457200" rtl="0" algn="l">
              <a:lnSpc>
                <a:spcPct val="150000"/>
              </a:lnSpc>
              <a:spcBef>
                <a:spcPts val="0"/>
              </a:spcBef>
              <a:spcAft>
                <a:spcPts val="0"/>
              </a:spcAft>
              <a:buSzPts val="1800"/>
              <a:buChar char="●"/>
            </a:pPr>
            <a:r>
              <a:rPr lang="sk" sz="1800"/>
              <a:t>6-8 x plná pasivní FLX a EXT DIP kloubu  </a:t>
            </a:r>
            <a:endParaRPr sz="1800"/>
          </a:p>
          <a:p>
            <a:pPr indent="-342900" lvl="0" marL="457200" rtl="0" algn="l">
              <a:lnSpc>
                <a:spcPct val="150000"/>
              </a:lnSpc>
              <a:spcBef>
                <a:spcPts val="0"/>
              </a:spcBef>
              <a:spcAft>
                <a:spcPts val="0"/>
              </a:spcAft>
              <a:buSzPts val="1800"/>
              <a:buChar char="●"/>
            </a:pPr>
            <a:r>
              <a:rPr lang="sk" sz="1800"/>
              <a:t>6-8 x složená pasivní FLX a EXT MP, PIP a DIP kloubu </a:t>
            </a:r>
            <a:endParaRPr sz="1800"/>
          </a:p>
          <a:p>
            <a:pPr indent="-342900" lvl="0" marL="457200" rtl="0" algn="l">
              <a:lnSpc>
                <a:spcPct val="150000"/>
              </a:lnSpc>
              <a:spcBef>
                <a:spcPts val="0"/>
              </a:spcBef>
              <a:spcAft>
                <a:spcPts val="0"/>
              </a:spcAft>
              <a:buSzPts val="1800"/>
              <a:buChar char="●"/>
            </a:pPr>
            <a:r>
              <a:rPr lang="sk" sz="1800"/>
              <a:t>2/D</a:t>
            </a:r>
            <a:endParaRPr sz="18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12"/>
          <p:cNvSpPr txBox="1"/>
          <p:nvPr>
            <p:ph type="title"/>
          </p:nvPr>
        </p:nvSpPr>
        <p:spPr>
          <a:xfrm>
            <a:off x="540000" y="119925"/>
            <a:ext cx="8064900" cy="55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flexorů</a:t>
            </a:r>
            <a:endParaRPr/>
          </a:p>
        </p:txBody>
      </p:sp>
      <p:sp>
        <p:nvSpPr>
          <p:cNvPr id="795" name="Google Shape;795;p112"/>
          <p:cNvSpPr txBox="1"/>
          <p:nvPr>
            <p:ph idx="1" type="body"/>
          </p:nvPr>
        </p:nvSpPr>
        <p:spPr>
          <a:xfrm>
            <a:off x="233950" y="671925"/>
            <a:ext cx="8740500" cy="44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solidFill>
                  <a:schemeClr val="dk2"/>
                </a:solidFill>
              </a:rPr>
              <a:t> od 5T </a:t>
            </a:r>
            <a:endParaRPr>
              <a:solidFill>
                <a:schemeClr val="dk2"/>
              </a:solidFill>
            </a:endParaRPr>
          </a:p>
          <a:p>
            <a:pPr indent="-361950" lvl="0" marL="457200" rtl="0" algn="l">
              <a:spcBef>
                <a:spcPts val="0"/>
              </a:spcBef>
              <a:spcAft>
                <a:spcPts val="0"/>
              </a:spcAft>
              <a:buSzPts val="2100"/>
              <a:buChar char="●"/>
            </a:pPr>
            <a:r>
              <a:rPr lang="sk"/>
              <a:t>10 x aktivní flexe a extenze zápěstí.</a:t>
            </a:r>
            <a:endParaRPr/>
          </a:p>
          <a:p>
            <a:pPr indent="-361950" lvl="0" marL="457200" rtl="0" algn="l">
              <a:spcBef>
                <a:spcPts val="0"/>
              </a:spcBef>
              <a:spcAft>
                <a:spcPts val="0"/>
              </a:spcAft>
              <a:buSzPts val="2100"/>
              <a:buChar char="●"/>
            </a:pPr>
            <a:r>
              <a:rPr lang="sk"/>
              <a:t>10 x složená aktivní flexe a extenze MP, PIP a DIP kloubu.</a:t>
            </a:r>
            <a:endParaRPr/>
          </a:p>
          <a:p>
            <a:pPr indent="-361950" lvl="0" marL="457200" rtl="0" algn="l">
              <a:spcBef>
                <a:spcPts val="0"/>
              </a:spcBef>
              <a:spcAft>
                <a:spcPts val="0"/>
              </a:spcAft>
              <a:buSzPts val="2100"/>
              <a:buChar char="●"/>
            </a:pPr>
            <a:r>
              <a:rPr lang="sk"/>
              <a:t>každé 2H</a:t>
            </a:r>
            <a:endParaRPr/>
          </a:p>
          <a:p>
            <a:pPr indent="0" lvl="0" marL="0" rtl="0" algn="l">
              <a:spcBef>
                <a:spcPts val="0"/>
              </a:spcBef>
              <a:spcAft>
                <a:spcPts val="0"/>
              </a:spcAft>
              <a:buNone/>
            </a:pPr>
            <a:r>
              <a:rPr lang="sk"/>
              <a:t> </a:t>
            </a:r>
            <a:r>
              <a:rPr lang="sk">
                <a:solidFill>
                  <a:schemeClr val="dk2"/>
                </a:solidFill>
              </a:rPr>
              <a:t>od 6-T</a:t>
            </a:r>
            <a:endParaRPr>
              <a:solidFill>
                <a:schemeClr val="dk2"/>
              </a:solidFill>
            </a:endParaRPr>
          </a:p>
          <a:p>
            <a:pPr indent="-361950" lvl="0" marL="457200" rtl="0" algn="l">
              <a:spcBef>
                <a:spcPts val="0"/>
              </a:spcBef>
              <a:spcAft>
                <a:spcPts val="0"/>
              </a:spcAft>
              <a:buSzPts val="2100"/>
              <a:buChar char="●"/>
            </a:pPr>
            <a:r>
              <a:rPr lang="sk"/>
              <a:t>12 x aktivní FLX a EXT zápěstí  </a:t>
            </a:r>
            <a:endParaRPr/>
          </a:p>
          <a:p>
            <a:pPr indent="-361950" lvl="0" marL="457200" rtl="0" algn="l">
              <a:spcBef>
                <a:spcPts val="0"/>
              </a:spcBef>
              <a:spcAft>
                <a:spcPts val="0"/>
              </a:spcAft>
              <a:buSzPts val="2100"/>
              <a:buChar char="●"/>
            </a:pPr>
            <a:r>
              <a:rPr lang="sk"/>
              <a:t>12 x složená aktivní FLX a EXT prstu  </a:t>
            </a:r>
            <a:endParaRPr/>
          </a:p>
          <a:p>
            <a:pPr indent="-361950" lvl="0" marL="457200" rtl="0" algn="l">
              <a:spcBef>
                <a:spcPts val="0"/>
              </a:spcBef>
              <a:spcAft>
                <a:spcPts val="0"/>
              </a:spcAft>
              <a:buSzPts val="2100"/>
              <a:buChar char="●"/>
            </a:pPr>
            <a:r>
              <a:rPr lang="sk"/>
              <a:t>12 x blokovací cvičení pro PIP kloub  12 x blokovací cvičení pro DIP kloub </a:t>
            </a:r>
            <a:endParaRPr/>
          </a:p>
          <a:p>
            <a:pPr indent="-361950" lvl="0" marL="457200" rtl="0" algn="l">
              <a:spcBef>
                <a:spcPts val="0"/>
              </a:spcBef>
              <a:spcAft>
                <a:spcPts val="0"/>
              </a:spcAft>
              <a:buSzPts val="2100"/>
              <a:buChar char="●"/>
            </a:pPr>
            <a:r>
              <a:rPr lang="sk"/>
              <a:t>1xH  od 7-8 týdne odporová cvičení i pasivní extenze</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113"/>
          <p:cNvSpPr txBox="1"/>
          <p:nvPr>
            <p:ph type="title"/>
          </p:nvPr>
        </p:nvSpPr>
        <p:spPr>
          <a:xfrm>
            <a:off x="540000" y="136925"/>
            <a:ext cx="8064900" cy="442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flexorů</a:t>
            </a:r>
            <a:endParaRPr/>
          </a:p>
        </p:txBody>
      </p:sp>
      <p:sp>
        <p:nvSpPr>
          <p:cNvPr id="801" name="Google Shape;801;p113"/>
          <p:cNvSpPr txBox="1"/>
          <p:nvPr>
            <p:ph idx="1" type="body"/>
          </p:nvPr>
        </p:nvSpPr>
        <p:spPr>
          <a:xfrm>
            <a:off x="539550" y="652825"/>
            <a:ext cx="8064900" cy="39822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sk" sz="1600">
                <a:solidFill>
                  <a:schemeClr val="dk2"/>
                </a:solidFill>
              </a:rPr>
              <a:t>C</a:t>
            </a:r>
            <a:r>
              <a:rPr lang="sk" sz="1600">
                <a:solidFill>
                  <a:schemeClr val="dk2"/>
                </a:solidFill>
              </a:rPr>
              <a:t>)</a:t>
            </a:r>
            <a:r>
              <a:rPr b="1" lang="sk" sz="1600"/>
              <a:t> Kleinertův protokol </a:t>
            </a:r>
            <a:endParaRPr b="1" sz="1600"/>
          </a:p>
          <a:p>
            <a:pPr indent="0" lvl="0" marL="0" rtl="0" algn="l">
              <a:lnSpc>
                <a:spcPct val="150000"/>
              </a:lnSpc>
              <a:spcBef>
                <a:spcPts val="0"/>
              </a:spcBef>
              <a:spcAft>
                <a:spcPts val="0"/>
              </a:spcAft>
              <a:buNone/>
            </a:pPr>
            <a:r>
              <a:rPr b="1" lang="sk" sz="1600"/>
              <a:t> </a:t>
            </a:r>
            <a:r>
              <a:rPr lang="sk" sz="1600"/>
              <a:t>dorzální ochranná dlaha- zápěstí v 45° FLX, MP klouby v 10-20° FLX, IP klouby jsou v plné EXT </a:t>
            </a:r>
            <a:endParaRPr sz="1600"/>
          </a:p>
          <a:p>
            <a:pPr indent="0" lvl="0" marL="0" rtl="0" algn="l">
              <a:lnSpc>
                <a:spcPct val="150000"/>
              </a:lnSpc>
              <a:spcBef>
                <a:spcPts val="0"/>
              </a:spcBef>
              <a:spcAft>
                <a:spcPts val="0"/>
              </a:spcAft>
              <a:buNone/>
            </a:pPr>
            <a:r>
              <a:rPr lang="sk" sz="1600"/>
              <a:t>( v současnosti  na specializovaných pracovištích spíš zápěstí v 0 , MCP FL 40-50st,plná extenze v IP)</a:t>
            </a:r>
            <a:endParaRPr sz="1600"/>
          </a:p>
          <a:p>
            <a:pPr indent="0" lvl="0" marL="0" rtl="0" algn="l">
              <a:lnSpc>
                <a:spcPct val="150000"/>
              </a:lnSpc>
              <a:spcBef>
                <a:spcPts val="0"/>
              </a:spcBef>
              <a:spcAft>
                <a:spcPts val="0"/>
              </a:spcAft>
              <a:buNone/>
            </a:pPr>
            <a:r>
              <a:rPr lang="sk" sz="1600">
                <a:solidFill>
                  <a:schemeClr val="dk2"/>
                </a:solidFill>
              </a:rPr>
              <a:t>  0-4T-</a:t>
            </a:r>
            <a:r>
              <a:rPr lang="sk" sz="1600"/>
              <a:t> 1T každou hodinu aktivní extenze, pasivní extenze 5-10x</a:t>
            </a:r>
            <a:endParaRPr sz="1600"/>
          </a:p>
          <a:p>
            <a:pPr indent="0" lvl="0" marL="0" rtl="0" algn="l">
              <a:lnSpc>
                <a:spcPct val="150000"/>
              </a:lnSpc>
              <a:spcBef>
                <a:spcPts val="0"/>
              </a:spcBef>
              <a:spcAft>
                <a:spcPts val="0"/>
              </a:spcAft>
              <a:buNone/>
            </a:pPr>
            <a:r>
              <a:rPr lang="sk" sz="1600"/>
              <a:t>2T 10- 15 pohybů,3T 20-25X pohyb</a:t>
            </a:r>
            <a:endParaRPr sz="1600"/>
          </a:p>
          <a:p>
            <a:pPr indent="0" lvl="0" marL="0" rtl="0" algn="l">
              <a:lnSpc>
                <a:spcPct val="150000"/>
              </a:lnSpc>
              <a:spcBef>
                <a:spcPts val="0"/>
              </a:spcBef>
              <a:spcAft>
                <a:spcPts val="0"/>
              </a:spcAft>
              <a:buNone/>
            </a:pPr>
            <a:r>
              <a:rPr lang="sk" sz="1600"/>
              <a:t> </a:t>
            </a:r>
            <a:r>
              <a:rPr lang="sk" sz="1600">
                <a:solidFill>
                  <a:schemeClr val="dk2"/>
                </a:solidFill>
              </a:rPr>
              <a:t>4-6T- </a:t>
            </a:r>
            <a:r>
              <a:rPr lang="sk" sz="1600"/>
              <a:t>dlha nahrazena zápěstní objímkou na noc protektivní dlaha</a:t>
            </a:r>
            <a:endParaRPr sz="1600"/>
          </a:p>
          <a:p>
            <a:pPr indent="0" lvl="0" marL="0" rtl="0" algn="l">
              <a:lnSpc>
                <a:spcPct val="150000"/>
              </a:lnSpc>
              <a:spcBef>
                <a:spcPts val="0"/>
              </a:spcBef>
              <a:spcAft>
                <a:spcPts val="0"/>
              </a:spcAft>
              <a:buNone/>
            </a:pPr>
            <a:r>
              <a:rPr lang="sk" sz="1600"/>
              <a:t> od 6-8T progresivně silové cvičení</a:t>
            </a:r>
            <a:endParaRPr sz="1600"/>
          </a:p>
          <a:p>
            <a:pPr indent="0" lvl="0" marL="0" rtl="0" algn="l">
              <a:lnSpc>
                <a:spcPct val="150000"/>
              </a:lnSpc>
              <a:spcBef>
                <a:spcPts val="0"/>
              </a:spcBef>
              <a:spcAft>
                <a:spcPts val="0"/>
              </a:spcAft>
              <a:buNone/>
            </a:pPr>
            <a:r>
              <a:rPr lang="sk" sz="1600"/>
              <a:t>Narozdíl od Duran Housera Kleinert využívá tahy ihned proti aktivní extenzi a následné pasivní flexi pomocí pružných tahů</a:t>
            </a:r>
            <a:endParaRPr sz="160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11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flexorů</a:t>
            </a:r>
            <a:endParaRPr/>
          </a:p>
        </p:txBody>
      </p:sp>
      <p:sp>
        <p:nvSpPr>
          <p:cNvPr id="807" name="Google Shape;807;p11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solidFill>
                  <a:schemeClr val="dk2"/>
                </a:solidFill>
              </a:rPr>
              <a:t>D)</a:t>
            </a:r>
            <a:r>
              <a:rPr lang="sk"/>
              <a:t> </a:t>
            </a:r>
            <a:r>
              <a:rPr b="1" lang="sk"/>
              <a:t>Metoda “ Place and Hold”</a:t>
            </a:r>
            <a:endParaRPr/>
          </a:p>
          <a:p>
            <a:pPr indent="0" lvl="0" marL="0" rtl="0" algn="l">
              <a:spcBef>
                <a:spcPts val="0"/>
              </a:spcBef>
              <a:spcAft>
                <a:spcPts val="0"/>
              </a:spcAft>
              <a:buNone/>
            </a:pPr>
            <a:r>
              <a:rPr lang="sk"/>
              <a:t>P</a:t>
            </a:r>
            <a:r>
              <a:rPr lang="sk"/>
              <a:t>rincipem této metody je umístění prstů do FL(maximálně poloviční pěst), kdy se pacient snaží udržet nastavenou pozici izometrickou kontrakcí. Tato metoda se nejdříve cvičí na zdravé ruce, aby se pacient naučil aplikovat minimální sílu. Velmi důležitou roli hraje postavení RC kloubu. Pokud je RC kloub ve FLX, snižuje sílu flexorů, ale zvyšuje pasivní odpor extenzorů, proto je výhodnější pozice v EXT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1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flexorů</a:t>
            </a:r>
            <a:endParaRPr/>
          </a:p>
        </p:txBody>
      </p:sp>
      <p:sp>
        <p:nvSpPr>
          <p:cNvPr id="813" name="Google Shape;813;p11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sk">
                <a:solidFill>
                  <a:schemeClr val="dk2"/>
                </a:solidFill>
              </a:rPr>
              <a:t>E</a:t>
            </a:r>
            <a:r>
              <a:rPr lang="sk">
                <a:solidFill>
                  <a:schemeClr val="dk2"/>
                </a:solidFill>
              </a:rPr>
              <a:t>)</a:t>
            </a:r>
            <a:r>
              <a:rPr lang="sk">
                <a:solidFill>
                  <a:schemeClr val="dk2"/>
                </a:solidFill>
              </a:rPr>
              <a:t> </a:t>
            </a:r>
            <a:r>
              <a:rPr b="1" lang="sk"/>
              <a:t>Cooneyova metoda</a:t>
            </a:r>
            <a:endParaRPr b="1"/>
          </a:p>
          <a:p>
            <a:pPr indent="0" lvl="0" marL="0" rtl="0" algn="l">
              <a:lnSpc>
                <a:spcPct val="150000"/>
              </a:lnSpc>
              <a:spcBef>
                <a:spcPts val="0"/>
              </a:spcBef>
              <a:spcAft>
                <a:spcPts val="0"/>
              </a:spcAft>
              <a:buNone/>
            </a:pPr>
            <a:r>
              <a:rPr lang="sk"/>
              <a:t>Využívá pasivního klouzání šlach při natažených prstech. Pokud je prováděna EXT v RC dochází k pasivní FLX prstů a šlacha se pohybuje proximálně od sutury. Při FLX v RC je tomu naopak</a:t>
            </a:r>
            <a:endParaRPr/>
          </a:p>
          <a:p>
            <a:pPr indent="0" lvl="0" marL="0" rtl="0" algn="l">
              <a:lnSpc>
                <a:spcPct val="150000"/>
              </a:lnSpc>
              <a:spcBef>
                <a:spcPts val="0"/>
              </a:spcBef>
              <a:spcAft>
                <a:spcPts val="0"/>
              </a:spcAft>
              <a:buNone/>
            </a:pPr>
            <a:r>
              <a:rPr lang="sk"/>
              <a:t>Využívá princip “tenodezis efekt”</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11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flexorů</a:t>
            </a:r>
            <a:endParaRPr/>
          </a:p>
        </p:txBody>
      </p:sp>
      <p:sp>
        <p:nvSpPr>
          <p:cNvPr id="819" name="Google Shape;819;p11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sk">
                <a:solidFill>
                  <a:schemeClr val="dk2"/>
                </a:solidFill>
              </a:rPr>
              <a:t>F</a:t>
            </a:r>
            <a:r>
              <a:rPr lang="sk">
                <a:solidFill>
                  <a:schemeClr val="dk2"/>
                </a:solidFill>
              </a:rPr>
              <a:t>)</a:t>
            </a:r>
            <a:r>
              <a:rPr lang="sk">
                <a:solidFill>
                  <a:schemeClr val="dk2"/>
                </a:solidFill>
              </a:rPr>
              <a:t> </a:t>
            </a:r>
            <a:r>
              <a:rPr b="1" lang="sk"/>
              <a:t>Belfast a Shefield aktivní protokol </a:t>
            </a:r>
            <a:endParaRPr b="1"/>
          </a:p>
          <a:p>
            <a:pPr indent="-361950" lvl="0" marL="457200" rtl="0" algn="l">
              <a:lnSpc>
                <a:spcPct val="150000"/>
              </a:lnSpc>
              <a:spcBef>
                <a:spcPts val="0"/>
              </a:spcBef>
              <a:spcAft>
                <a:spcPts val="0"/>
              </a:spcAft>
              <a:buSzPts val="2100"/>
              <a:buChar char="●"/>
            </a:pPr>
            <a:r>
              <a:rPr lang="sk"/>
              <a:t>dorzální sádrová zápěstí ve 20°FLX, MP klouby jsou v 80-90° FLX a PIP a DIP jsou v neutrální pozici. Dlaha přesahuje 2 cm přes špičky prstů .</a:t>
            </a:r>
            <a:endParaRPr/>
          </a:p>
          <a:p>
            <a:pPr indent="-361950" lvl="0" marL="457200" rtl="0" algn="l">
              <a:lnSpc>
                <a:spcPct val="150000"/>
              </a:lnSpc>
              <a:spcBef>
                <a:spcPts val="0"/>
              </a:spcBef>
              <a:spcAft>
                <a:spcPts val="0"/>
              </a:spcAft>
              <a:buSzPts val="2100"/>
              <a:buChar char="●"/>
            </a:pPr>
            <a:r>
              <a:rPr lang="sk"/>
              <a:t>cvičení zahajujeme u zóny 3 po 24h,u zóny 2 po 48h </a:t>
            </a:r>
            <a:endParaRPr/>
          </a:p>
          <a:p>
            <a:pPr indent="-361950" lvl="0" marL="457200" rtl="0" algn="l">
              <a:lnSpc>
                <a:spcPct val="150000"/>
              </a:lnSpc>
              <a:spcBef>
                <a:spcPts val="0"/>
              </a:spcBef>
              <a:spcAft>
                <a:spcPts val="0"/>
              </a:spcAft>
              <a:buSzPts val="2100"/>
              <a:buChar char="●"/>
            </a:pPr>
            <a:r>
              <a:rPr lang="sk"/>
              <a:t>4 x1H dva pasivní pohyby do plné FLX, dva aktivní pohyby do FLX a dva aktivní pohyby do EXT</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11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flexorů</a:t>
            </a:r>
            <a:endParaRPr/>
          </a:p>
        </p:txBody>
      </p:sp>
      <p:sp>
        <p:nvSpPr>
          <p:cNvPr id="825" name="Google Shape;825;p11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sk">
                <a:solidFill>
                  <a:schemeClr val="dk2"/>
                </a:solidFill>
              </a:rPr>
              <a:t>G</a:t>
            </a:r>
            <a:r>
              <a:rPr lang="sk">
                <a:solidFill>
                  <a:schemeClr val="dk2"/>
                </a:solidFill>
              </a:rPr>
              <a:t>)</a:t>
            </a:r>
            <a:r>
              <a:rPr lang="sk"/>
              <a:t> </a:t>
            </a:r>
            <a:r>
              <a:rPr b="1" lang="sk"/>
              <a:t>Časná aktivní mobilizace (EAM)</a:t>
            </a:r>
            <a:endParaRPr b="1"/>
          </a:p>
          <a:p>
            <a:pPr indent="-361950" lvl="0" marL="457200" rtl="0" algn="l">
              <a:lnSpc>
                <a:spcPct val="150000"/>
              </a:lnSpc>
              <a:spcBef>
                <a:spcPts val="0"/>
              </a:spcBef>
              <a:spcAft>
                <a:spcPts val="0"/>
              </a:spcAft>
              <a:buSzPts val="2100"/>
              <a:buChar char="●"/>
            </a:pPr>
            <a:r>
              <a:rPr lang="sk"/>
              <a:t>nejvíce  využívaná u 2.zóny</a:t>
            </a:r>
            <a:endParaRPr/>
          </a:p>
          <a:p>
            <a:pPr indent="-361950" lvl="0" marL="457200" rtl="0" algn="l">
              <a:lnSpc>
                <a:spcPct val="150000"/>
              </a:lnSpc>
              <a:spcBef>
                <a:spcPts val="0"/>
              </a:spcBef>
              <a:spcAft>
                <a:spcPts val="0"/>
              </a:spcAft>
              <a:buSzPts val="2100"/>
              <a:buChar char="●"/>
            </a:pPr>
            <a:r>
              <a:rPr lang="sk"/>
              <a:t>kontrakce svalového bříška táhne za šlachu a podpoří její skluz</a:t>
            </a:r>
            <a:endParaRPr/>
          </a:p>
          <a:p>
            <a:pPr indent="-361950" lvl="0" marL="457200" rtl="0" algn="l">
              <a:lnSpc>
                <a:spcPct val="150000"/>
              </a:lnSpc>
              <a:spcBef>
                <a:spcPts val="0"/>
              </a:spcBef>
              <a:spcAft>
                <a:spcPts val="0"/>
              </a:spcAft>
              <a:buSzPts val="2100"/>
              <a:buChar char="●"/>
            </a:pPr>
            <a:r>
              <a:rPr lang="sk"/>
              <a:t>dorzální draha s limitovanou extenzí</a:t>
            </a:r>
            <a:endParaRPr/>
          </a:p>
          <a:p>
            <a:pPr indent="-361950" lvl="0" marL="457200" rtl="0" algn="l">
              <a:lnSpc>
                <a:spcPct val="150000"/>
              </a:lnSpc>
              <a:spcBef>
                <a:spcPts val="0"/>
              </a:spcBef>
              <a:spcAft>
                <a:spcPts val="0"/>
              </a:spcAft>
              <a:buSzPts val="2100"/>
              <a:buChar char="●"/>
            </a:pPr>
            <a:r>
              <a:rPr lang="sk"/>
              <a:t>základem pevná sutura</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18"/>
          <p:cNvSpPr txBox="1"/>
          <p:nvPr>
            <p:ph type="title"/>
          </p:nvPr>
        </p:nvSpPr>
        <p:spPr>
          <a:xfrm>
            <a:off x="198950" y="231075"/>
            <a:ext cx="79140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flexorů</a:t>
            </a:r>
            <a:endParaRPr/>
          </a:p>
        </p:txBody>
      </p:sp>
      <p:sp>
        <p:nvSpPr>
          <p:cNvPr id="831" name="Google Shape;831;p118"/>
          <p:cNvSpPr txBox="1"/>
          <p:nvPr>
            <p:ph idx="1" type="body"/>
          </p:nvPr>
        </p:nvSpPr>
        <p:spPr>
          <a:xfrm>
            <a:off x="198950" y="886650"/>
            <a:ext cx="8604900" cy="36567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sk">
                <a:solidFill>
                  <a:schemeClr val="dk2"/>
                </a:solidFill>
              </a:rPr>
              <a:t>H</a:t>
            </a:r>
            <a:r>
              <a:rPr lang="sk">
                <a:solidFill>
                  <a:schemeClr val="dk2"/>
                </a:solidFill>
              </a:rPr>
              <a:t>)</a:t>
            </a:r>
            <a:r>
              <a:rPr lang="sk">
                <a:solidFill>
                  <a:schemeClr val="dk2"/>
                </a:solidFill>
              </a:rPr>
              <a:t> </a:t>
            </a:r>
            <a:r>
              <a:rPr b="1" lang="sk"/>
              <a:t>Metoda z Grenoblu</a:t>
            </a:r>
            <a:endParaRPr b="1"/>
          </a:p>
          <a:p>
            <a:pPr indent="-361950" lvl="0" marL="457200" rtl="0" algn="l">
              <a:lnSpc>
                <a:spcPct val="150000"/>
              </a:lnSpc>
              <a:spcBef>
                <a:spcPts val="0"/>
              </a:spcBef>
              <a:spcAft>
                <a:spcPts val="0"/>
              </a:spcAft>
              <a:buSzPts val="2100"/>
              <a:buChar char="●"/>
            </a:pPr>
            <a:r>
              <a:rPr lang="sk"/>
              <a:t>kombinuje pasivní, semiaktivní a aktivní techniky</a:t>
            </a:r>
            <a:r>
              <a:rPr b="1" lang="sk"/>
              <a:t> </a:t>
            </a:r>
            <a:endParaRPr b="1"/>
          </a:p>
          <a:p>
            <a:pPr indent="-361950" lvl="0" marL="457200" rtl="0" algn="l">
              <a:lnSpc>
                <a:spcPct val="150000"/>
              </a:lnSpc>
              <a:spcBef>
                <a:spcPts val="0"/>
              </a:spcBef>
              <a:spcAft>
                <a:spcPts val="0"/>
              </a:spcAft>
              <a:buSzPts val="2100"/>
              <a:buChar char="●"/>
            </a:pPr>
            <a:r>
              <a:rPr b="1" lang="sk"/>
              <a:t>24h </a:t>
            </a:r>
            <a:r>
              <a:rPr lang="sk"/>
              <a:t>klidový režim</a:t>
            </a:r>
            <a:endParaRPr/>
          </a:p>
          <a:p>
            <a:pPr indent="-361950" lvl="0" marL="457200" rtl="0" algn="l">
              <a:lnSpc>
                <a:spcPct val="150000"/>
              </a:lnSpc>
              <a:spcBef>
                <a:spcPts val="0"/>
              </a:spcBef>
              <a:spcAft>
                <a:spcPts val="0"/>
              </a:spcAft>
              <a:buSzPts val="2100"/>
              <a:buChar char="●"/>
            </a:pPr>
            <a:r>
              <a:rPr lang="sk"/>
              <a:t>0-4/6Tc</a:t>
            </a:r>
            <a:r>
              <a:rPr lang="sk"/>
              <a:t>vičíme od nejproximálnějších kloubů a začínáme postupnou pasivní mobilizací až do dosažení kompletní pasivní FLX</a:t>
            </a:r>
            <a:endParaRPr/>
          </a:p>
          <a:p>
            <a:pPr indent="-361950" lvl="0" marL="457200" rtl="0" algn="l">
              <a:lnSpc>
                <a:spcPct val="150000"/>
              </a:lnSpc>
              <a:spcBef>
                <a:spcPts val="0"/>
              </a:spcBef>
              <a:spcAft>
                <a:spcPts val="0"/>
              </a:spcAft>
              <a:buSzPts val="2100"/>
              <a:buChar char="●"/>
            </a:pPr>
            <a:r>
              <a:rPr lang="sk"/>
              <a:t>4/6TCvičíme od nejproximálnějších kloubů a začínáme postupnou pasivní mobilizací až do dosažení kompletní pasivní FLX</a:t>
            </a:r>
            <a:endParaRPr/>
          </a:p>
          <a:p>
            <a:pPr indent="-361950" lvl="0" marL="457200" rtl="0" algn="l">
              <a:lnSpc>
                <a:spcPct val="150000"/>
              </a:lnSpc>
              <a:spcBef>
                <a:spcPts val="0"/>
              </a:spcBef>
              <a:spcAft>
                <a:spcPts val="0"/>
              </a:spcAft>
              <a:buSzPts val="2100"/>
              <a:buChar char="●"/>
            </a:pPr>
            <a:r>
              <a:rPr lang="sk"/>
              <a:t>od 3M dávkovaný odpor</a:t>
            </a:r>
            <a:endParaRPr/>
          </a:p>
          <a:p>
            <a:pPr indent="0" lvl="0" marL="0" rtl="0" algn="l">
              <a:lnSpc>
                <a:spcPct val="150000"/>
              </a:lnSpc>
              <a:spcBef>
                <a:spcPts val="0"/>
              </a:spcBef>
              <a:spcAft>
                <a:spcPts val="0"/>
              </a:spcAft>
              <a:buNone/>
            </a:pPr>
            <a:r>
              <a:t/>
            </a:r>
            <a:endParaRPr b="1"/>
          </a:p>
          <a:p>
            <a:pPr indent="0" lvl="0" marL="0" rtl="0" algn="l">
              <a:lnSpc>
                <a:spcPct val="150000"/>
              </a:lnSpc>
              <a:spcBef>
                <a:spcPts val="0"/>
              </a:spcBef>
              <a:spcAft>
                <a:spcPts val="0"/>
              </a:spcAft>
              <a:buNone/>
            </a:pPr>
            <a:r>
              <a:t/>
            </a:r>
            <a:endParaRPr b="1"/>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