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4"/>
  </p:notesMasterIdLst>
  <p:handoutMasterIdLst>
    <p:handoutMasterId r:id="rId45"/>
  </p:handoutMasterIdLst>
  <p:sldIdLst>
    <p:sldId id="277" r:id="rId5"/>
    <p:sldId id="279" r:id="rId6"/>
    <p:sldId id="278" r:id="rId7"/>
    <p:sldId id="260" r:id="rId8"/>
    <p:sldId id="262" r:id="rId9"/>
    <p:sldId id="263" r:id="rId10"/>
    <p:sldId id="259" r:id="rId11"/>
    <p:sldId id="261" r:id="rId12"/>
    <p:sldId id="265" r:id="rId13"/>
    <p:sldId id="267" r:id="rId14"/>
    <p:sldId id="268" r:id="rId15"/>
    <p:sldId id="275" r:id="rId16"/>
    <p:sldId id="276" r:id="rId17"/>
    <p:sldId id="269" r:id="rId18"/>
    <p:sldId id="303" r:id="rId19"/>
    <p:sldId id="273" r:id="rId20"/>
    <p:sldId id="272" r:id="rId21"/>
    <p:sldId id="274" r:id="rId22"/>
    <p:sldId id="307" r:id="rId23"/>
    <p:sldId id="293" r:id="rId24"/>
    <p:sldId id="294" r:id="rId25"/>
    <p:sldId id="280" r:id="rId26"/>
    <p:sldId id="282" r:id="rId27"/>
    <p:sldId id="283" r:id="rId28"/>
    <p:sldId id="281" r:id="rId29"/>
    <p:sldId id="284" r:id="rId30"/>
    <p:sldId id="285" r:id="rId31"/>
    <p:sldId id="286" r:id="rId32"/>
    <p:sldId id="308" r:id="rId33"/>
    <p:sldId id="289" r:id="rId34"/>
    <p:sldId id="304" r:id="rId35"/>
    <p:sldId id="305" r:id="rId36"/>
    <p:sldId id="306" r:id="rId37"/>
    <p:sldId id="296" r:id="rId38"/>
    <p:sldId id="292" r:id="rId39"/>
    <p:sldId id="295" r:id="rId40"/>
    <p:sldId id="298" r:id="rId41"/>
    <p:sldId id="300" r:id="rId42"/>
    <p:sldId id="301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940AC3-825F-8136-8462-87FC8AA52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161182-FAD2-C7BC-5400-19DD5657E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5ED2E6-6F03-EF41-BEBB-59A986F6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Ukazatele odezvy na zátěž </a:t>
            </a:r>
          </a:p>
        </p:txBody>
      </p:sp>
    </p:spTree>
    <p:extLst>
      <p:ext uri="{BB962C8B-B14F-4D97-AF65-F5344CB8AC3E}">
        <p14:creationId xmlns:p14="http://schemas.microsoft.com/office/powerpoint/2010/main" val="72971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9BCE22-7762-4DAF-D8D6-E27E866F68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5C4420-BA9D-9ED6-1FA2-36AEDFD17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8C05E2-EC80-53A2-3593-4506AD05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98E07C-FF63-0320-F377-103C08272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Pohybové parametry: výkon (W), relativní výkon (W/kg)</a:t>
            </a:r>
          </a:p>
          <a:p>
            <a:r>
              <a:rPr lang="cs-CZ" dirty="0"/>
              <a:t>Respirační parametry: </a:t>
            </a:r>
          </a:p>
          <a:p>
            <a:pPr lvl="1"/>
            <a:r>
              <a:rPr lang="cs-CZ" b="1" dirty="0"/>
              <a:t>VO2 – </a:t>
            </a:r>
            <a:r>
              <a:rPr lang="cs-CZ" dirty="0"/>
              <a:t>spotřeba kyslíku, množství kyslíku kolik je tělo schopné přenést z plic do pracujících svalů </a:t>
            </a:r>
            <a:endParaRPr lang="cs-CZ" b="1" dirty="0"/>
          </a:p>
          <a:p>
            <a:pPr lvl="1"/>
            <a:r>
              <a:rPr lang="cs-CZ" b="1" dirty="0"/>
              <a:t>VO2max/kg/min </a:t>
            </a:r>
            <a:r>
              <a:rPr lang="cs-CZ" dirty="0"/>
              <a:t>- – spotřeba kyslíku za minutu na 1 kg hmotnosti; průměr mužů je cca 35-40 ml/kg/min; závisí na věku (s věkem se snižuje); čím je hodnota vyšší, tím je lepší vytrvalostní složka (hokejista 50, fotbalista 55-60, vytrvalostní sportovci 60-90)</a:t>
            </a:r>
            <a:endParaRPr lang="cs-CZ" b="1" dirty="0"/>
          </a:p>
          <a:p>
            <a:pPr lvl="1"/>
            <a:r>
              <a:rPr lang="cs-CZ" b="1" dirty="0"/>
              <a:t>1. ventilační práh (aerobní práh) </a:t>
            </a:r>
            <a:r>
              <a:rPr lang="cs-CZ" dirty="0"/>
              <a:t>- aerobní práh; zatížení, dochází k zadýchání, hodnota, kdy tělo začíná „trénovat“ a rozvíjí se aerobní zdatnost. Pod touto hranicí se organismus nachází v regeneračním pásmu zatížení.</a:t>
            </a:r>
          </a:p>
          <a:p>
            <a:pPr lvl="1"/>
            <a:r>
              <a:rPr lang="cs-CZ" b="1" dirty="0"/>
              <a:t>Minutová ventilace (VE) </a:t>
            </a:r>
            <a:r>
              <a:rPr lang="cs-CZ" dirty="0"/>
              <a:t>– objem vzduchu v litrech, které je člověk schopen prodýchat za 1 minutu. Záleží na velikosti postavy a hrudníku. Běžná nesportující populace dosahuje hodnot kolem 120 litrů, sportovci cca 150 litrů, vytrvalci a osoby s vyšší postavou často 160 a více.</a:t>
            </a:r>
          </a:p>
          <a:p>
            <a:pPr lvl="1"/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73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36734A-4ED6-6F3D-14B3-1D11EF227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97BB30-63B5-4E92-147F-FF15C273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78000"/>
            <a:ext cx="10753200" cy="5454000"/>
          </a:xfrm>
        </p:spPr>
        <p:txBody>
          <a:bodyPr/>
          <a:lstStyle/>
          <a:p>
            <a:pPr lvl="1"/>
            <a:r>
              <a:rPr lang="cs-CZ" b="1" dirty="0"/>
              <a:t>2. ventilační práh (anaerobní práh) </a:t>
            </a:r>
            <a:r>
              <a:rPr lang="cs-CZ" dirty="0"/>
              <a:t>– úroveň zatížení, které je člověk schopen tolerovat po určitou dobu bez poklesu výkonu, záleží na trénovanosti jedince. Nad touto hranicí dochází ke kumulaci laktátu. Na této úrovni (+/- 5-10 tepů) je dobré rozvíjet tempovou vytrvalost (delší úseky zatížení 5-60 minut, záleží na trénovanosti), tréninkem nad tímto prahem s rozvíjí anaerobní zdatnost (tolerance a metabolismus laktátu).</a:t>
            </a:r>
          </a:p>
          <a:p>
            <a:pPr lvl="1"/>
            <a:r>
              <a:rPr lang="cs-CZ" b="1" dirty="0"/>
              <a:t>Poměr respirační výměny (RER) </a:t>
            </a:r>
            <a:r>
              <a:rPr lang="cs-CZ" dirty="0"/>
              <a:t>– poměr mezi přijatým kyslíkem a oxidem uhličitým. Pomocný parametr pro určení AP a ANP a maximálních hodnot. Kolem hodnoty 1,00 se nachází AP, kolem hodnoty 1,10 se nachází ANP a jednou z podmínek pro stanovení maximálních hodnot je, aby hodnota RER byla vyšší než 1,15 (v maximu může dosahovat i vyšších hodnot než 1,20).</a:t>
            </a:r>
          </a:p>
          <a:p>
            <a:pPr lvl="1"/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Ventilační ekvivalent pro kyslík VEO</a:t>
            </a:r>
            <a:r>
              <a:rPr lang="cs-CZ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kolik vzduchu musí člověk prodýchat pro zisk 1 litru O</a:t>
            </a:r>
            <a:r>
              <a:rPr lang="cs-CZ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(25 v klidu, při nižší zátěži může klesat, při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AnP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zvyšuje nad 30) </a:t>
            </a:r>
          </a:p>
          <a:p>
            <a:pPr lvl="1"/>
            <a:r>
              <a:rPr lang="cs-CZ" b="1" dirty="0"/>
              <a:t>Ventilační ekvivalent pro </a:t>
            </a:r>
            <a:r>
              <a:rPr lang="cs-CZ" b="1" dirty="0" err="1"/>
              <a:t>ox</a:t>
            </a:r>
            <a:r>
              <a:rPr lang="cs-CZ" b="1" dirty="0"/>
              <a:t>. uhličitý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VECO</a:t>
            </a:r>
            <a:r>
              <a:rPr lang="cs-CZ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b="1" dirty="0"/>
              <a:t>  </a:t>
            </a:r>
            <a:r>
              <a:rPr lang="cs-CZ" dirty="0"/>
              <a:t>- množství vzduchu v litrech proventilovaného plícemi, aby se organismus zbavil 1 litr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kumimoji="0" lang="cs-CZ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cs-CZ" dirty="0"/>
          </a:p>
          <a:p>
            <a:pPr lvl="1"/>
            <a:r>
              <a:rPr lang="cs-CZ" b="1" dirty="0"/>
              <a:t>Tepový kyslík </a:t>
            </a:r>
            <a:r>
              <a:rPr lang="cs-CZ" dirty="0"/>
              <a:t>– vyjadřuje, kolik kyslíku je srdeční sval vypudit jednou systolou. Čím vyšší hodnota, tím je srdeční sval objemnější a lépe adaptovaný na vytrvalostní zatížení. Normální hodnoty mužů jsou cca 16-18 ml, sportovci cca 20 a vytrvalci 22-26 ml.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07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4145B8-A8B8-801C-7B12-7B883481A5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D481D1-095C-58EF-7B1C-F726C3452F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pic>
        <p:nvPicPr>
          <p:cNvPr id="6" name="Zástupný obsah 3">
            <a:extLst>
              <a:ext uri="{FF2B5EF4-FFF2-40B4-BE49-F238E27FC236}">
                <a16:creationId xmlns:a16="http://schemas.microsoft.com/office/drawing/2014/main" id="{A1587F53-5F22-B20B-115D-3E0C49256F7E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033" y="692150"/>
            <a:ext cx="6853133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11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53B2D1-449B-5EE0-447C-0F6F12275D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394ECB-B1D4-2008-4EFE-6AD6F3C1F7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5" name="Zástupný obsah 3" descr="Anaerobní práh“ FYZIOLOGICKÁ PODSTATA - DEFINICE ÚČEL - POUŽITÍ - ppt  stáhnout">
            <a:extLst>
              <a:ext uri="{FF2B5EF4-FFF2-40B4-BE49-F238E27FC236}">
                <a16:creationId xmlns:a16="http://schemas.microsoft.com/office/drawing/2014/main" id="{6F342A94-49ED-A826-FD06-93E5FEAD8712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911" y="692150"/>
            <a:ext cx="6853766" cy="5140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816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5669B2-0E2C-D6BE-579C-508CEF94A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CAA3B7-4806-30E4-74F5-E4A527F44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781665"/>
            <a:ext cx="10753200" cy="5050335"/>
          </a:xfrm>
        </p:spPr>
        <p:txBody>
          <a:bodyPr/>
          <a:lstStyle/>
          <a:p>
            <a:r>
              <a:rPr lang="cs-CZ" sz="2800" dirty="0"/>
              <a:t>Kardiovaskulární ukazatele: </a:t>
            </a:r>
            <a:r>
              <a:rPr lang="cs-CZ" b="1" dirty="0"/>
              <a:t>Maximální minutová SF </a:t>
            </a:r>
            <a:r>
              <a:rPr lang="cs-CZ" dirty="0"/>
              <a:t>– s věkem se snižuje</a:t>
            </a:r>
          </a:p>
          <a:p>
            <a:r>
              <a:rPr lang="cs-CZ" b="1" dirty="0"/>
              <a:t>SF klidová </a:t>
            </a:r>
            <a:r>
              <a:rPr lang="cs-CZ" dirty="0"/>
              <a:t>– zvýšená se může objevit v případě únavy – nedostatek regenerace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60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B7690D-DEAE-FB34-8BE8-DE15150E1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DDFDF4-C003-DA29-C744-99E30177C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4242E8-F981-3062-5E0C-5509AC7F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Zátěžová SF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1E3514-F435-6F62-EB6D-898923AD0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Těsně před tělesnou zátěží</a:t>
            </a:r>
          </a:p>
          <a:p>
            <a:pPr lvl="1"/>
            <a:r>
              <a:rPr lang="cs-CZ" dirty="0"/>
              <a:t>↑ SF „startovní stav“ → sympatikus připravuje na výkon</a:t>
            </a:r>
          </a:p>
          <a:p>
            <a:pPr lvl="1"/>
            <a:r>
              <a:rPr lang="cs-CZ" dirty="0"/>
              <a:t>Mírně zvýšená SF (např. 110 tepů/min) před výkonem nemusí znamenat nedostatek odpočinku!</a:t>
            </a:r>
          </a:p>
          <a:p>
            <a:r>
              <a:rPr lang="cs-CZ" sz="2400" dirty="0"/>
              <a:t>S rostoucí intenzitou zátěže</a:t>
            </a:r>
          </a:p>
          <a:p>
            <a:pPr lvl="1"/>
            <a:r>
              <a:rPr lang="cs-CZ" dirty="0"/>
              <a:t>↑ SF, v průběhu lehké až </a:t>
            </a:r>
            <a:r>
              <a:rPr lang="cs-CZ" dirty="0" err="1"/>
              <a:t>submaximální</a:t>
            </a:r>
            <a:r>
              <a:rPr lang="cs-CZ" dirty="0"/>
              <a:t> intenzity zátěže je dobrá korelace mezi SF a intenzitou, poté plató efekt SF i při zvyšující se zátěži</a:t>
            </a:r>
          </a:p>
          <a:p>
            <a:r>
              <a:rPr lang="cs-CZ" sz="2400" dirty="0"/>
              <a:t>Po zátěži</a:t>
            </a:r>
          </a:p>
          <a:p>
            <a:pPr lvl="1"/>
            <a:r>
              <a:rPr lang="cs-CZ" dirty="0"/>
              <a:t>↓ SF, strmost poklesu je závislá na zátěži i únavě, pomalejší návrat ke klidovým hodnotám -&gt; může značit únavu organismu 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357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59E35E-F159-3C63-536B-D79C790C0F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681F9D-268C-4B8C-3039-70672D201E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D331DD-1C22-DBCB-4C53-9879898977A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3" descr="Vo2 max norms: What is a good score? | Tanita">
            <a:extLst>
              <a:ext uri="{FF2B5EF4-FFF2-40B4-BE49-F238E27FC236}">
                <a16:creationId xmlns:a16="http://schemas.microsoft.com/office/drawing/2014/main" id="{6145FD84-DF4C-2C22-64A6-8342A230E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77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476123-6C40-A7AC-68F6-E223CF6064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8FBF99-67E1-B829-C819-325844958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706009-4DC9-5BD6-AFDC-311A15C6552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3" descr="Vo2 max norms: What is a good score? | Tanita">
            <a:extLst>
              <a:ext uri="{FF2B5EF4-FFF2-40B4-BE49-F238E27FC236}">
                <a16:creationId xmlns:a16="http://schemas.microsoft.com/office/drawing/2014/main" id="{683EA16A-A013-B56D-9430-92D75BADA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85" y="0"/>
            <a:ext cx="11713030" cy="6881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401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26E4FE-2B37-B57C-1AFA-0F71723D5B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B5976C-D001-9E9C-C14C-4F83D0BC0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  <p:pic>
        <p:nvPicPr>
          <p:cNvPr id="5" name="Zástupný obsah 3" descr="How 'Trainable' Is VO2 Max Really? – A Case Study">
            <a:extLst>
              <a:ext uri="{FF2B5EF4-FFF2-40B4-BE49-F238E27FC236}">
                <a16:creationId xmlns:a16="http://schemas.microsoft.com/office/drawing/2014/main" id="{9ECF0445-E4FE-DFDC-4B51-24ABFF8436FF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27844" y="692150"/>
            <a:ext cx="9137511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7632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A4C029-62E5-FAD0-F724-F24BD95F29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1E85DF-BFA9-1B41-36CA-E884EF8B6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79C60E-17BC-209A-4BAD-0FF3A267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Spirometrie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2AF0FB-701D-4445-3480-0C2A025DB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PEF - vrcholová výdechová rychlost, </a:t>
            </a:r>
          </a:p>
          <a:p>
            <a:r>
              <a:rPr lang="cs-CZ" dirty="0"/>
              <a:t>FVC – usilovná vitální kapacita, </a:t>
            </a:r>
          </a:p>
          <a:p>
            <a:r>
              <a:rPr lang="cs-CZ" dirty="0"/>
              <a:t>SVC – spirometrická /klidová / vitální kapacita,</a:t>
            </a:r>
          </a:p>
          <a:p>
            <a:r>
              <a:rPr lang="cs-CZ" dirty="0"/>
              <a:t>FEV 1 – usilovně vydechnutý objem vzduchu za jednu vteřinu</a:t>
            </a:r>
          </a:p>
          <a:p>
            <a:r>
              <a:rPr lang="cs-CZ" dirty="0"/>
              <a:t>FEV 1% FVC – </a:t>
            </a:r>
            <a:r>
              <a:rPr lang="cs-CZ" dirty="0" err="1"/>
              <a:t>Tiffeneaův</a:t>
            </a:r>
            <a:r>
              <a:rPr lang="cs-CZ" dirty="0"/>
              <a:t> index, podíl FEV1 a VC </a:t>
            </a:r>
          </a:p>
          <a:p>
            <a:r>
              <a:rPr lang="cs-CZ" dirty="0"/>
              <a:t>MEF 25, 50, 75 – maximální výdechové průtoky na různých úrovních vydechnuté FVC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731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AFEC3C-F967-51CB-9659-0FFA0FF1E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C76CAA-8505-3A76-3E77-A74EE9B198B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Subjektivní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B594058-AA1E-0EC7-1D3A-BE54BB15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Ukazatele odezvy na zátěž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1C56989-01BC-74C2-9D8D-57C2BDF626A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Objektivní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BED35AB-9150-EA51-2FF4-6CC109BB091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800" dirty="0"/>
              <a:t>Pocit zátěže (bolest, dušnost)</a:t>
            </a:r>
          </a:p>
          <a:p>
            <a:r>
              <a:rPr lang="cs-CZ" sz="2800" dirty="0"/>
              <a:t>Test mluvení</a:t>
            </a:r>
          </a:p>
          <a:p>
            <a:r>
              <a:rPr lang="cs-CZ" sz="2800" dirty="0"/>
              <a:t>Dotazníky </a:t>
            </a: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1033D70-6432-BE79-0D54-4E1E24FA3C7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Antropometrické ukazatele (hmotnost, složení těla – voda…)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Dynamometrické ukazatele (síla, výkon, práce, …) – zátěžové testy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Kardiovaskulární ukazatele (SF, HRV, TK, EKG)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Spirometrické (FEVC, FEV1, PEF)</a:t>
            </a:r>
          </a:p>
          <a:p>
            <a:pPr>
              <a:lnSpc>
                <a:spcPct val="100000"/>
              </a:lnSpc>
            </a:pPr>
            <a:r>
              <a:rPr lang="cs-CZ" sz="1800" dirty="0" err="1"/>
              <a:t>Spiroergometrické</a:t>
            </a:r>
            <a:r>
              <a:rPr lang="cs-CZ" sz="1800" dirty="0"/>
              <a:t> ukazatele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Biochemické ukazatele (krev, moč, sliny) – </a:t>
            </a:r>
            <a:r>
              <a:rPr lang="cs-CZ" sz="1800" dirty="0" err="1"/>
              <a:t>Glu</a:t>
            </a:r>
            <a:r>
              <a:rPr lang="cs-CZ" sz="1800" dirty="0"/>
              <a:t>, La, CK, LDH, Kortizol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Hematologické ukazatele (krev) – Ery, Leu, </a:t>
            </a:r>
            <a:r>
              <a:rPr lang="cs-CZ" sz="1800" dirty="0" err="1"/>
              <a:t>Hb</a:t>
            </a:r>
            <a:r>
              <a:rPr lang="cs-CZ" sz="1800" dirty="0"/>
              <a:t>, </a:t>
            </a:r>
            <a:r>
              <a:rPr lang="cs-CZ" sz="1800" dirty="0" err="1"/>
              <a:t>Hct</a:t>
            </a:r>
            <a:r>
              <a:rPr lang="cs-CZ" sz="1800" dirty="0"/>
              <a:t>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Imunologické ukazatele (krev, sliny) – imunoglobuliny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Endokrinologické ukazatele – hormony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Termodynamické ukazatele – teplota (termometry, infračervená termografie) 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2699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64C37F-F900-64CF-3315-BA8264328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A73320-47BC-682E-BEF1-E40B132FC8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16D51C-D20D-DCF1-9FD5-9C866FA8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Index </a:t>
            </a:r>
            <a:r>
              <a:rPr lang="cs-CZ" sz="4000" baseline="-25000" dirty="0"/>
              <a:t>W170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877604-C833-A2B3-1BAB-CE2E5351C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Běžně prováděný test (např. u lékaře součást EKG testu)</a:t>
            </a:r>
          </a:p>
          <a:p>
            <a:r>
              <a:rPr lang="cs-CZ" sz="2800" dirty="0" err="1"/>
              <a:t>Submaximální</a:t>
            </a:r>
            <a:r>
              <a:rPr lang="cs-CZ" sz="2800" dirty="0"/>
              <a:t> výkon</a:t>
            </a:r>
          </a:p>
          <a:p>
            <a:r>
              <a:rPr lang="cs-CZ" sz="2800" dirty="0"/>
              <a:t>Zjištění a hodnocení míry adaptace kardiovaskulárního systému na vytrvalostní zatížení</a:t>
            </a:r>
          </a:p>
          <a:p>
            <a:r>
              <a:rPr lang="cs-CZ" sz="2800" dirty="0" err="1"/>
              <a:t>Submaximální</a:t>
            </a:r>
            <a:r>
              <a:rPr lang="cs-CZ" sz="2800" dirty="0"/>
              <a:t> SF = cca úroveň 70 % předikované maximální srdeční rezervy, nebo 85 % predikované </a:t>
            </a:r>
            <a:r>
              <a:rPr lang="cs-CZ" sz="2800" dirty="0" err="1"/>
              <a:t>SF</a:t>
            </a:r>
            <a:r>
              <a:rPr lang="cs-CZ" sz="2800" baseline="-25000" dirty="0" err="1"/>
              <a:t>max</a:t>
            </a:r>
            <a:r>
              <a:rPr lang="cs-CZ" sz="2800" baseline="-25000" dirty="0"/>
              <a:t> </a:t>
            </a:r>
            <a:endParaRPr lang="cs-CZ" sz="2800" dirty="0"/>
          </a:p>
          <a:p>
            <a:r>
              <a:rPr lang="cs-CZ" sz="2800" dirty="0"/>
              <a:t>U většiny dospělých a dětí ~170 tepů za minutu</a:t>
            </a:r>
          </a:p>
          <a:p>
            <a:r>
              <a:rPr lang="cs-CZ" sz="2800" dirty="0"/>
              <a:t>U starších 150, 130 tepů za minutu</a:t>
            </a:r>
          </a:p>
          <a:p>
            <a:r>
              <a:rPr lang="cs-CZ" sz="2800" dirty="0"/>
              <a:t>Nízké hodnoty → slabá adaptace nebo přetrvávající únava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998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50D915-CD5B-7108-58DC-E8DDF606BF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B49498-A916-23BF-2EC0-28254193F9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21</a:t>
            </a:fld>
            <a:endParaRPr lang="cs-CZ" altLang="cs-CZ"/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383C606B-F13E-65BB-2955-91F7D5A81E58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2"/>
          <a:stretch/>
        </p:blipFill>
        <p:spPr>
          <a:xfrm>
            <a:off x="3233173" y="692150"/>
            <a:ext cx="5726853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7839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FB8FD3-660F-31DD-05F4-35E014AF85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50E86D-0B40-033E-A6CE-E3B65B7D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Subjektivní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02748D-4422-1352-0F1F-1BC80BA2C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Pro vyjádření subjektivního pocitu sportovce </a:t>
            </a:r>
          </a:p>
          <a:p>
            <a:r>
              <a:rPr lang="cs-CZ" sz="2400" dirty="0"/>
              <a:t>Pocit zátěže</a:t>
            </a:r>
          </a:p>
          <a:p>
            <a:pPr lvl="1"/>
            <a:r>
              <a:rPr lang="cs-CZ" sz="2400" dirty="0" err="1"/>
              <a:t>Borgova</a:t>
            </a:r>
            <a:r>
              <a:rPr lang="cs-CZ" sz="2400" dirty="0"/>
              <a:t> škála</a:t>
            </a:r>
          </a:p>
          <a:p>
            <a:pPr lvl="1"/>
            <a:r>
              <a:rPr lang="cs-CZ" sz="2400" dirty="0" err="1"/>
              <a:t>Fosterova</a:t>
            </a:r>
            <a:r>
              <a:rPr lang="cs-CZ" sz="2400" dirty="0"/>
              <a:t> škála</a:t>
            </a:r>
          </a:p>
          <a:p>
            <a:r>
              <a:rPr lang="cs-CZ" sz="2400" dirty="0"/>
              <a:t>Pocit bolesti (dušnosti)</a:t>
            </a:r>
          </a:p>
          <a:p>
            <a:pPr lvl="1"/>
            <a:r>
              <a:rPr lang="cs-CZ" sz="2400" dirty="0" err="1"/>
              <a:t>Borgova</a:t>
            </a:r>
            <a:r>
              <a:rPr lang="cs-CZ" sz="2400" dirty="0"/>
              <a:t> škála</a:t>
            </a:r>
          </a:p>
          <a:p>
            <a:r>
              <a:rPr lang="cs-CZ" sz="2400" dirty="0"/>
              <a:t>Test mluvení</a:t>
            </a:r>
          </a:p>
          <a:p>
            <a:r>
              <a:rPr lang="cs-CZ" sz="2400" dirty="0"/>
              <a:t>RPE (</a:t>
            </a:r>
            <a:r>
              <a:rPr lang="cs-CZ" sz="2400" dirty="0" err="1"/>
              <a:t>rate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perceived</a:t>
            </a:r>
            <a:r>
              <a:rPr lang="cs-CZ" sz="2400" dirty="0"/>
              <a:t> </a:t>
            </a:r>
            <a:r>
              <a:rPr lang="cs-CZ" sz="2400" dirty="0" err="1"/>
              <a:t>exertion</a:t>
            </a:r>
            <a:r>
              <a:rPr lang="cs-CZ" sz="2400" dirty="0"/>
              <a:t>)</a:t>
            </a:r>
          </a:p>
          <a:p>
            <a:r>
              <a:rPr lang="en-US" sz="2400" dirty="0"/>
              <a:t>Total Quality Recovery Scale (TQR)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14593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077AD9-D397-EFFF-52D6-19D635F044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C4A267-997F-1E8C-CE8E-AA91858FA6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8E9373-2FB4-4F0A-E10D-E55C1292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/>
              <a:t>Borgova</a:t>
            </a:r>
            <a:r>
              <a:rPr lang="cs-CZ" sz="2400" dirty="0"/>
              <a:t> škála pro pocit zátěže (TM = test mluvení), Regenerace a výživa ve sportu, kolektiv autorů 2020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1B932E8-2000-B065-8FE2-BE4C86BD3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2038" y="1707319"/>
            <a:ext cx="4587924" cy="464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56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C5E891-34D9-6750-B74E-19EB2D11AE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24</a:t>
            </a:fld>
            <a:endParaRPr lang="cs-CZ" altLang="cs-CZ"/>
          </a:p>
        </p:txBody>
      </p:sp>
      <p:pic>
        <p:nvPicPr>
          <p:cNvPr id="6" name="Picture 2" descr="Jujutsu.cz | TacFit - Hodnocení míry zatížení a TED kompas (část 5/7)">
            <a:extLst>
              <a:ext uri="{FF2B5EF4-FFF2-40B4-BE49-F238E27FC236}">
                <a16:creationId xmlns:a16="http://schemas.microsoft.com/office/drawing/2014/main" id="{ABB965B0-6A0A-E89D-BE84-716D5B583942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4314" y="692150"/>
            <a:ext cx="7504571" cy="51398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39169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D0024F-C79C-3717-56C1-016D45D001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25</a:t>
            </a:fld>
            <a:endParaRPr lang="cs-CZ" altLang="cs-CZ"/>
          </a:p>
        </p:txBody>
      </p:sp>
      <p:pic>
        <p:nvPicPr>
          <p:cNvPr id="1026" name="Picture 2" descr="Rate Of Perceived Exertion: Why RPE Is The Best Running Metric">
            <a:extLst>
              <a:ext uri="{FF2B5EF4-FFF2-40B4-BE49-F238E27FC236}">
                <a16:creationId xmlns:a16="http://schemas.microsoft.com/office/drawing/2014/main" id="{BF4D648A-7230-67A8-8F08-94ACEAD78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0480" y="232703"/>
            <a:ext cx="4263809" cy="639259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53128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543371-B68A-9D1D-8FC0-710920991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476205-EF8B-EDBB-6C37-105FE5E6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sRPE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E5D0E1-9407-853E-246D-E20A93B0D6C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Session RPE</a:t>
            </a:r>
          </a:p>
          <a:p>
            <a:r>
              <a:rPr lang="cs-CZ" dirty="0"/>
              <a:t>Vypočítá se vynásobením délky tréninku (v minutách) hodnotou RPE</a:t>
            </a:r>
          </a:p>
          <a:p>
            <a:r>
              <a:rPr lang="cs-CZ" dirty="0"/>
              <a:t>Tato metoda se jeví jako dobrý indikátor zatížení například ve fotbale</a:t>
            </a:r>
          </a:p>
          <a:p>
            <a:r>
              <a:rPr lang="cs-CZ" dirty="0" err="1"/>
              <a:t>sRPE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89E305A-5850-C903-FA38-C4CC67301540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5596" y="1701800"/>
            <a:ext cx="4731657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17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126286-8AC5-EC28-8B72-65117F945E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4FA92D-5BE9-2A70-E4A7-20027FC3CE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27</a:t>
            </a:fld>
            <a:endParaRPr lang="cs-CZ" alt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AF92EF4-1F8A-31A8-D8C3-E26D4371C15E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1951560" y="692150"/>
            <a:ext cx="8290080" cy="5139850"/>
          </a:xfrm>
          <a:noFill/>
        </p:spPr>
      </p:pic>
    </p:spTree>
    <p:extLst>
      <p:ext uri="{BB962C8B-B14F-4D97-AF65-F5344CB8AC3E}">
        <p14:creationId xmlns:p14="http://schemas.microsoft.com/office/powerpoint/2010/main" val="1418061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253023-7212-23D1-B190-8A75AE5FF4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AE36B5-4520-A985-83B8-8421067CDB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28</a:t>
            </a:fld>
            <a:endParaRPr lang="cs-CZ" altLang="cs-CZ"/>
          </a:p>
        </p:txBody>
      </p:sp>
      <p:pic>
        <p:nvPicPr>
          <p:cNvPr id="11" name="Zástupný obsah 6">
            <a:extLst>
              <a:ext uri="{FF2B5EF4-FFF2-40B4-BE49-F238E27FC236}">
                <a16:creationId xmlns:a16="http://schemas.microsoft.com/office/drawing/2014/main" id="{285D7347-E1B1-7FCB-D13A-5A6E0A440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574" y="297246"/>
            <a:ext cx="8643075" cy="6182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323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AAD16E-38EA-8500-1BF5-274419B93D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633199-8F1D-2DAE-5DFC-E8B1F69EE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6" name="Picture 2" descr="PDF) Overtraining and recovery. A conceptual model">
            <a:extLst>
              <a:ext uri="{FF2B5EF4-FFF2-40B4-BE49-F238E27FC236}">
                <a16:creationId xmlns:a16="http://schemas.microsoft.com/office/drawing/2014/main" id="{54A56D17-3AA5-3F6B-2467-6ED1DA7CA4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057525" y="275431"/>
            <a:ext cx="607695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1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74B903-6493-FF3C-DC01-328C943356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A5086-B08B-3595-F02D-4EC524EC6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4A56AF-AFBF-16E7-8D87-EB97A780A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752168"/>
            <a:ext cx="10753200" cy="5079832"/>
          </a:xfrm>
        </p:spPr>
        <p:txBody>
          <a:bodyPr/>
          <a:lstStyle/>
          <a:p>
            <a:r>
              <a:rPr lang="cs-CZ" dirty="0"/>
              <a:t>Ukazatelem odezvy na zátěž je údaj o stavu fyziologické funkce organismu, nikoliv údaj o absolvované zátěži</a:t>
            </a:r>
            <a:endParaRPr lang="en-US" dirty="0"/>
          </a:p>
          <a:p>
            <a:r>
              <a:rPr lang="cs-CZ" dirty="0"/>
              <a:t>Reakce = změny ve fyziologických funkcí (během/po zátěži)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333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91A8A3-2455-AA46-C9DE-4F45BC9EBF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148474-E127-C5D7-69B9-06F68D2E2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D88D9A-3794-2A24-FE22-0D4B645A8CC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Signifikantní korelace mezi TQR a kreatin kinázou (CK)</a:t>
            </a:r>
          </a:p>
          <a:p>
            <a:r>
              <a:rPr lang="cs-CZ" dirty="0"/>
              <a:t>Vysoká hladina (CK) po fotbalovém zápase je spojená s poklesem výkonu 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9EB7577-4632-FEFA-D4CA-2BE67344619C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251575" y="2043638"/>
            <a:ext cx="5219700" cy="3456523"/>
          </a:xfrm>
        </p:spPr>
      </p:pic>
    </p:spTree>
    <p:extLst>
      <p:ext uri="{BB962C8B-B14F-4D97-AF65-F5344CB8AC3E}">
        <p14:creationId xmlns:p14="http://schemas.microsoft.com/office/powerpoint/2010/main" val="4038520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99054E-C511-3A83-FD36-94E8E4A530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949AD9-25CE-018A-95E6-9153AE89D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3292B3-B58B-D180-FCB4-1A6ADCA11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dirty="0"/>
              <a:t>Variabilita SF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AA075C8-EBD7-1835-C669-303EE6DB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Kardiovaskulární ukazatele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DB9B9B-C57F-2AF8-CDD5-1F1C89016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Periodické kolísání SF v čase</a:t>
            </a:r>
          </a:p>
          <a:p>
            <a:r>
              <a:rPr lang="cs-CZ" sz="2800" dirty="0"/>
              <a:t>Výpočet je založen na měření času mezi dvěma R kmity na EKG záznamu</a:t>
            </a:r>
          </a:p>
          <a:p>
            <a:r>
              <a:rPr lang="cs-CZ" sz="2800" dirty="0"/>
              <a:t>Kratší interval při ↑SF, delší interval při ↓ SF</a:t>
            </a:r>
          </a:p>
          <a:p>
            <a:r>
              <a:rPr lang="cs-CZ" sz="2800" dirty="0"/>
              <a:t>R-R interval 1 sec = SF 60 tepů/min</a:t>
            </a:r>
          </a:p>
          <a:p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F65ED69-24BC-F5C5-835B-412E6CB4B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009" y="4081674"/>
            <a:ext cx="4762792" cy="175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69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858EFE-69D1-891A-9D5E-67E4324EE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A5B38D-BC0D-333B-BECE-4B4BB68BDB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F86EBD-A2C3-E786-6F4F-2F990A66D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Variabilita SF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0AC8F8-94F0-5ECC-6607-D0BA11F068B4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58073"/>
            <a:ext cx="5219998" cy="42834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Při únavě je méně aktivní parasympatikus, se zvyšující se únavou je navíc aktivní sympatikus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U odpočaté osoby v klidu je aktivita sympatiku velmi nízká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Hlavní ukazatele: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Spektrální výkon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Spektrální výkonová hustota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Vyhodnocování pro tři frekvenční pásma oscilací R-R intervalů – velmi nízké frekvence, nízké frekvence, vysoké frekvence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Výpočet z krátkých časových úseků – 5 min (leh-stoj-leh)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1500" dirty="0"/>
          </a:p>
        </p:txBody>
      </p:sp>
      <p:pic>
        <p:nvPicPr>
          <p:cNvPr id="3074" name="Picture 2" descr="Variabilita srdeční frekvence a její monitoring prostřednictvím diagnostiky  mySASY">
            <a:extLst>
              <a:ext uri="{FF2B5EF4-FFF2-40B4-BE49-F238E27FC236}">
                <a16:creationId xmlns:a16="http://schemas.microsoft.com/office/drawing/2014/main" id="{B11456E8-8691-CC65-3736-AD740110C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3530" y="1701505"/>
            <a:ext cx="3415498" cy="4139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93270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CBA4CD-A763-9651-36E9-BC0681999F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0E2855-AD4D-6BE8-5857-098A370DA1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724F12-A35C-244A-AA1D-844EA141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tlak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C58EE8-BECA-03C8-D5EB-0D42C4D05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Těsně před zátěží může být vyšší vlivem předstartovní aktivace</a:t>
            </a:r>
          </a:p>
          <a:p>
            <a:pPr>
              <a:lnSpc>
                <a:spcPct val="100000"/>
              </a:lnSpc>
            </a:pPr>
            <a:r>
              <a:rPr lang="cs-CZ" dirty="0"/>
              <a:t>V průběhu zátěže – STK a SAT ↑ ↑</a:t>
            </a:r>
          </a:p>
          <a:p>
            <a:pPr lvl="1"/>
            <a:r>
              <a:rPr lang="cs-CZ" sz="1600" dirty="0"/>
              <a:t>Zátěžové tlaky závisí na intenzitě aktivity (STK ↑ 180-240, DTK – ↓neměřitelné hodnoty nebo ↑ 90-120</a:t>
            </a:r>
          </a:p>
          <a:p>
            <a:pPr lvl="1"/>
            <a:r>
              <a:rPr lang="cs-CZ" sz="1600" dirty="0"/>
              <a:t>Hodnoty STK nad 240 a DTK nad 120 bývají známkou poruchy regulace TK – hypertenze – důvod pro přerušení zátěže (prevence prasknutí tepny a krvácení</a:t>
            </a:r>
          </a:p>
          <a:p>
            <a:pPr>
              <a:lnSpc>
                <a:spcPct val="100000"/>
              </a:lnSpc>
            </a:pPr>
            <a:r>
              <a:rPr lang="cs-CZ" dirty="0"/>
              <a:t>Po zátěži dochází do pár minut k návratu krevního tlaku do klidových hodnot</a:t>
            </a:r>
          </a:p>
          <a:p>
            <a:pPr lvl="1"/>
            <a:r>
              <a:rPr lang="cs-CZ" sz="1600" dirty="0"/>
              <a:t>Strmost poklesu TK závisí na objemu zátěže</a:t>
            </a:r>
          </a:p>
          <a:p>
            <a:pPr lvl="1"/>
            <a:r>
              <a:rPr lang="cs-CZ" sz="1600" dirty="0"/>
              <a:t>TK rovněž snižuje vyšší teplota těla – svalová práce &gt; </a:t>
            </a:r>
            <a:r>
              <a:rPr lang="cs-CZ" sz="1600" dirty="0" err="1"/>
              <a:t>termogenní</a:t>
            </a:r>
            <a:r>
              <a:rPr lang="cs-CZ" sz="1600" dirty="0"/>
              <a:t> účinek &gt; termoregulační mechanismy (kožní vazodilatace a pocení)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029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C46F41-F995-0074-4A22-01ECF7B43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ACDE00-832E-F1FA-9905-984090DA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Biochemické ukazatele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F2FE4F-D785-8530-2022-5D2C3233D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Většina z krve, moč, sliny </a:t>
            </a:r>
          </a:p>
          <a:p>
            <a:r>
              <a:rPr lang="cs-CZ" dirty="0"/>
              <a:t>Laktát (0,6-2,1 </a:t>
            </a:r>
            <a:r>
              <a:rPr lang="cs-CZ" dirty="0" err="1"/>
              <a:t>mmol</a:t>
            </a:r>
            <a:r>
              <a:rPr lang="cs-CZ" dirty="0"/>
              <a:t>/l) – ↑se zátěží, maximální koncentrace 18-24 </a:t>
            </a:r>
            <a:r>
              <a:rPr lang="cs-CZ" dirty="0" err="1"/>
              <a:t>mmol</a:t>
            </a:r>
            <a:r>
              <a:rPr lang="cs-CZ" dirty="0"/>
              <a:t>/l </a:t>
            </a:r>
          </a:p>
          <a:p>
            <a:r>
              <a:rPr lang="cs-CZ" dirty="0"/>
              <a:t>1. laktátový práh (2 </a:t>
            </a:r>
            <a:r>
              <a:rPr lang="cs-CZ" dirty="0" err="1"/>
              <a:t>mmol</a:t>
            </a:r>
            <a:r>
              <a:rPr lang="cs-CZ" dirty="0"/>
              <a:t>/l) = aerobní práh</a:t>
            </a:r>
          </a:p>
          <a:p>
            <a:r>
              <a:rPr lang="cs-CZ" dirty="0"/>
              <a:t>2. laktátový práh (4 </a:t>
            </a:r>
            <a:r>
              <a:rPr lang="cs-CZ" dirty="0" err="1"/>
              <a:t>mmol</a:t>
            </a:r>
            <a:r>
              <a:rPr lang="cs-CZ" dirty="0"/>
              <a:t>/l) = anaerobní práh </a:t>
            </a:r>
          </a:p>
          <a:p>
            <a:r>
              <a:rPr lang="cs-CZ" dirty="0"/>
              <a:t>Kortizol</a:t>
            </a:r>
          </a:p>
          <a:p>
            <a:pPr lvl="1"/>
            <a:r>
              <a:rPr lang="cs-CZ" dirty="0" err="1"/>
              <a:t>Glukokortiokoid</a:t>
            </a:r>
            <a:r>
              <a:rPr lang="cs-CZ" dirty="0"/>
              <a:t>, hormon produkovaný kůrou nadledvin </a:t>
            </a:r>
          </a:p>
          <a:p>
            <a:pPr lvl="1"/>
            <a:r>
              <a:rPr lang="cs-CZ" dirty="0"/>
              <a:t>Regulace metabolismu živin – sacharidů, bílkovin i tuků </a:t>
            </a:r>
          </a:p>
          <a:p>
            <a:pPr lvl="1"/>
            <a:r>
              <a:rPr lang="cs-CZ" dirty="0"/>
              <a:t>Hladinu ovlivňuje – intenzita zátěže, trénovanost jedince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12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6CC0B-0D88-D360-2C59-2C2472E552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04BE51-AD60-71E3-B061-D636A85EC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37858B8-4112-849F-917F-B95EC092D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Antropometrické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B74BA65-E0AE-3AA6-A667-02B068DB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13164"/>
            <a:ext cx="10753200" cy="4418836"/>
          </a:xfrm>
        </p:spPr>
        <p:txBody>
          <a:bodyPr/>
          <a:lstStyle/>
          <a:p>
            <a:r>
              <a:rPr lang="cs-CZ" dirty="0"/>
              <a:t>Hmotnost, Tělesná voda, Tělesný tuk, Svalová hmota, Kostní hmota </a:t>
            </a:r>
          </a:p>
        </p:txBody>
      </p:sp>
    </p:spTree>
    <p:extLst>
      <p:ext uri="{BB962C8B-B14F-4D97-AF65-F5344CB8AC3E}">
        <p14:creationId xmlns:p14="http://schemas.microsoft.com/office/powerpoint/2010/main" val="2385036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58F7C5-367D-1C32-9C77-DB0E818147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504945-D36F-4C6C-5F33-32D7DD4BFC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ECC2C2-41A6-E154-6599-F0B878D0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Tělesná hmotnost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92149A-71C9-9F03-FA01-2CE36C4FF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 průběhu dne kolísá (1-2 %, např. 0,5-1kg), u sportovců větší postavy 2-3kg</a:t>
            </a:r>
          </a:p>
          <a:p>
            <a:r>
              <a:rPr lang="cs-CZ" sz="2400" dirty="0"/>
              <a:t>Vážení?</a:t>
            </a:r>
          </a:p>
          <a:p>
            <a:r>
              <a:rPr lang="cs-CZ" sz="2400" dirty="0"/>
              <a:t>Nárůst hmotnosti</a:t>
            </a:r>
          </a:p>
          <a:p>
            <a:pPr lvl="1"/>
            <a:r>
              <a:rPr lang="cs-CZ" sz="1800" dirty="0"/>
              <a:t>Příjem a zadržování tekutin</a:t>
            </a:r>
          </a:p>
          <a:p>
            <a:pPr lvl="1"/>
            <a:r>
              <a:rPr lang="cs-CZ" sz="1800" dirty="0"/>
              <a:t>Anabolické pochody (svaly, tuk)</a:t>
            </a:r>
          </a:p>
          <a:p>
            <a:r>
              <a:rPr lang="cs-CZ" sz="2400" dirty="0"/>
              <a:t>Snížení hmotnosti</a:t>
            </a:r>
          </a:p>
          <a:p>
            <a:pPr lvl="1"/>
            <a:r>
              <a:rPr lang="cs-CZ" sz="1800" dirty="0"/>
              <a:t>Ztráta tekutin: pocení, vyloučení odpadních látek (moč, stolice)</a:t>
            </a:r>
          </a:p>
          <a:p>
            <a:pPr lvl="1"/>
            <a:r>
              <a:rPr lang="cs-CZ" sz="1800" dirty="0"/>
              <a:t>Katabolické pochody (svaly, tuk)</a:t>
            </a:r>
            <a:endParaRPr lang="en-US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0956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2E9C72-20DE-4EE0-8302-1348E5272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43FDFB-D23D-3EC2-2134-4C233179C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BB29A0-9E0B-87AC-26AA-1F516C0C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Tělesná</a:t>
            </a:r>
            <a:r>
              <a:rPr lang="cs-CZ" sz="3600" dirty="0"/>
              <a:t> voda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74A26F7-5944-1227-D1D1-166DA5A4676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Zvětšení objemu &gt; zvýšený příjem tekutin, otok tkáně</a:t>
            </a:r>
          </a:p>
          <a:p>
            <a:pPr>
              <a:spcAft>
                <a:spcPts val="600"/>
              </a:spcAft>
            </a:pPr>
            <a:r>
              <a:rPr lang="cs-CZ"/>
              <a:t>Zmenšení objemu &gt; pocení, moč</a:t>
            </a:r>
          </a:p>
          <a:p>
            <a:pPr>
              <a:spcAft>
                <a:spcPts val="600"/>
              </a:spcAft>
            </a:pPr>
            <a:r>
              <a:rPr lang="cs-CZ"/>
              <a:t>Změny se projevují okamžitě (hmotnost)</a:t>
            </a:r>
            <a:endParaRPr lang="en-US"/>
          </a:p>
          <a:p>
            <a:pPr>
              <a:spcAft>
                <a:spcPts val="600"/>
              </a:spcAft>
            </a:pPr>
            <a:endParaRPr lang="cs-CZ"/>
          </a:p>
        </p:txBody>
      </p:sp>
      <p:pic>
        <p:nvPicPr>
          <p:cNvPr id="6" name="Zástupný obsah 4" descr="Kapající kohoutek obrys">
            <a:extLst>
              <a:ext uri="{FF2B5EF4-FFF2-40B4-BE49-F238E27FC236}">
                <a16:creationId xmlns:a16="http://schemas.microsoft.com/office/drawing/2014/main" id="{4D8D2546-7A06-5609-20C3-0E534645C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1280" y="1701505"/>
            <a:ext cx="4139998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17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22431C-127A-207C-A0B4-2371C0C25C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BCF44B-A64E-B368-FC8B-CD0F70057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0F59AA-E5FC-7688-BC86-3C7254E5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Tělesný tuk / Svalová hmota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7FF275-4C6B-F743-BE79-B0B4FD843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Zvětšení tukové složky</a:t>
            </a:r>
          </a:p>
          <a:p>
            <a:pPr lvl="1"/>
            <a:r>
              <a:rPr lang="cs-CZ" sz="2000" dirty="0"/>
              <a:t>Při převládajícím anabolismu</a:t>
            </a:r>
          </a:p>
          <a:p>
            <a:r>
              <a:rPr lang="cs-CZ" sz="2000" dirty="0"/>
              <a:t>Zmenšení tukové složky</a:t>
            </a:r>
          </a:p>
          <a:p>
            <a:pPr lvl="1"/>
            <a:r>
              <a:rPr lang="cs-CZ" sz="2000" dirty="0"/>
              <a:t>Při převládajícím katabolismu</a:t>
            </a:r>
          </a:p>
          <a:p>
            <a:r>
              <a:rPr lang="cs-CZ" sz="2000" dirty="0"/>
              <a:t>Zvýšení svalové hmoty</a:t>
            </a:r>
          </a:p>
          <a:p>
            <a:pPr lvl="1"/>
            <a:r>
              <a:rPr lang="cs-CZ" sz="2000" dirty="0"/>
              <a:t>Při převládajícím anabolismu (bílkoviny, trénink)</a:t>
            </a:r>
          </a:p>
          <a:p>
            <a:r>
              <a:rPr lang="cs-CZ" sz="2000" dirty="0"/>
              <a:t>Snížení svalové hmoty</a:t>
            </a:r>
          </a:p>
          <a:p>
            <a:pPr lvl="1"/>
            <a:r>
              <a:rPr lang="cs-CZ" sz="2000" dirty="0"/>
              <a:t>Převládající katabolismus (deficit, absence pohyb. Aktivity)</a:t>
            </a:r>
          </a:p>
          <a:p>
            <a:pPr lvl="1"/>
            <a:r>
              <a:rPr lang="cs-CZ" sz="2000" dirty="0" err="1"/>
              <a:t>sarkopenie</a:t>
            </a:r>
            <a:endParaRPr lang="cs-CZ" sz="2000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B36879-6026-47D1-EB36-1FF416DBE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452" y="596271"/>
            <a:ext cx="1643357" cy="2386584"/>
          </a:xfrm>
          <a:prstGeom prst="rect">
            <a:avLst/>
          </a:prstGeom>
        </p:spPr>
      </p:pic>
      <p:pic>
        <p:nvPicPr>
          <p:cNvPr id="7" name="Zástupný obsah 4" descr="Svalnatá paže obrys">
            <a:extLst>
              <a:ext uri="{FF2B5EF4-FFF2-40B4-BE49-F238E27FC236}">
                <a16:creationId xmlns:a16="http://schemas.microsoft.com/office/drawing/2014/main" id="{68640FF4-8993-CBFC-E979-CDEA3CCD4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5838" y="3214135"/>
            <a:ext cx="2386584" cy="23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84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E1CA10-3758-4FA5-9F7C-568433F3E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DA1908-0FD5-46E5-C1CD-AA260FDFF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BA5245-C96A-40DD-A739-16803802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Hustota kostní tkáně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E9EF1A-8E65-56A3-AF22-095441945F8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500"/>
              <a:t>Zvýšení hustoty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500"/>
              <a:t>Adaptace na mechanickou zátěž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500"/>
              <a:t>Snížení hustoty (osteoporóza)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500"/>
              <a:t>Úbytek kostní tkáně , porucha architektoniky, pružnosti a pevnosti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500"/>
              <a:t>Nedostatek Vit. D, Ca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500"/>
              <a:t>Endokrinní poruchy (nedostatek estrogenu, hormonů štítné žlázy, inzulínu, růstového hormonu – především u žen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500"/>
              <a:t>Přetížení vytrvalostním běžeckým tréninkem – častěji u žen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500"/>
              <a:t>Přetrénování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500"/>
              <a:t>Působení toxických látek </a:t>
            </a:r>
            <a:endParaRPr lang="en-US" sz="15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1500"/>
          </a:p>
        </p:txBody>
      </p:sp>
      <p:pic>
        <p:nvPicPr>
          <p:cNvPr id="6" name="Picture 2" descr="DEXA | CELSPAC">
            <a:extLst>
              <a:ext uri="{FF2B5EF4-FFF2-40B4-BE49-F238E27FC236}">
                <a16:creationId xmlns:a16="http://schemas.microsoft.com/office/drawing/2014/main" id="{54245F9E-B890-F56C-FD71-6F9D5E9D8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r="13098"/>
          <a:stretch/>
        </p:blipFill>
        <p:spPr bwMode="auto">
          <a:xfrm>
            <a:off x="6251280" y="1701505"/>
            <a:ext cx="5219998" cy="4139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1129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2EA985-0FCB-AE82-4C84-7586ECE32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6110D3-DA67-6079-69C5-6C045C6BB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FB3126-2901-0669-A438-F038FA42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Wingate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D22FA8-5525-BD41-AC2C-EE66461D4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48580"/>
          </a:xfrm>
        </p:spPr>
        <p:txBody>
          <a:bodyPr/>
          <a:lstStyle/>
          <a:p>
            <a:r>
              <a:rPr lang="cs-CZ" dirty="0"/>
              <a:t>Anaerobní zdatnost</a:t>
            </a:r>
          </a:p>
          <a:p>
            <a:r>
              <a:rPr lang="cs-CZ" dirty="0"/>
              <a:t>Bicyklový ergometr </a:t>
            </a:r>
          </a:p>
          <a:p>
            <a:r>
              <a:rPr lang="cs-CZ" dirty="0"/>
              <a:t>Pro sportovce, jejichž výkon trvá od několika sekund do 5ti minut </a:t>
            </a:r>
          </a:p>
          <a:p>
            <a:r>
              <a:rPr lang="cs-CZ" dirty="0"/>
              <a:t>Hokej, dráhová, cyklistika, rychlobruslení, basketball… </a:t>
            </a:r>
          </a:p>
          <a:p>
            <a:r>
              <a:rPr lang="cs-CZ" dirty="0"/>
              <a:t>Délka trvání – 30s </a:t>
            </a:r>
          </a:p>
          <a:p>
            <a:r>
              <a:rPr lang="cs-CZ" sz="2800" dirty="0"/>
              <a:t>Zátěž = konstantní odpor pedálů (7,5 N/kg)</a:t>
            </a:r>
          </a:p>
          <a:p>
            <a:r>
              <a:rPr lang="cs-CZ" dirty="0"/>
              <a:t>Ukazatele:</a:t>
            </a:r>
          </a:p>
          <a:p>
            <a:pPr lvl="1"/>
            <a:r>
              <a:rPr lang="cs-CZ" sz="1800" dirty="0"/>
              <a:t>Maximální výkon </a:t>
            </a:r>
          </a:p>
          <a:p>
            <a:pPr lvl="1"/>
            <a:r>
              <a:rPr lang="cs-CZ" sz="1800" dirty="0"/>
              <a:t>Průměrný výkon			</a:t>
            </a:r>
            <a:r>
              <a:rPr lang="cs-CZ" sz="1600" dirty="0"/>
              <a:t>Výrazné snížení při akutní/chronické únavě</a:t>
            </a:r>
          </a:p>
          <a:p>
            <a:pPr lvl="1"/>
            <a:r>
              <a:rPr lang="cs-CZ" sz="1800" dirty="0"/>
              <a:t>Celková práce</a:t>
            </a:r>
          </a:p>
          <a:p>
            <a:pPr lvl="1"/>
            <a:r>
              <a:rPr lang="cs-CZ" sz="1800" dirty="0"/>
              <a:t>Index únavy</a:t>
            </a:r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BF2F8AA-32BA-E5A0-F3C1-A3D9FD52F5D0}"/>
              </a:ext>
            </a:extLst>
          </p:cNvPr>
          <p:cNvCxnSpPr>
            <a:cxnSpLocks/>
          </p:cNvCxnSpPr>
          <p:nvPr/>
        </p:nvCxnSpPr>
        <p:spPr>
          <a:xfrm flipV="1">
            <a:off x="3234604" y="5568420"/>
            <a:ext cx="1445396" cy="102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F3A1E40-B54E-47DE-097C-2F325DD4FBA9}"/>
              </a:ext>
            </a:extLst>
          </p:cNvPr>
          <p:cNvCxnSpPr>
            <a:cxnSpLocks/>
          </p:cNvCxnSpPr>
          <p:nvPr/>
        </p:nvCxnSpPr>
        <p:spPr>
          <a:xfrm>
            <a:off x="3234604" y="5348317"/>
            <a:ext cx="1445396" cy="3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E42F200-A06D-69E8-542C-9EEF06F11A50}"/>
              </a:ext>
            </a:extLst>
          </p:cNvPr>
          <p:cNvCxnSpPr>
            <a:cxnSpLocks/>
          </p:cNvCxnSpPr>
          <p:nvPr/>
        </p:nvCxnSpPr>
        <p:spPr>
          <a:xfrm>
            <a:off x="3234604" y="4925982"/>
            <a:ext cx="1445396" cy="27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1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C25E43-6B6B-2832-A7FA-C34791F616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3434FD-05A0-2CEE-A88E-B50BD3384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7999251F-C470-A003-9B55-C79DA51F57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378000"/>
                <a:ext cx="10753200" cy="5454000"/>
              </a:xfrm>
            </p:spPr>
            <p:txBody>
              <a:bodyPr/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Index únavy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Pokles výkonnosti v průběhu testu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Udává se v % a ukazuje na míru únavy v průběhu testovaného anaerobního výkonu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cs-CZ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cs-CZ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cs-CZ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cs-CZ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𝑊𝑚𝑎𝑥</m:t>
                            </m:r>
                            <m:r>
                              <a:rPr kumimoji="0" lang="cs-CZ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cs-CZ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𝑊𝑚𝑖𝑛</m:t>
                            </m:r>
                          </m:e>
                        </m:d>
                        <m:r>
                          <a:rPr kumimoji="0" lang="cs-CZ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∗100</m:t>
                        </m:r>
                      </m:num>
                      <m:den>
                        <m:r>
                          <a:rPr kumimoji="0" lang="cs-CZ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𝑊𝑚𝑎𝑥</m:t>
                        </m:r>
                      </m:den>
                    </m:f>
                  </m:oMath>
                </a14:m>
                <a:endPara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Je výrazně vyšší v důsledku únavy ze zátěže před testem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7999251F-C470-A003-9B55-C79DA51F57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378000"/>
                <a:ext cx="10753200" cy="5454000"/>
              </a:xfrm>
              <a:blipFill>
                <a:blip r:embed="rId2"/>
                <a:stretch>
                  <a:fillRect l="-1587" t="-2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obrázek">
            <a:extLst>
              <a:ext uri="{FF2B5EF4-FFF2-40B4-BE49-F238E27FC236}">
                <a16:creationId xmlns:a16="http://schemas.microsoft.com/office/drawing/2014/main" id="{C6F8D0A0-85EE-1F32-68C7-DB540F69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589" y="3660224"/>
            <a:ext cx="5150277" cy="2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04EFE3-6738-C70E-A2D5-4111E2A57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FE5643-C039-AB9C-29C7-A5BB0C5C4A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975EA4E0-64F2-BDBB-415D-AE157051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Hodnocení výsledků </a:t>
            </a:r>
            <a:r>
              <a:rPr lang="cs-CZ" dirty="0" err="1"/>
              <a:t>Wingate</a:t>
            </a:r>
            <a:r>
              <a:rPr lang="cs-CZ" dirty="0"/>
              <a:t> testu </a:t>
            </a:r>
            <a:endParaRPr lang="en-US" dirty="0"/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F96822B5-76D0-3EBF-687B-017088554D89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1" y="1913803"/>
            <a:ext cx="5883564" cy="2777074"/>
          </a:xfrm>
          <a:prstGeom prst="rect">
            <a:avLst/>
          </a:prstGeom>
          <a:noFill/>
        </p:spPr>
      </p:pic>
      <p:pic>
        <p:nvPicPr>
          <p:cNvPr id="7" name="Zástupný obsah 14" descr="Obsah obrázku stůl&#10;&#10;Popis byl vytvořen automaticky">
            <a:extLst>
              <a:ext uri="{FF2B5EF4-FFF2-40B4-BE49-F238E27FC236}">
                <a16:creationId xmlns:a16="http://schemas.microsoft.com/office/drawing/2014/main" id="{A713FE1F-8DF1-3958-2E37-A7B79A12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55" y="1985818"/>
            <a:ext cx="5972695" cy="2675115"/>
          </a:xfrm>
          <a:prstGeom prst="rect">
            <a:avLst/>
          </a:prstGeom>
          <a:noFill/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B6F38B7-C038-5BBA-81BC-BC69C90525FD}"/>
              </a:ext>
            </a:extLst>
          </p:cNvPr>
          <p:cNvSpPr txBox="1"/>
          <p:nvPr/>
        </p:nvSpPr>
        <p:spPr>
          <a:xfrm>
            <a:off x="221674" y="4690877"/>
            <a:ext cx="566189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u="none" strike="noStrike" baseline="0" dirty="0" err="1">
                <a:latin typeface="+mn-lt"/>
              </a:rPr>
              <a:t>Hodnocení</a:t>
            </a:r>
            <a:r>
              <a:rPr lang="en-US" sz="1600" b="0" u="none" strike="noStrike" baseline="0" dirty="0">
                <a:latin typeface="+mn-lt"/>
              </a:rPr>
              <a:t> </a:t>
            </a:r>
            <a:r>
              <a:rPr lang="en-US" sz="1600" b="0" u="none" strike="noStrike" baseline="0" dirty="0" err="1">
                <a:latin typeface="+mn-lt"/>
              </a:rPr>
              <a:t>výsledků</a:t>
            </a:r>
            <a:r>
              <a:rPr lang="en-US" sz="1600" b="0" u="none" strike="noStrike" baseline="0" dirty="0">
                <a:latin typeface="+mn-lt"/>
              </a:rPr>
              <a:t> </a:t>
            </a:r>
            <a:r>
              <a:rPr lang="en-US" sz="1600" b="0" u="none" strike="noStrike" baseline="0" dirty="0" err="1">
                <a:latin typeface="+mn-lt"/>
              </a:rPr>
              <a:t>ve</a:t>
            </a:r>
            <a:r>
              <a:rPr lang="en-US" sz="1600" b="0" u="none" strike="noStrike" baseline="0" dirty="0">
                <a:latin typeface="+mn-lt"/>
              </a:rPr>
              <a:t> Wingate </a:t>
            </a:r>
            <a:r>
              <a:rPr lang="en-US" sz="1600" b="0" u="none" strike="noStrike" baseline="0" dirty="0" err="1">
                <a:latin typeface="+mn-lt"/>
              </a:rPr>
              <a:t>testu</a:t>
            </a:r>
            <a:r>
              <a:rPr lang="en-US" sz="1600" b="0" u="none" strike="noStrike" baseline="0" dirty="0">
                <a:latin typeface="+mn-lt"/>
              </a:rPr>
              <a:t> </a:t>
            </a:r>
            <a:r>
              <a:rPr lang="en-US" sz="1600" b="0" u="none" strike="noStrike" baseline="0" dirty="0" err="1">
                <a:latin typeface="+mn-lt"/>
              </a:rPr>
              <a:t>vzhledem</a:t>
            </a:r>
            <a:r>
              <a:rPr lang="en-US" sz="1600" b="0" u="none" strike="noStrike" baseline="0" dirty="0">
                <a:latin typeface="+mn-lt"/>
              </a:rPr>
              <a:t> k </a:t>
            </a:r>
            <a:r>
              <a:rPr lang="en-US" sz="1600" b="0" u="none" strike="noStrike" baseline="0" dirty="0" err="1">
                <a:latin typeface="+mn-lt"/>
              </a:rPr>
              <a:t>trénovanosti</a:t>
            </a:r>
            <a:r>
              <a:rPr lang="en-US" sz="1600" b="0" u="none" strike="noStrike" baseline="0" dirty="0">
                <a:latin typeface="+mn-lt"/>
              </a:rPr>
              <a:t> </a:t>
            </a:r>
            <a:r>
              <a:rPr lang="en-US" sz="1600" b="0" u="none" strike="noStrike" baseline="0" dirty="0" err="1">
                <a:latin typeface="+mn-lt"/>
              </a:rPr>
              <a:t>jedince</a:t>
            </a:r>
            <a:r>
              <a:rPr lang="en-US" sz="1600" b="0" u="none" strike="noStrike" baseline="0" dirty="0">
                <a:latin typeface="+mn-lt"/>
              </a:rPr>
              <a:t> u </a:t>
            </a:r>
            <a:r>
              <a:rPr lang="en-US" sz="1600" b="0" u="none" strike="noStrike" baseline="0" dirty="0" err="1">
                <a:latin typeface="+mn-lt"/>
              </a:rPr>
              <a:t>mužů</a:t>
            </a:r>
            <a:r>
              <a:rPr lang="en-US" sz="1600" b="0" u="none" strike="noStrike" baseline="0" dirty="0">
                <a:latin typeface="+mn-lt"/>
              </a:rPr>
              <a:t> (n = 1374) (Zupan et al., 2009) </a:t>
            </a:r>
            <a:endParaRPr lang="en-US" sz="1600" dirty="0"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E8981B8-C0BC-A6C1-7055-2DC1F9DF699F}"/>
              </a:ext>
            </a:extLst>
          </p:cNvPr>
          <p:cNvSpPr txBox="1"/>
          <p:nvPr/>
        </p:nvSpPr>
        <p:spPr>
          <a:xfrm>
            <a:off x="6095999" y="469087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0" u="none" strike="noStrike" baseline="0" dirty="0">
                <a:latin typeface="+mn-lt"/>
              </a:rPr>
              <a:t>Hodnocení výsledků ve </a:t>
            </a:r>
            <a:r>
              <a:rPr lang="cs-CZ" sz="1600" b="0" u="none" strike="noStrike" baseline="0" dirty="0" err="1">
                <a:latin typeface="+mn-lt"/>
              </a:rPr>
              <a:t>Wingate</a:t>
            </a:r>
            <a:r>
              <a:rPr lang="cs-CZ" sz="1600" b="0" u="none" strike="noStrike" baseline="0" dirty="0">
                <a:latin typeface="+mn-lt"/>
              </a:rPr>
              <a:t> testu vzhledem k trénovanosti jedince u žen (n = 211 žen) (</a:t>
            </a:r>
            <a:r>
              <a:rPr lang="cs-CZ" sz="1600" b="0" u="none" strike="noStrike" baseline="0" dirty="0" err="1">
                <a:latin typeface="+mn-lt"/>
              </a:rPr>
              <a:t>Zupan</a:t>
            </a:r>
            <a:r>
              <a:rPr lang="cs-CZ" sz="1600" b="0" u="none" strike="noStrike" baseline="0" dirty="0">
                <a:latin typeface="+mn-lt"/>
              </a:rPr>
              <a:t> et al., 2009) </a:t>
            </a: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50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028AD5-F4CD-6A5F-AAFB-4DAFC589B8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D26D4A-F3D5-332A-C7A0-6A0AA8B215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6AE153-8371-75BB-169E-C0D49229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Únava 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82D711-DBA4-1D2A-35A6-71E0AE9D2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rychle vznikající (anaerobní) – nahromadění kyselých metabolitů (anaerobní, v sekundách až minutách) – laktát ukazatel</a:t>
            </a:r>
          </a:p>
          <a:p>
            <a:r>
              <a:rPr lang="cs-CZ" dirty="0"/>
              <a:t>zvýšená produkce laktátu (za anaerobních podmínek) – acidóza -&gt; inhibice glykolytických enzymů </a:t>
            </a:r>
          </a:p>
          <a:p>
            <a:r>
              <a:rPr lang="cs-CZ" dirty="0"/>
              <a:t>klidová hladina laktátu 0,5 – 1,5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potřebujeme vodíkové ionty neutralizovat a dostat do krve (svaly v klidu průtok 18-20 %, ale v zátěži až 80%) -&gt; proto je potřeba zajistit prokrvení </a:t>
            </a:r>
          </a:p>
          <a:p>
            <a:r>
              <a:rPr lang="cs-CZ" dirty="0"/>
              <a:t>regenerací pohybem, masáže, hydroterapie, kryoterapie, ultrazvukem, nejúčinnější je pohyb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98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CE102F-7FD7-5AD7-2F39-E94DF10D55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5DA47E-724B-F284-7BBB-02BA823E8C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752D1F-E5C4-43BF-A0CB-87145C1A8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67657"/>
            <a:ext cx="10753200" cy="5164343"/>
          </a:xfrm>
        </p:spPr>
        <p:txBody>
          <a:bodyPr/>
          <a:lstStyle/>
          <a:p>
            <a:r>
              <a:rPr lang="cs-CZ" dirty="0"/>
              <a:t>pohyb – musí být cílen na zatížené svaly, cyklický pohyb, intenzita do 60 % max SF (50 % VO2max, tepové rezervy), doba (vypočítá se podle ukazatele – laktátu, při aktivním zásahu se rychlost přesunu laktátu blíží 0,5 </a:t>
            </a:r>
            <a:r>
              <a:rPr lang="cs-CZ" dirty="0" err="1"/>
              <a:t>mmol</a:t>
            </a:r>
            <a:r>
              <a:rPr lang="cs-CZ" dirty="0"/>
              <a:t>/l/minutu – se dostane ze svalů, při neaktivitě 0,3 </a:t>
            </a:r>
            <a:r>
              <a:rPr lang="cs-CZ" dirty="0" err="1"/>
              <a:t>mmol</a:t>
            </a:r>
            <a:r>
              <a:rPr lang="cs-CZ" dirty="0"/>
              <a:t>/l/minut</a:t>
            </a:r>
          </a:p>
          <a:p>
            <a:r>
              <a:rPr lang="cs-CZ" dirty="0"/>
              <a:t>pohyb nejlépe zachová průtok a nejrychleji se dostávají vodíkové ionty k bikarbonátu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03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5F6C6B-F736-9162-AB91-91A8B3E3F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485F66-2847-365F-A697-2F2D681FC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AC6172-7AB9-DCFA-53C4-42575E8F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Spiroergometrie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810F98-2E79-CF2E-78CC-6F0AE8E7F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Warm</a:t>
            </a:r>
            <a:r>
              <a:rPr lang="cs-CZ" dirty="0"/>
              <a:t> up – cca 5 min. (0,5 – 1 W/kg) </a:t>
            </a:r>
          </a:p>
          <a:p>
            <a:r>
              <a:rPr lang="cs-CZ" dirty="0"/>
              <a:t>Hlavní zátěž (rampa, stupňovaná zátěž)</a:t>
            </a:r>
          </a:p>
          <a:p>
            <a:pPr lvl="1"/>
            <a:r>
              <a:rPr lang="cs-CZ" dirty="0"/>
              <a:t>Zátěž 1/3 hmotnost</a:t>
            </a:r>
          </a:p>
          <a:p>
            <a:pPr lvl="1"/>
            <a:r>
              <a:rPr lang="cs-CZ" dirty="0"/>
              <a:t>Délka – 8–9 min</a:t>
            </a:r>
          </a:p>
          <a:p>
            <a:r>
              <a:rPr lang="cs-CZ" dirty="0"/>
              <a:t>Cool </a:t>
            </a:r>
            <a:r>
              <a:rPr lang="cs-CZ" dirty="0" err="1"/>
              <a:t>down</a:t>
            </a:r>
            <a:r>
              <a:rPr lang="cs-CZ" dirty="0"/>
              <a:t> – 3 – 5 min</a:t>
            </a:r>
          </a:p>
          <a:p>
            <a:r>
              <a:rPr lang="cs-CZ" dirty="0"/>
              <a:t>ve srovnání s běhátkem je dosahováno hodnot asi o 5-8 % nižších. Jde tedy o systémovou chybu danou druhem ergometru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37413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Umožňuje vytvoriť nový dokument." ma:contentTypeScope="" ma:versionID="f7cf5b599df052de13c1d673c5f61c15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cfbed7f37b2efd1ac4230c3799228b4b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5867BE-371A-4FE6-B113-625527BE27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BD0C30-98F7-417C-B6F9-70600C98AB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5B039A8-C7E1-4CFD-A324-5ECFC835B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172</TotalTime>
  <Words>1875</Words>
  <Application>Microsoft Office PowerPoint</Application>
  <PresentationFormat>Širokoúhlá obrazovka</PresentationFormat>
  <Paragraphs>248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 Math</vt:lpstr>
      <vt:lpstr>Tahoma</vt:lpstr>
      <vt:lpstr>Wingdings</vt:lpstr>
      <vt:lpstr>Prezentace_MU_CZ</vt:lpstr>
      <vt:lpstr>Ukazatele odezvy na zátěž </vt:lpstr>
      <vt:lpstr>Ukazatele odezvy na zátěž</vt:lpstr>
      <vt:lpstr>Prezentace aplikace PowerPoint</vt:lpstr>
      <vt:lpstr>Wingate </vt:lpstr>
      <vt:lpstr>Prezentace aplikace PowerPoint</vt:lpstr>
      <vt:lpstr>Hodnocení výsledků Wingate testu </vt:lpstr>
      <vt:lpstr>Únava  </vt:lpstr>
      <vt:lpstr>Prezentace aplikace PowerPoint</vt:lpstr>
      <vt:lpstr>Spiroergometrie</vt:lpstr>
      <vt:lpstr>Parametry </vt:lpstr>
      <vt:lpstr>Prezentace aplikace PowerPoint</vt:lpstr>
      <vt:lpstr>Prezentace aplikace PowerPoint</vt:lpstr>
      <vt:lpstr>Prezentace aplikace PowerPoint</vt:lpstr>
      <vt:lpstr>Prezentace aplikace PowerPoint</vt:lpstr>
      <vt:lpstr>Zátěžová SF</vt:lpstr>
      <vt:lpstr>Prezentace aplikace PowerPoint</vt:lpstr>
      <vt:lpstr>Prezentace aplikace PowerPoint</vt:lpstr>
      <vt:lpstr>Prezentace aplikace PowerPoint</vt:lpstr>
      <vt:lpstr>Spirometrie</vt:lpstr>
      <vt:lpstr>Index W170 </vt:lpstr>
      <vt:lpstr>Prezentace aplikace PowerPoint</vt:lpstr>
      <vt:lpstr>Subjektivní </vt:lpstr>
      <vt:lpstr>Borgova škála pro pocit zátěže (TM = test mluvení), Regenerace a výživa ve sportu, kolektiv autorů 2020 </vt:lpstr>
      <vt:lpstr>Prezentace aplikace PowerPoint</vt:lpstr>
      <vt:lpstr>Prezentace aplikace PowerPoint</vt:lpstr>
      <vt:lpstr>sRPE</vt:lpstr>
      <vt:lpstr>Prezentace aplikace PowerPoint</vt:lpstr>
      <vt:lpstr>Prezentace aplikace PowerPoint</vt:lpstr>
      <vt:lpstr>Prezentace aplikace PowerPoint</vt:lpstr>
      <vt:lpstr>Prezentace aplikace PowerPoint</vt:lpstr>
      <vt:lpstr>Kardiovaskulární ukazatele</vt:lpstr>
      <vt:lpstr>Variabilita SF</vt:lpstr>
      <vt:lpstr>Krevní tlak</vt:lpstr>
      <vt:lpstr>Biochemické ukazatele</vt:lpstr>
      <vt:lpstr>Antropometrické</vt:lpstr>
      <vt:lpstr>Tělesná hmotnost </vt:lpstr>
      <vt:lpstr>Tělesná voda</vt:lpstr>
      <vt:lpstr>Tělesný tuk / Svalová hmota</vt:lpstr>
      <vt:lpstr>Hustota kostní tkáně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Wingate</dc:title>
  <dc:creator>Lucie Lipková</dc:creator>
  <cp:lastModifiedBy>Lucie Lipková</cp:lastModifiedBy>
  <cp:revision>4</cp:revision>
  <cp:lastPrinted>1601-01-01T00:00:00Z</cp:lastPrinted>
  <dcterms:created xsi:type="dcterms:W3CDTF">2023-02-27T18:06:38Z</dcterms:created>
  <dcterms:modified xsi:type="dcterms:W3CDTF">2023-10-31T08:43:19Z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