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74" r:id="rId2"/>
    <p:sldId id="291" r:id="rId3"/>
    <p:sldId id="284" r:id="rId4"/>
    <p:sldId id="283" r:id="rId5"/>
    <p:sldId id="286" r:id="rId6"/>
    <p:sldId id="287" r:id="rId7"/>
    <p:sldId id="293" r:id="rId8"/>
    <p:sldId id="288" r:id="rId9"/>
    <p:sldId id="300" r:id="rId10"/>
    <p:sldId id="289" r:id="rId11"/>
    <p:sldId id="294" r:id="rId12"/>
    <p:sldId id="292" r:id="rId13"/>
    <p:sldId id="295" r:id="rId14"/>
    <p:sldId id="296" r:id="rId15"/>
    <p:sldId id="298" r:id="rId16"/>
    <p:sldId id="29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710" autoAdjust="0"/>
  </p:normalViewPr>
  <p:slideViewPr>
    <p:cSldViewPr snapToGrid="0">
      <p:cViewPr varScale="1">
        <p:scale>
          <a:sx n="76" d="100"/>
          <a:sy n="76" d="100"/>
        </p:scale>
        <p:origin x="94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5978D5-E8D3-26DB-771A-8987E32D0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0CBFAC-BA21-D0FD-8F55-BD59B43E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Únava </a:t>
            </a:r>
          </a:p>
        </p:txBody>
      </p:sp>
      <p:pic>
        <p:nvPicPr>
          <p:cNvPr id="1026" name="Picture 2" descr="Trápí vás únava po jídle? Nejlepší praktické tipy, jak se jí vyhnout | Aktin">
            <a:extLst>
              <a:ext uri="{FF2B5EF4-FFF2-40B4-BE49-F238E27FC236}">
                <a16:creationId xmlns:a16="http://schemas.microsoft.com/office/drawing/2014/main" id="{8273B951-098E-F714-2C38-CBD97FDFCB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8" b="15778"/>
          <a:stretch/>
        </p:blipFill>
        <p:spPr bwMode="auto">
          <a:xfrm>
            <a:off x="720000" y="1692002"/>
            <a:ext cx="10753200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3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91422A-8A74-75AE-4B4B-801083E13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10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32F14A-F24F-B279-535D-D40D459A1885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467360"/>
            <a:ext cx="10831534" cy="53741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Aktivní odpočinek </a:t>
            </a:r>
          </a:p>
          <a:p>
            <a:pPr>
              <a:spcAft>
                <a:spcPts val="600"/>
              </a:spcAft>
            </a:pPr>
            <a:r>
              <a:rPr lang="cs-CZ" dirty="0"/>
              <a:t>zotavení: 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resyntéza</a:t>
            </a:r>
            <a:r>
              <a:rPr lang="cs-CZ" dirty="0"/>
              <a:t> CP rychlá 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resyntéza</a:t>
            </a:r>
            <a:r>
              <a:rPr lang="cs-CZ" dirty="0"/>
              <a:t> svalového glykogenu poměrně rychlá 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resyntéza</a:t>
            </a:r>
            <a:r>
              <a:rPr lang="cs-CZ" dirty="0"/>
              <a:t> jaterního glykogenu je do 48 hodin (hlavním substrátem je LA)</a:t>
            </a:r>
          </a:p>
          <a:p>
            <a:pPr>
              <a:spcAft>
                <a:spcPts val="600"/>
              </a:spcAft>
            </a:pPr>
            <a:r>
              <a:rPr lang="cs-CZ" dirty="0"/>
              <a:t>Rychlost odstranění La po zatížení (klidová hodnota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0,5 – 1,5 </a:t>
            </a:r>
            <a:r>
              <a:rPr lang="cs-CZ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/l)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 marL="72000" indent="0">
              <a:spcAft>
                <a:spcPts val="600"/>
              </a:spcAft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BDDE740-393B-8CDB-2635-F8723C8DF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46528"/>
              </p:ext>
            </p:extLst>
          </p:nvPr>
        </p:nvGraphicFramePr>
        <p:xfrm>
          <a:off x="1717812" y="3537600"/>
          <a:ext cx="8555360" cy="269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359">
                  <a:extLst>
                    <a:ext uri="{9D8B030D-6E8A-4147-A177-3AD203B41FA5}">
                      <a16:colId xmlns:a16="http://schemas.microsoft.com/office/drawing/2014/main" val="574001869"/>
                    </a:ext>
                  </a:extLst>
                </a:gridCol>
                <a:gridCol w="1741214">
                  <a:extLst>
                    <a:ext uri="{9D8B030D-6E8A-4147-A177-3AD203B41FA5}">
                      <a16:colId xmlns:a16="http://schemas.microsoft.com/office/drawing/2014/main" val="298257705"/>
                    </a:ext>
                  </a:extLst>
                </a:gridCol>
                <a:gridCol w="1741214">
                  <a:extLst>
                    <a:ext uri="{9D8B030D-6E8A-4147-A177-3AD203B41FA5}">
                      <a16:colId xmlns:a16="http://schemas.microsoft.com/office/drawing/2014/main" val="2076575769"/>
                    </a:ext>
                  </a:extLst>
                </a:gridCol>
                <a:gridCol w="2521573">
                  <a:extLst>
                    <a:ext uri="{9D8B030D-6E8A-4147-A177-3AD203B41FA5}">
                      <a16:colId xmlns:a16="http://schemas.microsoft.com/office/drawing/2014/main" val="3327418144"/>
                    </a:ext>
                  </a:extLst>
                </a:gridCol>
              </a:tblGrid>
              <a:tr h="4160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000" dirty="0">
                          <a:effectLst/>
                        </a:rPr>
                        <a:t>doba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extLst>
                  <a:ext uri="{0D108BD9-81ED-4DB2-BD59-A6C34878D82A}">
                    <a16:rowId xmlns:a16="http://schemas.microsoft.com/office/drawing/2014/main" val="3917207331"/>
                  </a:ext>
                </a:extLst>
              </a:tr>
              <a:tr h="11372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000">
                          <a:effectLst/>
                        </a:rPr>
                        <a:t>odstranění La aktivní forma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000" dirty="0">
                          <a:effectLst/>
                        </a:rPr>
                        <a:t>30 min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000">
                          <a:effectLst/>
                        </a:rPr>
                        <a:t>1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0,5 mmol/l za min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extLst>
                  <a:ext uri="{0D108BD9-81ED-4DB2-BD59-A6C34878D82A}">
                    <a16:rowId xmlns:a16="http://schemas.microsoft.com/office/drawing/2014/main" val="2101245736"/>
                  </a:ext>
                </a:extLst>
              </a:tr>
              <a:tr h="11372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000" dirty="0">
                          <a:effectLst/>
                        </a:rPr>
                        <a:t>odstranění La pasivní forma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000" dirty="0">
                          <a:effectLst/>
                        </a:rPr>
                        <a:t>1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000">
                          <a:effectLst/>
                        </a:rPr>
                        <a:t>2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0,3 </a:t>
                      </a:r>
                      <a:r>
                        <a:rPr lang="cs-CZ" sz="2000" dirty="0" err="1">
                          <a:effectLst/>
                        </a:rPr>
                        <a:t>mmol</a:t>
                      </a:r>
                      <a:r>
                        <a:rPr lang="cs-CZ" sz="2000" dirty="0">
                          <a:effectLst/>
                        </a:rPr>
                        <a:t>/l za min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7" marR="78507" marT="0" marB="0"/>
                </a:tc>
                <a:extLst>
                  <a:ext uri="{0D108BD9-81ED-4DB2-BD59-A6C34878D82A}">
                    <a16:rowId xmlns:a16="http://schemas.microsoft.com/office/drawing/2014/main" val="361197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3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CB231-8740-70EF-8891-178E41E2E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7D4DDD-465E-43E3-69E3-9308A042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0120"/>
            <a:ext cx="10753200" cy="5044440"/>
          </a:xfrm>
        </p:spPr>
        <p:txBody>
          <a:bodyPr/>
          <a:lstStyle/>
          <a:p>
            <a:pPr marL="285750" indent="-285750">
              <a:lnSpc>
                <a:spcPct val="107000"/>
              </a:lnSpc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potřebujeme vodíkové ionty neutralizovat a dostat do krve (svaly v klidu průtok 18-20 %, ale v zátěži až 80%) -&gt; proto je potřeba zajistit prokrvení regenerací pohybem, masáže, hydroterapie, kryoterapie, ultrazvukem…</a:t>
            </a:r>
          </a:p>
          <a:p>
            <a:pPr marL="285750" indent="-285750">
              <a:lnSpc>
                <a:spcPct val="107000"/>
              </a:lnSpc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pohyb </a:t>
            </a:r>
          </a:p>
          <a:p>
            <a:pPr marL="537750" lvl="1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musí být cílen na zatížené svaly, </a:t>
            </a:r>
          </a:p>
          <a:p>
            <a:pPr marL="537750" lvl="1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cyklický pohyb, </a:t>
            </a:r>
          </a:p>
          <a:p>
            <a:pPr marL="537750" lvl="1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intenzita do 60 % max SF (50 % VO2max, tepové rezervy), </a:t>
            </a:r>
          </a:p>
          <a:p>
            <a:pPr marL="537750" lvl="1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doba (vypočítá se podle ukazatele – laktátu</a:t>
            </a:r>
          </a:p>
          <a:p>
            <a:pPr marL="537750" lvl="1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pohyb nejlépe zachová průtok a nejrychleji se dostávají vodíkové ionty k bikarbonátu </a:t>
            </a:r>
          </a:p>
          <a:p>
            <a:pPr marL="285750" indent="-285750">
              <a:lnSpc>
                <a:spcPct val="107000"/>
              </a:lnSpc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aktivní odpočinek, ale lze zařadit i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pasivni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odpočinek (jako masáže, fyzikální terapie – hydroterapie, kryoterapie, masáže prostřednictvím ultrazvuku – všechny které mají účinek prokrvení)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 přerušované zátěži s průběžným odplavováním metabolitů je limitujícím faktorem kritický pokles glykogenů – při vyčerpání i jaterního glykogenu hypoglykémie s narušením metabolizmu CNS</a:t>
            </a:r>
          </a:p>
        </p:txBody>
      </p:sp>
    </p:spTree>
    <p:extLst>
      <p:ext uri="{BB962C8B-B14F-4D97-AF65-F5344CB8AC3E}">
        <p14:creationId xmlns:p14="http://schemas.microsoft.com/office/powerpoint/2010/main" val="395633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309D85-79CB-6E98-5738-7A3F28D81F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582AC-70C3-728F-4F83-9A6120CE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Patologická únava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C00DF7-BAA0-77B7-8AED-72660EFE4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nepřiměřený trénink může vyvolat buď přímé poškození organismu, nebo patologický stav, který naruší proces adaptace</a:t>
            </a:r>
          </a:p>
          <a:p>
            <a:pPr lvl="1"/>
            <a:r>
              <a:rPr lang="cs-CZ" sz="2400" dirty="0"/>
              <a:t>Akutní – přetížení, schvácení</a:t>
            </a:r>
          </a:p>
          <a:p>
            <a:pPr lvl="1"/>
            <a:r>
              <a:rPr lang="cs-CZ" sz="2400" dirty="0"/>
              <a:t>Chronická – přetrénování </a:t>
            </a:r>
          </a:p>
        </p:txBody>
      </p:sp>
    </p:spTree>
    <p:extLst>
      <p:ext uri="{BB962C8B-B14F-4D97-AF65-F5344CB8AC3E}">
        <p14:creationId xmlns:p14="http://schemas.microsoft.com/office/powerpoint/2010/main" val="316373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E60C6D-C5FD-48FD-872B-012996AE8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4148A2-3207-A57F-400B-87079D01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únava (aspoň 3 příznaky)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72B4F7-24AF-DFB0-C935-B0C6612380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Přetížení </a:t>
            </a:r>
          </a:p>
          <a:p>
            <a:pPr marL="285750" indent="-285750">
              <a:lnSpc>
                <a:spcPct val="107000"/>
              </a:lnSpc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prohloubení příznaků fyziologické únavy </a:t>
            </a:r>
          </a:p>
          <a:p>
            <a:pPr marL="285750" indent="-285750">
              <a:lnSpc>
                <a:spcPct val="107000"/>
              </a:lnSpc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slabost,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cefalea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(bolest hlavy),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vertigo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(závrať), bolesti v epigastriu (v žaludku), oční skotomy (část zrakového pole je černé, výpadky zorného pole, mžitky, sluchové halucinace, křeče, nauzea (pocit na zvracení), bledost, rychlý a mělký tep, rychlý a mělký dech, snížení systolického TK, zpomalené reakce, poruchy mluvy – opakování slov, křeč mimického svalstva, třes prstů, pocit sucha v ústech, změny myšlení – nutkavá myšlenka, pocení proteinurie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normálně zvyšování krevního tlaku, ale jakmile se dostaneme do patologického stavu – dochází k selhání kardiovaskulárního systému a projeví se to na tepové frekvenci a tlak klesá 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9B5309-1776-3917-0E88-7116896B0EB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Schvácení </a:t>
            </a:r>
          </a:p>
          <a:p>
            <a:pPr marL="285750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tep až nitkovitý a nehmatný</a:t>
            </a:r>
          </a:p>
          <a:p>
            <a:pPr marL="285750" indent="-285750">
              <a:lnSpc>
                <a:spcPct val="107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cyanóza (modrání) sliznic, akrocyanóza, dušnost, kolaps z poklesu TK, palpitace, vomitus, změny svalového tonu – křeče, tetanické záškuby, poruchy termoregulace, známky šoku, iracionální myšlení, oligurie, proteinurie, hematurie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jakmile se přestane potit je zle a může dojít k selhání termoregulace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67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FC4758-83A1-28CC-734B-6FA87DDFAB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EEBE8A-ED63-DF10-1663-C76A5472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Chronická (pomalu se objevuje)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A4ED73-E837-25DF-CE82-C4564AC7F93E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359001"/>
            <a:ext cx="5219998" cy="4139998"/>
          </a:xfrm>
        </p:spPr>
        <p:txBody>
          <a:bodyPr/>
          <a:lstStyle/>
          <a:p>
            <a:r>
              <a:rPr lang="cs-CZ" dirty="0">
                <a:latin typeface="Arial (Základní text)"/>
              </a:rPr>
              <a:t>Lehčí stupeň</a:t>
            </a:r>
          </a:p>
          <a:p>
            <a:pPr lvl="1"/>
            <a:r>
              <a:rPr lang="cs-CZ" dirty="0">
                <a:latin typeface="Arial (Základní text)"/>
              </a:rPr>
              <a:t>pokles výkonnosti, změna chování </a:t>
            </a:r>
          </a:p>
          <a:p>
            <a:pPr lvl="1"/>
            <a:r>
              <a:rPr lang="cs-CZ" dirty="0">
                <a:latin typeface="Arial (Základní text)"/>
              </a:rPr>
              <a:t>častý příznak nechutenství na maso, únavový syndrom </a:t>
            </a:r>
          </a:p>
          <a:p>
            <a:pPr lvl="1"/>
            <a:r>
              <a:rPr lang="cs-CZ" dirty="0">
                <a:latin typeface="Arial (Základní text)"/>
              </a:rPr>
              <a:t>nevysvětlitelný pokles výkonnosti </a:t>
            </a:r>
          </a:p>
          <a:p>
            <a:pPr lvl="1"/>
            <a:r>
              <a:rPr lang="cs-CZ" dirty="0">
                <a:latin typeface="Arial (Základní text)"/>
              </a:rPr>
              <a:t>snížení hmotnosti, snížení obranyschopnosti, poruchy trávení, poruchy spánku, podrážděnost nebo apatie </a:t>
            </a:r>
          </a:p>
          <a:p>
            <a:pPr lvl="1"/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1678D9-3D06-8F47-094F-F04EDFD1BD8F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2002" y="1359001"/>
            <a:ext cx="5219998" cy="4436495"/>
          </a:xfrm>
        </p:spPr>
        <p:txBody>
          <a:bodyPr/>
          <a:lstStyle/>
          <a:p>
            <a:r>
              <a:rPr lang="cs-CZ" dirty="0"/>
              <a:t>Těžší stupeň</a:t>
            </a:r>
          </a:p>
          <a:p>
            <a:pPr lvl="1"/>
            <a:r>
              <a:rPr lang="cs-CZ" sz="1600" dirty="0"/>
              <a:t>vznikne při dlouhodobém nerespektování regeneračních procesů v organismu </a:t>
            </a:r>
          </a:p>
          <a:p>
            <a:pPr lvl="1"/>
            <a:r>
              <a:rPr lang="cs-CZ" sz="1600" dirty="0"/>
              <a:t>trvalý pokles výkonnosti, nejistota při nácviku nových prvků, porucha rytmičnosti pohybů, nejistota a nepřesnost v prvcích, strach ze závodu, ztráta zájmu o cvičení, zvýšená apatie, agresivita, neadekvátní psychické reakce (lítostivost, euforie), deprese, nerozhodnost, změny sexuality (↑↓), změny charakteru – hádavost, egocentrismus, nechutenství, nebo vyšší chuť k jídlu, odpor k některým potravinám (maso, ovoce), poruchy spánku (↑↓), zažívací potíže, pocit žízně, pocit únavy, klidové noční pocení, zvýšená náchylnost k nemocem, poruchy menstruačního cyklu </a:t>
            </a:r>
          </a:p>
          <a:p>
            <a:pPr lvl="1"/>
            <a:r>
              <a:rPr lang="cs-CZ" sz="1600" dirty="0"/>
              <a:t>+ i morfologické patologické změny (ireversibilní změny pohybového aparátu – atrofie svalových vláken </a:t>
            </a:r>
          </a:p>
          <a:p>
            <a:pPr lvl="1"/>
            <a:r>
              <a:rPr lang="cs-CZ" sz="1600" dirty="0"/>
              <a:t>i </a:t>
            </a:r>
            <a:r>
              <a:rPr lang="cs-CZ" sz="1600" dirty="0" err="1"/>
              <a:t>rhabdomyolýza</a:t>
            </a:r>
            <a:r>
              <a:rPr lang="cs-CZ" sz="1600" dirty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438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4C21DF-F581-D59A-9CD5-4B4FA1520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D67586-031B-15F0-932E-33B09A58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příčiny chronické únavy?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63A2BB-6F01-9314-8409-8EAB00C1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nedostatečná příprava organismu </a:t>
            </a:r>
          </a:p>
          <a:p>
            <a:pPr marL="285750" indent="-285750">
              <a:lnSpc>
                <a:spcPct val="107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chronický nepoměr mezi intenzitou a dobou zatížení </a:t>
            </a:r>
          </a:p>
          <a:p>
            <a:pPr marL="285750" indent="-285750">
              <a:lnSpc>
                <a:spcPct val="107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nedostatečné zotavení (málo spánku, nevyužití regenerace, rehabilitace)</a:t>
            </a:r>
          </a:p>
          <a:p>
            <a:pPr marL="285750" indent="-285750">
              <a:lnSpc>
                <a:spcPct val="107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nedostatek vitamínů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stereotypičnost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8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8BB960-A4C0-600A-02E3-93AD87E47D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514106-058A-C796-5B33-A6EA66CCD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2B59B9-8342-3451-39AD-B64480D4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vyhnout patologické únavě?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94C289-95B7-D5F1-E960-E2C50A47D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Zatížení </a:t>
            </a:r>
          </a:p>
          <a:p>
            <a:pPr lvl="1"/>
            <a:r>
              <a:rPr lang="cs-CZ" sz="2800" dirty="0"/>
              <a:t>Intenzita </a:t>
            </a:r>
          </a:p>
          <a:p>
            <a:pPr lvl="1"/>
            <a:r>
              <a:rPr lang="cs-CZ" sz="2800" dirty="0"/>
              <a:t>Délka zátěže </a:t>
            </a:r>
          </a:p>
          <a:p>
            <a:pPr lvl="1"/>
            <a:r>
              <a:rPr lang="cs-CZ" sz="2800" dirty="0"/>
              <a:t>Počet opakování </a:t>
            </a:r>
          </a:p>
          <a:p>
            <a:pPr lvl="1"/>
            <a:r>
              <a:rPr lang="cs-CZ" sz="2800" dirty="0"/>
              <a:t>Odpočinek </a:t>
            </a:r>
          </a:p>
          <a:p>
            <a:pPr lvl="1"/>
            <a:r>
              <a:rPr lang="cs-CZ" sz="2800" dirty="0"/>
              <a:t>Načasování</a:t>
            </a:r>
          </a:p>
        </p:txBody>
      </p:sp>
    </p:spTree>
    <p:extLst>
      <p:ext uri="{BB962C8B-B14F-4D97-AF65-F5344CB8AC3E}">
        <p14:creationId xmlns:p14="http://schemas.microsoft.com/office/powerpoint/2010/main" val="33075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E3C883-ABFA-ACA3-CF0A-FB41A8330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b="0" kern="1200">
                <a:latin typeface="+mj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cs-CZ" altLang="cs-CZ" b="0" kern="1200">
              <a:latin typeface="+mj-lt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6B999B-6F9C-9CA2-7560-5253E6BE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sz="2200" b="1">
                <a:latin typeface="+mj-lt"/>
                <a:ea typeface="+mj-ea"/>
                <a:cs typeface="+mj-cs"/>
              </a:rPr>
              <a:t>Únava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F19A02-CC93-55D5-E8B7-E1133EC631AA}"/>
              </a:ext>
            </a:extLst>
          </p:cNvPr>
          <p:cNvSpPr txBox="1"/>
          <p:nvPr/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>
                <a:effectLst/>
                <a:latin typeface="+mn-lt"/>
              </a:rPr>
              <a:t>=komplex dějů, při kterém nastává snížená odpověď tkání buď na podněty stejné intenzity nebo nutnosti užití větší intenzity podnětu při získání odpovědi stejné (pokles výkonu)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800">
              <a:latin typeface="+mn-lt"/>
            </a:endParaRPr>
          </a:p>
        </p:txBody>
      </p:sp>
      <p:pic>
        <p:nvPicPr>
          <p:cNvPr id="11" name="Zástupný obsah 10" descr="Obsah obrázku text, Písmo, snímek obrazovky, design&#10;&#10;Popis byl vytvořen automaticky">
            <a:extLst>
              <a:ext uri="{FF2B5EF4-FFF2-40B4-BE49-F238E27FC236}">
                <a16:creationId xmlns:a16="http://schemas.microsoft.com/office/drawing/2014/main" id="{CB54332A-95E0-E73E-E892-7AAB3A9F7036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1280" y="1866204"/>
            <a:ext cx="5219998" cy="381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37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4615D-D8EF-3518-F933-046BD97838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733F1A-73DD-8C3D-5393-388308A5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DED03E-D910-5562-BAEB-DCE83FF7E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Fyziologická únava </a:t>
            </a:r>
          </a:p>
          <a:p>
            <a:pPr lvl="1"/>
            <a:r>
              <a:rPr lang="cs-CZ" dirty="0"/>
              <a:t>Přirozený stav organismu -&gt; vyvolává adaptační mechanismy na podkladě </a:t>
            </a:r>
            <a:r>
              <a:rPr lang="cs-CZ" dirty="0" err="1"/>
              <a:t>superkompenzace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Projevy: 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D26C06C-5887-C96A-1998-EBC00A8E2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71963"/>
              </p:ext>
            </p:extLst>
          </p:nvPr>
        </p:nvGraphicFramePr>
        <p:xfrm>
          <a:off x="1800507" y="3266096"/>
          <a:ext cx="8128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141702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46543402"/>
                    </a:ext>
                  </a:extLst>
                </a:gridCol>
              </a:tblGrid>
              <a:tr h="316650">
                <a:tc>
                  <a:txBody>
                    <a:bodyPr/>
                    <a:lstStyle/>
                    <a:p>
                      <a:r>
                        <a:rPr lang="cs-CZ" dirty="0"/>
                        <a:t>Objektivní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Subjektivní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126579"/>
                  </a:ext>
                </a:extLst>
              </a:tr>
              <a:tr h="316650">
                <a:tc>
                  <a:txBody>
                    <a:bodyPr/>
                    <a:lstStyle/>
                    <a:p>
                      <a:r>
                        <a:rPr lang="cs-CZ" dirty="0"/>
                        <a:t>Pokles výkonu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Píchání v boku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32210"/>
                  </a:ext>
                </a:extLst>
              </a:tr>
              <a:tr h="316650">
                <a:tc>
                  <a:txBody>
                    <a:bodyPr/>
                    <a:lstStyle/>
                    <a:p>
                      <a:r>
                        <a:rPr lang="cs-CZ" dirty="0"/>
                        <a:t>Narušení koordinace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Nouze o dech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424975"/>
                  </a:ext>
                </a:extLst>
              </a:tr>
              <a:tr h="316650">
                <a:tc>
                  <a:txBody>
                    <a:bodyPr/>
                    <a:lstStyle/>
                    <a:p>
                      <a:r>
                        <a:rPr lang="cs-CZ" dirty="0"/>
                        <a:t>Pokles svalové síly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Pocit napětí a bolesti ve svalech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389712"/>
                  </a:ext>
                </a:extLst>
              </a:tr>
              <a:tr h="316650">
                <a:tc>
                  <a:txBody>
                    <a:bodyPr/>
                    <a:lstStyle/>
                    <a:p>
                      <a:r>
                        <a:rPr lang="cs-CZ" dirty="0"/>
                        <a:t>Změny biologických veličin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Zpomalení vnímání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9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56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96DBB5-268D-C256-BFAB-83892EC7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E187CC-6BC6-D2F3-515B-95A2AC7B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Fyziologická – základní metabolické příčiny únavy: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ACE183-6BF1-DB4A-BC43-B3F11FC295F4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4"/>
            <a:ext cx="5376000" cy="4526496"/>
          </a:xfrm>
        </p:spPr>
        <p:txBody>
          <a:bodyPr/>
          <a:lstStyle/>
          <a:p>
            <a:r>
              <a:rPr lang="cs-CZ" dirty="0"/>
              <a:t>1. typ – pomalu vznikající (aerobní typ) </a:t>
            </a:r>
          </a:p>
          <a:p>
            <a:pPr lvl="1"/>
            <a:r>
              <a:rPr lang="cs-CZ" sz="2800" dirty="0"/>
              <a:t>za 1 a 1,5 se zhruba vyčerpá glykogen, </a:t>
            </a:r>
            <a:r>
              <a:rPr lang="cs-CZ" sz="2800" dirty="0" err="1"/>
              <a:t>ox</a:t>
            </a:r>
            <a:r>
              <a:rPr lang="cs-CZ" sz="2800" dirty="0"/>
              <a:t>. fosforylace, vytrvalostní výkony – kritický pokles energetických zásob</a:t>
            </a:r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Může být i kombinovaný typ únavy </a:t>
            </a:r>
          </a:p>
          <a:p>
            <a:pPr marL="324000" lvl="1" indent="0">
              <a:buNone/>
            </a:pPr>
            <a:endParaRPr lang="cs-CZ" sz="2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DAB4C2-ACDD-E07F-D5C1-BB411FECC38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2. typ – rychle vznikající (anaerobní typ) </a:t>
            </a:r>
          </a:p>
          <a:p>
            <a:pPr lvl="1"/>
            <a:r>
              <a:rPr lang="cs-CZ" sz="2400" dirty="0" err="1"/>
              <a:t>submaximální</a:t>
            </a:r>
            <a:r>
              <a:rPr lang="cs-CZ" sz="2400" dirty="0"/>
              <a:t> intenzita, intervalový charakter (40 s), odštěpování vodíkových iontů, nahromadění kyselých metabolitů -&gt; to vede k poklesu </a:t>
            </a:r>
            <a:r>
              <a:rPr lang="cs-CZ" sz="2400" dirty="0" err="1"/>
              <a:t>resyntézy</a:t>
            </a:r>
            <a:r>
              <a:rPr lang="cs-CZ" sz="2400" dirty="0"/>
              <a:t> ATP, CP</a:t>
            </a:r>
          </a:p>
        </p:txBody>
      </p:sp>
    </p:spTree>
    <p:extLst>
      <p:ext uri="{BB962C8B-B14F-4D97-AF65-F5344CB8AC3E}">
        <p14:creationId xmlns:p14="http://schemas.microsoft.com/office/powerpoint/2010/main" val="262348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D5CC56-70D5-796D-522E-EC3345627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00D692-970D-08A2-9756-5FA22614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Pomalu vznikající únava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AD3387-4468-6C7E-DF64-FABB8381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7864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Zatížení střední až mírné intenzity 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kritický pokles zásobního glykogenu (za aerobních podmínek), nevýrazné změny ATP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inhibice mobilizace tukových rezerv zvýšenou hladinou laktátu (anaerobní podmínky)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dostatečného přísunu kyslíku a při průběžné dodávce cukrů může být jedinec bez poklesu výkonu teoreticky nekonečně dlouho – zásoby tuků jsou jednorázově nevyčerpatelné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vždycky odstraňujeme příčinu (doplníme en. zdroje, hlavně výživa)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zvyšuje se teplota tělesného jádro (zapojení termoregulace – pocení, doplnění i tekutin, rehydratace)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pasivní odpočinek </a:t>
            </a:r>
          </a:p>
        </p:txBody>
      </p:sp>
    </p:spTree>
    <p:extLst>
      <p:ext uri="{BB962C8B-B14F-4D97-AF65-F5344CB8AC3E}">
        <p14:creationId xmlns:p14="http://schemas.microsoft.com/office/powerpoint/2010/main" val="164794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FDD499-86D8-8F29-976B-3A064C427C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CED1F0-9550-0134-1839-E94E7D8A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Pomalu vznikající únava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EC7E402-8D8C-3A5D-B4BB-6E188F929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893601"/>
              </p:ext>
            </p:extLst>
          </p:nvPr>
        </p:nvGraphicFramePr>
        <p:xfrm>
          <a:off x="1686560" y="1889760"/>
          <a:ext cx="9347200" cy="3737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4986">
                  <a:extLst>
                    <a:ext uri="{9D8B030D-6E8A-4147-A177-3AD203B41FA5}">
                      <a16:colId xmlns:a16="http://schemas.microsoft.com/office/drawing/2014/main" val="3485825348"/>
                    </a:ext>
                  </a:extLst>
                </a:gridCol>
                <a:gridCol w="3116107">
                  <a:extLst>
                    <a:ext uri="{9D8B030D-6E8A-4147-A177-3AD203B41FA5}">
                      <a16:colId xmlns:a16="http://schemas.microsoft.com/office/drawing/2014/main" val="795716019"/>
                    </a:ext>
                  </a:extLst>
                </a:gridCol>
                <a:gridCol w="3116107">
                  <a:extLst>
                    <a:ext uri="{9D8B030D-6E8A-4147-A177-3AD203B41FA5}">
                      <a16:colId xmlns:a16="http://schemas.microsoft.com/office/drawing/2014/main" val="3882517025"/>
                    </a:ext>
                  </a:extLst>
                </a:gridCol>
              </a:tblGrid>
              <a:tr h="52723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doba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041511"/>
                  </a:ext>
                </a:extLst>
              </a:tr>
              <a:tr h="108237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obnova glykogenu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minimální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maximální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682203"/>
                  </a:ext>
                </a:extLst>
              </a:tr>
              <a:tr h="52723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10 h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46 h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165926"/>
                  </a:ext>
                </a:extLst>
              </a:tr>
              <a:tr h="52723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kontinuální zatížení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88695"/>
                  </a:ext>
                </a:extLst>
              </a:tr>
              <a:tr h="5464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5 h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24 h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0350734"/>
                  </a:ext>
                </a:extLst>
              </a:tr>
              <a:tr h="52723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intermitentní zatížení (přerušované)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1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EEE1BF-C477-C6BE-C0EF-32D599C5DF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B9CE21-632A-1C89-3864-60DE2AE3B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4A2A3-B52D-E755-25CF-2B89D2CB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Rychle vznikající únava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ED00E8-C7AC-A237-98AD-2FE936EE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800" dirty="0"/>
              <a:t>zatížení </a:t>
            </a:r>
            <a:r>
              <a:rPr lang="cs-CZ" sz="2800" dirty="0" err="1"/>
              <a:t>submaximální</a:t>
            </a:r>
            <a:r>
              <a:rPr lang="cs-CZ" sz="2800" dirty="0"/>
              <a:t> až maximální intenzity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800" dirty="0"/>
              <a:t>pokles </a:t>
            </a:r>
            <a:r>
              <a:rPr lang="cs-CZ" sz="2800" dirty="0" err="1"/>
              <a:t>resyntézy</a:t>
            </a:r>
            <a:r>
              <a:rPr lang="cs-CZ" sz="2800" dirty="0"/>
              <a:t> makroergních fosfátu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800" dirty="0"/>
              <a:t>zvýšená produkce laktátu (za anaerobních podmínek) – acidóza -&gt; inhibice glykolytických enzymů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55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23E9E77-3579-1F3D-A387-A4753DE2E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/>
              <a:t>Rychle vznikající únava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FC447D-B930-9C20-2B23-B0C8F01AC0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3CE265-6528-B619-3229-7B6DAF2E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0" y="1645919"/>
            <a:ext cx="5547361" cy="41593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H+ -&gt; kyselost a ↓pH -&gt; mění se struktura bílkovin, sníží se aktivita enzymů -&gt; ↓sníží se </a:t>
            </a:r>
            <a:r>
              <a:rPr lang="cs-CZ" sz="2400" dirty="0" err="1"/>
              <a:t>resyntéza</a:t>
            </a:r>
            <a:r>
              <a:rPr lang="cs-CZ" sz="2400" dirty="0"/>
              <a:t> ATP, CP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mění se polarizace sarkolemy -&gt; propustnost membrány pro sacharidy (živiny) a odchod metabolitu -&gt; zpomalen přenos na nervosvalové ploténce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H+ (vysokou afinitu k vazbám na </a:t>
            </a:r>
            <a:r>
              <a:rPr lang="cs-CZ" sz="2400" dirty="0" err="1"/>
              <a:t>tropomyozinu</a:t>
            </a:r>
            <a:r>
              <a:rPr lang="cs-CZ" sz="2400" dirty="0"/>
              <a:t>) vytěsní Ca z vazby na myozin, brání tomu a nedochází k uhnutí </a:t>
            </a:r>
            <a:r>
              <a:rPr lang="cs-CZ" sz="2400" dirty="0" err="1"/>
              <a:t>tropomyozinu</a:t>
            </a:r>
            <a:r>
              <a:rPr lang="cs-CZ" sz="2400" dirty="0"/>
              <a:t> mezi aktinovýma vlákny a myozin se nemůže nalepit na aktin a vytvořit aktin-myozinové můstky 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projeví se to poruchou koordinace, ztrátou svalové síly, bolestivosti svalů </a:t>
            </a:r>
          </a:p>
          <a:p>
            <a:pPr>
              <a:spcAft>
                <a:spcPts val="600"/>
              </a:spcAft>
            </a:pPr>
            <a:endParaRPr lang="cs-CZ" sz="1700" dirty="0"/>
          </a:p>
        </p:txBody>
      </p:sp>
      <p:pic>
        <p:nvPicPr>
          <p:cNvPr id="6" name="Obrázek 5" descr="Obsah obrázku text, snímek obrazovky, Písmo, diagram&#10;&#10;Popis byl vytvořen automaticky">
            <a:extLst>
              <a:ext uri="{FF2B5EF4-FFF2-40B4-BE49-F238E27FC236}">
                <a16:creationId xmlns:a16="http://schemas.microsoft.com/office/drawing/2014/main" id="{3350F9A9-D2ED-9E83-96A6-CCF02649F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388" y="1665288"/>
            <a:ext cx="5254292" cy="4139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134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25448-0BF9-B754-A710-B086F253BE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0B22179C-A870-DF71-1BF0-A0D2BA327DB7}"/>
              </a:ext>
            </a:extLst>
          </p:cNvPr>
          <p:cNvPicPr>
            <a:picLocks noGrp="1" noChangeAspect="1" noChangeArrowheads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089" y="692150"/>
            <a:ext cx="8503410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91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0</TotalTime>
  <Words>1043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(Základní text)</vt:lpstr>
      <vt:lpstr>Calibri</vt:lpstr>
      <vt:lpstr>Tahoma</vt:lpstr>
      <vt:lpstr>Wingdings</vt:lpstr>
      <vt:lpstr>Prezentace_MU_CZ</vt:lpstr>
      <vt:lpstr>Únava </vt:lpstr>
      <vt:lpstr>Únava</vt:lpstr>
      <vt:lpstr>Dělení </vt:lpstr>
      <vt:lpstr>Fyziologická – základní metabolické příčiny únavy: </vt:lpstr>
      <vt:lpstr>Pomalu vznikající únava </vt:lpstr>
      <vt:lpstr>Pomalu vznikající únava </vt:lpstr>
      <vt:lpstr>Rychle vznikající únava </vt:lpstr>
      <vt:lpstr>Rychle vznikající únava </vt:lpstr>
      <vt:lpstr>Prezentace aplikace PowerPoint</vt:lpstr>
      <vt:lpstr>Prezentace aplikace PowerPoint</vt:lpstr>
      <vt:lpstr>Prezentace aplikace PowerPoint</vt:lpstr>
      <vt:lpstr>Patologická únava</vt:lpstr>
      <vt:lpstr>Akutní únava (aspoň 3 příznaky)</vt:lpstr>
      <vt:lpstr>Chronická (pomalu se objevuje) </vt:lpstr>
      <vt:lpstr>Jaké jsou příčiny chronické únavy? </vt:lpstr>
      <vt:lpstr>Jak se vyhnout patologické únavě?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2023-09-20T13:45:11Z</dcterms:created>
  <dcterms:modified xsi:type="dcterms:W3CDTF">2023-10-03T13:45:24Z</dcterms:modified>
</cp:coreProperties>
</file>