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7" r:id="rId1"/>
  </p:sldMasterIdLst>
  <p:notesMasterIdLst>
    <p:notesMasterId r:id="rId18"/>
  </p:notesMasterIdLst>
  <p:handoutMasterIdLst>
    <p:handoutMasterId r:id="rId19"/>
  </p:handoutMasterIdLst>
  <p:sldIdLst>
    <p:sldId id="274" r:id="rId2"/>
    <p:sldId id="291" r:id="rId3"/>
    <p:sldId id="284" r:id="rId4"/>
    <p:sldId id="283" r:id="rId5"/>
    <p:sldId id="286" r:id="rId6"/>
    <p:sldId id="287" r:id="rId7"/>
    <p:sldId id="293" r:id="rId8"/>
    <p:sldId id="288" r:id="rId9"/>
    <p:sldId id="300" r:id="rId10"/>
    <p:sldId id="289" r:id="rId11"/>
    <p:sldId id="294" r:id="rId12"/>
    <p:sldId id="292" r:id="rId13"/>
    <p:sldId id="295" r:id="rId14"/>
    <p:sldId id="296" r:id="rId15"/>
    <p:sldId id="298" r:id="rId16"/>
    <p:sldId id="299" r:id="rId1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C8AF"/>
    <a:srgbClr val="9100DC"/>
    <a:srgbClr val="0000DC"/>
    <a:srgbClr val="F01928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0710" autoAdjust="0"/>
  </p:normalViewPr>
  <p:slideViewPr>
    <p:cSldViewPr snapToGrid="0">
      <p:cViewPr varScale="1">
        <p:scale>
          <a:sx n="76" d="100"/>
          <a:sy n="76" d="100"/>
        </p:scale>
        <p:origin x="946" y="4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AC617C30-30B9-5F40-B9CE-8190F0E78E2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7F978BB5-2C40-1847-9BDD-10F4A7A7EB6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89E476E0-A591-2D41-97B8-B350A84A3CC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5">
            <a:extLst>
              <a:ext uri="{FF2B5EF4-FFF2-40B4-BE49-F238E27FC236}">
                <a16:creationId xmlns:a16="http://schemas.microsoft.com/office/drawing/2014/main" id="{A2CCDBBA-9351-4241-8683-C6B09BB8422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5">
            <a:extLst>
              <a:ext uri="{FF2B5EF4-FFF2-40B4-BE49-F238E27FC236}">
                <a16:creationId xmlns:a16="http://schemas.microsoft.com/office/drawing/2014/main" id="{10B27CBC-C779-8D49-81A2-7E60B02AB0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5848"/>
            <a:ext cx="2019358" cy="1061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5E93C79E-4EE6-7340-A532-170840922F8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5848"/>
            <a:ext cx="2019358" cy="1061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04D6D823-4C68-D841-A02B-330212BF14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cký objekt 5">
            <a:extLst>
              <a:ext uri="{FF2B5EF4-FFF2-40B4-BE49-F238E27FC236}">
                <a16:creationId xmlns:a16="http://schemas.microsoft.com/office/drawing/2014/main" id="{CA39A22B-25AC-154A-995D-A5A321924D9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B6CE4B49-42C3-6246-B1EB-3DAF3FFB860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75D85D30-781C-3645-A803-7D040A1BE2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E07BEE75-6ACF-F048-9475-FA5BD156AE0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B304B0A1-6A6D-2A4A-937E-72AE738379D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0D0310EC-05B1-B942-BF73-CC87EC1CD1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B788EED2-C169-0E4F-A0DE-FC58E3BECC2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C893EBC8-BC9E-264D-9299-3E5F5EC46B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FE25A66-24C4-FE4C-AD09-76419B1C76B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DA5978D5-E8D3-26DB-771A-8987E32D03F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DE708CC-0C3F-4567-9698-B54C0F35BD31}" type="slidenum">
              <a:rPr lang="cs-CZ" altLang="cs-CZ" noProof="0" smtClean="0"/>
              <a:pPr>
                <a:spcAft>
                  <a:spcPts val="600"/>
                </a:spcAft>
              </a:pPr>
              <a:t>1</a:t>
            </a:fld>
            <a:endParaRPr lang="cs-CZ" altLang="cs-CZ" noProof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D70CBFAC-BA21-D0FD-8F55-BD59B43E7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rmAutofit/>
          </a:bodyPr>
          <a:lstStyle/>
          <a:p>
            <a:r>
              <a:rPr lang="cs-CZ" sz="2200"/>
              <a:t>Únava </a:t>
            </a:r>
          </a:p>
        </p:txBody>
      </p:sp>
      <p:pic>
        <p:nvPicPr>
          <p:cNvPr id="1026" name="Picture 2" descr="Trápí vás únava po jídle? Nejlepší praktické tipy, jak se jí vyhnout | Aktin">
            <a:extLst>
              <a:ext uri="{FF2B5EF4-FFF2-40B4-BE49-F238E27FC236}">
                <a16:creationId xmlns:a16="http://schemas.microsoft.com/office/drawing/2014/main" id="{8273B951-098E-F714-2C38-CBD97FDFCB4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78" b="15778"/>
          <a:stretch/>
        </p:blipFill>
        <p:spPr bwMode="auto">
          <a:xfrm>
            <a:off x="720000" y="1692002"/>
            <a:ext cx="10753200" cy="4139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80389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291422A-8A74-75AE-4B4B-801083E1372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10</a:t>
            </a:fld>
            <a:endParaRPr lang="cs-CZ" alt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D32F14A-F24F-B279-535D-D40D459A1885}"/>
              </a:ext>
            </a:extLst>
          </p:cNvPr>
          <p:cNvSpPr>
            <a:spLocks noGrp="1"/>
          </p:cNvSpPr>
          <p:nvPr>
            <p:ph idx="29"/>
          </p:nvPr>
        </p:nvSpPr>
        <p:spPr>
          <a:xfrm>
            <a:off x="720000" y="467360"/>
            <a:ext cx="10831534" cy="5374144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dirty="0"/>
              <a:t>Aktivní odpočinek </a:t>
            </a:r>
          </a:p>
          <a:p>
            <a:pPr>
              <a:spcAft>
                <a:spcPts val="600"/>
              </a:spcAft>
            </a:pPr>
            <a:r>
              <a:rPr lang="cs-CZ" dirty="0"/>
              <a:t>zotavení: </a:t>
            </a:r>
          </a:p>
          <a:p>
            <a:pPr lvl="1">
              <a:spcAft>
                <a:spcPts val="600"/>
              </a:spcAft>
            </a:pPr>
            <a:r>
              <a:rPr lang="cs-CZ" dirty="0" err="1"/>
              <a:t>resyntéza</a:t>
            </a:r>
            <a:r>
              <a:rPr lang="cs-CZ" dirty="0"/>
              <a:t> CP rychlá </a:t>
            </a:r>
          </a:p>
          <a:p>
            <a:pPr lvl="1">
              <a:spcAft>
                <a:spcPts val="600"/>
              </a:spcAft>
            </a:pPr>
            <a:r>
              <a:rPr lang="cs-CZ" dirty="0" err="1"/>
              <a:t>resyntéza</a:t>
            </a:r>
            <a:r>
              <a:rPr lang="cs-CZ" dirty="0"/>
              <a:t> svalového glykogenu poměrně rychlá </a:t>
            </a:r>
          </a:p>
          <a:p>
            <a:pPr lvl="1">
              <a:spcAft>
                <a:spcPts val="600"/>
              </a:spcAft>
            </a:pPr>
            <a:r>
              <a:rPr lang="cs-CZ" dirty="0" err="1"/>
              <a:t>resyntéza</a:t>
            </a:r>
            <a:r>
              <a:rPr lang="cs-CZ" dirty="0"/>
              <a:t> jaterního glykogenu je do 48 hodin (hlavním substrátem je LA)</a:t>
            </a:r>
          </a:p>
          <a:p>
            <a:pPr>
              <a:spcAft>
                <a:spcPts val="600"/>
              </a:spcAft>
            </a:pPr>
            <a:r>
              <a:rPr lang="cs-CZ" dirty="0"/>
              <a:t>Rychlost odstranění La po zatížení (klidová hodnota </a:t>
            </a:r>
            <a:r>
              <a:rPr lang="cs-CZ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0,5 – 1,5 </a:t>
            </a:r>
            <a:r>
              <a:rPr lang="cs-CZ" sz="2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mmol</a:t>
            </a:r>
            <a:r>
              <a:rPr lang="cs-CZ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/l)</a:t>
            </a:r>
          </a:p>
          <a:p>
            <a:pPr>
              <a:spcAft>
                <a:spcPts val="600"/>
              </a:spcAft>
            </a:pPr>
            <a:endParaRPr lang="cs-CZ" dirty="0"/>
          </a:p>
          <a:p>
            <a:pPr marL="72000" indent="0">
              <a:spcAft>
                <a:spcPts val="600"/>
              </a:spcAft>
              <a:buNone/>
            </a:pPr>
            <a:endParaRPr lang="cs-CZ" dirty="0"/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BBDDE740-393B-8CDB-2635-F8723C8DFA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9546528"/>
              </p:ext>
            </p:extLst>
          </p:nvPr>
        </p:nvGraphicFramePr>
        <p:xfrm>
          <a:off x="1717812" y="3537600"/>
          <a:ext cx="8555360" cy="2690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51359">
                  <a:extLst>
                    <a:ext uri="{9D8B030D-6E8A-4147-A177-3AD203B41FA5}">
                      <a16:colId xmlns:a16="http://schemas.microsoft.com/office/drawing/2014/main" val="574001869"/>
                    </a:ext>
                  </a:extLst>
                </a:gridCol>
                <a:gridCol w="1741214">
                  <a:extLst>
                    <a:ext uri="{9D8B030D-6E8A-4147-A177-3AD203B41FA5}">
                      <a16:colId xmlns:a16="http://schemas.microsoft.com/office/drawing/2014/main" val="298257705"/>
                    </a:ext>
                  </a:extLst>
                </a:gridCol>
                <a:gridCol w="1741214">
                  <a:extLst>
                    <a:ext uri="{9D8B030D-6E8A-4147-A177-3AD203B41FA5}">
                      <a16:colId xmlns:a16="http://schemas.microsoft.com/office/drawing/2014/main" val="2076575769"/>
                    </a:ext>
                  </a:extLst>
                </a:gridCol>
                <a:gridCol w="2521573">
                  <a:extLst>
                    <a:ext uri="{9D8B030D-6E8A-4147-A177-3AD203B41FA5}">
                      <a16:colId xmlns:a16="http://schemas.microsoft.com/office/drawing/2014/main" val="3327418144"/>
                    </a:ext>
                  </a:extLst>
                </a:gridCol>
              </a:tblGrid>
              <a:tr h="416000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507" marR="78507" marT="0" marB="0"/>
                </a:tc>
                <a:tc gridSpan="2"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</a:pPr>
                      <a:r>
                        <a:rPr lang="cs-CZ" sz="2000" dirty="0">
                          <a:effectLst/>
                        </a:rPr>
                        <a:t>doba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507" marR="78507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507" marR="78507" marT="0" marB="0"/>
                </a:tc>
                <a:extLst>
                  <a:ext uri="{0D108BD9-81ED-4DB2-BD59-A6C34878D82A}">
                    <a16:rowId xmlns:a16="http://schemas.microsoft.com/office/drawing/2014/main" val="3917207331"/>
                  </a:ext>
                </a:extLst>
              </a:tr>
              <a:tr h="1137200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cs-CZ" sz="2000">
                          <a:effectLst/>
                        </a:rPr>
                        <a:t>odstranění La aktivní forma 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507" marR="78507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</a:pPr>
                      <a:r>
                        <a:rPr lang="cs-CZ" sz="2000" dirty="0">
                          <a:effectLst/>
                        </a:rPr>
                        <a:t>30 min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507" marR="78507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</a:pPr>
                      <a:r>
                        <a:rPr lang="cs-CZ" sz="2000">
                          <a:effectLst/>
                        </a:rPr>
                        <a:t>1 hod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507" marR="78507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0,5 mmol/l za min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507" marR="78507" marT="0" marB="0"/>
                </a:tc>
                <a:extLst>
                  <a:ext uri="{0D108BD9-81ED-4DB2-BD59-A6C34878D82A}">
                    <a16:rowId xmlns:a16="http://schemas.microsoft.com/office/drawing/2014/main" val="2101245736"/>
                  </a:ext>
                </a:extLst>
              </a:tr>
              <a:tr h="1137200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cs-CZ" sz="2000" dirty="0">
                          <a:effectLst/>
                        </a:rPr>
                        <a:t>odstranění La pasivní forma 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507" marR="78507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</a:pPr>
                      <a:r>
                        <a:rPr lang="cs-CZ" sz="2000" dirty="0">
                          <a:effectLst/>
                        </a:rPr>
                        <a:t>1 hod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507" marR="78507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</a:pPr>
                      <a:r>
                        <a:rPr lang="cs-CZ" sz="2000">
                          <a:effectLst/>
                        </a:rPr>
                        <a:t>2 hod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507" marR="78507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0,3 </a:t>
                      </a:r>
                      <a:r>
                        <a:rPr lang="cs-CZ" sz="2000" dirty="0" err="1">
                          <a:effectLst/>
                        </a:rPr>
                        <a:t>mmol</a:t>
                      </a:r>
                      <a:r>
                        <a:rPr lang="cs-CZ" sz="2000" dirty="0">
                          <a:effectLst/>
                        </a:rPr>
                        <a:t>/l za min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507" marR="78507" marT="0" marB="0"/>
                </a:tc>
                <a:extLst>
                  <a:ext uri="{0D108BD9-81ED-4DB2-BD59-A6C34878D82A}">
                    <a16:rowId xmlns:a16="http://schemas.microsoft.com/office/drawing/2014/main" val="3611978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88325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2CCB231-8740-70EF-8891-178E41E2E2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E7D4DDD-465E-43E3-69E3-9308A0423E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960120"/>
            <a:ext cx="10753200" cy="5044440"/>
          </a:xfrm>
        </p:spPr>
        <p:txBody>
          <a:bodyPr/>
          <a:lstStyle/>
          <a:p>
            <a:pPr marL="285750" indent="-285750">
              <a:lnSpc>
                <a:spcPct val="107000"/>
              </a:lnSpc>
            </a:pP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potřebujeme vodíkové ionty neutralizovat a dostat do krve (svaly v klidu průtok 18-20 %, ale v zátěži až 80%) -&gt; proto je potřeba zajistit prokrvení regenerací pohybem, masáže, hydroterapie, kryoterapie, ultrazvukem…</a:t>
            </a:r>
          </a:p>
          <a:p>
            <a:pPr marL="285750" indent="-285750">
              <a:lnSpc>
                <a:spcPct val="107000"/>
              </a:lnSpc>
            </a:pP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pohyb </a:t>
            </a:r>
          </a:p>
          <a:p>
            <a:pPr marL="537750" lvl="1" indent="-285750">
              <a:lnSpc>
                <a:spcPct val="107000"/>
              </a:lnSpc>
            </a:pP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musí být cílen na zatížené svaly, </a:t>
            </a:r>
          </a:p>
          <a:p>
            <a:pPr marL="537750" lvl="1" indent="-285750">
              <a:lnSpc>
                <a:spcPct val="107000"/>
              </a:lnSpc>
            </a:pP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cyklický pohyb, </a:t>
            </a:r>
          </a:p>
          <a:p>
            <a:pPr marL="537750" lvl="1" indent="-285750">
              <a:lnSpc>
                <a:spcPct val="107000"/>
              </a:lnSpc>
            </a:pP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intenzita do 60 % max SF (50 % VO2max, tepové rezervy), </a:t>
            </a:r>
          </a:p>
          <a:p>
            <a:pPr marL="537750" lvl="1" indent="-285750">
              <a:lnSpc>
                <a:spcPct val="107000"/>
              </a:lnSpc>
            </a:pP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doba (vypočítá se podle ukazatele – laktátu</a:t>
            </a:r>
          </a:p>
          <a:p>
            <a:pPr marL="537750" lvl="1" indent="-285750">
              <a:lnSpc>
                <a:spcPct val="107000"/>
              </a:lnSpc>
            </a:pP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pohyb nejlépe zachová průtok a nejrychleji se dostávají vodíkové ionty k bikarbonátu </a:t>
            </a:r>
          </a:p>
          <a:p>
            <a:pPr marL="285750" indent="-285750">
              <a:lnSpc>
                <a:spcPct val="107000"/>
              </a:lnSpc>
            </a:pP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aktivní odpočinek, ale lze zařadit i </a:t>
            </a:r>
            <a:r>
              <a:rPr lang="cs-CZ" sz="2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pasivni</a:t>
            </a: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odpočinek (jako masáže, fyzikální terapie – hydroterapie, kryoterapie, masáže prostřednictvím ultrazvuku – všechny které mají účinek prokrvení) 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při přerušované zátěži s průběžným odplavováním metabolitů je limitujícím faktorem kritický pokles glykogenů – při vyčerpání i jaterního glykogenu hypoglykémie s narušením metabolizmu CNS</a:t>
            </a:r>
          </a:p>
        </p:txBody>
      </p:sp>
    </p:spTree>
    <p:extLst>
      <p:ext uri="{BB962C8B-B14F-4D97-AF65-F5344CB8AC3E}">
        <p14:creationId xmlns:p14="http://schemas.microsoft.com/office/powerpoint/2010/main" val="39563330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8309D85-79CB-6E98-5738-7A3F28D81FF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15582AC-70C3-728F-4F83-9A6120CE98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Patologická únava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5C00DF7-BAA0-77B7-8AED-72660EFE42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/>
              <a:t>nepřiměřený trénink může vyvolat buď přímé poškození organismu, nebo patologický stav, který naruší proces adaptace</a:t>
            </a:r>
          </a:p>
          <a:p>
            <a:pPr lvl="1"/>
            <a:r>
              <a:rPr lang="cs-CZ" sz="2400" dirty="0"/>
              <a:t>Akutní – přetížení, schvácení</a:t>
            </a:r>
          </a:p>
          <a:p>
            <a:pPr lvl="1"/>
            <a:r>
              <a:rPr lang="cs-CZ" sz="2400" dirty="0"/>
              <a:t>Chronická – přetrénování </a:t>
            </a:r>
          </a:p>
        </p:txBody>
      </p:sp>
    </p:spTree>
    <p:extLst>
      <p:ext uri="{BB962C8B-B14F-4D97-AF65-F5344CB8AC3E}">
        <p14:creationId xmlns:p14="http://schemas.microsoft.com/office/powerpoint/2010/main" val="31637328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0E60C6D-C5FD-48FD-872B-012996AE86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24148A2-3207-A57F-400B-87079D019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Akutní únava (aspoň 3 příznaky)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E72B4F7-24AF-DFB0-C935-B0C66123806F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/>
          <a:lstStyle/>
          <a:p>
            <a:r>
              <a:rPr lang="cs-CZ" dirty="0"/>
              <a:t>Přetížení </a:t>
            </a:r>
          </a:p>
          <a:p>
            <a:pPr marL="285750" indent="-285750">
              <a:lnSpc>
                <a:spcPct val="107000"/>
              </a:lnSpc>
            </a:pPr>
            <a:r>
              <a:rPr lang="cs-CZ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prohloubení příznaků fyziologické únavy </a:t>
            </a:r>
          </a:p>
          <a:p>
            <a:pPr marL="285750" indent="-285750">
              <a:lnSpc>
                <a:spcPct val="107000"/>
              </a:lnSpc>
            </a:pPr>
            <a:r>
              <a:rPr lang="cs-CZ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slabost, </a:t>
            </a:r>
            <a:r>
              <a:rPr lang="cs-CZ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cefalea</a:t>
            </a:r>
            <a:r>
              <a:rPr lang="cs-CZ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(bolest hlavy), </a:t>
            </a:r>
            <a:r>
              <a:rPr lang="cs-CZ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vertigo</a:t>
            </a:r>
            <a:r>
              <a:rPr lang="cs-CZ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(závrať), bolesti v epigastriu (v žaludku), oční skotomy (část zrakového pole je černé, výpadky zorného pole, mžitky, sluchové halucinace, křeče, nauzea (pocit na zvracení), bledost, rychlý a mělký tep, rychlý a mělký dech, snížení systolického TK, zpomalené reakce, poruchy mluvy – opakování slov, křeč mimického svalstva, třes prstů, pocit sucha v ústech, změny myšlení – nutkavá myšlenka, pocení proteinurie 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</a:pPr>
            <a:r>
              <a:rPr lang="cs-CZ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normálně zvyšování krevního tlaku, ale jakmile se dostaneme do patologického stavu – dochází k selhání kardiovaskulárního systému a projeví se to na tepové frekvenci a tlak klesá </a:t>
            </a:r>
          </a:p>
          <a:p>
            <a:endParaRPr 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E9B5309-1776-3917-0E88-7116896B0EB9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/>
          <a:lstStyle/>
          <a:p>
            <a:r>
              <a:rPr lang="cs-CZ" dirty="0"/>
              <a:t>Schvácení </a:t>
            </a:r>
          </a:p>
          <a:p>
            <a:pPr marL="285750" indent="-285750">
              <a:lnSpc>
                <a:spcPct val="107000"/>
              </a:lnSpc>
            </a:pP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tep až nitkovitý a nehmatný</a:t>
            </a:r>
          </a:p>
          <a:p>
            <a:pPr marL="285750" indent="-285750">
              <a:lnSpc>
                <a:spcPct val="107000"/>
              </a:lnSpc>
            </a:pP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cyanóza (modrání) sliznic, akrocyanóza, dušnost, kolaps z poklesu TK, palpitace, vomitus, změny svalového tonu – křeče, tetanické záškuby, poruchy termoregulace, známky šoku, iracionální myšlení, oligurie, proteinurie, hematurie 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jakmile se přestane potit je zle a může dojít k selhání termoregulace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56791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BFC4758-83A1-28CC-734B-6FA87DDFAB7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8EEBE8A-ED63-DF10-1663-C76A54721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Chronická (pomalu se objevuje)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DA4ED73-E837-25DF-CE82-C4564AC7F93E}"/>
              </a:ext>
            </a:extLst>
          </p:cNvPr>
          <p:cNvSpPr>
            <a:spLocks noGrp="1"/>
          </p:cNvSpPr>
          <p:nvPr>
            <p:ph idx="29"/>
          </p:nvPr>
        </p:nvSpPr>
        <p:spPr>
          <a:xfrm>
            <a:off x="720000" y="1359001"/>
            <a:ext cx="5219998" cy="4139998"/>
          </a:xfrm>
        </p:spPr>
        <p:txBody>
          <a:bodyPr/>
          <a:lstStyle/>
          <a:p>
            <a:r>
              <a:rPr lang="cs-CZ" dirty="0">
                <a:latin typeface="Arial (Základní text)"/>
              </a:rPr>
              <a:t>Lehčí stupeň</a:t>
            </a:r>
          </a:p>
          <a:p>
            <a:pPr lvl="1"/>
            <a:r>
              <a:rPr lang="cs-CZ" dirty="0">
                <a:latin typeface="Arial (Základní text)"/>
              </a:rPr>
              <a:t>pokles výkonnosti, změna chování </a:t>
            </a:r>
          </a:p>
          <a:p>
            <a:pPr lvl="1"/>
            <a:r>
              <a:rPr lang="cs-CZ" dirty="0">
                <a:latin typeface="Arial (Základní text)"/>
              </a:rPr>
              <a:t>častý příznak nechutenství na maso, únavový syndrom </a:t>
            </a:r>
          </a:p>
          <a:p>
            <a:pPr lvl="1"/>
            <a:r>
              <a:rPr lang="cs-CZ" dirty="0">
                <a:latin typeface="Arial (Základní text)"/>
              </a:rPr>
              <a:t>nevysvětlitelný pokles výkonnosti </a:t>
            </a:r>
          </a:p>
          <a:p>
            <a:pPr lvl="1"/>
            <a:r>
              <a:rPr lang="cs-CZ" dirty="0">
                <a:latin typeface="Arial (Základní text)"/>
              </a:rPr>
              <a:t>snížení hmotnosti, snížení obranyschopnosti, poruchy trávení, poruchy spánku, podrážděnost nebo apatie </a:t>
            </a:r>
          </a:p>
          <a:p>
            <a:pPr lvl="1"/>
            <a:endParaRPr 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51678D9-3D06-8F47-094F-F04EDFD1BD8F}"/>
              </a:ext>
            </a:extLst>
          </p:cNvPr>
          <p:cNvSpPr>
            <a:spLocks noGrp="1"/>
          </p:cNvSpPr>
          <p:nvPr>
            <p:ph idx="30"/>
          </p:nvPr>
        </p:nvSpPr>
        <p:spPr>
          <a:xfrm>
            <a:off x="6252002" y="1359001"/>
            <a:ext cx="5219998" cy="4436495"/>
          </a:xfrm>
        </p:spPr>
        <p:txBody>
          <a:bodyPr/>
          <a:lstStyle/>
          <a:p>
            <a:r>
              <a:rPr lang="cs-CZ" dirty="0"/>
              <a:t>Těžší stupeň</a:t>
            </a:r>
          </a:p>
          <a:p>
            <a:pPr lvl="1"/>
            <a:r>
              <a:rPr lang="cs-CZ" sz="1600" dirty="0"/>
              <a:t>vznikne při dlouhodobém nerespektování regeneračních procesů v organismu </a:t>
            </a:r>
          </a:p>
          <a:p>
            <a:pPr lvl="1"/>
            <a:r>
              <a:rPr lang="cs-CZ" sz="1600" dirty="0"/>
              <a:t>trvalý pokles výkonnosti, nejistota při nácviku nových prvků, porucha rytmičnosti pohybů, nejistota a nepřesnost v prvcích, strach ze závodu, ztráta zájmu o cvičení, zvýšená apatie, agresivita, neadekvátní psychické reakce (lítostivost, euforie), deprese, nerozhodnost, změny sexuality (↑↓), změny charakteru – hádavost, egocentrismus, nechutenství, nebo vyšší chuť k jídlu, odpor k některým potravinám (maso, ovoce), poruchy spánku (↑↓), zažívací potíže, pocit žízně, pocit únavy, klidové noční pocení, zvýšená náchylnost k nemocem, poruchy menstruačního cyklu </a:t>
            </a:r>
          </a:p>
          <a:p>
            <a:pPr lvl="1"/>
            <a:r>
              <a:rPr lang="cs-CZ" sz="1600" dirty="0"/>
              <a:t>+ i morfologické patologické změny (ireversibilní změny pohybového aparátu – atrofie svalových vláken </a:t>
            </a:r>
          </a:p>
          <a:p>
            <a:pPr lvl="1"/>
            <a:r>
              <a:rPr lang="cs-CZ" sz="1600" dirty="0"/>
              <a:t>i </a:t>
            </a:r>
            <a:r>
              <a:rPr lang="cs-CZ" sz="1600" dirty="0" err="1"/>
              <a:t>rhabdomyolýza</a:t>
            </a:r>
            <a:r>
              <a:rPr lang="cs-CZ" sz="1600" dirty="0"/>
              <a:t> 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24382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54C21DF-F581-D59A-9CD5-4B4FA1520B4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1D67586-031B-15F0-932E-33B09A58B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Jaké jsou příčiny chronické únavy?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863A2BB-6F01-9314-8409-8EAB00C190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lnSpc>
                <a:spcPct val="107000"/>
              </a:lnSpc>
            </a:pP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nedostatečná příprava organismu </a:t>
            </a:r>
          </a:p>
          <a:p>
            <a:pPr marL="285750" indent="-285750">
              <a:lnSpc>
                <a:spcPct val="107000"/>
              </a:lnSpc>
            </a:pP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chronický nepoměr mezi intenzitou a dobou zatížení </a:t>
            </a:r>
          </a:p>
          <a:p>
            <a:pPr marL="285750" indent="-285750">
              <a:lnSpc>
                <a:spcPct val="107000"/>
              </a:lnSpc>
            </a:pP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nedostatečné zotavení (málo spánku, nevyužití regenerace, rehabilitace)</a:t>
            </a:r>
          </a:p>
          <a:p>
            <a:pPr marL="285750" indent="-285750">
              <a:lnSpc>
                <a:spcPct val="107000"/>
              </a:lnSpc>
            </a:pP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nedostatek vitamínů 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</a:pPr>
            <a:r>
              <a:rPr lang="cs-CZ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stereotypičnost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4810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A8BB960-A4C0-600A-02E3-93AD87E47DA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8514106-058A-C796-5B33-A6EA66CCDE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E2B59B9-8342-3451-39AD-B64480D4A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se vyhnout patologické únavě?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394C289-95B7-D5F1-E960-E2C50A47D3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dirty="0"/>
              <a:t>Zatížení </a:t>
            </a:r>
          </a:p>
          <a:p>
            <a:pPr lvl="1"/>
            <a:r>
              <a:rPr lang="cs-CZ" sz="2800" dirty="0"/>
              <a:t>Intenzita </a:t>
            </a:r>
          </a:p>
          <a:p>
            <a:pPr lvl="1"/>
            <a:r>
              <a:rPr lang="cs-CZ" sz="2800" dirty="0"/>
              <a:t>Délka zátěže </a:t>
            </a:r>
          </a:p>
          <a:p>
            <a:pPr lvl="1"/>
            <a:r>
              <a:rPr lang="cs-CZ" sz="2800" dirty="0"/>
              <a:t>Počet opakování </a:t>
            </a:r>
          </a:p>
          <a:p>
            <a:pPr lvl="1"/>
            <a:r>
              <a:rPr lang="cs-CZ" sz="2800" dirty="0"/>
              <a:t>Odpočinek </a:t>
            </a:r>
          </a:p>
          <a:p>
            <a:pPr lvl="1"/>
            <a:r>
              <a:rPr lang="cs-CZ" sz="2800" dirty="0"/>
              <a:t>Načasování</a:t>
            </a:r>
          </a:p>
        </p:txBody>
      </p:sp>
    </p:spTree>
    <p:extLst>
      <p:ext uri="{BB962C8B-B14F-4D97-AF65-F5344CB8AC3E}">
        <p14:creationId xmlns:p14="http://schemas.microsoft.com/office/powerpoint/2010/main" val="3307552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2E3C883-ABFA-ACA3-CF0A-FB41A8330AE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b="0" kern="1200">
                <a:latin typeface="+mj-lt"/>
                <a:ea typeface="+mn-ea"/>
                <a:cs typeface="+mn-cs"/>
              </a:rPr>
              <a:pPr>
                <a:spcAft>
                  <a:spcPts val="600"/>
                </a:spcAft>
              </a:pPr>
              <a:t>2</a:t>
            </a:fld>
            <a:endParaRPr lang="cs-CZ" altLang="cs-CZ" b="0" kern="1200">
              <a:latin typeface="+mj-lt"/>
              <a:ea typeface="+mn-ea"/>
              <a:cs typeface="+mn-cs"/>
            </a:endParaRP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96B999B-6F9C-9CA2-7560-5253E6BE8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cs-CZ" sz="2200" b="1">
                <a:latin typeface="+mj-lt"/>
                <a:ea typeface="+mj-ea"/>
                <a:cs typeface="+mj-cs"/>
              </a:rPr>
              <a:t>Únava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23F19A02-CC93-55D5-E8B7-E1133EC631AA}"/>
              </a:ext>
            </a:extLst>
          </p:cNvPr>
          <p:cNvSpPr txBox="1"/>
          <p:nvPr/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2800">
                <a:effectLst/>
                <a:latin typeface="+mn-lt"/>
              </a:rPr>
              <a:t>=komplex dějů, při kterém nastává snížená odpověď tkání buď na podněty stejné intenzity nebo nutnosti užití větší intenzity podnětu při získání odpovědi stejné (pokles výkonu)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cs-CZ" sz="2800">
              <a:latin typeface="+mn-lt"/>
            </a:endParaRPr>
          </a:p>
        </p:txBody>
      </p:sp>
      <p:pic>
        <p:nvPicPr>
          <p:cNvPr id="11" name="Zástupný obsah 10" descr="Obsah obrázku text, Písmo, snímek obrazovky, design&#10;&#10;Popis byl vytvořen automaticky">
            <a:extLst>
              <a:ext uri="{FF2B5EF4-FFF2-40B4-BE49-F238E27FC236}">
                <a16:creationId xmlns:a16="http://schemas.microsoft.com/office/drawing/2014/main" id="{CB54332A-95E0-E73E-E892-7AAB3A9F7036}"/>
              </a:ext>
            </a:extLst>
          </p:cNvPr>
          <p:cNvPicPr>
            <a:picLocks noGrp="1" noChangeAspect="1"/>
          </p:cNvPicPr>
          <p:nvPr>
            <p:ph idx="3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51280" y="1866204"/>
            <a:ext cx="5219998" cy="38105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85378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F74615D-D8EF-3518-F933-046BD97838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2733F1A-73DD-8C3D-5393-388308A50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CDED03E-D910-5562-BAEB-DCE83FF7E6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Fyziologická únava </a:t>
            </a:r>
          </a:p>
          <a:p>
            <a:pPr lvl="1"/>
            <a:r>
              <a:rPr lang="cs-CZ" dirty="0"/>
              <a:t>Přirozený stav organismu -&gt; vyvolává adaptační mechanismy na podkladě </a:t>
            </a:r>
            <a:r>
              <a:rPr lang="cs-CZ" dirty="0" err="1"/>
              <a:t>superkompenzace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Projevy: </a:t>
            </a:r>
          </a:p>
          <a:p>
            <a:pPr lvl="1"/>
            <a:endParaRPr lang="cs-CZ" dirty="0"/>
          </a:p>
        </p:txBody>
      </p:sp>
      <p:graphicFrame>
        <p:nvGraphicFramePr>
          <p:cNvPr id="6" name="Tabulka 6">
            <a:extLst>
              <a:ext uri="{FF2B5EF4-FFF2-40B4-BE49-F238E27FC236}">
                <a16:creationId xmlns:a16="http://schemas.microsoft.com/office/drawing/2014/main" id="{DD26C06C-5887-C96A-1998-EBC00A8E29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8671963"/>
              </p:ext>
            </p:extLst>
          </p:nvPr>
        </p:nvGraphicFramePr>
        <p:xfrm>
          <a:off x="1800507" y="3266096"/>
          <a:ext cx="81280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014170243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646543402"/>
                    </a:ext>
                  </a:extLst>
                </a:gridCol>
              </a:tblGrid>
              <a:tr h="316650">
                <a:tc>
                  <a:txBody>
                    <a:bodyPr/>
                    <a:lstStyle/>
                    <a:p>
                      <a:r>
                        <a:rPr lang="cs-CZ" dirty="0"/>
                        <a:t>Objektivní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Subjektivní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7126579"/>
                  </a:ext>
                </a:extLst>
              </a:tr>
              <a:tr h="316650">
                <a:tc>
                  <a:txBody>
                    <a:bodyPr/>
                    <a:lstStyle/>
                    <a:p>
                      <a:r>
                        <a:rPr lang="cs-CZ" dirty="0"/>
                        <a:t>Pokles výkonu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Píchání v boku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9232210"/>
                  </a:ext>
                </a:extLst>
              </a:tr>
              <a:tr h="316650">
                <a:tc>
                  <a:txBody>
                    <a:bodyPr/>
                    <a:lstStyle/>
                    <a:p>
                      <a:r>
                        <a:rPr lang="cs-CZ" dirty="0"/>
                        <a:t>Narušení koordinace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Nouze o dech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8424975"/>
                  </a:ext>
                </a:extLst>
              </a:tr>
              <a:tr h="316650">
                <a:tc>
                  <a:txBody>
                    <a:bodyPr/>
                    <a:lstStyle/>
                    <a:p>
                      <a:r>
                        <a:rPr lang="cs-CZ" dirty="0"/>
                        <a:t>Pokles svalové síly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Pocit napětí a bolesti ve svalech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8389712"/>
                  </a:ext>
                </a:extLst>
              </a:tr>
              <a:tr h="316650">
                <a:tc>
                  <a:txBody>
                    <a:bodyPr/>
                    <a:lstStyle/>
                    <a:p>
                      <a:r>
                        <a:rPr lang="cs-CZ" dirty="0"/>
                        <a:t>Změny biologických veličin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Zpomalení vnímání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14925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5568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196DBB5-268D-C256-BFAB-83892EC781E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8E187CC-6BC6-D2F3-515B-95A2AC7BE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Fyziologická – základní metabolické příčiny únavy: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5ACE183-6BF1-DB4A-BC43-B3F11FC295F4}"/>
              </a:ext>
            </a:extLst>
          </p:cNvPr>
          <p:cNvSpPr>
            <a:spLocks noGrp="1"/>
          </p:cNvSpPr>
          <p:nvPr>
            <p:ph idx="29"/>
          </p:nvPr>
        </p:nvSpPr>
        <p:spPr>
          <a:xfrm>
            <a:off x="720000" y="1701504"/>
            <a:ext cx="5376000" cy="4526496"/>
          </a:xfrm>
        </p:spPr>
        <p:txBody>
          <a:bodyPr/>
          <a:lstStyle/>
          <a:p>
            <a:r>
              <a:rPr lang="cs-CZ" dirty="0"/>
              <a:t>1. typ – pomalu vznikající (aerobní typ) </a:t>
            </a:r>
          </a:p>
          <a:p>
            <a:pPr lvl="1"/>
            <a:r>
              <a:rPr lang="cs-CZ" sz="2800" dirty="0"/>
              <a:t>za 1 a 1,5 se zhruba vyčerpá glykogen, </a:t>
            </a:r>
            <a:r>
              <a:rPr lang="cs-CZ" sz="2800" dirty="0" err="1"/>
              <a:t>ox</a:t>
            </a:r>
            <a:r>
              <a:rPr lang="cs-CZ" sz="2800" dirty="0"/>
              <a:t>. fosforylace, vytrvalostní výkony – kritický pokles energetických zásob</a:t>
            </a:r>
          </a:p>
          <a:p>
            <a:pPr lvl="1"/>
            <a:endParaRPr lang="cs-CZ" sz="2800" dirty="0"/>
          </a:p>
          <a:p>
            <a:pPr lvl="1"/>
            <a:endParaRPr lang="cs-CZ" sz="2800" dirty="0"/>
          </a:p>
          <a:p>
            <a:pPr lvl="1"/>
            <a:endParaRPr lang="cs-CZ" sz="2800" dirty="0"/>
          </a:p>
          <a:p>
            <a:pPr lvl="1"/>
            <a:r>
              <a:rPr lang="cs-CZ" sz="2800" dirty="0"/>
              <a:t>Může být i kombinovaný typ únavy </a:t>
            </a:r>
          </a:p>
          <a:p>
            <a:pPr marL="324000" lvl="1" indent="0">
              <a:buNone/>
            </a:pPr>
            <a:endParaRPr lang="cs-CZ" sz="2800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2DAB4C2-ACDD-E07F-D5C1-BB411FECC384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/>
          <a:lstStyle/>
          <a:p>
            <a:r>
              <a:rPr lang="cs-CZ" dirty="0"/>
              <a:t>2. typ – rychle vznikající (anaerobní typ) </a:t>
            </a:r>
          </a:p>
          <a:p>
            <a:pPr lvl="1"/>
            <a:r>
              <a:rPr lang="cs-CZ" sz="2400" dirty="0" err="1"/>
              <a:t>submaximální</a:t>
            </a:r>
            <a:r>
              <a:rPr lang="cs-CZ" sz="2400" dirty="0"/>
              <a:t> intenzita, intervalový charakter (40 s), odštěpování vodíkových iontů, nahromadění kyselých metabolitů -&gt; to vede k poklesu </a:t>
            </a:r>
            <a:r>
              <a:rPr lang="cs-CZ" sz="2400" dirty="0" err="1"/>
              <a:t>resyntézy</a:t>
            </a:r>
            <a:r>
              <a:rPr lang="cs-CZ" sz="2400" dirty="0"/>
              <a:t> ATP, CP</a:t>
            </a:r>
          </a:p>
        </p:txBody>
      </p:sp>
    </p:spTree>
    <p:extLst>
      <p:ext uri="{BB962C8B-B14F-4D97-AF65-F5344CB8AC3E}">
        <p14:creationId xmlns:p14="http://schemas.microsoft.com/office/powerpoint/2010/main" val="2623485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FD5CC56-70D5-796D-522E-EC3345627E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D00D692-970D-08A2-9756-5FA226145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Pomalu vznikající únava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CAD3387-4468-6C7E-DF64-FABB83815B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478642"/>
            <a:ext cx="10753200" cy="413999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400" dirty="0"/>
              <a:t>Zatížení střední až mírné intenzity </a:t>
            </a:r>
          </a:p>
          <a:p>
            <a:pPr lvl="1"/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kritický pokles zásobního glykogenu (za aerobních podmínek), nevýrazné změny ATP</a:t>
            </a:r>
          </a:p>
          <a:p>
            <a:pPr lvl="1"/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inhibice mobilizace tukových rezerv zvýšenou hladinou laktátu (anaerobní podmínky)</a:t>
            </a:r>
          </a:p>
          <a:p>
            <a:pPr lvl="1"/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 dostatečného přísunu kyslíku a při průběžné dodávce cukrů může být jedinec bez poklesu výkonu teoreticky nekonečně dlouho – zásoby tuků jsou jednorázově nevyčerpatelné 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vždycky odstraňujeme příčinu (doplníme en. zdroje, hlavně výživa)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zvyšuje se teplota tělesného jádro (zapojení termoregulace – pocení, doplnění i tekutin, rehydratace)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pasivní odpočinek </a:t>
            </a:r>
          </a:p>
        </p:txBody>
      </p:sp>
    </p:spTree>
    <p:extLst>
      <p:ext uri="{BB962C8B-B14F-4D97-AF65-F5344CB8AC3E}">
        <p14:creationId xmlns:p14="http://schemas.microsoft.com/office/powerpoint/2010/main" val="1647947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5FDD499-86D8-8F29-976B-3A064C427C4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ECED1F0-9550-0134-1839-E94E7D8A9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Pomalu vznikající únava 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5EC7E402-8D8C-3A5D-B4BB-6E188F929DC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9893601"/>
              </p:ext>
            </p:extLst>
          </p:nvPr>
        </p:nvGraphicFramePr>
        <p:xfrm>
          <a:off x="1686560" y="1889760"/>
          <a:ext cx="9347200" cy="37377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14986">
                  <a:extLst>
                    <a:ext uri="{9D8B030D-6E8A-4147-A177-3AD203B41FA5}">
                      <a16:colId xmlns:a16="http://schemas.microsoft.com/office/drawing/2014/main" val="3485825348"/>
                    </a:ext>
                  </a:extLst>
                </a:gridCol>
                <a:gridCol w="3116107">
                  <a:extLst>
                    <a:ext uri="{9D8B030D-6E8A-4147-A177-3AD203B41FA5}">
                      <a16:colId xmlns:a16="http://schemas.microsoft.com/office/drawing/2014/main" val="795716019"/>
                    </a:ext>
                  </a:extLst>
                </a:gridCol>
                <a:gridCol w="3116107">
                  <a:extLst>
                    <a:ext uri="{9D8B030D-6E8A-4147-A177-3AD203B41FA5}">
                      <a16:colId xmlns:a16="http://schemas.microsoft.com/office/drawing/2014/main" val="3882517025"/>
                    </a:ext>
                  </a:extLst>
                </a:gridCol>
              </a:tblGrid>
              <a:tr h="527237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cs-CZ" sz="2800">
                          <a:effectLst/>
                        </a:rPr>
                        <a:t> 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>
                          <a:effectLst/>
                        </a:rPr>
                        <a:t>doba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2041511"/>
                  </a:ext>
                </a:extLst>
              </a:tr>
              <a:tr h="1082374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cs-CZ" sz="2800">
                          <a:effectLst/>
                        </a:rPr>
                        <a:t>obnova glykogenu 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</a:pPr>
                      <a:r>
                        <a:rPr lang="cs-CZ" sz="2800">
                          <a:effectLst/>
                        </a:rPr>
                        <a:t>minimální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>
                          <a:effectLst/>
                        </a:rPr>
                        <a:t>maximální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80682203"/>
                  </a:ext>
                </a:extLst>
              </a:tr>
              <a:tr h="527237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cs-CZ" sz="2800">
                          <a:effectLst/>
                        </a:rPr>
                        <a:t> 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</a:pPr>
                      <a:r>
                        <a:rPr lang="cs-CZ" sz="2800">
                          <a:effectLst/>
                        </a:rPr>
                        <a:t>10 h 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>
                          <a:effectLst/>
                        </a:rPr>
                        <a:t>46 h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21165926"/>
                  </a:ext>
                </a:extLst>
              </a:tr>
              <a:tr h="527237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cs-CZ" sz="2800">
                          <a:effectLst/>
                        </a:rPr>
                        <a:t> 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>
                          <a:effectLst/>
                        </a:rPr>
                        <a:t>kontinuální zatížení 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5088695"/>
                  </a:ext>
                </a:extLst>
              </a:tr>
              <a:tr h="546475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cs-CZ" sz="2800">
                          <a:effectLst/>
                        </a:rPr>
                        <a:t> 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</a:pPr>
                      <a:r>
                        <a:rPr lang="cs-CZ" sz="2800">
                          <a:effectLst/>
                        </a:rPr>
                        <a:t>5 h 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>
                          <a:effectLst/>
                        </a:rPr>
                        <a:t>24 h 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00350734"/>
                  </a:ext>
                </a:extLst>
              </a:tr>
              <a:tr h="527237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cs-CZ" sz="2800">
                          <a:effectLst/>
                        </a:rPr>
                        <a:t> 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>
                          <a:effectLst/>
                        </a:rPr>
                        <a:t>intermitentní zatížení (přerušované)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56185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28193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CEEE1BF-C477-C6BE-C0EF-32D599C5DF8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CB9CE21-632A-1C89-3864-60DE2AE3BE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B24A2A3-B52D-E755-25CF-2B89D2CB7A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Rychle vznikající únava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0ED00E8-C7AC-A237-98AD-2FE936EE26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2800" dirty="0"/>
              <a:t>zatížení </a:t>
            </a:r>
            <a:r>
              <a:rPr lang="cs-CZ" sz="2800" dirty="0" err="1"/>
              <a:t>submaximální</a:t>
            </a:r>
            <a:r>
              <a:rPr lang="cs-CZ" sz="2800" dirty="0"/>
              <a:t> až maximální intenzity 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2800" dirty="0"/>
              <a:t>pokles </a:t>
            </a:r>
            <a:r>
              <a:rPr lang="cs-CZ" sz="2800" dirty="0" err="1"/>
              <a:t>resyntézy</a:t>
            </a:r>
            <a:r>
              <a:rPr lang="cs-CZ" sz="2800" dirty="0"/>
              <a:t> makroergních fosfátu 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2800" dirty="0"/>
              <a:t>zvýšená produkce laktátu (za anaerobních podmínek) – acidóza -&gt; inhibice glykolytických enzymů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25595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A23E9E77-3579-1F3D-A387-A4753DE2E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rmAutofit/>
          </a:bodyPr>
          <a:lstStyle/>
          <a:p>
            <a:r>
              <a:rPr lang="cs-CZ" sz="2200" dirty="0"/>
              <a:t>Rychle vznikající únava 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FC447D-B930-9C20-2B23-B0C8F01AC0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8</a:t>
            </a:fld>
            <a:endParaRPr lang="cs-CZ" alt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13CE265-6528-B619-3229-7B6DAF2E11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2240" y="1645919"/>
            <a:ext cx="5547361" cy="4159367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cs-CZ" sz="2400" dirty="0"/>
              <a:t>H+ -&gt; kyselost a ↓pH -&gt; mění se struktura bílkovin, sníží se aktivita enzymů -&gt; ↓sníží se </a:t>
            </a:r>
            <a:r>
              <a:rPr lang="cs-CZ" sz="2400" dirty="0" err="1"/>
              <a:t>resyntéza</a:t>
            </a:r>
            <a:r>
              <a:rPr lang="cs-CZ" sz="2400" dirty="0"/>
              <a:t> ATP, CP</a:t>
            </a:r>
          </a:p>
          <a:p>
            <a:pPr>
              <a:lnSpc>
                <a:spcPct val="120000"/>
              </a:lnSpc>
            </a:pPr>
            <a:r>
              <a:rPr lang="cs-CZ" sz="2400" dirty="0"/>
              <a:t>mění se polarizace sarkolemy -&gt; propustnost membrány pro sacharidy (živiny) a odchod metabolitu -&gt; zpomalen přenos na nervosvalové ploténce</a:t>
            </a:r>
          </a:p>
          <a:p>
            <a:pPr>
              <a:lnSpc>
                <a:spcPct val="120000"/>
              </a:lnSpc>
            </a:pPr>
            <a:r>
              <a:rPr lang="cs-CZ" sz="2400" dirty="0"/>
              <a:t>H+ (vysokou afinitu k vazbám na </a:t>
            </a:r>
            <a:r>
              <a:rPr lang="cs-CZ" sz="2400" dirty="0" err="1"/>
              <a:t>tropomyozinu</a:t>
            </a:r>
            <a:r>
              <a:rPr lang="cs-CZ" sz="2400" dirty="0"/>
              <a:t>) vytěsní Ca z vazby na myozin, brání tomu a nedochází k uhnutí </a:t>
            </a:r>
            <a:r>
              <a:rPr lang="cs-CZ" sz="2400" dirty="0" err="1"/>
              <a:t>tropomyozinu</a:t>
            </a:r>
            <a:r>
              <a:rPr lang="cs-CZ" sz="2400" dirty="0"/>
              <a:t> mezi aktinovýma vlákny a myozin se nemůže nalepit na aktin a vytvořit aktin-myozinové můstky </a:t>
            </a:r>
          </a:p>
          <a:p>
            <a:pPr>
              <a:lnSpc>
                <a:spcPct val="120000"/>
              </a:lnSpc>
            </a:pPr>
            <a:r>
              <a:rPr lang="cs-CZ" sz="2400" dirty="0"/>
              <a:t>projeví se to poruchou koordinace, ztrátou svalové síly, bolestivosti svalů </a:t>
            </a:r>
          </a:p>
          <a:p>
            <a:pPr>
              <a:spcAft>
                <a:spcPts val="600"/>
              </a:spcAft>
            </a:pPr>
            <a:endParaRPr lang="cs-CZ" sz="1700" dirty="0"/>
          </a:p>
        </p:txBody>
      </p:sp>
      <p:pic>
        <p:nvPicPr>
          <p:cNvPr id="6" name="Obrázek 5" descr="Obsah obrázku text, snímek obrazovky, Písmo, diagram&#10;&#10;Popis byl vytvořen automaticky">
            <a:extLst>
              <a:ext uri="{FF2B5EF4-FFF2-40B4-BE49-F238E27FC236}">
                <a16:creationId xmlns:a16="http://schemas.microsoft.com/office/drawing/2014/main" id="{3350F9A9-D2ED-9E83-96A6-CCF02649F4B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8388" y="1665288"/>
            <a:ext cx="5254292" cy="4139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313489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CE25448-0BF9-B754-A710-B086F253BE5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pic>
        <p:nvPicPr>
          <p:cNvPr id="5" name="Picture 6">
            <a:extLst>
              <a:ext uri="{FF2B5EF4-FFF2-40B4-BE49-F238E27FC236}">
                <a16:creationId xmlns:a16="http://schemas.microsoft.com/office/drawing/2014/main" id="{0B22179C-A870-DF71-1BF0-A0D2BA327DB7}"/>
              </a:ext>
            </a:extLst>
          </p:cNvPr>
          <p:cNvPicPr>
            <a:picLocks noGrp="1" noChangeAspect="1" noChangeArrowheads="1"/>
          </p:cNvPicPr>
          <p:nvPr>
            <p:ph idx="1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5089" y="692150"/>
            <a:ext cx="8503410" cy="5140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3910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sport-prezentace-16-9-cz-v11.potx" id="{68C0F6E9-3E3D-43EF-AA8F-59803821B974}" vid="{5DFD00D7-A41E-477F-8575-56E3B6857AA0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muni-sport-prezentace-16-9-cz-v11</Template>
  <TotalTime>0</TotalTime>
  <Words>1043</Words>
  <Application>Microsoft Office PowerPoint</Application>
  <PresentationFormat>Širokoúhlá obrazovka</PresentationFormat>
  <Paragraphs>140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2" baseType="lpstr">
      <vt:lpstr>Arial</vt:lpstr>
      <vt:lpstr>Arial (Základní text)</vt:lpstr>
      <vt:lpstr>Calibri</vt:lpstr>
      <vt:lpstr>Tahoma</vt:lpstr>
      <vt:lpstr>Wingdings</vt:lpstr>
      <vt:lpstr>Prezentace_MU_CZ</vt:lpstr>
      <vt:lpstr>Únava </vt:lpstr>
      <vt:lpstr>Únava</vt:lpstr>
      <vt:lpstr>Dělení </vt:lpstr>
      <vt:lpstr>Fyziologická – základní metabolické příčiny únavy: </vt:lpstr>
      <vt:lpstr>Pomalu vznikající únava </vt:lpstr>
      <vt:lpstr>Pomalu vznikající únava </vt:lpstr>
      <vt:lpstr>Rychle vznikající únava </vt:lpstr>
      <vt:lpstr>Rychle vznikající únava </vt:lpstr>
      <vt:lpstr>Prezentace aplikace PowerPoint</vt:lpstr>
      <vt:lpstr>Prezentace aplikace PowerPoint</vt:lpstr>
      <vt:lpstr>Prezentace aplikace PowerPoint</vt:lpstr>
      <vt:lpstr>Patologická únava</vt:lpstr>
      <vt:lpstr>Akutní únava (aspoň 3 příznaky)</vt:lpstr>
      <vt:lpstr>Chronická (pomalu se objevuje) </vt:lpstr>
      <vt:lpstr>Jaké jsou příčiny chronické únavy? </vt:lpstr>
      <vt:lpstr>Jak se vyhnout patologické únavě?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2023-09-20T13:45:11Z</dcterms:created>
  <dcterms:modified xsi:type="dcterms:W3CDTF">2023-10-03T13:45:24Z</dcterms:modified>
</cp:coreProperties>
</file>