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7" r:id="rId9"/>
    <p:sldId id="265" r:id="rId10"/>
    <p:sldId id="266" r:id="rId11"/>
    <p:sldId id="263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5AC8AF"/>
    <a:srgbClr val="9100DC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8" autoAdjust="0"/>
    <p:restoredTop sz="96259" autoAdjust="0"/>
  </p:normalViewPr>
  <p:slideViewPr>
    <p:cSldViewPr snapToGrid="0">
      <p:cViewPr varScale="1">
        <p:scale>
          <a:sx n="123" d="100"/>
          <a:sy n="123" d="100"/>
        </p:scale>
        <p:origin x="108" y="2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4" name="Obrázek 8">
            <a:extLst>
              <a:ext uri="{FF2B5EF4-FFF2-40B4-BE49-F238E27FC236}">
                <a16:creationId xmlns:a16="http://schemas.microsoft.com/office/drawing/2014/main" id="{01347CA9-B0B6-4B43-8E34-677378B3B0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68277596-EA23-DF44-929A-9B0D78A699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8" name="Obrázek 5">
            <a:extLst>
              <a:ext uri="{FF2B5EF4-FFF2-40B4-BE49-F238E27FC236}">
                <a16:creationId xmlns:a16="http://schemas.microsoft.com/office/drawing/2014/main" id="{B88FA9D0-954F-4C4B-8BD6-8BB1AE2123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32A24F60-2216-D24D-8AF4-EDE82D1B9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440"/>
            <a:ext cx="2019358" cy="106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83B273DC-8AF2-7346-98F7-0EC8B0DA01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440"/>
            <a:ext cx="2019358" cy="106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B0AF483F-06C1-0C43-8A12-6F19D11713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998D61E-B532-6143-8F43-1D653FBA95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697990F2-D034-7443-84B0-98643CCCD9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Obrázek 8">
            <a:extLst>
              <a:ext uri="{FF2B5EF4-FFF2-40B4-BE49-F238E27FC236}">
                <a16:creationId xmlns:a16="http://schemas.microsoft.com/office/drawing/2014/main" id="{13B8C9E6-BD21-D147-8A0C-DF4FEB4823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3ECAA4E-9CED-0E4C-ABDC-4FC7431079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7" name="Obrázek 8">
            <a:extLst>
              <a:ext uri="{FF2B5EF4-FFF2-40B4-BE49-F238E27FC236}">
                <a16:creationId xmlns:a16="http://schemas.microsoft.com/office/drawing/2014/main" id="{FB2076EC-28EC-BD48-9329-D9104D15A4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1EDF74AA-0C1F-3B43-BA4D-2E12940B79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14A8D01D-1D17-BC47-B8D2-62EE057F99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ED9988BB-4174-FC44-A6BD-8393E85FF4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A94A9E4-E64E-8046-9D7E-B7FD994B8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1945037"/>
            <a:ext cx="11361600" cy="1483963"/>
          </a:xfrm>
        </p:spPr>
        <p:txBody>
          <a:bodyPr/>
          <a:lstStyle/>
          <a:p>
            <a:pPr algn="ctr">
              <a:lnSpc>
                <a:spcPts val="5600"/>
              </a:lnSpc>
            </a:pPr>
            <a:r>
              <a:rPr lang="cs-CZ" dirty="0">
                <a:solidFill>
                  <a:srgbClr val="0000DC"/>
                </a:solidFill>
              </a:rPr>
              <a:t>Pedagogika sportu </a:t>
            </a:r>
            <a:r>
              <a:rPr lang="cs-CZ" altLang="cs-CZ" dirty="0">
                <a:solidFill>
                  <a:srgbClr val="0000DC"/>
                </a:solidFill>
              </a:rPr>
              <a:t>(</a:t>
            </a:r>
            <a:r>
              <a:rPr lang="cs-CZ" altLang="cs-CZ" dirty="0" err="1">
                <a:solidFill>
                  <a:srgbClr val="0000DC"/>
                </a:solidFill>
              </a:rPr>
              <a:t>dc4903</a:t>
            </a:r>
            <a:r>
              <a:rPr lang="cs-CZ" altLang="cs-CZ" dirty="0">
                <a:solidFill>
                  <a:srgbClr val="0000DC"/>
                </a:solidFill>
              </a:rPr>
              <a:t>)</a:t>
            </a:r>
            <a:br>
              <a:rPr lang="cs-CZ" altLang="cs-CZ" dirty="0">
                <a:solidFill>
                  <a:srgbClr val="0000DC"/>
                </a:solidFill>
              </a:rPr>
            </a:br>
            <a:r>
              <a:rPr lang="cs-CZ" altLang="cs-CZ" dirty="0">
                <a:solidFill>
                  <a:srgbClr val="0000DC"/>
                </a:solidFill>
              </a:rPr>
              <a:t>Výzkum sportovně-pedagogických profesí</a:t>
            </a:r>
            <a:endParaRPr lang="sk-SK" dirty="0">
              <a:solidFill>
                <a:srgbClr val="0000DC"/>
              </a:solidFill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DF11A4FD-A217-6542-925F-1C9D15840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798278"/>
            <a:ext cx="11361600" cy="1711370"/>
          </a:xfrm>
        </p:spPr>
        <p:txBody>
          <a:bodyPr/>
          <a:lstStyle/>
          <a:p>
            <a:pPr algn="ctr"/>
            <a:r>
              <a:rPr lang="sk-SK" dirty="0"/>
              <a:t>Vladimír Jůva</a:t>
            </a:r>
          </a:p>
          <a:p>
            <a:pPr algn="ctr"/>
            <a:r>
              <a:rPr lang="sk-SK" dirty="0"/>
              <a:t>Katedra pedagogiky </a:t>
            </a:r>
            <a:r>
              <a:rPr lang="sk-SK" dirty="0" err="1"/>
              <a:t>sportu</a:t>
            </a:r>
            <a:r>
              <a:rPr lang="sk-SK" dirty="0"/>
              <a:t>, FSpS MU</a:t>
            </a:r>
          </a:p>
          <a:p>
            <a:pPr algn="ctr"/>
            <a:r>
              <a:rPr lang="sk-SK" dirty="0"/>
              <a:t>juva@fsps.muni.cz</a:t>
            </a:r>
          </a:p>
          <a:p>
            <a:pPr algn="ctr"/>
            <a:r>
              <a:rPr lang="cs-CZ" altLang="cs-CZ" dirty="0"/>
              <a:t>16. 11. 2023</a:t>
            </a:r>
            <a:endParaRPr lang="sk-SK" dirty="0"/>
          </a:p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43913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677041-28E9-4AE4-9196-6F278C934D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D4283BA-16EE-477D-AEA7-8C26C868E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261762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Profesní gradace sportovních trenérů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5056F2F-CF81-4152-B3AE-A2CC0605A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023" y="924836"/>
            <a:ext cx="11323953" cy="413999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altLang="cs-CZ" sz="3200" b="1" dirty="0">
                <a:solidFill>
                  <a:srgbClr val="0000DC"/>
                </a:solidFill>
              </a:rPr>
              <a:t>Sociální východiska</a:t>
            </a:r>
            <a:endParaRPr lang="cs-CZ" altLang="cs-CZ" sz="3200" dirty="0">
              <a:solidFill>
                <a:srgbClr val="0000DC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Velké </a:t>
            </a:r>
            <a:r>
              <a:rPr lang="cs-CZ" altLang="cs-CZ" sz="3200" b="1" dirty="0"/>
              <a:t>sociální změny </a:t>
            </a:r>
            <a:r>
              <a:rPr lang="cs-CZ" altLang="cs-CZ" sz="3200" dirty="0"/>
              <a:t>– nárůst </a:t>
            </a:r>
            <a:r>
              <a:rPr lang="cs-CZ" altLang="cs-CZ" sz="3200" b="1" dirty="0">
                <a:solidFill>
                  <a:srgbClr val="0000DC"/>
                </a:solidFill>
              </a:rPr>
              <a:t>služeb</a:t>
            </a:r>
            <a:r>
              <a:rPr lang="cs-CZ" altLang="cs-CZ" sz="3200" dirty="0"/>
              <a:t>, …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Sílí </a:t>
            </a:r>
            <a:r>
              <a:rPr lang="cs-CZ" altLang="cs-CZ" sz="3200" b="1" dirty="0">
                <a:solidFill>
                  <a:srgbClr val="0000DC"/>
                </a:solidFill>
              </a:rPr>
              <a:t>negativní socializační dopady sportu</a:t>
            </a:r>
            <a:r>
              <a:rPr lang="cs-CZ" altLang="cs-CZ" sz="3200" dirty="0">
                <a:solidFill>
                  <a:srgbClr val="FF6600"/>
                </a:solidFill>
              </a:rPr>
              <a:t> </a:t>
            </a:r>
            <a:r>
              <a:rPr lang="cs-CZ" altLang="cs-CZ" sz="3200" dirty="0"/>
              <a:t>(na mladé, …)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0000DC"/>
                </a:solidFill>
              </a:rPr>
              <a:t>Trenér</a:t>
            </a:r>
            <a:r>
              <a:rPr lang="cs-CZ" altLang="cs-CZ" sz="3200" dirty="0"/>
              <a:t> (soutěžního i rekreačního sportu) = profesionál, </a:t>
            </a:r>
            <a:br>
              <a:rPr lang="cs-CZ" altLang="cs-CZ" sz="3200" dirty="0"/>
            </a:br>
            <a:r>
              <a:rPr lang="cs-CZ" altLang="cs-CZ" sz="3200" dirty="0"/>
              <a:t>jenž by měl vedle maximálního rozvoje sportovní výkonnosti přispívat k </a:t>
            </a:r>
            <a:r>
              <a:rPr lang="cs-CZ" altLang="cs-CZ" sz="3200" b="1" dirty="0">
                <a:solidFill>
                  <a:srgbClr val="0000DC"/>
                </a:solidFill>
              </a:rPr>
              <a:t>pozitivní socializaci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Koncepce </a:t>
            </a:r>
            <a:r>
              <a:rPr lang="cs-CZ" altLang="cs-CZ" sz="3200" b="1" dirty="0">
                <a:solidFill>
                  <a:srgbClr val="FF0000"/>
                </a:solidFill>
              </a:rPr>
              <a:t>trenérství = klíčový problém sportu </a:t>
            </a:r>
            <a:r>
              <a:rPr lang="cs-CZ" altLang="cs-CZ" sz="3200" dirty="0"/>
              <a:t>na všech úrovních – viz britský model rozvoje trenérství = světová „1“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„</a:t>
            </a:r>
            <a:r>
              <a:rPr lang="cs-CZ" altLang="cs-CZ" sz="3200" b="1" dirty="0"/>
              <a:t>Pohyb jako lék</a:t>
            </a:r>
            <a:r>
              <a:rPr lang="cs-CZ" altLang="cs-CZ" sz="3200" dirty="0"/>
              <a:t>“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Tlak na </a:t>
            </a:r>
            <a:r>
              <a:rPr lang="cs-CZ" altLang="cs-CZ" sz="3200" b="1" dirty="0">
                <a:solidFill>
                  <a:srgbClr val="FF0000"/>
                </a:solidFill>
              </a:rPr>
              <a:t>profesionalizaci</a:t>
            </a:r>
            <a:r>
              <a:rPr lang="cs-CZ" altLang="cs-CZ" sz="3200" b="1" dirty="0">
                <a:solidFill>
                  <a:srgbClr val="FF6600"/>
                </a:solidFill>
              </a:rPr>
              <a:t> </a:t>
            </a:r>
            <a:r>
              <a:rPr lang="cs-CZ" altLang="cs-CZ" sz="3200" dirty="0"/>
              <a:t>– rozvoj profesí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6399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659D0A-51D7-40E1-BC30-69E91652A1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70A2958-8BE5-4CE1-97D0-98711AA0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646" y="378000"/>
            <a:ext cx="10355553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Profesní gradace sportovních trenérů</a:t>
            </a:r>
            <a:endParaRPr lang="cs-CZ" dirty="0"/>
          </a:p>
        </p:txBody>
      </p:sp>
      <p:pic>
        <p:nvPicPr>
          <p:cNvPr id="6" name="Zástupný symbol pro obsah 4">
            <a:extLst>
              <a:ext uri="{FF2B5EF4-FFF2-40B4-BE49-F238E27FC236}">
                <a16:creationId xmlns:a16="http://schemas.microsoft.com/office/drawing/2014/main" id="{F5A05B63-2670-43BF-B9D8-8E6C8E9B3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4434" y="1108075"/>
            <a:ext cx="10190135" cy="5670550"/>
          </a:xfrm>
        </p:spPr>
      </p:pic>
      <p:sp>
        <p:nvSpPr>
          <p:cNvPr id="8" name="Šipka: dolů 7">
            <a:extLst>
              <a:ext uri="{FF2B5EF4-FFF2-40B4-BE49-F238E27FC236}">
                <a16:creationId xmlns:a16="http://schemas.microsoft.com/office/drawing/2014/main" id="{EAA6B8F5-6C13-421E-BEA3-0432FD22F3F8}"/>
              </a:ext>
            </a:extLst>
          </p:cNvPr>
          <p:cNvSpPr/>
          <p:nvPr/>
        </p:nvSpPr>
        <p:spPr bwMode="auto">
          <a:xfrm>
            <a:off x="8779790" y="2084522"/>
            <a:ext cx="178230" cy="255722"/>
          </a:xfrm>
          <a:prstGeom prst="downArrow">
            <a:avLst/>
          </a:prstGeom>
          <a:solidFill>
            <a:srgbClr val="F01928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50FD33EB-6BEC-40AC-B2F4-30A94BB1A82B}"/>
              </a:ext>
            </a:extLst>
          </p:cNvPr>
          <p:cNvSpPr/>
          <p:nvPr/>
        </p:nvSpPr>
        <p:spPr bwMode="auto">
          <a:xfrm>
            <a:off x="8779790" y="3398003"/>
            <a:ext cx="178230" cy="255722"/>
          </a:xfrm>
          <a:prstGeom prst="downArrow">
            <a:avLst/>
          </a:prstGeom>
          <a:solidFill>
            <a:srgbClr val="F01928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F1E4A7CF-12C7-487C-A01C-5B5F60284F5B}"/>
              </a:ext>
            </a:extLst>
          </p:cNvPr>
          <p:cNvSpPr/>
          <p:nvPr/>
        </p:nvSpPr>
        <p:spPr bwMode="auto">
          <a:xfrm>
            <a:off x="8779790" y="4583623"/>
            <a:ext cx="178230" cy="255722"/>
          </a:xfrm>
          <a:prstGeom prst="downArrow">
            <a:avLst/>
          </a:prstGeom>
          <a:solidFill>
            <a:srgbClr val="F01928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Šipka: dolů 10">
            <a:extLst>
              <a:ext uri="{FF2B5EF4-FFF2-40B4-BE49-F238E27FC236}">
                <a16:creationId xmlns:a16="http://schemas.microsoft.com/office/drawing/2014/main" id="{A586E796-DC18-40A8-8EBF-3AAAE1A1DF46}"/>
              </a:ext>
            </a:extLst>
          </p:cNvPr>
          <p:cNvSpPr/>
          <p:nvPr/>
        </p:nvSpPr>
        <p:spPr bwMode="auto">
          <a:xfrm>
            <a:off x="8779790" y="5945155"/>
            <a:ext cx="178230" cy="255722"/>
          </a:xfrm>
          <a:prstGeom prst="downArrow">
            <a:avLst/>
          </a:prstGeom>
          <a:solidFill>
            <a:srgbClr val="F01928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9461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6B48A1-C5D2-4216-8D85-C9C89D67BD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501E4EE-FE08-47F4-9961-B72607738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685" y="511027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1) vymezení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8C18B02-A985-48AF-B9BF-F0E92675D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85" y="1123627"/>
            <a:ext cx="11321511" cy="551739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3200" b="1" dirty="0"/>
              <a:t>sportovní trenér</a:t>
            </a:r>
            <a:r>
              <a:rPr lang="cs-CZ" altLang="cs-CZ" sz="3200" dirty="0"/>
              <a:t> = profese s tradicí → </a:t>
            </a:r>
            <a:r>
              <a:rPr lang="cs-CZ" altLang="cs-CZ" sz="3200" b="1" dirty="0">
                <a:solidFill>
                  <a:srgbClr val="F01928"/>
                </a:solidFill>
              </a:rPr>
              <a:t>historický výzkum</a:t>
            </a:r>
            <a:endParaRPr lang="cs-CZ" altLang="cs-CZ" sz="3200" dirty="0">
              <a:solidFill>
                <a:srgbClr val="F01928"/>
              </a:solidFill>
            </a:endParaRPr>
          </a:p>
          <a:p>
            <a:pPr>
              <a:lnSpc>
                <a:spcPct val="100000"/>
              </a:lnSpc>
            </a:pPr>
            <a:r>
              <a:rPr lang="cs-CZ" altLang="cs-CZ" sz="3200" dirty="0"/>
              <a:t>první profesionální kouč v americkém VŠ sportu – 1864 → </a:t>
            </a:r>
            <a:r>
              <a:rPr lang="cs-CZ" altLang="cs-CZ" sz="3200" b="1" dirty="0">
                <a:solidFill>
                  <a:srgbClr val="F01928"/>
                </a:solidFill>
              </a:rPr>
              <a:t>výzkum – vztah školy a sportu?</a:t>
            </a:r>
          </a:p>
          <a:p>
            <a:pPr>
              <a:lnSpc>
                <a:spcPct val="100000"/>
              </a:lnSpc>
            </a:pPr>
            <a:r>
              <a:rPr lang="cs-CZ" altLang="cs-CZ" sz="3200" b="1" dirty="0"/>
              <a:t>sportovní trenér</a:t>
            </a:r>
            <a:r>
              <a:rPr lang="cs-CZ" altLang="cs-CZ" sz="3200" dirty="0"/>
              <a:t> – </a:t>
            </a:r>
            <a:r>
              <a:rPr lang="cs-CZ" altLang="cs-CZ" sz="3200" b="1" dirty="0">
                <a:solidFill>
                  <a:srgbClr val="0000DC"/>
                </a:solidFill>
              </a:rPr>
              <a:t>zajišťuje a vede trénink sportovce + … (zvířata, věci, …) </a:t>
            </a:r>
            <a:r>
              <a:rPr lang="cs-CZ" altLang="cs-CZ" sz="3200" dirty="0"/>
              <a:t>→</a:t>
            </a:r>
            <a:r>
              <a:rPr lang="cs-CZ" altLang="cs-CZ" sz="3200" b="1" dirty="0">
                <a:solidFill>
                  <a:srgbClr val="0000DC"/>
                </a:solidFill>
              </a:rPr>
              <a:t> </a:t>
            </a:r>
            <a:r>
              <a:rPr lang="cs-CZ" altLang="cs-CZ" sz="3200" b="1" dirty="0">
                <a:solidFill>
                  <a:srgbClr val="F01928"/>
                </a:solidFill>
              </a:rPr>
              <a:t>výzkum profesí</a:t>
            </a:r>
            <a:r>
              <a:rPr lang="cs-CZ" altLang="cs-CZ" sz="3200" b="1" dirty="0"/>
              <a:t> (sociálních + …) </a:t>
            </a:r>
            <a:endParaRPr lang="cs-CZ" altLang="cs-CZ" sz="3200" b="1" dirty="0">
              <a:solidFill>
                <a:srgbClr val="0000DC"/>
              </a:solidFill>
            </a:endParaRPr>
          </a:p>
          <a:p>
            <a:pPr>
              <a:lnSpc>
                <a:spcPct val="100000"/>
              </a:lnSpc>
            </a:pPr>
            <a:r>
              <a:rPr lang="cs-CZ" altLang="cs-CZ" sz="3200" b="1" dirty="0"/>
              <a:t>trenér</a:t>
            </a:r>
            <a:r>
              <a:rPr lang="cs-CZ" altLang="cs-CZ" sz="3200" dirty="0"/>
              <a:t> = odborník ve sportu i </a:t>
            </a:r>
            <a:r>
              <a:rPr lang="cs-CZ" altLang="cs-CZ" sz="3200" b="1" dirty="0"/>
              <a:t>pedagog</a:t>
            </a:r>
            <a:r>
              <a:rPr lang="cs-CZ" altLang="cs-CZ" sz="3200" dirty="0"/>
              <a:t>, poradce, … = práce s lidmi = </a:t>
            </a:r>
            <a:r>
              <a:rPr lang="cs-CZ" altLang="cs-CZ" sz="3200" b="1" dirty="0"/>
              <a:t>sociální + pomáhající + pedagogická profese </a:t>
            </a:r>
            <a:r>
              <a:rPr lang="cs-CZ" altLang="cs-CZ" sz="3200" dirty="0"/>
              <a:t>→ </a:t>
            </a:r>
            <a:r>
              <a:rPr lang="cs-CZ" altLang="cs-CZ" sz="3200" b="1" dirty="0" err="1">
                <a:solidFill>
                  <a:srgbClr val="F01928"/>
                </a:solidFill>
              </a:rPr>
              <a:t>pedeutologický</a:t>
            </a:r>
            <a:r>
              <a:rPr lang="cs-CZ" altLang="cs-CZ" sz="3200" b="1" dirty="0">
                <a:solidFill>
                  <a:srgbClr val="F01928"/>
                </a:solidFill>
              </a:rPr>
              <a:t> výzkum</a:t>
            </a:r>
          </a:p>
          <a:p>
            <a:pPr>
              <a:lnSpc>
                <a:spcPct val="100000"/>
              </a:lnSpc>
            </a:pPr>
            <a:r>
              <a:rPr lang="cs-CZ" altLang="cs-CZ" sz="3200" dirty="0"/>
              <a:t>rozvoj sportu + negativní jevy </a:t>
            </a:r>
            <a:r>
              <a:rPr lang="cs-CZ" altLang="cs-CZ" sz="3200" dirty="0">
                <a:cs typeface="Arial" panose="020B0604020202020204" pitchFamily="34" charset="0"/>
              </a:rPr>
              <a:t>→</a:t>
            </a:r>
            <a:r>
              <a:rPr lang="cs-CZ" altLang="cs-CZ" sz="3200" dirty="0"/>
              <a:t> vyšší nároky na trenéry – odborné, strategické, taktické, … + </a:t>
            </a:r>
            <a:r>
              <a:rPr lang="cs-CZ" altLang="cs-CZ" sz="3200" b="1" dirty="0">
                <a:solidFill>
                  <a:srgbClr val="F01928"/>
                </a:solidFill>
              </a:rPr>
              <a:t>pedagogická odpovědnost </a:t>
            </a:r>
            <a:r>
              <a:rPr lang="cs-CZ" altLang="cs-CZ" sz="3200" dirty="0"/>
              <a:t>→ </a:t>
            </a:r>
            <a:r>
              <a:rPr lang="cs-CZ" altLang="cs-CZ" sz="3200" b="1" dirty="0">
                <a:solidFill>
                  <a:srgbClr val="F01928"/>
                </a:solidFill>
              </a:rPr>
              <a:t>etické aspekty</a:t>
            </a:r>
          </a:p>
        </p:txBody>
      </p:sp>
    </p:spTree>
    <p:extLst>
      <p:ext uri="{BB962C8B-B14F-4D97-AF65-F5344CB8AC3E}">
        <p14:creationId xmlns:p14="http://schemas.microsoft.com/office/powerpoint/2010/main" val="2303029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F2394C-8066-47BF-B441-62FC47FBE8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C2F64A1-EFB5-4569-A470-D357A686A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1) vymezení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86E7C8E-98CA-46C7-8918-572B55664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976394"/>
            <a:ext cx="11635932" cy="55036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3000" b="1" dirty="0"/>
              <a:t>sportovní trenéři </a:t>
            </a:r>
            <a:r>
              <a:rPr lang="cs-CZ" altLang="cs-CZ" sz="3000" dirty="0"/>
              <a:t>= rozsáhlá skupina </a:t>
            </a:r>
            <a:r>
              <a:rPr lang="cs-CZ" altLang="cs-CZ" sz="3000" b="1" dirty="0"/>
              <a:t>pedagogických pracovníků</a:t>
            </a:r>
            <a:br>
              <a:rPr lang="cs-CZ" altLang="cs-CZ" sz="3000" dirty="0"/>
            </a:br>
            <a:r>
              <a:rPr lang="cs-CZ" altLang="cs-CZ" sz="3000" dirty="0"/>
              <a:t>- ve školských zařízeních</a:t>
            </a:r>
            <a:br>
              <a:rPr lang="cs-CZ" altLang="cs-CZ" sz="3000" dirty="0"/>
            </a:br>
            <a:r>
              <a:rPr lang="cs-CZ" altLang="cs-CZ" sz="3000" dirty="0"/>
              <a:t>- ve struktuře soutěžního sportu </a:t>
            </a:r>
            <a:br>
              <a:rPr lang="cs-CZ" altLang="cs-CZ" sz="3000" dirty="0"/>
            </a:br>
            <a:r>
              <a:rPr lang="cs-CZ" altLang="cs-CZ" sz="3000" dirty="0"/>
              <a:t>- v dalších, hlavně volnočasových aktivitách</a:t>
            </a:r>
          </a:p>
          <a:p>
            <a:pPr>
              <a:lnSpc>
                <a:spcPct val="100000"/>
              </a:lnSpc>
            </a:pPr>
            <a:r>
              <a:rPr lang="cs-CZ" altLang="cs-CZ" sz="3000" b="1" i="1" dirty="0"/>
              <a:t>Zákon o pedagogických pracovnících </a:t>
            </a:r>
            <a:r>
              <a:rPr lang="cs-CZ" altLang="cs-CZ" sz="3000" dirty="0"/>
              <a:t>(2004) – sportovní trenér = pracovník vykonávající přímou pedagogickou činnost </a:t>
            </a:r>
          </a:p>
          <a:p>
            <a:pPr>
              <a:lnSpc>
                <a:spcPct val="100000"/>
              </a:lnSpc>
            </a:pPr>
            <a:r>
              <a:rPr lang="cs-CZ" altLang="cs-CZ" sz="3000" b="1" dirty="0"/>
              <a:t>požadavky:</a:t>
            </a:r>
            <a:br>
              <a:rPr lang="cs-CZ" altLang="cs-CZ" sz="3000" b="1" dirty="0"/>
            </a:br>
            <a:r>
              <a:rPr lang="cs-CZ" altLang="cs-CZ" sz="3000" dirty="0"/>
              <a:t>- odborná kvalifikace (maturita + kurzy, VŠ sport)</a:t>
            </a:r>
            <a:br>
              <a:rPr lang="cs-CZ" altLang="cs-CZ" sz="3000" dirty="0"/>
            </a:br>
            <a:r>
              <a:rPr lang="cs-CZ" altLang="cs-CZ" sz="3000" dirty="0"/>
              <a:t>- bezúhonnost + zdravotní způsobilost</a:t>
            </a:r>
          </a:p>
          <a:p>
            <a:pPr>
              <a:lnSpc>
                <a:spcPct val="100000"/>
              </a:lnSpc>
            </a:pPr>
            <a:r>
              <a:rPr lang="cs-CZ" altLang="cs-CZ" sz="3000" dirty="0"/>
              <a:t>= </a:t>
            </a:r>
            <a:r>
              <a:rPr lang="cs-CZ" altLang="cs-CZ" sz="3000" b="1" dirty="0">
                <a:solidFill>
                  <a:srgbClr val="F01928"/>
                </a:solidFill>
              </a:rPr>
              <a:t>zúžené vymezení </a:t>
            </a:r>
            <a:r>
              <a:rPr lang="cs-CZ" altLang="cs-CZ" sz="3000" dirty="0"/>
              <a:t>trenéra a jeho vzdělání</a:t>
            </a:r>
          </a:p>
          <a:p>
            <a:pPr>
              <a:lnSpc>
                <a:spcPct val="100000"/>
              </a:lnSpc>
            </a:pPr>
            <a:r>
              <a:rPr lang="cs-CZ" altLang="cs-CZ" sz="3000" dirty="0"/>
              <a:t>X nový zákon SR – </a:t>
            </a:r>
            <a:r>
              <a:rPr lang="sk-SK" altLang="cs-CZ" sz="3000" dirty="0"/>
              <a:t>„</a:t>
            </a:r>
            <a:r>
              <a:rPr lang="sk-SK" altLang="cs-CZ" sz="3000" b="1" dirty="0"/>
              <a:t>športový odborník</a:t>
            </a:r>
            <a:r>
              <a:rPr lang="sk-SK" altLang="cs-CZ" sz="3000" dirty="0"/>
              <a:t>“, </a:t>
            </a:r>
            <a:r>
              <a:rPr lang="sk-SK" altLang="cs-CZ" sz="3000" dirty="0" err="1"/>
              <a:t>ICCE</a:t>
            </a:r>
            <a:r>
              <a:rPr lang="sk-SK" altLang="cs-CZ" sz="3000" dirty="0"/>
              <a:t>, ... </a:t>
            </a:r>
            <a:r>
              <a:rPr lang="cs-CZ" altLang="cs-CZ" dirty="0"/>
              <a:t>→</a:t>
            </a:r>
            <a:endParaRPr lang="sk-SK" altLang="cs-CZ" sz="3000" dirty="0"/>
          </a:p>
          <a:p>
            <a:pPr>
              <a:lnSpc>
                <a:spcPct val="100000"/>
              </a:lnSpc>
            </a:pPr>
            <a:r>
              <a:rPr lang="sk-SK" altLang="cs-CZ" sz="3000" b="1" dirty="0" err="1"/>
              <a:t>výzkum</a:t>
            </a:r>
            <a:r>
              <a:rPr lang="sk-SK" altLang="cs-CZ" sz="3000" b="1" dirty="0"/>
              <a:t> </a:t>
            </a:r>
            <a:r>
              <a:rPr lang="cs-CZ" altLang="cs-CZ" dirty="0"/>
              <a:t>→</a:t>
            </a:r>
            <a:r>
              <a:rPr lang="sk-SK" altLang="cs-CZ" sz="3000" dirty="0"/>
              <a:t> </a:t>
            </a:r>
            <a:r>
              <a:rPr lang="sk-SK" altLang="cs-CZ" sz="3000" b="1" dirty="0" err="1">
                <a:solidFill>
                  <a:srgbClr val="F01928"/>
                </a:solidFill>
              </a:rPr>
              <a:t>ovlivnit</a:t>
            </a:r>
            <a:r>
              <a:rPr lang="sk-SK" altLang="cs-CZ" sz="3000" b="1" dirty="0">
                <a:solidFill>
                  <a:srgbClr val="F01928"/>
                </a:solidFill>
              </a:rPr>
              <a:t> </a:t>
            </a:r>
            <a:r>
              <a:rPr lang="sk-SK" altLang="cs-CZ" sz="3000" b="1" dirty="0" err="1">
                <a:solidFill>
                  <a:srgbClr val="F01928"/>
                </a:solidFill>
              </a:rPr>
              <a:t>legislativu</a:t>
            </a:r>
            <a:endParaRPr lang="sk-SK" altLang="cs-CZ" sz="3000" b="1" dirty="0">
              <a:solidFill>
                <a:srgbClr val="F01928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8440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13C005-54D9-4064-B822-362C9CA332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7F21136-080D-4B79-BEE2-F2072B700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1) vymezení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D77CAA9-BA6A-407F-BCBB-9F6C94CB0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139483"/>
            <a:ext cx="10933200" cy="508851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altLang="cs-CZ" sz="3200" b="1" dirty="0"/>
              <a:t>Závěry celosvětových výzkumů = </a:t>
            </a:r>
            <a:r>
              <a:rPr lang="cs-CZ" altLang="cs-CZ" sz="3200" b="1" dirty="0">
                <a:solidFill>
                  <a:srgbClr val="FF0000"/>
                </a:solidFill>
              </a:rPr>
              <a:t>širší chápání </a:t>
            </a:r>
            <a:r>
              <a:rPr lang="cs-CZ" altLang="cs-CZ" sz="3200" dirty="0"/>
              <a:t>profese</a:t>
            </a:r>
            <a:r>
              <a:rPr lang="cs-CZ" altLang="cs-CZ" sz="3200" b="1" dirty="0"/>
              <a:t> trenéra </a:t>
            </a:r>
            <a:r>
              <a:rPr lang="cs-CZ" altLang="cs-CZ" sz="3200" dirty="0"/>
              <a:t>– viz evropský projekt </a:t>
            </a:r>
            <a:r>
              <a:rPr lang="cs-CZ" altLang="cs-CZ" sz="3200" b="1" dirty="0" err="1"/>
              <a:t>AEHESIS</a:t>
            </a:r>
            <a:r>
              <a:rPr lang="cs-CZ" altLang="cs-CZ" sz="3200" b="1" dirty="0"/>
              <a:t> </a:t>
            </a:r>
            <a:br>
              <a:rPr lang="cs-CZ" altLang="cs-CZ" sz="3200" b="1" dirty="0"/>
            </a:br>
            <a:r>
              <a:rPr lang="cs-CZ" altLang="cs-CZ" sz="3200" dirty="0"/>
              <a:t>(</a:t>
            </a:r>
            <a:r>
              <a:rPr lang="cs-CZ" altLang="cs-CZ" sz="3200" dirty="0" err="1"/>
              <a:t>Aligning</a:t>
            </a:r>
            <a:r>
              <a:rPr lang="cs-CZ" altLang="cs-CZ" sz="3200" dirty="0"/>
              <a:t> a </a:t>
            </a:r>
            <a:r>
              <a:rPr lang="cs-CZ" altLang="cs-CZ" sz="3200" dirty="0" err="1"/>
              <a:t>European</a:t>
            </a:r>
            <a:r>
              <a:rPr lang="cs-CZ" altLang="cs-CZ" sz="3200" dirty="0"/>
              <a:t> </a:t>
            </a:r>
            <a:r>
              <a:rPr lang="cs-CZ" altLang="cs-CZ" sz="3200" dirty="0" err="1"/>
              <a:t>Higher</a:t>
            </a:r>
            <a:r>
              <a:rPr lang="cs-CZ" altLang="cs-CZ" sz="3200" dirty="0"/>
              <a:t> </a:t>
            </a:r>
            <a:r>
              <a:rPr lang="cs-CZ" altLang="cs-CZ" sz="3200" dirty="0" err="1"/>
              <a:t>Education</a:t>
            </a:r>
            <a:r>
              <a:rPr lang="cs-CZ" altLang="cs-CZ" sz="3200" dirty="0"/>
              <a:t> </a:t>
            </a:r>
            <a:r>
              <a:rPr lang="cs-CZ" altLang="cs-CZ" sz="3200" dirty="0" err="1"/>
              <a:t>Structure</a:t>
            </a:r>
            <a:r>
              <a:rPr lang="cs-CZ" altLang="cs-CZ" sz="3200" dirty="0"/>
              <a:t> In Sport)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altLang="cs-CZ" sz="3200" b="1" dirty="0">
                <a:solidFill>
                  <a:srgbClr val="FF0000"/>
                </a:solidFill>
              </a:rPr>
              <a:t>trenér</a:t>
            </a:r>
            <a:r>
              <a:rPr lang="cs-CZ" altLang="cs-CZ" sz="3200" dirty="0">
                <a:solidFill>
                  <a:srgbClr val="FF0000"/>
                </a:solidFill>
              </a:rPr>
              <a:t> orientovaný na osoby </a:t>
            </a:r>
            <a:r>
              <a:rPr lang="cs-CZ" altLang="cs-CZ" sz="3200" b="1" dirty="0">
                <a:solidFill>
                  <a:srgbClr val="FF0000"/>
                </a:solidFill>
              </a:rPr>
              <a:t>participující</a:t>
            </a:r>
            <a:r>
              <a:rPr lang="cs-CZ" altLang="cs-CZ" sz="3200" dirty="0">
                <a:solidFill>
                  <a:srgbClr val="FF0000"/>
                </a:solidFill>
              </a:rPr>
              <a:t> ve sportu </a:t>
            </a:r>
            <a:br>
              <a:rPr lang="cs-CZ" altLang="cs-CZ" sz="3200" dirty="0">
                <a:solidFill>
                  <a:srgbClr val="FF0000"/>
                </a:solidFill>
              </a:rPr>
            </a:br>
            <a:r>
              <a:rPr lang="cs-CZ" altLang="cs-CZ" sz="3200" dirty="0">
                <a:solidFill>
                  <a:srgbClr val="FF0000"/>
                </a:solidFill>
              </a:rPr>
              <a:t>a) trenér začátečníků </a:t>
            </a:r>
            <a:r>
              <a:rPr lang="cs-CZ" altLang="cs-CZ" sz="3200" dirty="0"/>
              <a:t>(dětí, mládeže, dospělých) </a:t>
            </a:r>
            <a:br>
              <a:rPr lang="cs-CZ" altLang="cs-CZ" sz="3200" dirty="0">
                <a:solidFill>
                  <a:srgbClr val="FF0000"/>
                </a:solidFill>
              </a:rPr>
            </a:br>
            <a:r>
              <a:rPr lang="cs-CZ" altLang="cs-CZ" sz="3200" dirty="0">
                <a:solidFill>
                  <a:srgbClr val="FF0000"/>
                </a:solidFill>
              </a:rPr>
              <a:t>b) trenér rekreačně </a:t>
            </a:r>
            <a:r>
              <a:rPr lang="cs-CZ" altLang="cs-CZ" sz="3200" dirty="0"/>
              <a:t>sportujících osob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altLang="cs-CZ" sz="3200" b="1" dirty="0">
                <a:solidFill>
                  <a:srgbClr val="FF0000"/>
                </a:solidFill>
              </a:rPr>
              <a:t>trenér</a:t>
            </a:r>
            <a:r>
              <a:rPr lang="cs-CZ" altLang="cs-CZ" sz="3200" dirty="0">
                <a:solidFill>
                  <a:srgbClr val="FF0000"/>
                </a:solidFill>
              </a:rPr>
              <a:t> </a:t>
            </a:r>
            <a:r>
              <a:rPr lang="cs-CZ" altLang="cs-CZ" sz="3200" b="1" dirty="0">
                <a:solidFill>
                  <a:srgbClr val="FF0000"/>
                </a:solidFill>
              </a:rPr>
              <a:t>výkonnostně</a:t>
            </a:r>
            <a:r>
              <a:rPr lang="cs-CZ" altLang="cs-CZ" sz="3200" dirty="0">
                <a:solidFill>
                  <a:srgbClr val="FF0000"/>
                </a:solidFill>
              </a:rPr>
              <a:t> orientovaných sportovců </a:t>
            </a:r>
            <a:br>
              <a:rPr lang="cs-CZ" altLang="cs-CZ" sz="3200" dirty="0">
                <a:solidFill>
                  <a:srgbClr val="FF0000"/>
                </a:solidFill>
              </a:rPr>
            </a:br>
            <a:r>
              <a:rPr lang="cs-CZ" altLang="cs-CZ" sz="3200" dirty="0">
                <a:solidFill>
                  <a:srgbClr val="FF0000"/>
                </a:solidFill>
              </a:rPr>
              <a:t>a) trenér talentovaných sportovců </a:t>
            </a:r>
            <a:r>
              <a:rPr lang="cs-CZ" altLang="cs-CZ" sz="3200" dirty="0"/>
              <a:t>(děti, mládež) </a:t>
            </a:r>
            <a:br>
              <a:rPr lang="cs-CZ" altLang="cs-CZ" sz="3200" dirty="0">
                <a:solidFill>
                  <a:srgbClr val="FF0000"/>
                </a:solidFill>
              </a:rPr>
            </a:br>
            <a:r>
              <a:rPr lang="cs-CZ" altLang="cs-CZ" sz="3200" dirty="0">
                <a:solidFill>
                  <a:srgbClr val="FF0000"/>
                </a:solidFill>
              </a:rPr>
              <a:t>b) trenér profesionálních sportovců</a:t>
            </a:r>
          </a:p>
          <a:p>
            <a:pPr>
              <a:lnSpc>
                <a:spcPct val="100000"/>
              </a:lnSpc>
              <a:buNone/>
            </a:pPr>
            <a:r>
              <a:rPr lang="cs-CZ" altLang="cs-CZ" sz="3200" dirty="0">
                <a:solidFill>
                  <a:srgbClr val="FF0000"/>
                </a:solidFill>
                <a:sym typeface="Symbol" panose="05050102010706020507" pitchFamily="18" charset="2"/>
              </a:rPr>
              <a:t> trenér v soutěžním, školním i v rekreačním sportu</a:t>
            </a:r>
          </a:p>
        </p:txBody>
      </p:sp>
    </p:spTree>
    <p:extLst>
      <p:ext uri="{BB962C8B-B14F-4D97-AF65-F5344CB8AC3E}">
        <p14:creationId xmlns:p14="http://schemas.microsoft.com/office/powerpoint/2010/main" val="3179217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B0E290-5FA0-4029-8343-58B3E0E3FB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69917A-B0FC-4DBF-9ACE-D34DC021B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239161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1) vymezení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8EA64D5-6709-425C-BECE-DEAA5DDDA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898902"/>
            <a:ext cx="11285207" cy="5494149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cs-CZ" altLang="cs-CZ" sz="3000" b="1" dirty="0">
                <a:solidFill>
                  <a:srgbClr val="F01928"/>
                </a:solidFill>
              </a:rPr>
              <a:t>Široká působnost a skladba trenérů:</a:t>
            </a:r>
          </a:p>
          <a:p>
            <a:pPr>
              <a:lnSpc>
                <a:spcPct val="100000"/>
              </a:lnSpc>
            </a:pPr>
            <a:r>
              <a:rPr lang="cs-CZ" altLang="cs-CZ" sz="3000" dirty="0"/>
              <a:t>soutěžní + školní + rekreační sport (cvičitelé, instruktoři, …)</a:t>
            </a:r>
          </a:p>
          <a:p>
            <a:pPr>
              <a:lnSpc>
                <a:spcPct val="100000"/>
              </a:lnSpc>
            </a:pPr>
            <a:r>
              <a:rPr lang="cs-CZ" altLang="cs-CZ" sz="3000" b="1" dirty="0">
                <a:solidFill>
                  <a:srgbClr val="0000DC"/>
                </a:solidFill>
              </a:rPr>
              <a:t>nejrůznější úrovně trenérů</a:t>
            </a:r>
            <a:r>
              <a:rPr lang="cs-CZ" altLang="cs-CZ" sz="3000" dirty="0"/>
              <a:t>: pomocný, asistent, smluvní, </a:t>
            </a:r>
            <a:br>
              <a:rPr lang="cs-CZ" altLang="cs-CZ" sz="3000" dirty="0"/>
            </a:br>
            <a:r>
              <a:rPr lang="cs-CZ" altLang="cs-CZ" sz="3000" dirty="0"/>
              <a:t>ve sportovní škole, vedoucí, reprezentační …</a:t>
            </a:r>
          </a:p>
          <a:p>
            <a:pPr>
              <a:lnSpc>
                <a:spcPct val="100000"/>
              </a:lnSpc>
            </a:pPr>
            <a:r>
              <a:rPr lang="cs-CZ" altLang="cs-CZ" sz="3000" b="1" dirty="0">
                <a:solidFill>
                  <a:srgbClr val="0000DC"/>
                </a:solidFill>
              </a:rPr>
              <a:t>různé skupiny adresátů </a:t>
            </a:r>
            <a:r>
              <a:rPr lang="cs-CZ" altLang="cs-CZ" sz="3000" dirty="0"/>
              <a:t>– věk, různé sporty, sportovní výkonnost, sociální a kulturní specifika, …</a:t>
            </a:r>
          </a:p>
          <a:p>
            <a:pPr>
              <a:lnSpc>
                <a:spcPct val="100000"/>
              </a:lnSpc>
            </a:pPr>
            <a:r>
              <a:rPr lang="cs-CZ" altLang="cs-CZ" sz="3000" b="1" dirty="0">
                <a:solidFill>
                  <a:srgbClr val="0000DC"/>
                </a:solidFill>
              </a:rPr>
              <a:t>různé zázemí </a:t>
            </a:r>
            <a:r>
              <a:rPr lang="cs-CZ" altLang="cs-CZ" sz="3000" dirty="0"/>
              <a:t>sportovního klubu (malý klub v „malých sportech“ </a:t>
            </a:r>
            <a:r>
              <a:rPr lang="cs-CZ" altLang="cs-CZ" sz="3000" dirty="0">
                <a:cs typeface="Arial" panose="020B0604020202020204" pitchFamily="34" charset="0"/>
              </a:rPr>
              <a:t>→</a:t>
            </a:r>
            <a:r>
              <a:rPr lang="cs-CZ" altLang="cs-CZ" sz="3000" dirty="0"/>
              <a:t> trenér vykonává různé aktivity, velké </a:t>
            </a:r>
            <a:br>
              <a:rPr lang="cs-CZ" altLang="cs-CZ" sz="3000" dirty="0"/>
            </a:br>
            <a:r>
              <a:rPr lang="cs-CZ" altLang="cs-CZ" sz="3000" dirty="0"/>
              <a:t>a ekonomicky saturované kluby </a:t>
            </a:r>
            <a:r>
              <a:rPr lang="cs-CZ" altLang="cs-CZ" sz="3000" dirty="0">
                <a:cs typeface="Arial" panose="020B0604020202020204" pitchFamily="34" charset="0"/>
              </a:rPr>
              <a:t>→</a:t>
            </a:r>
            <a:r>
              <a:rPr lang="cs-CZ" altLang="cs-CZ" sz="3000" dirty="0"/>
              <a:t> dělba práce) </a:t>
            </a:r>
          </a:p>
          <a:p>
            <a:pPr>
              <a:lnSpc>
                <a:spcPct val="100000"/>
              </a:lnSpc>
            </a:pPr>
            <a:r>
              <a:rPr lang="cs-CZ" altLang="cs-CZ" sz="3000" b="1" dirty="0"/>
              <a:t>nejrůznější </a:t>
            </a:r>
            <a:r>
              <a:rPr lang="cs-CZ" altLang="cs-CZ" sz="3000" dirty="0"/>
              <a:t>formální dosažené </a:t>
            </a:r>
            <a:r>
              <a:rPr lang="cs-CZ" altLang="cs-CZ" sz="3000" b="1" dirty="0">
                <a:solidFill>
                  <a:srgbClr val="0000DC"/>
                </a:solidFill>
              </a:rPr>
              <a:t>vzdělání </a:t>
            </a:r>
            <a:r>
              <a:rPr lang="cs-CZ" altLang="cs-CZ" sz="3000" dirty="0"/>
              <a:t>– krátké trenérské kurzy – nejvyšší vědecké </a:t>
            </a:r>
            <a:r>
              <a:rPr lang="cs-CZ" altLang="cs-CZ" sz="3000" dirty="0" err="1"/>
              <a:t>kinantropologické</a:t>
            </a:r>
            <a:r>
              <a:rPr lang="cs-CZ" altLang="cs-CZ" sz="3000" dirty="0"/>
              <a:t> vzdělání</a:t>
            </a:r>
          </a:p>
          <a:p>
            <a:pPr>
              <a:lnSpc>
                <a:spcPct val="100000"/>
              </a:lnSpc>
            </a:pPr>
            <a:r>
              <a:rPr lang="cs-CZ" altLang="cs-CZ" sz="3000" b="1" dirty="0">
                <a:solidFill>
                  <a:srgbClr val="F01928"/>
                </a:solidFill>
              </a:rPr>
              <a:t>máme empirická data? </a:t>
            </a:r>
            <a:r>
              <a:rPr lang="cs-CZ" altLang="cs-CZ" sz="3000" dirty="0"/>
              <a:t>(Rejstřík, výzkumy, 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1463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AF8A88-4A3E-41EF-9A06-726F629A8B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311809E-B14D-4C94-B7A0-376EA21F5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1) vymezení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8619E43-22F0-4AB0-8ABF-28280E1B3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83" y="1143362"/>
            <a:ext cx="11941443" cy="5084638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cs-CZ" altLang="cs-CZ" sz="3200" b="1" dirty="0">
                <a:solidFill>
                  <a:srgbClr val="F01928"/>
                </a:solidFill>
              </a:rPr>
              <a:t>Aktivity trenéra = výzkumná témata:</a:t>
            </a:r>
          </a:p>
          <a:p>
            <a:pPr>
              <a:lnSpc>
                <a:spcPct val="100000"/>
              </a:lnSpc>
            </a:pPr>
            <a:r>
              <a:rPr lang="cs-CZ" altLang="cs-CZ" sz="3200" b="1" dirty="0">
                <a:solidFill>
                  <a:srgbClr val="F01928"/>
                </a:solidFill>
              </a:rPr>
              <a:t>teoretické</a:t>
            </a:r>
            <a:r>
              <a:rPr lang="cs-CZ" altLang="cs-CZ" sz="3200" b="1" dirty="0"/>
              <a:t> </a:t>
            </a:r>
            <a:r>
              <a:rPr lang="cs-CZ" altLang="cs-CZ" sz="3200" dirty="0"/>
              <a:t>– rozvoj vzdělání (daný sport + vědy o sportu + …), příprava tréninků, …</a:t>
            </a:r>
          </a:p>
          <a:p>
            <a:pPr>
              <a:lnSpc>
                <a:spcPct val="100000"/>
              </a:lnSpc>
            </a:pPr>
            <a:r>
              <a:rPr lang="cs-CZ" altLang="cs-CZ" sz="3200" b="1" dirty="0">
                <a:solidFill>
                  <a:srgbClr val="F01928"/>
                </a:solidFill>
              </a:rPr>
              <a:t>interakční</a:t>
            </a:r>
            <a:r>
              <a:rPr lang="cs-CZ" altLang="cs-CZ" sz="3200" dirty="0"/>
              <a:t> (praktické) – trénink, soutěže, ...</a:t>
            </a:r>
          </a:p>
          <a:p>
            <a:pPr>
              <a:lnSpc>
                <a:spcPct val="100000"/>
              </a:lnSpc>
            </a:pPr>
            <a:r>
              <a:rPr lang="cs-CZ" altLang="cs-CZ" sz="3200" dirty="0"/>
              <a:t>různorodé </a:t>
            </a:r>
            <a:r>
              <a:rPr lang="cs-CZ" altLang="cs-CZ" sz="3200" b="1" dirty="0">
                <a:solidFill>
                  <a:srgbClr val="0000DC"/>
                </a:solidFill>
              </a:rPr>
              <a:t>sociální role </a:t>
            </a:r>
            <a:r>
              <a:rPr lang="cs-CZ" altLang="cs-CZ" sz="3200" b="1" dirty="0"/>
              <a:t>trenéra</a:t>
            </a:r>
            <a:r>
              <a:rPr lang="cs-CZ" altLang="cs-CZ" sz="3200" dirty="0"/>
              <a:t> – informátor, důvěrník („terapeut“), </a:t>
            </a:r>
            <a:r>
              <a:rPr lang="cs-CZ" altLang="cs-CZ" sz="3200" dirty="0" err="1"/>
              <a:t>ukazňovatel</a:t>
            </a:r>
            <a:r>
              <a:rPr lang="cs-CZ" altLang="cs-CZ" sz="3200" dirty="0"/>
              <a:t>, motivátor, vychovatel, … </a:t>
            </a:r>
          </a:p>
          <a:p>
            <a:pPr>
              <a:lnSpc>
                <a:spcPct val="100000"/>
              </a:lnSpc>
            </a:pPr>
            <a:r>
              <a:rPr lang="cs-CZ" altLang="cs-CZ" sz="3200" dirty="0"/>
              <a:t>různorodé </a:t>
            </a:r>
            <a:r>
              <a:rPr lang="cs-CZ" altLang="cs-CZ" sz="3200" b="1" dirty="0">
                <a:solidFill>
                  <a:srgbClr val="0000DC"/>
                </a:solidFill>
              </a:rPr>
              <a:t>profesní role</a:t>
            </a:r>
            <a:r>
              <a:rPr lang="cs-CZ" altLang="cs-CZ" sz="3200" dirty="0">
                <a:solidFill>
                  <a:srgbClr val="0000DC"/>
                </a:solidFill>
              </a:rPr>
              <a:t> </a:t>
            </a:r>
            <a:r>
              <a:rPr lang="cs-CZ" altLang="cs-CZ" sz="3200" dirty="0"/>
              <a:t>– učitel, třídní učitel, vychovatel, pedagog </a:t>
            </a:r>
            <a:r>
              <a:rPr lang="cs-CZ" altLang="cs-CZ" sz="3200" dirty="0" err="1"/>
              <a:t>VČ</a:t>
            </a:r>
            <a:r>
              <a:rPr lang="cs-CZ" altLang="cs-CZ" sz="3200" dirty="0"/>
              <a:t>, ...</a:t>
            </a:r>
          </a:p>
          <a:p>
            <a:pPr>
              <a:lnSpc>
                <a:spcPct val="100000"/>
              </a:lnSpc>
            </a:pPr>
            <a:r>
              <a:rPr lang="cs-CZ" altLang="cs-CZ" sz="3200" i="1" dirty="0"/>
              <a:t>„Trenérská role představuje schopnost rozvíjet důvěru sportovce, hodnotit, řešit problémy a rozhodovat“</a:t>
            </a:r>
            <a:r>
              <a:rPr lang="cs-CZ" altLang="cs-CZ" sz="3200" dirty="0"/>
              <a:t> (</a:t>
            </a:r>
            <a:r>
              <a:rPr lang="cs-CZ" altLang="cs-CZ" sz="3200" dirty="0" err="1"/>
              <a:t>Walsh</a:t>
            </a:r>
            <a:r>
              <a:rPr lang="cs-CZ" altLang="cs-CZ" sz="3200" dirty="0"/>
              <a:t>, 2007)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6440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8CBA10B-E340-4826-8018-9F21F32A48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CB4B8B3-3C33-478E-91FE-C7FABD0FB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1) vymezení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B79342D-1E14-4F35-98DA-55E6155AA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1079819"/>
            <a:ext cx="11370447" cy="5073008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cs-CZ" altLang="cs-CZ" sz="3200" b="1" dirty="0">
                <a:solidFill>
                  <a:srgbClr val="0000DC"/>
                </a:solidFill>
              </a:rPr>
              <a:t>Problémy trenérské profese = výzkumná témata: </a:t>
            </a:r>
          </a:p>
          <a:p>
            <a:pPr>
              <a:lnSpc>
                <a:spcPct val="100000"/>
              </a:lnSpc>
            </a:pPr>
            <a:r>
              <a:rPr lang="cs-CZ" altLang="cs-CZ" sz="3200" b="1" dirty="0"/>
              <a:t>trenérství</a:t>
            </a:r>
            <a:r>
              <a:rPr lang="cs-CZ" altLang="cs-CZ" sz="3200" dirty="0"/>
              <a:t> = pouze rysy povolání – </a:t>
            </a:r>
            <a:r>
              <a:rPr lang="cs-CZ" altLang="cs-CZ" sz="3200" b="1" dirty="0" err="1">
                <a:solidFill>
                  <a:srgbClr val="F01928"/>
                </a:solidFill>
              </a:rPr>
              <a:t>semiprofese</a:t>
            </a:r>
            <a:r>
              <a:rPr lang="cs-CZ" altLang="cs-CZ" sz="3200" dirty="0"/>
              <a:t> ≠ </a:t>
            </a:r>
            <a:r>
              <a:rPr lang="cs-CZ" altLang="cs-CZ" sz="3200" b="1" dirty="0"/>
              <a:t>profese</a:t>
            </a:r>
            <a:endParaRPr lang="cs-CZ" altLang="cs-CZ" sz="3200" dirty="0"/>
          </a:p>
          <a:p>
            <a:pPr>
              <a:lnSpc>
                <a:spcPct val="100000"/>
              </a:lnSpc>
            </a:pPr>
            <a:r>
              <a:rPr lang="cs-CZ" altLang="cs-CZ" sz="3200" b="1" dirty="0">
                <a:solidFill>
                  <a:srgbClr val="0000DC"/>
                </a:solidFill>
              </a:rPr>
              <a:t>absence profesní autonomie </a:t>
            </a:r>
            <a:r>
              <a:rPr lang="cs-CZ" altLang="cs-CZ" sz="3200" b="1" dirty="0"/>
              <a:t>trenérů </a:t>
            </a:r>
            <a:r>
              <a:rPr lang="cs-CZ" altLang="cs-CZ" sz="3200" dirty="0"/>
              <a:t>–závislost na laicích</a:t>
            </a:r>
          </a:p>
          <a:p>
            <a:pPr>
              <a:lnSpc>
                <a:spcPct val="100000"/>
              </a:lnSpc>
            </a:pPr>
            <a:r>
              <a:rPr lang="cs-CZ" altLang="cs-CZ" sz="3200" b="1" dirty="0"/>
              <a:t>hodnocení práce trenéra </a:t>
            </a:r>
            <a:r>
              <a:rPr lang="cs-CZ" altLang="cs-CZ" sz="3200" dirty="0"/>
              <a:t>= pouze úspěchy sportovců?</a:t>
            </a:r>
          </a:p>
          <a:p>
            <a:pPr>
              <a:lnSpc>
                <a:spcPct val="100000"/>
              </a:lnSpc>
            </a:pPr>
            <a:r>
              <a:rPr lang="cs-CZ" altLang="cs-CZ" sz="3200" dirty="0"/>
              <a:t>zapojení trenérů do extrémního konkurenčního prostředí –</a:t>
            </a:r>
            <a:r>
              <a:rPr lang="cs-CZ" altLang="cs-CZ" sz="3200" b="1" dirty="0"/>
              <a:t>výměna za sportovce bez vzdělání</a:t>
            </a:r>
          </a:p>
          <a:p>
            <a:pPr>
              <a:lnSpc>
                <a:spcPct val="100000"/>
              </a:lnSpc>
            </a:pPr>
            <a:r>
              <a:rPr lang="cs-CZ" altLang="cs-CZ" sz="3200" dirty="0"/>
              <a:t>častá </a:t>
            </a:r>
            <a:r>
              <a:rPr lang="cs-CZ" altLang="cs-CZ" sz="3200" b="1" dirty="0"/>
              <a:t>absence </a:t>
            </a:r>
            <a:r>
              <a:rPr lang="cs-CZ" altLang="cs-CZ" sz="3200" b="1" dirty="0">
                <a:solidFill>
                  <a:srgbClr val="0000DC"/>
                </a:solidFill>
              </a:rPr>
              <a:t>trenérského etického kodexu</a:t>
            </a:r>
          </a:p>
          <a:p>
            <a:pPr>
              <a:lnSpc>
                <a:spcPct val="100000"/>
              </a:lnSpc>
            </a:pPr>
            <a:r>
              <a:rPr lang="cs-CZ" altLang="cs-CZ" sz="3200" dirty="0"/>
              <a:t>ve vrcholovém sportu trenéři řeší </a:t>
            </a:r>
            <a:r>
              <a:rPr lang="cs-CZ" altLang="cs-CZ" sz="3200" b="1" dirty="0"/>
              <a:t>střet zájmů </a:t>
            </a:r>
            <a:r>
              <a:rPr lang="cs-CZ" altLang="cs-CZ" sz="3200" dirty="0"/>
              <a:t>– komplexní rozvoj sportovce nebo jen sportovní úspěchy? </a:t>
            </a:r>
            <a:br>
              <a:rPr lang="cs-CZ" altLang="cs-CZ" sz="3200" dirty="0"/>
            </a:br>
            <a:r>
              <a:rPr lang="cs-CZ" altLang="cs-CZ" sz="3200" dirty="0"/>
              <a:t>(i ve sportovním školství, v </a:t>
            </a:r>
            <a:r>
              <a:rPr lang="cs-CZ" altLang="cs-CZ" sz="3200" dirty="0" err="1"/>
              <a:t>SCM</a:t>
            </a:r>
            <a:r>
              <a:rPr lang="cs-CZ" altLang="cs-CZ" sz="3200" dirty="0"/>
              <a:t> – systém financování, 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5662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87C0140-4E3E-4A02-BC11-169DBD61FC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70EE532-874C-4907-9E11-87F5838F7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1) vymezení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A0BAE33-72CD-46BD-889C-7983EA85E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99" y="1038386"/>
            <a:ext cx="11589438" cy="5189614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cs-CZ" altLang="cs-CZ" sz="3200" b="1" dirty="0">
                <a:solidFill>
                  <a:srgbClr val="0000DC"/>
                </a:solidFill>
              </a:rPr>
              <a:t>Problémy trenérské profese = výzkumná témata: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Trenérství = </a:t>
            </a:r>
            <a:r>
              <a:rPr lang="cs-CZ" altLang="cs-CZ" sz="3200" b="1" dirty="0">
                <a:solidFill>
                  <a:srgbClr val="F01928"/>
                </a:solidFill>
              </a:rPr>
              <a:t>tlak termínů </a:t>
            </a:r>
            <a:r>
              <a:rPr lang="cs-CZ" altLang="cs-CZ" sz="3200" dirty="0"/>
              <a:t>(soustředění, závody, testy, …) →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F01928"/>
                </a:solidFill>
              </a:rPr>
              <a:t>časový deficit</a:t>
            </a:r>
            <a:r>
              <a:rPr lang="cs-CZ" altLang="cs-CZ" sz="3200" dirty="0"/>
              <a:t>, problémy se synchronizací pracovních úkolů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mnohdy časové </a:t>
            </a:r>
            <a:r>
              <a:rPr lang="cs-CZ" altLang="cs-CZ" sz="3200" b="1" dirty="0"/>
              <a:t>omezení pracovních kontraktů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FF0000"/>
                </a:solidFill>
              </a:rPr>
              <a:t>Genderová nevyváženost </a:t>
            </a:r>
            <a:r>
              <a:rPr lang="cs-CZ" altLang="cs-CZ" sz="3200" dirty="0"/>
              <a:t>= absence trenérek: </a:t>
            </a:r>
            <a:r>
              <a:rPr lang="cs-CZ" altLang="cs-CZ" sz="3200" i="1" dirty="0"/>
              <a:t>„Trenér… to je holt jednoduše mužská záležitost“</a:t>
            </a:r>
            <a:r>
              <a:rPr lang="cs-CZ" altLang="cs-CZ" sz="3200" dirty="0"/>
              <a:t> (</a:t>
            </a:r>
            <a:r>
              <a:rPr lang="cs-CZ" altLang="cs-CZ" sz="3200" dirty="0" err="1"/>
              <a:t>Cachay</a:t>
            </a:r>
            <a:r>
              <a:rPr lang="cs-CZ" altLang="cs-CZ" sz="3200" dirty="0"/>
              <a:t> &amp; </a:t>
            </a:r>
            <a:r>
              <a:rPr lang="cs-CZ" altLang="cs-CZ" sz="3200" dirty="0" err="1"/>
              <a:t>Bahlke</a:t>
            </a:r>
            <a:r>
              <a:rPr lang="cs-CZ" altLang="cs-CZ" sz="3200" dirty="0"/>
              <a:t>, 2004)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/>
              <a:t>výzkumy </a:t>
            </a:r>
            <a:r>
              <a:rPr lang="cs-CZ" altLang="cs-CZ" sz="3200" dirty="0"/>
              <a:t>– svět – ČR – Ženy a sport (2005), </a:t>
            </a:r>
            <a:r>
              <a:rPr lang="cs-CZ" altLang="cs-CZ" sz="3200" dirty="0" err="1"/>
              <a:t>GENAT</a:t>
            </a:r>
            <a:r>
              <a:rPr lang="cs-CZ" altLang="cs-CZ" sz="3200" dirty="0"/>
              <a:t> 1 + 2, …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→ </a:t>
            </a:r>
            <a:r>
              <a:rPr lang="cs-CZ" altLang="cs-CZ" sz="3200" b="1" dirty="0"/>
              <a:t>programy </a:t>
            </a:r>
            <a:r>
              <a:rPr lang="cs-CZ" altLang="cs-CZ" sz="3200" dirty="0"/>
              <a:t>pro </a:t>
            </a:r>
            <a:r>
              <a:rPr lang="cs-CZ" altLang="cs-CZ" sz="3200" b="1" dirty="0">
                <a:solidFill>
                  <a:srgbClr val="0000DC"/>
                </a:solidFill>
              </a:rPr>
              <a:t>zlepšení diskriminace trenérek </a:t>
            </a:r>
            <a:br>
              <a:rPr lang="cs-CZ" altLang="cs-CZ" sz="3200" dirty="0"/>
            </a:br>
            <a:r>
              <a:rPr lang="cs-CZ" altLang="cs-CZ" sz="3200" dirty="0"/>
              <a:t>(SRN, Kanada, USA ad.) – vzdělávání, evaluační výzkumy</a:t>
            </a:r>
          </a:p>
        </p:txBody>
      </p:sp>
    </p:spTree>
    <p:extLst>
      <p:ext uri="{BB962C8B-B14F-4D97-AF65-F5344CB8AC3E}">
        <p14:creationId xmlns:p14="http://schemas.microsoft.com/office/powerpoint/2010/main" val="2678703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95DD42E-0EF3-4EC7-981E-91F0225597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7C483C9-4C01-48AC-8D21-69B46D957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1) vymezení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871C353-CC0B-41BB-BFC0-78D2D5275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1002327"/>
            <a:ext cx="11463437" cy="562319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b="1" dirty="0">
                <a:solidFill>
                  <a:srgbClr val="0000DC"/>
                </a:solidFill>
              </a:rPr>
              <a:t>Absence empirických výzkumů trenérství u nás: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trenéři se svými svěřenci tráví velké množství času → intenzivně a dlouhodobě je </a:t>
            </a:r>
            <a:r>
              <a:rPr lang="cs-CZ" altLang="cs-CZ" sz="3200" b="1" dirty="0"/>
              <a:t>ovlivňují </a:t>
            </a:r>
            <a:r>
              <a:rPr lang="cs-CZ" altLang="cs-CZ" sz="3200" dirty="0"/>
              <a:t>(jen empirie – absence výzkumů časového snímku trenérů a jejich vlivu na sportovce)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/>
              <a:t>trenéři</a:t>
            </a:r>
            <a:r>
              <a:rPr lang="cs-CZ" altLang="cs-CZ" sz="3200" dirty="0"/>
              <a:t> = rozsáhlá pedagogická profese, ale </a:t>
            </a:r>
            <a:r>
              <a:rPr lang="cs-CZ" altLang="cs-CZ" sz="3200" b="1" dirty="0"/>
              <a:t>opomíjena systematickým výzkumem</a:t>
            </a:r>
            <a:r>
              <a:rPr lang="cs-CZ" altLang="cs-CZ" sz="3200" dirty="0"/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u nás – v pedagogice sportu – Svoboda, Jansa, Kovář, Jůva – </a:t>
            </a:r>
            <a:r>
              <a:rPr lang="cs-CZ" altLang="cs-CZ" sz="3200" b="1" dirty="0"/>
              <a:t>jen některé aspekty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v zahraničí – stálá pozornost – hlavně </a:t>
            </a:r>
            <a:r>
              <a:rPr lang="cs-CZ" altLang="cs-CZ" sz="3200" b="1" dirty="0"/>
              <a:t>funkce</a:t>
            </a:r>
            <a:r>
              <a:rPr lang="cs-CZ" altLang="cs-CZ" sz="3200" dirty="0"/>
              <a:t>, </a:t>
            </a:r>
            <a:r>
              <a:rPr lang="cs-CZ" altLang="cs-CZ" sz="3200" b="1" dirty="0"/>
              <a:t>kompetence </a:t>
            </a:r>
            <a:r>
              <a:rPr lang="cs-CZ" altLang="cs-CZ" sz="3200" dirty="0"/>
              <a:t>→ </a:t>
            </a:r>
            <a:r>
              <a:rPr lang="cs-CZ" altLang="cs-CZ" sz="3200" b="1" dirty="0">
                <a:solidFill>
                  <a:srgbClr val="0000DC"/>
                </a:solidFill>
              </a:rPr>
              <a:t>vzdělávání</a:t>
            </a:r>
            <a:r>
              <a:rPr lang="cs-CZ" altLang="cs-CZ" sz="3200" dirty="0">
                <a:solidFill>
                  <a:srgbClr val="0000DC"/>
                </a:solidFill>
              </a:rPr>
              <a:t> (formální + neformální), </a:t>
            </a:r>
            <a:r>
              <a:rPr lang="cs-CZ" altLang="cs-CZ" sz="3200" b="1" dirty="0" err="1">
                <a:solidFill>
                  <a:srgbClr val="0000DC"/>
                </a:solidFill>
              </a:rPr>
              <a:t>kurikulární</a:t>
            </a:r>
            <a:r>
              <a:rPr lang="cs-CZ" altLang="cs-CZ" sz="3200" b="1" dirty="0">
                <a:solidFill>
                  <a:srgbClr val="0000DC"/>
                </a:solidFill>
              </a:rPr>
              <a:t> výzkumy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6915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785C50B-D646-40B0-A1A2-28B22B6526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6DD256-F94A-4D8B-8B3C-19E5E088F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78000"/>
            <a:ext cx="10627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sportovně-pedagogických profesí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E27A96C-701E-4783-A1D9-B8FA7E38C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266" y="984142"/>
            <a:ext cx="10753201" cy="5633633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altLang="cs-CZ" b="1" dirty="0">
                <a:solidFill>
                  <a:srgbClr val="0000DC"/>
                </a:solidFill>
              </a:rPr>
              <a:t>Typy výzkumů</a:t>
            </a:r>
          </a:p>
          <a:p>
            <a:pPr marL="609600" indent="-609600">
              <a:lnSpc>
                <a:spcPct val="100000"/>
              </a:lnSpc>
              <a:buNone/>
            </a:pPr>
            <a:r>
              <a:rPr lang="cs-CZ" altLang="cs-CZ" b="1" dirty="0">
                <a:solidFill>
                  <a:srgbClr val="F01928"/>
                </a:solidFill>
              </a:rPr>
              <a:t>A. Historický výzkum</a:t>
            </a:r>
          </a:p>
          <a:p>
            <a:pPr marL="609600" indent="-609600">
              <a:lnSpc>
                <a:spcPct val="100000"/>
              </a:lnSpc>
            </a:pPr>
            <a:r>
              <a:rPr lang="cs-CZ" altLang="cs-CZ" dirty="0"/>
              <a:t>Jací byli sportovní trenéři, učitelé TV, ...?</a:t>
            </a:r>
          </a:p>
          <a:p>
            <a:pPr marL="609600" indent="-609600">
              <a:lnSpc>
                <a:spcPct val="100000"/>
              </a:lnSpc>
            </a:pPr>
            <a:r>
              <a:rPr lang="cs-CZ" altLang="cs-CZ" dirty="0"/>
              <a:t>Jak se vzdělávali? (+ komparativní, </a:t>
            </a:r>
            <a:r>
              <a:rPr lang="cs-CZ" altLang="cs-CZ" dirty="0" err="1"/>
              <a:t>kurikulární</a:t>
            </a:r>
            <a:r>
              <a:rPr lang="cs-CZ" altLang="cs-CZ" dirty="0"/>
              <a:t>, …)</a:t>
            </a:r>
          </a:p>
          <a:p>
            <a:pPr marL="609600" indent="-609600">
              <a:lnSpc>
                <a:spcPct val="100000"/>
              </a:lnSpc>
            </a:pPr>
            <a:r>
              <a:rPr lang="cs-CZ" altLang="cs-CZ" dirty="0"/>
              <a:t>...</a:t>
            </a:r>
          </a:p>
          <a:p>
            <a:pPr marL="609600" indent="-609600">
              <a:lnSpc>
                <a:spcPct val="100000"/>
              </a:lnSpc>
              <a:buNone/>
            </a:pPr>
            <a:r>
              <a:rPr lang="cs-CZ" altLang="cs-CZ" b="1" dirty="0">
                <a:solidFill>
                  <a:srgbClr val="F01928"/>
                </a:solidFill>
              </a:rPr>
              <a:t>B. Teoretický (normativní) výzkum</a:t>
            </a:r>
          </a:p>
          <a:p>
            <a:pPr marL="609600" indent="-609600">
              <a:lnSpc>
                <a:spcPct val="100000"/>
              </a:lnSpc>
            </a:pPr>
            <a:r>
              <a:rPr lang="cs-CZ" altLang="cs-CZ" dirty="0"/>
              <a:t>Jací by měli být sportovní trenéři, učitelé TV, ...?</a:t>
            </a:r>
          </a:p>
          <a:p>
            <a:pPr marL="609600" indent="-609600">
              <a:lnSpc>
                <a:spcPct val="100000"/>
              </a:lnSpc>
            </a:pPr>
            <a:r>
              <a:rPr lang="cs-CZ" altLang="cs-CZ" dirty="0"/>
              <a:t>Jaké by mělo být jejich vzdělávání?</a:t>
            </a:r>
          </a:p>
          <a:p>
            <a:pPr marL="609600" indent="-609600">
              <a:lnSpc>
                <a:spcPct val="100000"/>
              </a:lnSpc>
            </a:pPr>
            <a:r>
              <a:rPr lang="cs-CZ" altLang="cs-CZ" dirty="0"/>
              <a:t>...</a:t>
            </a:r>
          </a:p>
          <a:p>
            <a:pPr marL="609600" indent="-609600">
              <a:lnSpc>
                <a:spcPct val="100000"/>
              </a:lnSpc>
              <a:buNone/>
            </a:pPr>
            <a:r>
              <a:rPr lang="cs-CZ" altLang="cs-CZ" b="1" dirty="0">
                <a:solidFill>
                  <a:srgbClr val="F01928"/>
                </a:solidFill>
              </a:rPr>
              <a:t>C. Empirický výzkum</a:t>
            </a:r>
            <a:endParaRPr lang="cs-CZ" altLang="cs-CZ" dirty="0">
              <a:solidFill>
                <a:srgbClr val="F01928"/>
              </a:solidFill>
            </a:endParaRPr>
          </a:p>
          <a:p>
            <a:pPr marL="609600" indent="-609600">
              <a:lnSpc>
                <a:spcPct val="100000"/>
              </a:lnSpc>
            </a:pPr>
            <a:r>
              <a:rPr lang="cs-CZ" altLang="cs-CZ" dirty="0"/>
              <a:t>Jací jsou sportovní trenéři, učitelé TV, ...?</a:t>
            </a:r>
          </a:p>
          <a:p>
            <a:pPr marL="609600" indent="-609600">
              <a:lnSpc>
                <a:spcPct val="100000"/>
              </a:lnSpc>
            </a:pPr>
            <a:r>
              <a:rPr lang="cs-CZ" altLang="cs-CZ" dirty="0"/>
              <a:t>Jak se vzdělávají? (komparativní, </a:t>
            </a:r>
            <a:r>
              <a:rPr lang="cs-CZ" altLang="cs-CZ" dirty="0" err="1"/>
              <a:t>kurikulární</a:t>
            </a:r>
            <a:r>
              <a:rPr lang="cs-CZ" altLang="cs-CZ" dirty="0"/>
              <a:t>, …)</a:t>
            </a:r>
          </a:p>
          <a:p>
            <a:pPr marL="609600" indent="-609600">
              <a:lnSpc>
                <a:spcPct val="100000"/>
              </a:lnSpc>
            </a:pPr>
            <a:r>
              <a:rPr lang="cs-CZ" altLang="cs-CZ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522513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4875522-D1DA-4AFC-99A3-F2BC558DBC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DA59DF9-A0B5-47F7-AC16-097B1C925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230" y="342594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1) vymezení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A30CDFD-22C5-4B17-BD20-DCA135A6F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5570805"/>
            <a:ext cx="10753200" cy="582021"/>
          </a:xfrm>
        </p:spPr>
        <p:txBody>
          <a:bodyPr/>
          <a:lstStyle/>
          <a:p>
            <a:pPr marL="72000" indent="0" algn="ctr">
              <a:buNone/>
            </a:pPr>
            <a:r>
              <a:rPr lang="cs-CZ" altLang="cs-CZ" dirty="0"/>
              <a:t>Smíšený model profesní identity trenérství (</a:t>
            </a:r>
            <a:r>
              <a:rPr lang="cs-CZ" altLang="cs-CZ" dirty="0" err="1"/>
              <a:t>SASCOC</a:t>
            </a:r>
            <a:r>
              <a:rPr lang="cs-CZ" altLang="cs-CZ" dirty="0"/>
              <a:t>, 2011)</a:t>
            </a:r>
            <a:endParaRPr lang="cs-CZ" dirty="0"/>
          </a:p>
        </p:txBody>
      </p:sp>
      <p:pic>
        <p:nvPicPr>
          <p:cNvPr id="7" name="Zástupný symbol pro obsah 3">
            <a:extLst>
              <a:ext uri="{FF2B5EF4-FFF2-40B4-BE49-F238E27FC236}">
                <a16:creationId xmlns:a16="http://schemas.microsoft.com/office/drawing/2014/main" id="{EA70CADC-AE05-455A-8460-8372E84CC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6861" y="911569"/>
            <a:ext cx="8135937" cy="454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C9DD13-D069-4BED-96AB-8A370870DB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CAE030A-5C5B-40CB-B310-E656C43E4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1) vymezení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4D1746C-462F-45F9-A6EB-B287C3442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048822"/>
            <a:ext cx="10753200" cy="5057510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cs-CZ" altLang="cs-CZ" sz="3200" b="1" dirty="0"/>
              <a:t>Výzkum </a:t>
            </a:r>
            <a:r>
              <a:rPr lang="cs-CZ" altLang="cs-CZ" sz="3200" b="1" dirty="0" err="1">
                <a:solidFill>
                  <a:srgbClr val="F01928"/>
                </a:solidFill>
              </a:rPr>
              <a:t>expertnosti</a:t>
            </a:r>
            <a:r>
              <a:rPr lang="cs-CZ" altLang="cs-CZ" sz="3200" b="1" dirty="0"/>
              <a:t> sportovních trenérů:</a:t>
            </a:r>
            <a:endParaRPr lang="cs-CZ" altLang="cs-CZ" sz="3200" dirty="0"/>
          </a:p>
          <a:p>
            <a:pPr>
              <a:lnSpc>
                <a:spcPct val="100000"/>
              </a:lnSpc>
            </a:pPr>
            <a:r>
              <a:rPr lang="cs-CZ" altLang="cs-CZ" sz="3200" b="1" dirty="0" err="1"/>
              <a:t>expertnost</a:t>
            </a:r>
            <a:r>
              <a:rPr lang="cs-CZ" altLang="cs-CZ" sz="3200" dirty="0"/>
              <a:t> = stabilně vysoká kvalita výkonu v profesi</a:t>
            </a:r>
          </a:p>
          <a:p>
            <a:pPr>
              <a:lnSpc>
                <a:spcPct val="100000"/>
              </a:lnSpc>
            </a:pPr>
            <a:r>
              <a:rPr lang="cs-CZ" altLang="cs-CZ" sz="3200" b="1" dirty="0"/>
              <a:t>expert </a:t>
            </a:r>
            <a:r>
              <a:rPr lang="cs-CZ" altLang="cs-CZ" sz="3200" dirty="0"/>
              <a:t>= vynikající představitel profese</a:t>
            </a:r>
          </a:p>
          <a:p>
            <a:pPr>
              <a:lnSpc>
                <a:spcPct val="100000"/>
              </a:lnSpc>
            </a:pPr>
            <a:r>
              <a:rPr lang="cs-CZ" altLang="cs-CZ" sz="3200" b="1" dirty="0"/>
              <a:t>první výzkumy </a:t>
            </a:r>
            <a:r>
              <a:rPr lang="cs-CZ" altLang="cs-CZ" sz="3200" dirty="0"/>
              <a:t>– před 100 lety – </a:t>
            </a:r>
            <a:r>
              <a:rPr lang="cs-CZ" altLang="cs-CZ" sz="3200" b="1" dirty="0"/>
              <a:t>šachisté</a:t>
            </a:r>
            <a:r>
              <a:rPr lang="cs-CZ" altLang="cs-CZ" sz="3200" dirty="0"/>
              <a:t> (představivost, paměť), </a:t>
            </a:r>
            <a:r>
              <a:rPr lang="cs-CZ" altLang="cs-CZ" sz="3200" b="1" dirty="0"/>
              <a:t>hráči na hudební nástroj </a:t>
            </a:r>
            <a:r>
              <a:rPr lang="cs-CZ" altLang="cs-CZ" sz="3200" dirty="0"/>
              <a:t>(</a:t>
            </a:r>
            <a:r>
              <a:rPr lang="cs-CZ" altLang="cs-CZ" sz="3200" dirty="0" err="1"/>
              <a:t>expertnost</a:t>
            </a:r>
            <a:r>
              <a:rPr lang="cs-CZ" altLang="cs-CZ" sz="3200" dirty="0"/>
              <a:t> = důsledek vrozených předpokladů X vliv cvičení?)</a:t>
            </a:r>
          </a:p>
          <a:p>
            <a:pPr>
              <a:lnSpc>
                <a:spcPct val="100000"/>
              </a:lnSpc>
            </a:pPr>
            <a:r>
              <a:rPr lang="cs-CZ" altLang="cs-CZ" sz="3200" b="1" dirty="0"/>
              <a:t>společný rys: </a:t>
            </a:r>
            <a:r>
              <a:rPr lang="cs-CZ" altLang="cs-CZ" sz="3200" dirty="0"/>
              <a:t>emancipace, rozvinutí profesionalismu</a:t>
            </a:r>
          </a:p>
          <a:p>
            <a:pPr>
              <a:lnSpc>
                <a:spcPct val="100000"/>
              </a:lnSpc>
            </a:pPr>
            <a:r>
              <a:rPr lang="cs-CZ" altLang="cs-CZ" sz="3200" b="1" dirty="0"/>
              <a:t>cíl:</a:t>
            </a:r>
            <a:r>
              <a:rPr lang="cs-CZ" altLang="cs-CZ" sz="3200" dirty="0"/>
              <a:t> popsat objektivní (interakce, kultura instituce, …) </a:t>
            </a:r>
            <a:br>
              <a:rPr lang="cs-CZ" altLang="cs-CZ" sz="3200" dirty="0"/>
            </a:br>
            <a:r>
              <a:rPr lang="cs-CZ" altLang="cs-CZ" sz="3200" dirty="0"/>
              <a:t>a subjektivní (profesní „já“) </a:t>
            </a:r>
            <a:r>
              <a:rPr lang="cs-CZ" altLang="cs-CZ" sz="3200" b="1" dirty="0">
                <a:solidFill>
                  <a:srgbClr val="0000DC"/>
                </a:solidFill>
              </a:rPr>
              <a:t>determinanty</a:t>
            </a:r>
            <a:r>
              <a:rPr lang="cs-CZ" altLang="cs-CZ" sz="3200" b="1" dirty="0">
                <a:solidFill>
                  <a:srgbClr val="FF6600"/>
                </a:solidFill>
              </a:rPr>
              <a:t> </a:t>
            </a:r>
            <a:r>
              <a:rPr lang="cs-CZ" altLang="cs-CZ" sz="3200" dirty="0"/>
              <a:t>rozvoje </a:t>
            </a:r>
            <a:br>
              <a:rPr lang="cs-CZ" altLang="cs-CZ" sz="3200" dirty="0"/>
            </a:br>
            <a:r>
              <a:rPr lang="cs-CZ" altLang="cs-CZ" sz="3200" dirty="0"/>
              <a:t>a udržování </a:t>
            </a:r>
            <a:r>
              <a:rPr lang="cs-CZ" altLang="cs-CZ" sz="3200" b="1" dirty="0" err="1">
                <a:solidFill>
                  <a:srgbClr val="0000DC"/>
                </a:solidFill>
              </a:rPr>
              <a:t>expertnosti</a:t>
            </a:r>
            <a:r>
              <a:rPr lang="cs-CZ" altLang="cs-CZ" sz="3200" dirty="0">
                <a:solidFill>
                  <a:srgbClr val="FF6600"/>
                </a:solidFill>
              </a:rPr>
              <a:t> </a:t>
            </a:r>
            <a:r>
              <a:rPr lang="cs-CZ" altLang="cs-CZ" sz="3200" dirty="0"/>
              <a:t>trenéra</a:t>
            </a:r>
          </a:p>
        </p:txBody>
      </p:sp>
    </p:spTree>
    <p:extLst>
      <p:ext uri="{BB962C8B-B14F-4D97-AF65-F5344CB8AC3E}">
        <p14:creationId xmlns:p14="http://schemas.microsoft.com/office/powerpoint/2010/main" val="3417578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95A684-D7E4-4574-8AF5-5A5AF216E9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4D884D3-4A38-446B-B479-9C6898099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2) vzdělávání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86E3A82-7888-4E82-A892-3C394BF11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1087567"/>
            <a:ext cx="11316203" cy="5468216"/>
          </a:xfrm>
        </p:spPr>
        <p:txBody>
          <a:bodyPr/>
          <a:lstStyle/>
          <a:p>
            <a:pPr marL="0">
              <a:lnSpc>
                <a:spcPct val="100000"/>
              </a:lnSpc>
              <a:buNone/>
            </a:pPr>
            <a:r>
              <a:rPr lang="cs-CZ" altLang="cs-CZ" sz="3200" dirty="0"/>
              <a:t>1919 první trenérské vzdělávání na Univerzitě Illinois, … </a:t>
            </a:r>
            <a:br>
              <a:rPr lang="cs-CZ" altLang="cs-CZ" sz="3200" dirty="0"/>
            </a:br>
            <a:r>
              <a:rPr lang="cs-CZ" altLang="cs-CZ" sz="3200" dirty="0"/>
              <a:t>(</a:t>
            </a:r>
            <a:r>
              <a:rPr lang="cs-CZ" altLang="cs-CZ" sz="3200" b="1" dirty="0">
                <a:solidFill>
                  <a:srgbClr val="0000DC"/>
                </a:solidFill>
              </a:rPr>
              <a:t>historický výzkum</a:t>
            </a:r>
            <a:r>
              <a:rPr lang="cs-CZ" altLang="cs-CZ" sz="3200" dirty="0"/>
              <a:t>)</a:t>
            </a:r>
            <a:endParaRPr lang="cs-CZ" altLang="cs-CZ" sz="3200" b="1" dirty="0"/>
          </a:p>
          <a:p>
            <a:pPr>
              <a:lnSpc>
                <a:spcPct val="100000"/>
              </a:lnSpc>
            </a:pPr>
            <a:r>
              <a:rPr lang="cs-CZ" altLang="cs-CZ" sz="3200" b="1" dirty="0">
                <a:solidFill>
                  <a:srgbClr val="F01928"/>
                </a:solidFill>
              </a:rPr>
              <a:t>trenérské vzdělávání </a:t>
            </a:r>
            <a:r>
              <a:rPr lang="cs-CZ" altLang="cs-CZ" sz="3200" b="1" dirty="0"/>
              <a:t>= </a:t>
            </a:r>
            <a:r>
              <a:rPr lang="cs-CZ" altLang="cs-CZ" sz="3200" dirty="0"/>
              <a:t>proces učení, v němž se budoucí </a:t>
            </a:r>
            <a:br>
              <a:rPr lang="cs-CZ" altLang="cs-CZ" sz="3200" dirty="0"/>
            </a:br>
            <a:r>
              <a:rPr lang="cs-CZ" altLang="cs-CZ" sz="3200" dirty="0"/>
              <a:t>(i současní) trenéři učí trénovat (</a:t>
            </a:r>
            <a:r>
              <a:rPr lang="cs-CZ" altLang="cs-CZ" sz="3200" dirty="0" err="1"/>
              <a:t>Trudel</a:t>
            </a:r>
            <a:r>
              <a:rPr lang="cs-CZ" altLang="cs-CZ" sz="3200" dirty="0"/>
              <a:t> &amp; Gilbert, 2006)</a:t>
            </a:r>
          </a:p>
          <a:p>
            <a:pPr>
              <a:lnSpc>
                <a:spcPct val="100000"/>
              </a:lnSpc>
              <a:buNone/>
            </a:pPr>
            <a:r>
              <a:rPr lang="cs-CZ" altLang="cs-CZ" sz="3200" b="1" dirty="0">
                <a:solidFill>
                  <a:srgbClr val="0000DC"/>
                </a:solidFill>
              </a:rPr>
              <a:t>Dvě cesty trenérského vzdělávání:</a:t>
            </a:r>
          </a:p>
          <a:p>
            <a:pPr>
              <a:lnSpc>
                <a:spcPct val="100000"/>
              </a:lnSpc>
            </a:pPr>
            <a:r>
              <a:rPr lang="cs-CZ" altLang="cs-CZ" sz="3200" dirty="0">
                <a:solidFill>
                  <a:srgbClr val="F01928"/>
                </a:solidFill>
              </a:rPr>
              <a:t>systematické trenérské vzdělávání </a:t>
            </a:r>
            <a:r>
              <a:rPr lang="cs-CZ" altLang="cs-CZ" sz="3200" dirty="0"/>
              <a:t>(„formální“ – nejčastěji celostátní programy – např. USA – Bílá kniha, svazy, ..., projekt EU </a:t>
            </a:r>
            <a:r>
              <a:rPr lang="cs-CZ" altLang="cs-CZ" sz="3200" dirty="0" err="1"/>
              <a:t>AEHESIS</a:t>
            </a:r>
            <a:r>
              <a:rPr lang="cs-CZ" altLang="cs-CZ" sz="3200" dirty="0"/>
              <a:t> – doporučená kurikula, ...)</a:t>
            </a:r>
          </a:p>
          <a:p>
            <a:pPr>
              <a:lnSpc>
                <a:spcPct val="100000"/>
              </a:lnSpc>
            </a:pPr>
            <a:r>
              <a:rPr lang="cs-CZ" altLang="cs-CZ" sz="3200" dirty="0">
                <a:solidFill>
                  <a:srgbClr val="F01928"/>
                </a:solidFill>
              </a:rPr>
              <a:t>trenérské vzdělávání vycházející z empirie a z reflexe vlastní praxe </a:t>
            </a:r>
            <a:r>
              <a:rPr lang="cs-CZ" altLang="cs-CZ" sz="3200" dirty="0"/>
              <a:t>(typická životní dráha – aktivní sportovec – asistent trenéra – samostatný – hlavní trenér)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0896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78E7F3A-9413-4B4A-A8F5-3789B3353D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5E3B16A-9CB4-401F-91CA-580F13E3E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2) vzdělávání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081FDC0-D455-4DE9-898B-23A12FFD6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199633"/>
            <a:ext cx="11347200" cy="470879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r>
              <a:rPr lang="cs-CZ" altLang="cs-CZ" sz="3200" b="1" dirty="0"/>
              <a:t>Empirické, </a:t>
            </a:r>
            <a:r>
              <a:rPr lang="cs-CZ" altLang="cs-CZ" sz="3200" b="1" dirty="0" err="1"/>
              <a:t>kurikulární</a:t>
            </a:r>
            <a:r>
              <a:rPr lang="cs-CZ" altLang="cs-CZ" sz="3200" b="1" dirty="0"/>
              <a:t>, … výzkumy – </a:t>
            </a:r>
          </a:p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r>
              <a:rPr lang="cs-CZ" altLang="cs-CZ" sz="3200" b="1" dirty="0"/>
              <a:t>v trenérském vzdělávání se posilují</a:t>
            </a:r>
            <a:r>
              <a:rPr lang="cs-CZ" altLang="cs-CZ" sz="3200" dirty="0"/>
              <a:t>: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b="1" dirty="0">
                <a:solidFill>
                  <a:srgbClr val="F01928"/>
                </a:solidFill>
              </a:rPr>
              <a:t>etické aspekty trenérství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b="1" dirty="0">
                <a:solidFill>
                  <a:srgbClr val="F01928"/>
                </a:solidFill>
              </a:rPr>
              <a:t>pedagogické (sociální) aspekty trenérství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dirty="0"/>
              <a:t>viz </a:t>
            </a:r>
            <a:r>
              <a:rPr lang="cs-CZ" altLang="cs-CZ" sz="3200" b="1" dirty="0"/>
              <a:t>inovované </a:t>
            </a:r>
            <a:r>
              <a:rPr lang="cs-CZ" altLang="cs-CZ" sz="3200" b="1" dirty="0" err="1"/>
              <a:t>kurikulární</a:t>
            </a:r>
            <a:r>
              <a:rPr lang="cs-CZ" altLang="cs-CZ" sz="3200" b="1" dirty="0"/>
              <a:t> koncepce</a:t>
            </a:r>
            <a:br>
              <a:rPr lang="cs-CZ" altLang="cs-CZ" sz="3200" dirty="0"/>
            </a:br>
            <a:r>
              <a:rPr lang="cs-CZ" altLang="cs-CZ" sz="3200" dirty="0"/>
              <a:t>(svět – </a:t>
            </a:r>
            <a:r>
              <a:rPr lang="cs-CZ" altLang="cs-CZ" sz="3200" dirty="0" err="1"/>
              <a:t>ICCE</a:t>
            </a:r>
            <a:r>
              <a:rPr lang="cs-CZ" altLang="cs-CZ" sz="3200" dirty="0"/>
              <a:t> = </a:t>
            </a:r>
            <a:r>
              <a:rPr lang="en-GB" altLang="cs-CZ" sz="3200" dirty="0"/>
              <a:t>The International Council for Coach Education – Excellence, </a:t>
            </a:r>
            <a:r>
              <a:rPr lang="en-GB" altLang="cs-CZ" sz="3200" dirty="0" err="1"/>
              <a:t>AEHESIS</a:t>
            </a:r>
            <a:r>
              <a:rPr lang="en-GB" altLang="cs-CZ" sz="3200" dirty="0"/>
              <a:t>, Sports Coach UK</a:t>
            </a:r>
            <a:r>
              <a:rPr lang="cs-CZ" altLang="cs-CZ" sz="3200" dirty="0"/>
              <a:t>, Bílá kniha USA, </a:t>
            </a:r>
            <a:r>
              <a:rPr lang="cs-CZ" altLang="cs-CZ" sz="3200" dirty="0" err="1"/>
              <a:t>ČOV</a:t>
            </a:r>
            <a:r>
              <a:rPr lang="cs-CZ" altLang="cs-CZ" sz="3200" dirty="0"/>
              <a:t>, svazy, ...)</a:t>
            </a:r>
          </a:p>
        </p:txBody>
      </p:sp>
    </p:spTree>
    <p:extLst>
      <p:ext uri="{BB962C8B-B14F-4D97-AF65-F5344CB8AC3E}">
        <p14:creationId xmlns:p14="http://schemas.microsoft.com/office/powerpoint/2010/main" val="1788728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9264D1-104C-470F-A27C-E7C742205B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91616B7-F536-47A7-8AD7-198235325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2) vzdělávání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E761A04-F6FC-4B2F-B3B1-F3AC00FFC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021638"/>
            <a:ext cx="11509932" cy="530167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2400" b="1" dirty="0">
                <a:solidFill>
                  <a:srgbClr val="F01928"/>
                </a:solidFill>
              </a:rPr>
              <a:t>Etická dimenze trenérského vzdělávání: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2400" dirty="0"/>
              <a:t>opírá se o etické trenérské kodexy (u nás – </a:t>
            </a:r>
            <a:r>
              <a:rPr lang="cs-CZ" altLang="cs-CZ" sz="2400" dirty="0" err="1"/>
              <a:t>ČOV</a:t>
            </a:r>
            <a:r>
              <a:rPr lang="cs-CZ" altLang="cs-CZ" sz="2400" dirty="0"/>
              <a:t> + …)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2400" b="1" i="1" dirty="0">
                <a:solidFill>
                  <a:srgbClr val="0000DC"/>
                </a:solidFill>
              </a:rPr>
              <a:t>britský trenérský etický kodex:</a:t>
            </a:r>
            <a:br>
              <a:rPr lang="cs-CZ" altLang="cs-CZ" sz="2400" b="1" dirty="0"/>
            </a:br>
            <a:r>
              <a:rPr lang="cs-CZ" altLang="cs-CZ" sz="2400" dirty="0"/>
              <a:t>- respekt k jedinečné hodnotě jednotlivce, péče o klienty </a:t>
            </a:r>
            <a:br>
              <a:rPr lang="cs-CZ" altLang="cs-CZ" sz="2400" dirty="0"/>
            </a:br>
            <a:r>
              <a:rPr lang="cs-CZ" altLang="cs-CZ" sz="2400" dirty="0"/>
              <a:t>- motivace sportovce uplatnit svůj potenciál</a:t>
            </a:r>
            <a:br>
              <a:rPr lang="cs-CZ" altLang="cs-CZ" sz="2400" dirty="0"/>
            </a:br>
            <a:r>
              <a:rPr lang="cs-CZ" altLang="cs-CZ" sz="2400" dirty="0"/>
              <a:t>- hledání společně cesty zlepšení, …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2400" b="1" i="1" dirty="0">
                <a:solidFill>
                  <a:srgbClr val="0000DC"/>
                </a:solidFill>
              </a:rPr>
              <a:t>Kodex cti Německého sportovního svazu </a:t>
            </a:r>
            <a:br>
              <a:rPr lang="cs-CZ" altLang="cs-CZ" sz="2400" dirty="0"/>
            </a:br>
            <a:r>
              <a:rPr lang="cs-CZ" altLang="cs-CZ" sz="2400" dirty="0"/>
              <a:t>- úkol trenéra = </a:t>
            </a:r>
            <a:r>
              <a:rPr lang="cs-CZ" altLang="cs-CZ" sz="2400" b="1" dirty="0">
                <a:solidFill>
                  <a:srgbClr val="F01928"/>
                </a:solidFill>
              </a:rPr>
              <a:t>pedagogicky odpovědné jednání</a:t>
            </a:r>
            <a:r>
              <a:rPr lang="cs-CZ" altLang="cs-CZ" sz="2400" dirty="0"/>
              <a:t>: </a:t>
            </a:r>
            <a:r>
              <a:rPr lang="cs-CZ" altLang="cs-CZ" sz="2400" i="1" dirty="0"/>
              <a:t>„Jednej tak, abys svým jednáním minimalizoval rizika sportovce a abys maximalizoval jeho osobní rozvoj (z pohledu fyzického, mravního, sociálního, emocionálního a zdravotního)“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2400" b="1" dirty="0"/>
              <a:t>Etický kodex sportovního trenéra (</a:t>
            </a:r>
            <a:r>
              <a:rPr lang="cs-CZ" altLang="cs-CZ" sz="2400" b="1" dirty="0" err="1"/>
              <a:t>ČOV</a:t>
            </a:r>
            <a:r>
              <a:rPr lang="cs-CZ" altLang="cs-CZ" sz="2400" b="1" dirty="0"/>
              <a:t>)</a:t>
            </a:r>
            <a:endParaRPr lang="cs-CZ" altLang="cs-CZ" sz="2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2400" b="1" dirty="0">
                <a:solidFill>
                  <a:srgbClr val="F01928"/>
                </a:solidFill>
              </a:rPr>
              <a:t>zdraví a dobrý stav stojí nad výkonnostními cíli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2400" b="1" dirty="0">
                <a:solidFill>
                  <a:srgbClr val="0000DC"/>
                </a:solidFill>
              </a:rPr>
              <a:t>komparativní výzkumy – analýzy kodexů</a:t>
            </a:r>
          </a:p>
        </p:txBody>
      </p:sp>
    </p:spTree>
    <p:extLst>
      <p:ext uri="{BB962C8B-B14F-4D97-AF65-F5344CB8AC3E}">
        <p14:creationId xmlns:p14="http://schemas.microsoft.com/office/powerpoint/2010/main" val="1904822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CE16A84-3CE1-4F07-B186-1BB9B45EE1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F0BB1EA-B70D-4AC3-B3CD-3D9CB1981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12" y="285925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2) vzdělávání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BCAEDAD-DCCD-4F79-BEF6-C1226A4F1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146875"/>
            <a:ext cx="10753200" cy="470373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b="1" dirty="0"/>
              <a:t>Důraz na </a:t>
            </a:r>
            <a:r>
              <a:rPr lang="cs-CZ" altLang="cs-CZ" sz="3200" b="1" dirty="0">
                <a:solidFill>
                  <a:srgbClr val="F01928"/>
                </a:solidFill>
              </a:rPr>
              <a:t>sociální oporu </a:t>
            </a:r>
            <a:r>
              <a:rPr lang="cs-CZ" altLang="cs-CZ" sz="3200" b="1" dirty="0"/>
              <a:t>a </a:t>
            </a:r>
            <a:r>
              <a:rPr lang="cs-CZ" altLang="cs-CZ" sz="3200" b="1" dirty="0">
                <a:solidFill>
                  <a:srgbClr val="F01928"/>
                </a:solidFill>
              </a:rPr>
              <a:t>pomoc </a:t>
            </a:r>
            <a:r>
              <a:rPr lang="cs-CZ" altLang="cs-CZ" sz="3200" b="1" dirty="0"/>
              <a:t>trenéra sportovci:</a:t>
            </a:r>
            <a:endParaRPr lang="cs-CZ" altLang="cs-CZ" sz="32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i="1" dirty="0"/>
              <a:t>„v životě jsou důležitější věci než sport“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dirty="0"/>
              <a:t>= </a:t>
            </a:r>
            <a:r>
              <a:rPr lang="cs-CZ" altLang="cs-CZ" sz="3200" b="1" dirty="0">
                <a:solidFill>
                  <a:srgbClr val="F01928"/>
                </a:solidFill>
              </a:rPr>
              <a:t>dvojí poslání </a:t>
            </a:r>
            <a:r>
              <a:rPr lang="cs-CZ" altLang="cs-CZ" sz="3200" dirty="0"/>
              <a:t>sportovního trenéra = </a:t>
            </a:r>
            <a:br>
              <a:rPr lang="cs-CZ" altLang="cs-CZ" sz="3200" dirty="0"/>
            </a:br>
            <a:r>
              <a:rPr lang="cs-CZ" altLang="cs-CZ" sz="3200" dirty="0"/>
              <a:t>příprava na sportovní úspěchy + pomoc a „doprovázení“ na cestě k „dobrému životu“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dirty="0"/>
              <a:t>viz např. projekt </a:t>
            </a:r>
            <a:r>
              <a:rPr lang="cs-CZ" altLang="cs-CZ" sz="3200" b="1" dirty="0">
                <a:solidFill>
                  <a:srgbClr val="0000DC"/>
                </a:solidFill>
              </a:rPr>
              <a:t>Duální kariéra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dirty="0"/>
              <a:t>výzkumný projekt FSpS </a:t>
            </a:r>
            <a:r>
              <a:rPr lang="cs-CZ" altLang="cs-CZ" sz="3200" b="1" dirty="0">
                <a:solidFill>
                  <a:srgbClr val="0000DC"/>
                </a:solidFill>
              </a:rPr>
              <a:t>Mentor sportovní kariéry = </a:t>
            </a:r>
            <a:r>
              <a:rPr lang="cs-CZ" altLang="cs-CZ" sz="3200" dirty="0"/>
              <a:t>pomoc při transferu do běžného života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8319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6828B5B-59A7-4672-85CD-355F1CFD51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47E8207-C1A8-42F0-89C2-4406F2AA9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2) vzdělávání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74D892D-C5CF-42CC-8162-C619F9A1E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1056572"/>
            <a:ext cx="11300705" cy="542342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b="1" dirty="0">
                <a:solidFill>
                  <a:srgbClr val="F01928"/>
                </a:solidFill>
              </a:rPr>
              <a:t>Pedagogická dimenze trenérského vzdělávání:</a:t>
            </a:r>
            <a:endParaRPr lang="cs-CZ" altLang="cs-CZ" dirty="0">
              <a:solidFill>
                <a:srgbClr val="F01928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dirty="0"/>
              <a:t>rozvoj </a:t>
            </a:r>
            <a:r>
              <a:rPr lang="cs-CZ" altLang="cs-CZ" b="1" dirty="0">
                <a:solidFill>
                  <a:srgbClr val="0000DC"/>
                </a:solidFill>
              </a:rPr>
              <a:t>pedagogické odpovědnosti</a:t>
            </a:r>
            <a:r>
              <a:rPr lang="cs-CZ" altLang="cs-CZ" dirty="0">
                <a:solidFill>
                  <a:srgbClr val="0000DC"/>
                </a:solidFill>
              </a:rPr>
              <a:t> </a:t>
            </a:r>
            <a:r>
              <a:rPr lang="cs-CZ" altLang="cs-CZ" dirty="0"/>
              <a:t>= odpovědnost vůči sportujícím, maximální eliminování rizik a podpora vzájemné odpovědnosti trenéra, sportovců i klubu (</a:t>
            </a:r>
            <a:r>
              <a:rPr lang="cs-CZ" altLang="cs-CZ" dirty="0" err="1"/>
              <a:t>Behm</a:t>
            </a:r>
            <a:r>
              <a:rPr lang="cs-CZ" altLang="cs-CZ" dirty="0"/>
              <a:t>, 2008, s. 349)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b="1" dirty="0">
                <a:solidFill>
                  <a:srgbClr val="0000DC"/>
                </a:solidFill>
              </a:rPr>
              <a:t>hlavní úkol </a:t>
            </a:r>
            <a:r>
              <a:rPr lang="cs-CZ" altLang="cs-CZ" b="1" dirty="0"/>
              <a:t>trenérského vzdělávání </a:t>
            </a:r>
            <a:r>
              <a:rPr lang="cs-CZ" altLang="cs-CZ" dirty="0"/>
              <a:t>= budoucí trenéři si musí uvědomit sociální souvislosti tréninkového procesu a musí získat „pedagogickou odpovědnost pro dobrý život“ (Kurz, 2004, s. 34)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b="1" dirty="0">
                <a:solidFill>
                  <a:srgbClr val="0000DC"/>
                </a:solidFill>
              </a:rPr>
              <a:t>rozvoj trenérských kompetencí</a:t>
            </a:r>
            <a:r>
              <a:rPr lang="cs-CZ" altLang="cs-CZ" dirty="0"/>
              <a:t>, které podporují dobrý a zdařilý život sportovce a usilují o realizaci jeho přirozených zájmů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dirty="0"/>
              <a:t>podpora </a:t>
            </a:r>
            <a:r>
              <a:rPr lang="cs-CZ" altLang="cs-CZ" b="1" dirty="0">
                <a:solidFill>
                  <a:srgbClr val="0000DC"/>
                </a:solidFill>
              </a:rPr>
              <a:t>reflexe trenérské praxe</a:t>
            </a:r>
            <a:r>
              <a:rPr lang="cs-CZ" altLang="cs-CZ" dirty="0">
                <a:solidFill>
                  <a:srgbClr val="FF6600"/>
                </a:solidFill>
              </a:rPr>
              <a:t> </a:t>
            </a:r>
            <a:r>
              <a:rPr lang="cs-CZ" altLang="cs-CZ" dirty="0"/>
              <a:t>– např. projekt </a:t>
            </a:r>
            <a:br>
              <a:rPr lang="cs-CZ" altLang="cs-CZ" dirty="0"/>
            </a:br>
            <a:r>
              <a:rPr lang="cs-CZ" altLang="cs-CZ" i="1" dirty="0"/>
              <a:t>„Co trenéři potřebují“ </a:t>
            </a:r>
            <a:r>
              <a:rPr lang="cs-CZ" altLang="cs-CZ" dirty="0"/>
              <a:t>(</a:t>
            </a:r>
            <a:r>
              <a:rPr lang="cs-CZ" altLang="cs-CZ" dirty="0" err="1"/>
              <a:t>Schierz</a:t>
            </a:r>
            <a:r>
              <a:rPr lang="cs-CZ" altLang="cs-CZ" dirty="0"/>
              <a:t>, </a:t>
            </a:r>
            <a:r>
              <a:rPr lang="cs-CZ" altLang="cs-CZ" dirty="0" err="1"/>
              <a:t>Thiele</a:t>
            </a:r>
            <a:r>
              <a:rPr lang="cs-CZ" altLang="cs-CZ" dirty="0"/>
              <a:t>, &amp; Fischer 2006)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2021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7F4EF0-C213-49E1-AE9F-F6C92C074E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BB5F362-3E15-41A2-9400-E2266B7B8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69835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2) vzdělávání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7AD69D1-2281-451E-AF5C-71A22FE54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719" y="1201118"/>
            <a:ext cx="11809708" cy="483547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  <a:buNone/>
            </a:pPr>
            <a:r>
              <a:rPr lang="cs-CZ" altLang="cs-CZ" sz="3200" b="1" dirty="0"/>
              <a:t>Rozvoj </a:t>
            </a:r>
            <a:r>
              <a:rPr lang="cs-CZ" altLang="cs-CZ" sz="3200" b="1" dirty="0">
                <a:solidFill>
                  <a:srgbClr val="F01928"/>
                </a:solidFill>
              </a:rPr>
              <a:t>klíčových kompetencí </a:t>
            </a:r>
            <a:r>
              <a:rPr lang="cs-CZ" altLang="cs-CZ" sz="3200" dirty="0"/>
              <a:t>trenérské profese: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cs-CZ" altLang="cs-CZ" sz="3200" b="1" dirty="0">
                <a:solidFill>
                  <a:srgbClr val="0000DC"/>
                </a:solidFill>
              </a:rPr>
              <a:t>systémová </a:t>
            </a:r>
            <a:r>
              <a:rPr lang="cs-CZ" altLang="cs-CZ" sz="3200" dirty="0"/>
              <a:t>= jednat adekvátně v daných systémech, napříč těmito systémy i proti nim (např. při tlaku na porušování etiky)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cs-CZ" altLang="cs-CZ" sz="3200" b="1" dirty="0">
                <a:solidFill>
                  <a:srgbClr val="0000DC"/>
                </a:solidFill>
              </a:rPr>
              <a:t>věcná </a:t>
            </a:r>
            <a:r>
              <a:rPr lang="cs-CZ" altLang="cs-CZ" sz="3200" dirty="0"/>
              <a:t>= jednat účelně, přiměřeně, logicky a důsledně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cs-CZ" altLang="cs-CZ" sz="3200" b="1" dirty="0">
                <a:solidFill>
                  <a:srgbClr val="0000DC"/>
                </a:solidFill>
              </a:rPr>
              <a:t>sociální</a:t>
            </a:r>
            <a:r>
              <a:rPr lang="cs-CZ" altLang="cs-CZ" sz="3200" b="1" dirty="0"/>
              <a:t> </a:t>
            </a:r>
            <a:r>
              <a:rPr lang="cs-CZ" altLang="cs-CZ" sz="3200" dirty="0"/>
              <a:t>= trenérovo srozumitelné a odpovědné jednání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cs-CZ" altLang="cs-CZ" sz="3200" b="1" dirty="0">
                <a:solidFill>
                  <a:srgbClr val="0000DC"/>
                </a:solidFill>
              </a:rPr>
              <a:t>osobnostní kompetence</a:t>
            </a:r>
            <a:r>
              <a:rPr lang="cs-CZ" altLang="cs-CZ" sz="3200" dirty="0"/>
              <a:t> = trenérské jednání respektující předešlé skupiny kompetencí (</a:t>
            </a:r>
            <a:r>
              <a:rPr lang="cs-CZ" altLang="cs-CZ" sz="3200" dirty="0" err="1"/>
              <a:t>Schierz</a:t>
            </a:r>
            <a:r>
              <a:rPr lang="cs-CZ" altLang="cs-CZ" sz="3200" dirty="0"/>
              <a:t>, </a:t>
            </a:r>
            <a:r>
              <a:rPr lang="cs-CZ" altLang="cs-CZ" sz="3200" dirty="0" err="1"/>
              <a:t>Thiele</a:t>
            </a:r>
            <a:r>
              <a:rPr lang="cs-CZ" altLang="cs-CZ" sz="3200" dirty="0"/>
              <a:t>, &amp; Fischer, 2006)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8931933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403481-F895-4CC6-8386-FF0F0F5CA6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5F256BF-C1D5-4B0D-9310-D9AC8AB79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2) vzdělávání</a:t>
            </a:r>
            <a:endParaRPr lang="cs-CZ" dirty="0"/>
          </a:p>
        </p:txBody>
      </p:sp>
      <p:pic>
        <p:nvPicPr>
          <p:cNvPr id="6" name="Zástupný symbol pro obsah 3">
            <a:extLst>
              <a:ext uri="{FF2B5EF4-FFF2-40B4-BE49-F238E27FC236}">
                <a16:creationId xmlns:a16="http://schemas.microsoft.com/office/drawing/2014/main" id="{D01FFF31-CF3A-48A9-8B7C-BE20476805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999" y="1078449"/>
            <a:ext cx="10320259" cy="5082127"/>
          </a:xfrm>
        </p:spPr>
      </p:pic>
    </p:spTree>
    <p:extLst>
      <p:ext uri="{BB962C8B-B14F-4D97-AF65-F5344CB8AC3E}">
        <p14:creationId xmlns:p14="http://schemas.microsoft.com/office/powerpoint/2010/main" val="4111361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B2184EE-E1D7-45A9-B9CD-85F5FA0FCB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97F5AEA-D04A-4998-8FE5-A12574AC3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dílčí shrnutí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C5D0F58-039F-4599-A2EA-578A31E35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061634"/>
            <a:ext cx="11416942" cy="516636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Požadavek </a:t>
            </a:r>
            <a:r>
              <a:rPr lang="cs-CZ" altLang="cs-CZ" sz="3200" dirty="0">
                <a:solidFill>
                  <a:srgbClr val="0000DC"/>
                </a:solidFill>
              </a:rPr>
              <a:t>propojit sport, trenérství a pedagogiku </a:t>
            </a:r>
            <a:r>
              <a:rPr lang="cs-CZ" altLang="cs-CZ" sz="3200" dirty="0"/>
              <a:t>je již </a:t>
            </a:r>
            <a:br>
              <a:rPr lang="cs-CZ" altLang="cs-CZ" sz="3200" dirty="0"/>
            </a:br>
            <a:r>
              <a:rPr lang="cs-CZ" altLang="cs-CZ" sz="3200" dirty="0"/>
              <a:t>z konce 19. století – dnes je ještě významnější v souvislosti </a:t>
            </a:r>
            <a:br>
              <a:rPr lang="cs-CZ" altLang="cs-CZ" sz="3200" dirty="0"/>
            </a:br>
            <a:r>
              <a:rPr lang="cs-CZ" altLang="cs-CZ" sz="3200" dirty="0"/>
              <a:t>s narůstajícím významem sportu i jeho negativními jevy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0000DC"/>
                </a:solidFill>
              </a:rPr>
              <a:t>Trenérství má pedagogický charakter </a:t>
            </a:r>
            <a:br>
              <a:rPr lang="cs-CZ" altLang="cs-CZ" sz="3200" dirty="0"/>
            </a:br>
            <a:r>
              <a:rPr lang="cs-CZ" altLang="cs-CZ" sz="3200" dirty="0"/>
              <a:t>= práce s lidmi + iniciování učení + výchova </a:t>
            </a:r>
            <a:br>
              <a:rPr lang="cs-CZ" altLang="cs-CZ" sz="3200" dirty="0"/>
            </a:br>
            <a:r>
              <a:rPr lang="cs-CZ" altLang="cs-CZ" sz="3200" dirty="0"/>
              <a:t>+ doprovázení + pomoc na cestě životem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0000DC"/>
                </a:solidFill>
              </a:rPr>
              <a:t>Sportovní trenér figuruje mezi pedagogickými pracovníky </a:t>
            </a:r>
            <a:r>
              <a:rPr lang="cs-CZ" altLang="cs-CZ" sz="3200" dirty="0"/>
              <a:t>– vykonává přímou pedagogickou práci nejen ve vzdělávacích zařízeních, ale i v klubech, jednotách, </a:t>
            </a:r>
            <a:r>
              <a:rPr lang="cs-CZ" altLang="cs-CZ" sz="3200" dirty="0" err="1"/>
              <a:t>SCM</a:t>
            </a:r>
            <a:r>
              <a:rPr lang="cs-CZ" altLang="cs-CZ" sz="3200" dirty="0"/>
              <a:t>, ... </a:t>
            </a:r>
            <a:br>
              <a:rPr lang="cs-CZ" altLang="cs-CZ" sz="3200" dirty="0"/>
            </a:br>
            <a:r>
              <a:rPr lang="cs-CZ" altLang="cs-CZ" sz="3200" dirty="0"/>
              <a:t>→ potřeba </a:t>
            </a:r>
            <a:r>
              <a:rPr lang="cs-CZ" altLang="cs-CZ" sz="3200" b="1" dirty="0">
                <a:solidFill>
                  <a:srgbClr val="F01928"/>
                </a:solidFill>
              </a:rPr>
              <a:t>rozšířit legislativní vymezení trenéra</a:t>
            </a:r>
          </a:p>
        </p:txBody>
      </p:sp>
    </p:spTree>
    <p:extLst>
      <p:ext uri="{BB962C8B-B14F-4D97-AF65-F5344CB8AC3E}">
        <p14:creationId xmlns:p14="http://schemas.microsoft.com/office/powerpoint/2010/main" val="3587683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6D6341A-10E9-4E01-A55C-EB17960545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DCF4CA-C0F6-47DD-9F0A-1746899CD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23824"/>
            <a:ext cx="11298692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A. Historický výzkum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8B4C091-85CA-4351-AC5E-F1A242480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1" y="1108129"/>
            <a:ext cx="6180528" cy="5036949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None/>
              <a:defRPr/>
            </a:pPr>
            <a:r>
              <a:rPr lang="cs-CZ" altLang="cs-CZ" sz="3200" b="1" dirty="0">
                <a:solidFill>
                  <a:srgbClr val="F01928"/>
                </a:solidFill>
              </a:rPr>
              <a:t>Projekt (2012) Věrná garda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cs-CZ" altLang="cs-CZ" sz="3200" b="1" dirty="0">
                <a:solidFill>
                  <a:srgbClr val="F01928"/>
                </a:solidFill>
              </a:rPr>
              <a:t>(Roman Franc)</a:t>
            </a:r>
          </a:p>
          <a:p>
            <a:pPr>
              <a:defRPr/>
            </a:pPr>
            <a:r>
              <a:rPr lang="cs-CZ" dirty="0"/>
              <a:t>Výzkum </a:t>
            </a:r>
            <a:r>
              <a:rPr lang="cs-CZ" b="1" dirty="0"/>
              <a:t>životních příběhů </a:t>
            </a:r>
            <a:br>
              <a:rPr lang="cs-CZ" dirty="0"/>
            </a:br>
            <a:r>
              <a:rPr lang="cs-CZ" dirty="0"/>
              <a:t>sokolů-seniorů </a:t>
            </a:r>
          </a:p>
          <a:p>
            <a:pPr>
              <a:defRPr/>
            </a:pPr>
            <a:r>
              <a:rPr lang="cs-CZ" dirty="0"/>
              <a:t>Vzorek: různá prostředí (ČR – USA),</a:t>
            </a:r>
            <a:br>
              <a:rPr lang="cs-CZ" dirty="0"/>
            </a:br>
            <a:r>
              <a:rPr lang="cs-CZ" dirty="0"/>
              <a:t>věk 60–100, Sokol = jejich životní styl </a:t>
            </a:r>
          </a:p>
          <a:p>
            <a:pPr>
              <a:defRPr/>
            </a:pPr>
            <a:r>
              <a:rPr lang="cs-CZ" dirty="0"/>
              <a:t>Metody:</a:t>
            </a:r>
            <a:br>
              <a:rPr lang="cs-CZ" dirty="0"/>
            </a:br>
            <a:r>
              <a:rPr lang="cs-CZ" dirty="0"/>
              <a:t>primární prameny, </a:t>
            </a:r>
            <a:r>
              <a:rPr lang="cs-CZ" b="1" dirty="0"/>
              <a:t>orální historie</a:t>
            </a:r>
          </a:p>
          <a:p>
            <a:pPr>
              <a:defRPr/>
            </a:pPr>
            <a:r>
              <a:rPr lang="cs-CZ" dirty="0"/>
              <a:t>Výsledky: vědecký text, </a:t>
            </a:r>
            <a:br>
              <a:rPr lang="cs-CZ" dirty="0"/>
            </a:br>
            <a:r>
              <a:rPr lang="cs-CZ" dirty="0"/>
              <a:t>obrazový materiál (foto),</a:t>
            </a:r>
            <a:br>
              <a:rPr lang="cs-CZ" dirty="0"/>
            </a:br>
            <a:r>
              <a:rPr lang="cs-CZ" dirty="0"/>
              <a:t>film – viz plakát, osvěta, …</a:t>
            </a:r>
          </a:p>
          <a:p>
            <a:endParaRPr lang="cs-CZ" dirty="0"/>
          </a:p>
        </p:txBody>
      </p:sp>
      <p:pic>
        <p:nvPicPr>
          <p:cNvPr id="6" name="Obrázek 3">
            <a:extLst>
              <a:ext uri="{FF2B5EF4-FFF2-40B4-BE49-F238E27FC236}">
                <a16:creationId xmlns:a16="http://schemas.microsoft.com/office/drawing/2014/main" id="{B43EF0FE-7730-4BEF-AA9E-CB2AAB407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301" y="720000"/>
            <a:ext cx="4032250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228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428765-1A0E-414B-8703-29714414B4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AAB1515-9F2D-405E-9329-CED8C9DEE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dílčí shrnutí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BFFE4A0-3259-4B7A-82AD-BBF94E599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1072068"/>
            <a:ext cx="11246461" cy="505751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>
                <a:solidFill>
                  <a:srgbClr val="0000DC"/>
                </a:solidFill>
              </a:rPr>
              <a:t>Pedagogika sportu patří k tradičním oblastem trenérského vzdělávání</a:t>
            </a:r>
            <a:r>
              <a:rPr lang="cs-CZ" altLang="cs-CZ" sz="3200" dirty="0"/>
              <a:t> – má </a:t>
            </a:r>
            <a:r>
              <a:rPr lang="cs-CZ" altLang="cs-CZ" sz="3200" b="1" dirty="0"/>
              <a:t>integrační funkci </a:t>
            </a:r>
            <a:r>
              <a:rPr lang="cs-CZ" altLang="cs-CZ" sz="3200" dirty="0"/>
              <a:t>všech vědeckých poznatků o sportu </a:t>
            </a:r>
            <a:br>
              <a:rPr lang="cs-CZ" altLang="cs-CZ" sz="3200" dirty="0"/>
            </a:br>
            <a:r>
              <a:rPr lang="cs-CZ" altLang="cs-CZ" sz="3200" dirty="0"/>
              <a:t>→ = klíčová oblast ve </a:t>
            </a:r>
            <a:r>
              <a:rPr lang="cs-CZ" altLang="cs-CZ" sz="3200" b="1" dirty="0"/>
              <a:t>vzdělávání trenérů </a:t>
            </a:r>
            <a:r>
              <a:rPr lang="cs-CZ" altLang="cs-CZ" sz="3200" dirty="0"/>
              <a:t>při: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rozvíjení jejich </a:t>
            </a:r>
            <a:r>
              <a:rPr lang="cs-CZ" altLang="cs-CZ" sz="3200" b="1" dirty="0"/>
              <a:t>kompetencí</a:t>
            </a:r>
            <a:r>
              <a:rPr lang="cs-CZ" altLang="cs-CZ" sz="3200" dirty="0"/>
              <a:t> užitečných pro praxi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vytváření jejich vlastního </a:t>
            </a:r>
            <a:r>
              <a:rPr lang="cs-CZ" altLang="cs-CZ" sz="3200" b="1" dirty="0"/>
              <a:t>svědomí</a:t>
            </a:r>
            <a:r>
              <a:rPr lang="cs-CZ" altLang="cs-CZ" sz="3200" dirty="0"/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rozvoji </a:t>
            </a:r>
            <a:r>
              <a:rPr lang="cs-CZ" altLang="cs-CZ" sz="3200" b="1" dirty="0">
                <a:solidFill>
                  <a:srgbClr val="F01928"/>
                </a:solidFill>
              </a:rPr>
              <a:t>pedagogické odpovědnosti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uvědomování si faktu o </a:t>
            </a:r>
            <a:r>
              <a:rPr lang="cs-CZ" altLang="cs-CZ" sz="3200" b="1" dirty="0"/>
              <a:t>vzájemné provázanosti všech věd</a:t>
            </a:r>
            <a:r>
              <a:rPr lang="cs-CZ" altLang="cs-CZ" sz="3200" dirty="0"/>
              <a:t> (o pohybu, sportu, zdraví, výživě, …)</a:t>
            </a:r>
          </a:p>
        </p:txBody>
      </p:sp>
    </p:spTree>
    <p:extLst>
      <p:ext uri="{BB962C8B-B14F-4D97-AF65-F5344CB8AC3E}">
        <p14:creationId xmlns:p14="http://schemas.microsoft.com/office/powerpoint/2010/main" val="6469199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103002C-26AE-4158-A51F-3C2EA8545A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7111700-2D9A-49F9-9206-3CD18E7BF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9294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dílčí shrnutí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7E625E3-3C70-47C2-9336-1DA87D229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141812"/>
            <a:ext cx="11070244" cy="413999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r>
              <a:rPr lang="cs-CZ" altLang="cs-CZ" sz="3200" b="1" dirty="0">
                <a:solidFill>
                  <a:srgbClr val="0000DC"/>
                </a:solidFill>
              </a:rPr>
              <a:t>Je třeba posílit:</a:t>
            </a:r>
            <a:r>
              <a:rPr lang="cs-CZ" altLang="cs-CZ" sz="3200" dirty="0">
                <a:solidFill>
                  <a:srgbClr val="0000DC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dirty="0"/>
              <a:t>pedagogicky orientované </a:t>
            </a:r>
            <a:r>
              <a:rPr lang="cs-CZ" altLang="cs-CZ" sz="3200" b="1" dirty="0">
                <a:solidFill>
                  <a:srgbClr val="F01928"/>
                </a:solidFill>
              </a:rPr>
              <a:t>výzkumy </a:t>
            </a:r>
            <a:r>
              <a:rPr lang="cs-CZ" altLang="cs-CZ" sz="3200" dirty="0"/>
              <a:t>trenérství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dirty="0"/>
              <a:t>pedagogickou, psychologickou a etickou dimenzi </a:t>
            </a:r>
            <a:r>
              <a:rPr lang="cs-CZ" altLang="cs-CZ" sz="3200" b="1" dirty="0">
                <a:solidFill>
                  <a:srgbClr val="F01928"/>
                </a:solidFill>
              </a:rPr>
              <a:t>trenérského vzdělávání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b="1" dirty="0">
                <a:solidFill>
                  <a:srgbClr val="0000DC"/>
                </a:solidFill>
              </a:rPr>
              <a:t>vysokoškolské vzdělávání trenérů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dirty="0"/>
              <a:t>tvorbu etických a profesních </a:t>
            </a:r>
            <a:r>
              <a:rPr lang="cs-CZ" altLang="cs-CZ" sz="3200" b="1" dirty="0">
                <a:solidFill>
                  <a:srgbClr val="0000DC"/>
                </a:solidFill>
              </a:rPr>
              <a:t>trenérských kodexů </a:t>
            </a:r>
            <a:r>
              <a:rPr lang="cs-CZ" altLang="cs-CZ" sz="3200" dirty="0"/>
              <a:t>s důrazem na pedagogickou odpovědnost</a:t>
            </a:r>
          </a:p>
        </p:txBody>
      </p:sp>
    </p:spTree>
    <p:extLst>
      <p:ext uri="{BB962C8B-B14F-4D97-AF65-F5344CB8AC3E}">
        <p14:creationId xmlns:p14="http://schemas.microsoft.com/office/powerpoint/2010/main" val="15377055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B4E6BA-950E-45A1-B9AB-E134DD49C7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03CDCE5-975F-4C15-AB9D-F7BB8AD59739}"/>
              </a:ext>
            </a:extLst>
          </p:cNvPr>
          <p:cNvSpPr txBox="1">
            <a:spLocks noChangeArrowheads="1"/>
          </p:cNvSpPr>
          <p:nvPr/>
        </p:nvSpPr>
        <p:spPr>
          <a:xfrm>
            <a:off x="1733227" y="2517658"/>
            <a:ext cx="8229600" cy="113994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cs-CZ" altLang="cs-CZ" sz="3200" b="1" kern="0" dirty="0">
                <a:solidFill>
                  <a:srgbClr val="0000DC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263184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E53336-AC8A-420F-A849-713E7F495D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797B0B1-2E8B-4B73-ADE5-987B04C0B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658843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Typy (C) empirických výzkumů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329067C-4E55-43D6-BA0B-3B51B04E0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36280"/>
            <a:ext cx="11238712" cy="413999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cs-CZ" altLang="cs-CZ" sz="3200" b="1" dirty="0">
                <a:solidFill>
                  <a:srgbClr val="F01928"/>
                </a:solidFill>
              </a:rPr>
              <a:t>kvantitativní</a:t>
            </a:r>
            <a:r>
              <a:rPr lang="cs-CZ" altLang="cs-CZ" sz="3200" dirty="0">
                <a:solidFill>
                  <a:srgbClr val="F01928"/>
                </a:solidFill>
              </a:rPr>
              <a:t> </a:t>
            </a:r>
            <a:r>
              <a:rPr lang="cs-CZ" altLang="cs-CZ" sz="3200" dirty="0"/>
              <a:t>– dotazník, pozorování, analýzy dokumentů, ...</a:t>
            </a:r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cs-CZ" altLang="cs-CZ" sz="3200" b="1" dirty="0">
                <a:solidFill>
                  <a:srgbClr val="F01928"/>
                </a:solidFill>
              </a:rPr>
              <a:t>kvalitativní</a:t>
            </a:r>
            <a:r>
              <a:rPr lang="cs-CZ" altLang="cs-CZ" sz="3200" dirty="0">
                <a:solidFill>
                  <a:srgbClr val="F01928"/>
                </a:solidFill>
              </a:rPr>
              <a:t> </a:t>
            </a:r>
            <a:r>
              <a:rPr lang="cs-CZ" altLang="cs-CZ" sz="3200" dirty="0"/>
              <a:t>– např. analýzy dokumentů, </a:t>
            </a:r>
            <a:r>
              <a:rPr lang="cs-CZ" altLang="cs-CZ" sz="3200" dirty="0" err="1"/>
              <a:t>focus</a:t>
            </a:r>
            <a:r>
              <a:rPr lang="cs-CZ" altLang="cs-CZ" sz="3200" dirty="0"/>
              <a:t> </a:t>
            </a:r>
            <a:r>
              <a:rPr lang="cs-CZ" altLang="cs-CZ" sz="3200" dirty="0" err="1"/>
              <a:t>group</a:t>
            </a:r>
            <a:r>
              <a:rPr lang="cs-CZ" altLang="cs-CZ" sz="3200" dirty="0"/>
              <a:t>, 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výzkum životního příběhu (historie a současnost), etnografický přístup, ...</a:t>
            </a:r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cs-CZ" altLang="cs-CZ" sz="3200" b="1" dirty="0">
                <a:solidFill>
                  <a:srgbClr val="F01928"/>
                </a:solidFill>
              </a:rPr>
              <a:t>smíšený výzkumný design</a:t>
            </a:r>
            <a:br>
              <a:rPr lang="cs-CZ" altLang="cs-CZ" sz="3200" b="1" dirty="0">
                <a:solidFill>
                  <a:srgbClr val="FF6600"/>
                </a:solidFill>
              </a:rPr>
            </a:br>
            <a:r>
              <a:rPr lang="cs-CZ" altLang="cs-CZ" sz="3200" dirty="0" err="1"/>
              <a:t>kvanti</a:t>
            </a:r>
            <a:r>
              <a:rPr lang="cs-CZ" altLang="cs-CZ" sz="3200" dirty="0"/>
              <a:t> </a:t>
            </a:r>
            <a:r>
              <a:rPr lang="cs-CZ" altLang="cs-CZ" sz="3200" dirty="0">
                <a:sym typeface="Symbol" panose="05050102010706020507" pitchFamily="18" charset="2"/>
              </a:rPr>
              <a:t> </a:t>
            </a:r>
            <a:r>
              <a:rPr lang="cs-CZ" altLang="cs-CZ" sz="3200" dirty="0" err="1">
                <a:sym typeface="Symbol" panose="05050102010706020507" pitchFamily="18" charset="2"/>
              </a:rPr>
              <a:t>kvali</a:t>
            </a:r>
            <a:br>
              <a:rPr lang="cs-CZ" altLang="cs-CZ" sz="3200" dirty="0">
                <a:sym typeface="Symbol" panose="05050102010706020507" pitchFamily="18" charset="2"/>
              </a:rPr>
            </a:br>
            <a:r>
              <a:rPr lang="cs-CZ" altLang="cs-CZ" sz="3200" dirty="0" err="1">
                <a:sym typeface="Symbol" panose="05050102010706020507" pitchFamily="18" charset="2"/>
              </a:rPr>
              <a:t>kvali</a:t>
            </a:r>
            <a:r>
              <a:rPr lang="cs-CZ" altLang="cs-CZ" sz="3200" dirty="0">
                <a:sym typeface="Symbol" panose="05050102010706020507" pitchFamily="18" charset="2"/>
              </a:rPr>
              <a:t>  </a:t>
            </a:r>
            <a:r>
              <a:rPr lang="cs-CZ" altLang="cs-CZ" sz="3200" dirty="0" err="1">
                <a:sym typeface="Symbol" panose="05050102010706020507" pitchFamily="18" charset="2"/>
              </a:rPr>
              <a:t>kvanti</a:t>
            </a:r>
            <a:br>
              <a:rPr lang="cs-CZ" altLang="cs-CZ" sz="3200" dirty="0">
                <a:sym typeface="Symbol" panose="05050102010706020507" pitchFamily="18" charset="2"/>
              </a:rPr>
            </a:br>
            <a:r>
              <a:rPr lang="cs-CZ" altLang="cs-CZ" sz="3200" dirty="0">
                <a:sym typeface="Symbol" panose="05050102010706020507" pitchFamily="18" charset="2"/>
              </a:rPr>
              <a:t>...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372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98A107-6BAA-4898-AD28-F0E6CA08BE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40D84F8-DD67-43DF-BCFA-B847C0482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(C) Empirický výzkum na FSpS MU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3A393E9-103D-4944-A761-99257683B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1" y="1084881"/>
            <a:ext cx="11643680" cy="54786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b="1" dirty="0"/>
              <a:t>Zastřešující projekt </a:t>
            </a:r>
            <a:r>
              <a:rPr lang="cs-CZ" altLang="cs-CZ" b="1" dirty="0">
                <a:solidFill>
                  <a:srgbClr val="F01928"/>
                </a:solidFill>
              </a:rPr>
              <a:t>Profesní gradace sportovních pedagogů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b="1" dirty="0"/>
              <a:t>Období řešení</a:t>
            </a:r>
            <a:r>
              <a:rPr lang="cs-CZ" altLang="cs-CZ" dirty="0"/>
              <a:t>: 2019–2023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b="1" dirty="0"/>
              <a:t>Termín</a:t>
            </a:r>
            <a:r>
              <a:rPr lang="cs-CZ" altLang="cs-CZ" dirty="0"/>
              <a:t> </a:t>
            </a:r>
            <a:r>
              <a:rPr lang="cs-CZ" altLang="cs-CZ" b="1" dirty="0">
                <a:solidFill>
                  <a:srgbClr val="0000DC"/>
                </a:solidFill>
              </a:rPr>
              <a:t>sportovní pedagog </a:t>
            </a:r>
            <a:r>
              <a:rPr lang="cs-CZ" altLang="cs-CZ" dirty="0"/>
              <a:t>= rozsáhlé spektrum sociálních, pomáhajících a pedagogických profesí, které odborně zabezpečují edukaci v oblasti soutěžního, rekreačního a školního sportu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b="1" dirty="0"/>
              <a:t>Konkrétně</a:t>
            </a:r>
            <a:r>
              <a:rPr lang="cs-CZ" altLang="cs-CZ" dirty="0"/>
              <a:t>: sportovní trenér, učitel tělesné výchovy, animátor sportovních aktivit, instruktor, cvičitel, lektor, …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b="1" dirty="0"/>
              <a:t>Cíl</a:t>
            </a:r>
            <a:r>
              <a:rPr lang="cs-CZ" altLang="cs-CZ" dirty="0"/>
              <a:t>: zjištění okolností a průběhu profesní gradace sportovních pedagogů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b="1" dirty="0"/>
              <a:t>Konkretizace cíle </a:t>
            </a:r>
            <a:r>
              <a:rPr lang="cs-CZ" altLang="cs-CZ" dirty="0"/>
              <a:t>– vzhledem k: zvolené profesní skupině, genderu, typu instituce, sportu, profesní dráze, typu vzdělávání, …</a:t>
            </a:r>
          </a:p>
        </p:txBody>
      </p:sp>
    </p:spTree>
    <p:extLst>
      <p:ext uri="{BB962C8B-B14F-4D97-AF65-F5344CB8AC3E}">
        <p14:creationId xmlns:p14="http://schemas.microsoft.com/office/powerpoint/2010/main" val="2810891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7601D4C-81EE-4AB0-B540-FFAE30F35A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AFCDD78-5F16-4AE0-AF5A-3B004D9F7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Profesní gradace sportovních pedagogů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BDD0F23-EABE-4F15-AB80-C86F22C3D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953146"/>
            <a:ext cx="11488698" cy="5191931"/>
          </a:xfrm>
        </p:spPr>
        <p:txBody>
          <a:bodyPr/>
          <a:lstStyle/>
          <a:p>
            <a:pPr marL="0" indent="0">
              <a:lnSpc>
                <a:spcPct val="100000"/>
              </a:lnSpc>
              <a:buFontTx/>
              <a:buNone/>
            </a:pPr>
            <a:r>
              <a:rPr lang="cs-CZ" altLang="cs-CZ" b="1" dirty="0"/>
              <a:t>Hlavní výzkumné otázky: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altLang="cs-CZ" dirty="0"/>
              <a:t>Které klíčové </a:t>
            </a:r>
            <a:r>
              <a:rPr lang="cs-CZ" altLang="cs-CZ" b="1" dirty="0">
                <a:solidFill>
                  <a:srgbClr val="0000DC"/>
                </a:solidFill>
              </a:rPr>
              <a:t>okolnosti</a:t>
            </a:r>
            <a:r>
              <a:rPr lang="cs-CZ" altLang="cs-CZ" dirty="0"/>
              <a:t> ovlivnily rozhodnutí stát se sportovním pedagogem?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altLang="cs-CZ" dirty="0"/>
              <a:t>Jakým způsobem probíhalo – probíhá jejich </a:t>
            </a:r>
            <a:r>
              <a:rPr lang="cs-CZ" altLang="cs-CZ" b="1" dirty="0">
                <a:solidFill>
                  <a:srgbClr val="0000DC"/>
                </a:solidFill>
              </a:rPr>
              <a:t>formální vzdělávání</a:t>
            </a:r>
            <a:r>
              <a:rPr lang="cs-CZ" altLang="cs-CZ" dirty="0"/>
              <a:t>?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altLang="cs-CZ" dirty="0"/>
              <a:t>Jakým způsobem probíhalo – probíhá jejich </a:t>
            </a:r>
            <a:r>
              <a:rPr lang="cs-CZ" altLang="cs-CZ" b="1" dirty="0">
                <a:solidFill>
                  <a:srgbClr val="0000DC"/>
                </a:solidFill>
              </a:rPr>
              <a:t>neformální vzdělávání</a:t>
            </a:r>
            <a:r>
              <a:rPr lang="cs-CZ" altLang="cs-CZ" dirty="0"/>
              <a:t>?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altLang="cs-CZ" dirty="0"/>
              <a:t>Jaké </a:t>
            </a:r>
            <a:r>
              <a:rPr lang="cs-CZ" altLang="cs-CZ" b="1" dirty="0">
                <a:solidFill>
                  <a:srgbClr val="0000DC"/>
                </a:solidFill>
              </a:rPr>
              <a:t>požadavky</a:t>
            </a:r>
            <a:r>
              <a:rPr lang="cs-CZ" altLang="cs-CZ" b="1" dirty="0">
                <a:solidFill>
                  <a:srgbClr val="FF6600"/>
                </a:solidFill>
              </a:rPr>
              <a:t> </a:t>
            </a:r>
            <a:r>
              <a:rPr lang="cs-CZ" altLang="cs-CZ" dirty="0"/>
              <a:t>kladou </a:t>
            </a:r>
            <a:r>
              <a:rPr lang="cs-CZ" altLang="cs-CZ" b="1" dirty="0">
                <a:solidFill>
                  <a:srgbClr val="0000DC"/>
                </a:solidFill>
              </a:rPr>
              <a:t>na formální vzdělávání</a:t>
            </a:r>
            <a:r>
              <a:rPr lang="cs-CZ" altLang="cs-CZ" dirty="0"/>
              <a:t>?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altLang="cs-CZ" dirty="0"/>
              <a:t>Co sportovní pedagogové </a:t>
            </a:r>
            <a:r>
              <a:rPr lang="cs-CZ" altLang="cs-CZ" b="1" dirty="0">
                <a:solidFill>
                  <a:srgbClr val="0000DC"/>
                </a:solidFill>
              </a:rPr>
              <a:t>očekávají od neformálního vzdělávání</a:t>
            </a:r>
            <a:r>
              <a:rPr lang="cs-CZ" altLang="cs-CZ" dirty="0"/>
              <a:t>?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altLang="cs-CZ" dirty="0"/>
              <a:t>Jakou roli v procesu profesionalizace sehrává </a:t>
            </a:r>
            <a:r>
              <a:rPr lang="cs-CZ" altLang="cs-CZ" b="1" dirty="0">
                <a:solidFill>
                  <a:srgbClr val="0000DC"/>
                </a:solidFill>
              </a:rPr>
              <a:t>reflektovaná praxe</a:t>
            </a:r>
            <a:r>
              <a:rPr lang="cs-CZ" altLang="cs-CZ" dirty="0"/>
              <a:t>?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altLang="cs-CZ" dirty="0"/>
              <a:t>Jakým způsobem se uskutečňuje </a:t>
            </a:r>
            <a:r>
              <a:rPr lang="cs-CZ" altLang="cs-CZ" b="1" dirty="0" err="1">
                <a:solidFill>
                  <a:srgbClr val="0000DC"/>
                </a:solidFill>
              </a:rPr>
              <a:t>mentoring</a:t>
            </a:r>
            <a:r>
              <a:rPr lang="cs-CZ" altLang="cs-CZ" b="1" dirty="0">
                <a:solidFill>
                  <a:srgbClr val="FF6600"/>
                </a:solidFill>
              </a:rPr>
              <a:t> </a:t>
            </a:r>
            <a:r>
              <a:rPr lang="cs-CZ" altLang="cs-CZ" dirty="0"/>
              <a:t>v rámci profesního rozvoje (nejen) začínajících sportovních pedagogů?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altLang="cs-CZ" dirty="0"/>
              <a:t>Jak se sportovní pedagogové </a:t>
            </a:r>
            <a:r>
              <a:rPr lang="cs-CZ" altLang="cs-CZ" b="1" dirty="0">
                <a:solidFill>
                  <a:srgbClr val="F01928"/>
                </a:solidFill>
              </a:rPr>
              <a:t>učí</a:t>
            </a:r>
            <a:r>
              <a:rPr lang="cs-CZ" altLang="cs-CZ" dirty="0"/>
              <a:t>?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altLang="cs-CZ" dirty="0"/>
              <a:t>Jaké jsou podstatné charakteristiky jejich </a:t>
            </a:r>
            <a:r>
              <a:rPr lang="cs-CZ" altLang="cs-CZ" b="1" dirty="0">
                <a:solidFill>
                  <a:srgbClr val="F01928"/>
                </a:solidFill>
              </a:rPr>
              <a:t>expertního výkonu</a:t>
            </a:r>
            <a:r>
              <a:rPr lang="cs-CZ" altLang="cs-CZ" dirty="0"/>
              <a:t>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3496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E06C99E-F62C-43C6-AEDB-8030CC1663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B115AF2-487B-402E-BF24-A53290DED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784" y="636262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Profesní gradace sportovních pedagogů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EE5E01D-D02A-444E-A31A-5E7BE9CE8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762" y="1317356"/>
            <a:ext cx="11174949" cy="49043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3200" b="1" dirty="0"/>
              <a:t>obecná </a:t>
            </a:r>
            <a:r>
              <a:rPr lang="cs-CZ" altLang="cs-CZ" sz="3200" b="1" dirty="0">
                <a:solidFill>
                  <a:srgbClr val="F01928"/>
                </a:solidFill>
              </a:rPr>
              <a:t>východiska</a:t>
            </a:r>
            <a:r>
              <a:rPr lang="cs-CZ" altLang="cs-CZ" sz="3200" b="1" dirty="0"/>
              <a:t>: </a:t>
            </a:r>
            <a:r>
              <a:rPr lang="cs-CZ" altLang="cs-CZ" sz="3200" b="1" dirty="0">
                <a:solidFill>
                  <a:srgbClr val="0000DC"/>
                </a:solidFill>
              </a:rPr>
              <a:t>historie</a:t>
            </a:r>
            <a:r>
              <a:rPr lang="cs-CZ" altLang="cs-CZ" sz="3200" dirty="0"/>
              <a:t>, </a:t>
            </a:r>
            <a:r>
              <a:rPr lang="cs-CZ" altLang="cs-CZ" sz="3200" b="1" dirty="0"/>
              <a:t>filozofie</a:t>
            </a:r>
            <a:r>
              <a:rPr lang="cs-CZ" altLang="cs-CZ" sz="3200" dirty="0"/>
              <a:t>, </a:t>
            </a:r>
            <a:r>
              <a:rPr lang="cs-CZ" altLang="cs-CZ" sz="3200" b="1" dirty="0">
                <a:solidFill>
                  <a:srgbClr val="0000DC"/>
                </a:solidFill>
              </a:rPr>
              <a:t>sociologie</a:t>
            </a:r>
            <a:r>
              <a:rPr lang="cs-CZ" altLang="cs-CZ" sz="3200" dirty="0"/>
              <a:t>, </a:t>
            </a:r>
            <a:r>
              <a:rPr lang="cs-CZ" altLang="cs-CZ" sz="3200" b="1" dirty="0">
                <a:solidFill>
                  <a:srgbClr val="0000DC"/>
                </a:solidFill>
              </a:rPr>
              <a:t>psychologie</a:t>
            </a:r>
            <a:r>
              <a:rPr lang="cs-CZ" altLang="cs-CZ" sz="3200" dirty="0"/>
              <a:t>, </a:t>
            </a:r>
            <a:r>
              <a:rPr lang="cs-CZ" altLang="cs-CZ" sz="3200" b="1" dirty="0"/>
              <a:t>pedagogika, </a:t>
            </a:r>
            <a:r>
              <a:rPr lang="cs-CZ" altLang="cs-CZ" sz="3200" b="1" dirty="0" err="1">
                <a:solidFill>
                  <a:srgbClr val="0000DC"/>
                </a:solidFill>
              </a:rPr>
              <a:t>pedeutologie</a:t>
            </a:r>
            <a:r>
              <a:rPr lang="cs-CZ" altLang="cs-CZ" sz="3200" dirty="0"/>
              <a:t>, didaktiky, andragogika, genderová studia, </a:t>
            </a:r>
            <a:r>
              <a:rPr lang="cs-CZ" altLang="cs-CZ" sz="3200" b="1" dirty="0">
                <a:solidFill>
                  <a:srgbClr val="0000DC"/>
                </a:solidFill>
              </a:rPr>
              <a:t>kinantropologie</a:t>
            </a:r>
            <a:r>
              <a:rPr lang="cs-CZ" altLang="cs-CZ" sz="3200" dirty="0"/>
              <a:t>, </a:t>
            </a:r>
            <a:br>
              <a:rPr lang="cs-CZ" altLang="cs-CZ" sz="3200" dirty="0"/>
            </a:br>
            <a:r>
              <a:rPr lang="cs-CZ" altLang="cs-CZ" sz="3200" b="1" dirty="0">
                <a:solidFill>
                  <a:srgbClr val="0000DC"/>
                </a:solidFill>
              </a:rPr>
              <a:t>vědy o sportu</a:t>
            </a:r>
            <a:r>
              <a:rPr lang="cs-CZ" altLang="cs-CZ" sz="3200" dirty="0"/>
              <a:t>, pedagogika sportu, …</a:t>
            </a:r>
          </a:p>
          <a:p>
            <a:pPr>
              <a:lnSpc>
                <a:spcPct val="100000"/>
              </a:lnSpc>
            </a:pPr>
            <a:r>
              <a:rPr lang="cs-CZ" altLang="cs-CZ" sz="3200" b="1" dirty="0"/>
              <a:t>smíšený </a:t>
            </a:r>
            <a:r>
              <a:rPr lang="cs-CZ" altLang="cs-CZ" sz="3200" dirty="0"/>
              <a:t>výzkumný design</a:t>
            </a:r>
          </a:p>
          <a:p>
            <a:pPr>
              <a:lnSpc>
                <a:spcPct val="100000"/>
              </a:lnSpc>
            </a:pPr>
            <a:r>
              <a:rPr lang="cs-CZ" altLang="cs-CZ" sz="3200" dirty="0"/>
              <a:t>kvantitativní a kvalitativní </a:t>
            </a:r>
            <a:r>
              <a:rPr lang="cs-CZ" altLang="cs-CZ" sz="3200" b="1" dirty="0"/>
              <a:t>metody </a:t>
            </a:r>
            <a:r>
              <a:rPr lang="cs-CZ" altLang="cs-CZ" sz="3200" dirty="0"/>
              <a:t>sociálního výzkumu</a:t>
            </a:r>
          </a:p>
          <a:p>
            <a:pPr>
              <a:lnSpc>
                <a:spcPct val="100000"/>
              </a:lnSpc>
            </a:pPr>
            <a:r>
              <a:rPr lang="cs-CZ" altLang="cs-CZ" sz="3200" b="1" dirty="0"/>
              <a:t>účastníci </a:t>
            </a:r>
            <a:r>
              <a:rPr lang="cs-CZ" altLang="cs-CZ" sz="3200" dirty="0"/>
              <a:t>výzkumné studie:</a:t>
            </a:r>
            <a:br>
              <a:rPr lang="cs-CZ" altLang="cs-CZ" sz="3200" dirty="0"/>
            </a:br>
            <a:r>
              <a:rPr lang="cs-CZ" altLang="cs-CZ" sz="3200" dirty="0"/>
              <a:t>náhodní X oslovení a dostupní sportovní pedagogové – dospělí dobrovolníci způsobilí k právním úkonům</a:t>
            </a:r>
          </a:p>
          <a:p>
            <a:pPr>
              <a:lnSpc>
                <a:spcPct val="100000"/>
              </a:lnSpc>
            </a:pPr>
            <a:r>
              <a:rPr lang="cs-CZ" altLang="cs-CZ" sz="3200" b="1" dirty="0"/>
              <a:t>etika výzkumu </a:t>
            </a:r>
            <a:r>
              <a:rPr lang="cs-CZ" altLang="cs-CZ" sz="3200" dirty="0"/>
              <a:t>– schválený projekt – EKV MU</a:t>
            </a:r>
          </a:p>
        </p:txBody>
      </p:sp>
    </p:spTree>
    <p:extLst>
      <p:ext uri="{BB962C8B-B14F-4D97-AF65-F5344CB8AC3E}">
        <p14:creationId xmlns:p14="http://schemas.microsoft.com/office/powerpoint/2010/main" val="3008928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78CC76-890E-49DD-8C04-59F9B5B5BE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27F76093-E43E-4F4D-AAA6-F066099ECE46}"/>
              </a:ext>
            </a:extLst>
          </p:cNvPr>
          <p:cNvSpPr txBox="1">
            <a:spLocks/>
          </p:cNvSpPr>
          <p:nvPr/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4E081A-86BE-4026-AE7A-744C1B74246B}"/>
              </a:ext>
            </a:extLst>
          </p:cNvPr>
          <p:cNvSpPr txBox="1">
            <a:spLocks noChangeArrowheads="1"/>
          </p:cNvSpPr>
          <p:nvPr/>
        </p:nvSpPr>
        <p:spPr>
          <a:xfrm>
            <a:off x="1317355" y="274638"/>
            <a:ext cx="7594169" cy="187187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cs-CZ" kern="0" dirty="0">
                <a:solidFill>
                  <a:srgbClr val="0000DC"/>
                </a:solidFill>
              </a:rPr>
              <a:t>Výzkum sportovních trenérů </a:t>
            </a:r>
            <a:r>
              <a:rPr lang="cs-CZ" altLang="cs-CZ" kern="0" dirty="0">
                <a:solidFill>
                  <a:srgbClr val="F01928"/>
                </a:solidFill>
              </a:rPr>
              <a:t>= </a:t>
            </a:r>
            <a:br>
              <a:rPr lang="cs-CZ" altLang="cs-CZ" kern="0" dirty="0">
                <a:solidFill>
                  <a:srgbClr val="F01928"/>
                </a:solidFill>
              </a:rPr>
            </a:br>
            <a:r>
              <a:rPr lang="cs-CZ" altLang="cs-CZ" kern="0" dirty="0">
                <a:solidFill>
                  <a:srgbClr val="F01928"/>
                </a:solidFill>
              </a:rPr>
              <a:t>sociální, pomáhající </a:t>
            </a:r>
            <a:br>
              <a:rPr lang="cs-CZ" altLang="cs-CZ" kern="0" dirty="0">
                <a:solidFill>
                  <a:srgbClr val="F01928"/>
                </a:solidFill>
              </a:rPr>
            </a:br>
            <a:r>
              <a:rPr lang="cs-CZ" altLang="cs-CZ" kern="0" dirty="0">
                <a:solidFill>
                  <a:srgbClr val="F01928"/>
                </a:solidFill>
              </a:rPr>
              <a:t>a pedagogická profese</a:t>
            </a:r>
          </a:p>
        </p:txBody>
      </p:sp>
      <p:pic>
        <p:nvPicPr>
          <p:cNvPr id="6" name="Picture 5" descr="trener">
            <a:extLst>
              <a:ext uri="{FF2B5EF4-FFF2-40B4-BE49-F238E27FC236}">
                <a16:creationId xmlns:a16="http://schemas.microsoft.com/office/drawing/2014/main" id="{4878D3D1-65EF-4F97-A620-1F687699B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539" y="2181143"/>
            <a:ext cx="6338807" cy="450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095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673209-0A07-46A3-8AFC-FFAC3D2B3F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40910A2-D7EF-462F-94DB-398F824F2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9293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Profesní gradace sportovních trenérů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E8508CC-6BA2-47B9-8C83-416E74DD8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968644"/>
            <a:ext cx="11434454" cy="5511355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cs-CZ" altLang="cs-CZ" sz="3200" b="1" dirty="0">
                <a:solidFill>
                  <a:srgbClr val="0000DC"/>
                </a:solidFill>
              </a:rPr>
              <a:t>Normativní východiska – </a:t>
            </a:r>
          </a:p>
          <a:p>
            <a:pPr>
              <a:lnSpc>
                <a:spcPct val="100000"/>
              </a:lnSpc>
              <a:buNone/>
            </a:pPr>
            <a:r>
              <a:rPr lang="cs-CZ" altLang="cs-CZ" sz="3200" dirty="0"/>
              <a:t>např. </a:t>
            </a:r>
            <a:r>
              <a:rPr lang="cs-CZ" altLang="cs-CZ" sz="3200" b="1" dirty="0" err="1">
                <a:solidFill>
                  <a:srgbClr val="F01928"/>
                </a:solidFill>
              </a:rPr>
              <a:t>Pierre</a:t>
            </a:r>
            <a:r>
              <a:rPr lang="cs-CZ" altLang="cs-CZ" sz="3200" b="1" dirty="0">
                <a:solidFill>
                  <a:srgbClr val="F01928"/>
                </a:solidFill>
              </a:rPr>
              <a:t> de </a:t>
            </a:r>
            <a:r>
              <a:rPr lang="cs-CZ" altLang="cs-CZ" sz="3200" b="1" dirty="0" err="1">
                <a:solidFill>
                  <a:srgbClr val="F01928"/>
                </a:solidFill>
              </a:rPr>
              <a:t>Coubertin</a:t>
            </a:r>
            <a:r>
              <a:rPr lang="cs-CZ" altLang="cs-CZ" sz="3200" dirty="0">
                <a:solidFill>
                  <a:srgbClr val="F01928"/>
                </a:solidFill>
              </a:rPr>
              <a:t> </a:t>
            </a:r>
            <a:r>
              <a:rPr lang="cs-CZ" altLang="cs-CZ" sz="3200" dirty="0"/>
              <a:t>(1863–1937) = </a:t>
            </a:r>
          </a:p>
          <a:p>
            <a:pPr>
              <a:lnSpc>
                <a:spcPct val="100000"/>
              </a:lnSpc>
              <a:buNone/>
            </a:pPr>
            <a:r>
              <a:rPr lang="cs-CZ" altLang="cs-CZ" sz="3200" b="1" dirty="0">
                <a:solidFill>
                  <a:srgbClr val="0000DC"/>
                </a:solidFill>
              </a:rPr>
              <a:t>propojení trenérství + filozofie + pedagogiky, …</a:t>
            </a:r>
          </a:p>
          <a:p>
            <a:pPr>
              <a:lnSpc>
                <a:spcPct val="100000"/>
              </a:lnSpc>
            </a:pPr>
            <a:r>
              <a:rPr lang="cs-CZ" altLang="cs-CZ" sz="3200" b="1" dirty="0"/>
              <a:t>sport</a:t>
            </a:r>
            <a:r>
              <a:rPr lang="cs-CZ" altLang="cs-CZ" sz="3200" dirty="0"/>
              <a:t> = nejen fyziologický proces, </a:t>
            </a:r>
            <a:br>
              <a:rPr lang="cs-CZ" altLang="cs-CZ" sz="3200" dirty="0"/>
            </a:br>
            <a:r>
              <a:rPr lang="cs-CZ" altLang="cs-CZ" sz="3200" dirty="0"/>
              <a:t>ale i rozvoj </a:t>
            </a:r>
            <a:r>
              <a:rPr lang="cs-CZ" altLang="cs-CZ" sz="3200" i="1" dirty="0"/>
              <a:t>„svalů, rozumu, charakteru a vědomí“</a:t>
            </a:r>
            <a:endParaRPr lang="cs-CZ" altLang="cs-CZ" sz="3200" dirty="0"/>
          </a:p>
          <a:p>
            <a:pPr>
              <a:lnSpc>
                <a:spcPct val="100000"/>
              </a:lnSpc>
            </a:pPr>
            <a:r>
              <a:rPr lang="cs-CZ" altLang="cs-CZ" sz="3200" dirty="0"/>
              <a:t>sport = cílevědomá </a:t>
            </a:r>
            <a:r>
              <a:rPr lang="cs-CZ" altLang="cs-CZ" sz="3200" b="1" dirty="0">
                <a:solidFill>
                  <a:srgbClr val="0000DC"/>
                </a:solidFill>
              </a:rPr>
              <a:t>snaha o (sebe)zdokonalování</a:t>
            </a:r>
            <a:r>
              <a:rPr lang="cs-CZ" altLang="cs-CZ" sz="3200" dirty="0"/>
              <a:t>, </a:t>
            </a:r>
            <a:br>
              <a:rPr lang="cs-CZ" altLang="cs-CZ" sz="3200" dirty="0"/>
            </a:br>
            <a:r>
              <a:rPr lang="cs-CZ" altLang="cs-CZ" sz="3200" dirty="0"/>
              <a:t>ne pouze růst výkonu a úspěchy v soutěžích</a:t>
            </a:r>
          </a:p>
          <a:p>
            <a:pPr>
              <a:lnSpc>
                <a:spcPct val="100000"/>
              </a:lnSpc>
            </a:pPr>
            <a:r>
              <a:rPr lang="cs-CZ" altLang="cs-CZ" sz="3200" dirty="0"/>
              <a:t>sport = </a:t>
            </a:r>
            <a:r>
              <a:rPr lang="cs-CZ" altLang="cs-CZ" sz="3200" b="1" dirty="0">
                <a:solidFill>
                  <a:srgbClr val="0000DC"/>
                </a:solidFill>
              </a:rPr>
              <a:t>prostředek k dosažení dokonalosti</a:t>
            </a:r>
            <a:endParaRPr lang="cs-CZ" altLang="cs-CZ" sz="3200" dirty="0"/>
          </a:p>
          <a:p>
            <a:pPr>
              <a:lnSpc>
                <a:spcPct val="100000"/>
              </a:lnSpc>
            </a:pPr>
            <a:r>
              <a:rPr lang="cs-CZ" altLang="cs-CZ" sz="3200" dirty="0"/>
              <a:t>sport = </a:t>
            </a:r>
            <a:r>
              <a:rPr lang="cs-CZ" altLang="cs-CZ" sz="3200" b="1" dirty="0">
                <a:solidFill>
                  <a:srgbClr val="0000DC"/>
                </a:solidFill>
              </a:rPr>
              <a:t>prostředek rozvoje a kultivace sociálních vztahů</a:t>
            </a:r>
          </a:p>
          <a:p>
            <a:pPr>
              <a:lnSpc>
                <a:spcPct val="100000"/>
              </a:lnSpc>
            </a:pPr>
            <a:r>
              <a:rPr lang="cs-CZ" altLang="cs-CZ" sz="3200" b="1" dirty="0">
                <a:solidFill>
                  <a:srgbClr val="0000DC"/>
                </a:solidFill>
              </a:rPr>
              <a:t>olympismus</a:t>
            </a:r>
            <a:r>
              <a:rPr lang="cs-CZ" altLang="cs-CZ" sz="3200" b="1" dirty="0"/>
              <a:t> </a:t>
            </a:r>
            <a:r>
              <a:rPr lang="cs-CZ" altLang="cs-CZ" sz="3200" dirty="0"/>
              <a:t>– sport = prostředek přispívající k edukaci, </a:t>
            </a:r>
            <a:br>
              <a:rPr lang="cs-CZ" altLang="cs-CZ" sz="3200" dirty="0"/>
            </a:br>
            <a:r>
              <a:rPr lang="cs-CZ" altLang="cs-CZ" sz="3200" dirty="0"/>
              <a:t>k rozvoji každého jedince i sociálního života</a:t>
            </a:r>
          </a:p>
          <a:p>
            <a:pPr>
              <a:lnSpc>
                <a:spcPct val="100000"/>
              </a:lnSpc>
            </a:pPr>
            <a:endParaRPr lang="cs-CZ" sz="3200" dirty="0"/>
          </a:p>
        </p:txBody>
      </p:sp>
      <p:pic>
        <p:nvPicPr>
          <p:cNvPr id="6" name="Picture 7" descr="Img212050284">
            <a:extLst>
              <a:ext uri="{FF2B5EF4-FFF2-40B4-BE49-F238E27FC236}">
                <a16:creationId xmlns:a16="http://schemas.microsoft.com/office/drawing/2014/main" id="{463258D4-2C9A-4F5D-8A01-3B48FC5E1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388" y="968643"/>
            <a:ext cx="1983066" cy="237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24960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ácia18" id="{15825CB5-9674-964F-AC5D-3BBA441E6780}" vid="{2219899D-4335-314F-91F0-F55A9428855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muni-sport-prezentace-16x9-cz</Template>
  <TotalTime>588</TotalTime>
  <Words>2322</Words>
  <Application>Microsoft Office PowerPoint</Application>
  <PresentationFormat>Širokoúhlá obrazovka</PresentationFormat>
  <Paragraphs>226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Arial</vt:lpstr>
      <vt:lpstr>Tahoma</vt:lpstr>
      <vt:lpstr>Wingdings</vt:lpstr>
      <vt:lpstr>Prezentace_MU_CZ</vt:lpstr>
      <vt:lpstr>Pedagogika sportu (dc4903) Výzkum sportovně-pedagogických profesí</vt:lpstr>
      <vt:lpstr>Výzkum sportovně-pedagogických profesí</vt:lpstr>
      <vt:lpstr>A. Historický výzkum</vt:lpstr>
      <vt:lpstr>Typy (C) empirických výzkumů</vt:lpstr>
      <vt:lpstr>(C) Empirický výzkum na FSpS MU</vt:lpstr>
      <vt:lpstr>Profesní gradace sportovních pedagogů</vt:lpstr>
      <vt:lpstr>Profesní gradace sportovních pedagogů</vt:lpstr>
      <vt:lpstr>Prezentace aplikace PowerPoint</vt:lpstr>
      <vt:lpstr>Profesní gradace sportovních trenérů</vt:lpstr>
      <vt:lpstr>Profesní gradace sportovních trenérů</vt:lpstr>
      <vt:lpstr>Profesní gradace sportovních trenérů</vt:lpstr>
      <vt:lpstr>Výzkum sportovních trenérů – 1) vymezení</vt:lpstr>
      <vt:lpstr>Výzkum sportovních trenérů – 1) vymezení</vt:lpstr>
      <vt:lpstr>Výzkum sportovních trenérů – 1) vymezení</vt:lpstr>
      <vt:lpstr>Výzkum sportovních trenérů – 1) vymezení</vt:lpstr>
      <vt:lpstr>Výzkum sportovních trenérů – 1) vymezení</vt:lpstr>
      <vt:lpstr>Výzkum sportovních trenérů – 1) vymezení</vt:lpstr>
      <vt:lpstr>Výzkum sportovních trenérů – 1) vymezení</vt:lpstr>
      <vt:lpstr>Výzkum sportovních trenérů – 1) vymezení</vt:lpstr>
      <vt:lpstr>Výzkum sportovních trenérů – 1) vymezení</vt:lpstr>
      <vt:lpstr>Výzkum sportovních trenérů – 1) vymezení</vt:lpstr>
      <vt:lpstr>Výzkum sportovních trenérů – 2) vzdělávání</vt:lpstr>
      <vt:lpstr>Výzkum sportovních trenérů – 2) vzdělávání</vt:lpstr>
      <vt:lpstr>Výzkum sportovních trenérů – 2) vzdělávání</vt:lpstr>
      <vt:lpstr>Výzkum sportovních trenérů – 2) vzdělávání</vt:lpstr>
      <vt:lpstr>Výzkum sportovních trenérů – 2) vzdělávání</vt:lpstr>
      <vt:lpstr>Výzkum sportovních trenérů – 2) vzdělávání</vt:lpstr>
      <vt:lpstr>Výzkum sportovních trenérů – 2) vzdělávání</vt:lpstr>
      <vt:lpstr>Výzkum sportovních trenérů – dílčí shrnutí</vt:lpstr>
      <vt:lpstr>Výzkum sportovních trenérů – dílčí shrnutí</vt:lpstr>
      <vt:lpstr>Výzkum sportovních trenérů – dílčí shrnutí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Vladimír Jůva</dc:creator>
  <cp:lastModifiedBy>Vladimír Jůva</cp:lastModifiedBy>
  <cp:revision>42</cp:revision>
  <cp:lastPrinted>1601-01-01T00:00:00Z</cp:lastPrinted>
  <dcterms:created xsi:type="dcterms:W3CDTF">2020-10-05T06:18:46Z</dcterms:created>
  <dcterms:modified xsi:type="dcterms:W3CDTF">2023-09-12T13:03:24Z</dcterms:modified>
</cp:coreProperties>
</file>