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421" r:id="rId2"/>
    <p:sldId id="423" r:id="rId3"/>
    <p:sldId id="422" r:id="rId4"/>
    <p:sldId id="278" r:id="rId5"/>
    <p:sldId id="281" r:id="rId6"/>
    <p:sldId id="288" r:id="rId7"/>
    <p:sldId id="279" r:id="rId8"/>
    <p:sldId id="283" r:id="rId9"/>
    <p:sldId id="284" r:id="rId10"/>
    <p:sldId id="285" r:id="rId11"/>
    <p:sldId id="286" r:id="rId12"/>
    <p:sldId id="261" r:id="rId13"/>
    <p:sldId id="424" r:id="rId14"/>
    <p:sldId id="280" r:id="rId15"/>
    <p:sldId id="290" r:id="rId16"/>
    <p:sldId id="256" r:id="rId17"/>
    <p:sldId id="407" r:id="rId18"/>
    <p:sldId id="408" r:id="rId19"/>
    <p:sldId id="305" r:id="rId20"/>
    <p:sldId id="420" r:id="rId21"/>
    <p:sldId id="427" r:id="rId22"/>
    <p:sldId id="426" r:id="rId23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599" autoAdjust="0"/>
  </p:normalViewPr>
  <p:slideViewPr>
    <p:cSldViewPr>
      <p:cViewPr varScale="1">
        <p:scale>
          <a:sx n="72" d="100"/>
          <a:sy n="72" d="100"/>
        </p:scale>
        <p:origin x="576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0914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01852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31093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56554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92844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6612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21116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40153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0595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10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33737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7639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01.11.2023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5400" b="1" dirty="0"/>
              <a:t>Reakce na ohrožení</a:t>
            </a:r>
            <a:endParaRPr lang="cs-CZ" b="1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C2DCAB3-BD4D-A475-31BE-3F54DE6EE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/>
          <a:p>
            <a:pPr algn="r"/>
            <a:r>
              <a:rPr lang="cs-CZ" dirty="0"/>
              <a:t>Radek Šíp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8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b="1" dirty="0"/>
              <a:t>Pól </a:t>
            </a:r>
            <a:r>
              <a:rPr lang="cs-CZ" sz="4400" b="1" dirty="0">
                <a:solidFill>
                  <a:srgbClr val="FFC000"/>
                </a:solidFill>
              </a:rPr>
              <a:t>chování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A1E16C8-74FC-73FE-580B-88554D97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764" y="3099445"/>
            <a:ext cx="4150196" cy="280831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Hyperaktivita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Neúčelné a stereotypní chování (mechanické)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Snaha nabýt kontrolu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Nepřítomnost emocí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Úsporná nebo žádná mluva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Tělesné stažení, napětí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Hrozba impulzivní reakce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Paničtí lidé, sportovci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Práce s vychýlením k chování:</a:t>
            </a:r>
          </a:p>
          <a:p>
            <a:r>
              <a:rPr lang="cs-CZ" sz="2200" b="1" dirty="0"/>
              <a:t>Nezastavovat  a nebránit v chování</a:t>
            </a:r>
          </a:p>
          <a:p>
            <a:r>
              <a:rPr lang="cs-CZ" sz="2200" b="1" dirty="0"/>
              <a:t>Kopírovat chování druhého, připojit se k aktivitě</a:t>
            </a:r>
          </a:p>
          <a:p>
            <a:r>
              <a:rPr lang="cs-CZ" sz="2200" b="1" dirty="0"/>
              <a:t>Pomalu převádět pozornost k myšlení a pocitům</a:t>
            </a:r>
          </a:p>
          <a:p>
            <a:r>
              <a:rPr lang="cs-CZ" sz="2200" b="1" dirty="0"/>
              <a:t>Být připraven na </a:t>
            </a:r>
            <a:r>
              <a:rPr lang="cs-CZ" sz="2200" b="1" dirty="0" err="1"/>
              <a:t>překlik</a:t>
            </a:r>
            <a:r>
              <a:rPr lang="cs-CZ" sz="2200" b="1" dirty="0"/>
              <a:t>, zkrat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972598" cy="1020762"/>
          </a:xfrm>
        </p:spPr>
        <p:txBody>
          <a:bodyPr rtlCol="0">
            <a:normAutofit/>
          </a:bodyPr>
          <a:lstStyle/>
          <a:p>
            <a:pPr rtl="0"/>
            <a:r>
              <a:rPr lang="cs-CZ" sz="4400" b="1" dirty="0"/>
              <a:t>Reakce na akutní stres - šok</a:t>
            </a:r>
          </a:p>
        </p:txBody>
      </p: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3A4483B0-E083-4C52-5ABA-42B9E37BAB90}"/>
              </a:ext>
            </a:extLst>
          </p:cNvPr>
          <p:cNvSpPr/>
          <p:nvPr/>
        </p:nvSpPr>
        <p:spPr>
          <a:xfrm>
            <a:off x="4294212" y="2696915"/>
            <a:ext cx="3113574" cy="268411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17F8104A-CDD0-5267-CDBC-51CBC5523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919" y="2149451"/>
            <a:ext cx="1440160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Myšlení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D7AC5B09-1391-4292-3FEB-198DF7C3A2DE}"/>
              </a:ext>
            </a:extLst>
          </p:cNvPr>
          <p:cNvSpPr txBox="1">
            <a:spLocks/>
          </p:cNvSpPr>
          <p:nvPr/>
        </p:nvSpPr>
        <p:spPr>
          <a:xfrm>
            <a:off x="6687708" y="5417653"/>
            <a:ext cx="14401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FFC000"/>
                </a:solidFill>
              </a:rPr>
              <a:t>Chování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4AF4123-C3B6-37B0-C43A-795099860210}"/>
              </a:ext>
            </a:extLst>
          </p:cNvPr>
          <p:cNvSpPr txBox="1">
            <a:spLocks/>
          </p:cNvSpPr>
          <p:nvPr/>
        </p:nvSpPr>
        <p:spPr>
          <a:xfrm>
            <a:off x="3392572" y="5381030"/>
            <a:ext cx="14401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FF0000"/>
                </a:solidFill>
              </a:rPr>
              <a:t>Emoce</a:t>
            </a:r>
            <a:endParaRPr lang="cs-CZ" dirty="0"/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DCE2488F-3989-0514-8EE6-F410950A420A}"/>
              </a:ext>
            </a:extLst>
          </p:cNvPr>
          <p:cNvSpPr txBox="1">
            <a:spLocks/>
          </p:cNvSpPr>
          <p:nvPr/>
        </p:nvSpPr>
        <p:spPr>
          <a:xfrm>
            <a:off x="6480411" y="2513113"/>
            <a:ext cx="2782354" cy="483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000" b="1" dirty="0"/>
              <a:t>Kouskovat + malý úkol</a:t>
            </a:r>
            <a:endParaRPr lang="cs-CZ" sz="1800" dirty="0"/>
          </a:p>
        </p:txBody>
      </p:sp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EB41B020-738C-D2B0-CF51-719EBB1CB84A}"/>
              </a:ext>
            </a:extLst>
          </p:cNvPr>
          <p:cNvSpPr txBox="1">
            <a:spLocks/>
          </p:cNvSpPr>
          <p:nvPr/>
        </p:nvSpPr>
        <p:spPr>
          <a:xfrm>
            <a:off x="7102524" y="5957788"/>
            <a:ext cx="3600400" cy="483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000" b="1" dirty="0"/>
              <a:t>Připojit se a mluvit na člověka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FCBF2-F35A-74B3-E938-DCB7CEE45DDD}"/>
              </a:ext>
            </a:extLst>
          </p:cNvPr>
          <p:cNvSpPr txBox="1">
            <a:spLocks/>
          </p:cNvSpPr>
          <p:nvPr/>
        </p:nvSpPr>
        <p:spPr>
          <a:xfrm>
            <a:off x="3255148" y="5928494"/>
            <a:ext cx="2609518" cy="483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000" b="1" dirty="0" err="1"/>
              <a:t>Vbourat</a:t>
            </a:r>
            <a:r>
              <a:rPr lang="cs-CZ" sz="2000" b="1" dirty="0"/>
              <a:t> se do tunelu, dát prostor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775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dirty="0"/>
              <a:t>Práce s dechem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FF9759-7F53-FB0B-A89C-FC8517CA6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B050"/>
                </a:solidFill>
              </a:rPr>
              <a:t>Dýchání do čtverce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6975039-953E-DC80-29DC-7582F9A83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7643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„Lyžař“</a:t>
            </a:r>
          </a:p>
          <a:p>
            <a:endParaRPr lang="cs-CZ" sz="36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19900" dirty="0">
                <a:solidFill>
                  <a:schemeClr val="accent1"/>
                </a:solidFill>
                <a:latin typeface="+mj-lt"/>
              </a:rPr>
              <a:t>1</a:t>
            </a:r>
          </a:p>
        </p:txBody>
      </p:sp>
      <p:sp>
        <p:nvSpPr>
          <p:cNvPr id="4" name="Vývojový diagram: alternativní postup 3">
            <a:extLst>
              <a:ext uri="{FF2B5EF4-FFF2-40B4-BE49-F238E27FC236}">
                <a16:creationId xmlns:a16="http://schemas.microsoft.com/office/drawing/2014/main" id="{D78AE58E-E4AD-4533-EA9C-1D080F6AC6B2}"/>
              </a:ext>
            </a:extLst>
          </p:cNvPr>
          <p:cNvSpPr/>
          <p:nvPr/>
        </p:nvSpPr>
        <p:spPr>
          <a:xfrm>
            <a:off x="981844" y="2994874"/>
            <a:ext cx="1584176" cy="864096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 dirty="0">
              <a:solidFill>
                <a:srgbClr val="92D05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2743C85-DCD3-3A57-DB0E-80F3560D99AB}"/>
              </a:ext>
            </a:extLst>
          </p:cNvPr>
          <p:cNvSpPr txBox="1"/>
          <p:nvPr/>
        </p:nvSpPr>
        <p:spPr>
          <a:xfrm>
            <a:off x="1217761" y="3196214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Nádech</a:t>
            </a:r>
          </a:p>
        </p:txBody>
      </p:sp>
      <p:sp>
        <p:nvSpPr>
          <p:cNvPr id="6" name="Vývojový diagram: alternativní postup 5">
            <a:extLst>
              <a:ext uri="{FF2B5EF4-FFF2-40B4-BE49-F238E27FC236}">
                <a16:creationId xmlns:a16="http://schemas.microsoft.com/office/drawing/2014/main" id="{9DEDCE99-513A-CD68-95C9-73039E4613CB}"/>
              </a:ext>
            </a:extLst>
          </p:cNvPr>
          <p:cNvSpPr/>
          <p:nvPr/>
        </p:nvSpPr>
        <p:spPr>
          <a:xfrm>
            <a:off x="4247741" y="2983536"/>
            <a:ext cx="1584176" cy="864096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 dirty="0">
              <a:solidFill>
                <a:srgbClr val="92D05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061DCCB-4BBB-37EB-D910-01581D8842EF}"/>
              </a:ext>
            </a:extLst>
          </p:cNvPr>
          <p:cNvSpPr txBox="1"/>
          <p:nvPr/>
        </p:nvSpPr>
        <p:spPr>
          <a:xfrm>
            <a:off x="4483658" y="3184876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Zádrž</a:t>
            </a:r>
          </a:p>
        </p:txBody>
      </p:sp>
      <p:sp>
        <p:nvSpPr>
          <p:cNvPr id="10" name="Vývojový diagram: alternativní postup 9">
            <a:extLst>
              <a:ext uri="{FF2B5EF4-FFF2-40B4-BE49-F238E27FC236}">
                <a16:creationId xmlns:a16="http://schemas.microsoft.com/office/drawing/2014/main" id="{3945D5C3-7A97-FABE-4F55-A4E0D6D42BD7}"/>
              </a:ext>
            </a:extLst>
          </p:cNvPr>
          <p:cNvSpPr/>
          <p:nvPr/>
        </p:nvSpPr>
        <p:spPr>
          <a:xfrm>
            <a:off x="4247741" y="5068044"/>
            <a:ext cx="1584176" cy="864096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 dirty="0">
              <a:solidFill>
                <a:srgbClr val="92D05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C205E87-9AF5-2CE4-96E3-433776445298}"/>
              </a:ext>
            </a:extLst>
          </p:cNvPr>
          <p:cNvSpPr txBox="1"/>
          <p:nvPr/>
        </p:nvSpPr>
        <p:spPr>
          <a:xfrm>
            <a:off x="4483658" y="5269384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Výdech</a:t>
            </a:r>
          </a:p>
        </p:txBody>
      </p:sp>
      <p:sp>
        <p:nvSpPr>
          <p:cNvPr id="12" name="Vývojový diagram: alternativní postup 11">
            <a:extLst>
              <a:ext uri="{FF2B5EF4-FFF2-40B4-BE49-F238E27FC236}">
                <a16:creationId xmlns:a16="http://schemas.microsoft.com/office/drawing/2014/main" id="{199D5860-5E0E-D0A9-DFCE-21B04C84F921}"/>
              </a:ext>
            </a:extLst>
          </p:cNvPr>
          <p:cNvSpPr/>
          <p:nvPr/>
        </p:nvSpPr>
        <p:spPr>
          <a:xfrm>
            <a:off x="989466" y="5065571"/>
            <a:ext cx="1584176" cy="864096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 dirty="0">
              <a:solidFill>
                <a:srgbClr val="92D05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6A8726C-5D1A-7684-75E3-F5B1EA2DD14E}"/>
              </a:ext>
            </a:extLst>
          </p:cNvPr>
          <p:cNvSpPr txBox="1"/>
          <p:nvPr/>
        </p:nvSpPr>
        <p:spPr>
          <a:xfrm>
            <a:off x="1225383" y="5266911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Zádrž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A1C1D64-CFD4-6EFF-1232-156ED8877A64}"/>
              </a:ext>
            </a:extLst>
          </p:cNvPr>
          <p:cNvCxnSpPr>
            <a:endCxn id="6" idx="1"/>
          </p:cNvCxnSpPr>
          <p:nvPr/>
        </p:nvCxnSpPr>
        <p:spPr>
          <a:xfrm flipV="1">
            <a:off x="2573642" y="3415584"/>
            <a:ext cx="1674099" cy="13416"/>
          </a:xfrm>
          <a:prstGeom prst="straightConnector1">
            <a:avLst/>
          </a:prstGeom>
          <a:ln w="571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3CAD89C1-61B4-E08F-D7F7-8B2A06D136D8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2553356" y="5494070"/>
            <a:ext cx="1694385" cy="6022"/>
          </a:xfrm>
          <a:prstGeom prst="straightConnector1">
            <a:avLst/>
          </a:prstGeom>
          <a:ln w="571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F6691F1F-4E88-5BE5-3A36-C9C76F05AADB}"/>
              </a:ext>
            </a:extLst>
          </p:cNvPr>
          <p:cNvCxnSpPr>
            <a:cxnSpLocks/>
          </p:cNvCxnSpPr>
          <p:nvPr/>
        </p:nvCxnSpPr>
        <p:spPr>
          <a:xfrm>
            <a:off x="5039829" y="3847632"/>
            <a:ext cx="0" cy="1308424"/>
          </a:xfrm>
          <a:prstGeom prst="straightConnector1">
            <a:avLst/>
          </a:prstGeom>
          <a:ln w="571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D5F8654B-DD97-8949-9AF0-97ADAA1ED56D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1773932" y="3858970"/>
            <a:ext cx="0" cy="1206601"/>
          </a:xfrm>
          <a:prstGeom prst="straightConnector1">
            <a:avLst/>
          </a:prstGeom>
          <a:ln w="571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BB8C7688-086B-0641-872F-3D48EA756FA2}"/>
              </a:ext>
            </a:extLst>
          </p:cNvPr>
          <p:cNvSpPr txBox="1"/>
          <p:nvPr/>
        </p:nvSpPr>
        <p:spPr>
          <a:xfrm>
            <a:off x="3088596" y="2822922"/>
            <a:ext cx="52610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800" b="1" dirty="0"/>
              <a:t>4s</a:t>
            </a:r>
            <a:endParaRPr lang="cs-CZ" sz="2400" b="1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576A745-F2F9-6966-3D04-7524AC8B9D63}"/>
              </a:ext>
            </a:extLst>
          </p:cNvPr>
          <p:cNvSpPr txBox="1"/>
          <p:nvPr/>
        </p:nvSpPr>
        <p:spPr>
          <a:xfrm>
            <a:off x="5054293" y="4146514"/>
            <a:ext cx="52610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800" b="1" dirty="0"/>
              <a:t>4s</a:t>
            </a:r>
            <a:endParaRPr lang="cs-CZ" sz="2400" b="1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18B9F459-A824-7063-4752-967DD13DDFFD}"/>
              </a:ext>
            </a:extLst>
          </p:cNvPr>
          <p:cNvSpPr txBox="1"/>
          <p:nvPr/>
        </p:nvSpPr>
        <p:spPr>
          <a:xfrm>
            <a:off x="3187790" y="5470133"/>
            <a:ext cx="52610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800" b="1" dirty="0"/>
              <a:t>4s</a:t>
            </a:r>
            <a:endParaRPr lang="cs-CZ" sz="2400" b="1" dirty="0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1D74DA7-3587-E555-A08E-806BF68FFDA0}"/>
              </a:ext>
            </a:extLst>
          </p:cNvPr>
          <p:cNvSpPr txBox="1"/>
          <p:nvPr/>
        </p:nvSpPr>
        <p:spPr>
          <a:xfrm>
            <a:off x="1165581" y="4280640"/>
            <a:ext cx="52610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800" b="1" dirty="0"/>
              <a:t>4s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1C6C8-A547-58D5-7CC8-A7CBEE92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Práce s tělem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BC781-2C5A-D62E-A393-30BCE05297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4" y="1905000"/>
            <a:ext cx="9972598" cy="4267200"/>
          </a:xfrm>
        </p:spPr>
        <p:txBody>
          <a:bodyPr>
            <a:normAutofit/>
          </a:bodyPr>
          <a:lstStyle/>
          <a:p>
            <a:r>
              <a:rPr lang="cs-CZ" sz="2800" b="1" dirty="0"/>
              <a:t>Orientace pozornosti</a:t>
            </a:r>
          </a:p>
          <a:p>
            <a:r>
              <a:rPr lang="cs-CZ" sz="2800" b="1" dirty="0"/>
              <a:t>Zrak (Co všechno vidíte? Jaké to má barvy?)</a:t>
            </a:r>
          </a:p>
          <a:p>
            <a:r>
              <a:rPr lang="cs-CZ" sz="2800" b="1" dirty="0"/>
              <a:t>Sluch (Který je nejvzdálenější zvuk co slyšíte? Co nejbližší? Co je mezi tím?)</a:t>
            </a:r>
          </a:p>
          <a:p>
            <a:pPr algn="just"/>
            <a:r>
              <a:rPr lang="cs-CZ" sz="2800" b="1" dirty="0"/>
              <a:t>Hmat (Pojďte se postavit fakt pevně, kde se Vám zadek dotýká židle?)</a:t>
            </a:r>
          </a:p>
        </p:txBody>
      </p:sp>
    </p:spTree>
    <p:extLst>
      <p:ext uri="{BB962C8B-B14F-4D97-AF65-F5344CB8AC3E}">
        <p14:creationId xmlns:p14="http://schemas.microsoft.com/office/powerpoint/2010/main" val="5952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b="1" dirty="0"/>
              <a:t>Problematika PTSD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A1E16C8-74FC-73FE-580B-88554D97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9756" y="1772816"/>
            <a:ext cx="4392488" cy="366672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FF0000"/>
                </a:solidFill>
              </a:rPr>
              <a:t>A) ŠOKOVÁ REAKCE                                                  </a:t>
            </a:r>
            <a:r>
              <a:rPr lang="cs-CZ" sz="1800" b="1" dirty="0"/>
              <a:t>(až do </a:t>
            </a:r>
            <a:r>
              <a:rPr lang="cs-CZ" sz="1800" b="1" dirty="0">
                <a:latin typeface="+mj-lt"/>
              </a:rPr>
              <a:t>3</a:t>
            </a:r>
            <a:r>
              <a:rPr lang="cs-CZ" sz="1800" b="1" dirty="0"/>
              <a:t> dnů po události)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FF0000"/>
                </a:solidFill>
              </a:rPr>
              <a:t>B) AKUTNÍ REAKCE NA STRES          </a:t>
            </a:r>
            <a:r>
              <a:rPr lang="cs-CZ" sz="1800" b="1" dirty="0"/>
              <a:t>(do </a:t>
            </a:r>
            <a:r>
              <a:rPr lang="cs-CZ" sz="1800" b="1" dirty="0">
                <a:latin typeface="+mj-lt"/>
              </a:rPr>
              <a:t>6 tý</a:t>
            </a:r>
            <a:r>
              <a:rPr lang="cs-CZ" sz="1800" b="1" dirty="0"/>
              <a:t>dnů po události)           	                        přechodná porucha významné závažnosti		        nepředchází ji jiná psychická porucha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FF0000"/>
                </a:solidFill>
              </a:rPr>
              <a:t>C) PTSD                                         </a:t>
            </a:r>
            <a:r>
              <a:rPr lang="pl-PL" sz="1800" b="1" dirty="0"/>
              <a:t>(odstup měsíců)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116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AKUTNÍ REAKCE NA STRES </a:t>
            </a:r>
          </a:p>
          <a:p>
            <a:r>
              <a:rPr lang="cs-CZ" sz="2000" dirty="0"/>
              <a:t>Různorodé symptomy: poruchy spánku, jídla, výkonu, myšlení.</a:t>
            </a:r>
          </a:p>
          <a:p>
            <a:r>
              <a:rPr lang="cs-CZ" sz="2000" dirty="0"/>
              <a:t>Tělesné symptomy panické úzkosti</a:t>
            </a:r>
          </a:p>
          <a:p>
            <a:r>
              <a:rPr lang="cs-CZ" sz="2000" dirty="0"/>
              <a:t>Může být částečná či úplná amnézie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C000"/>
                </a:solidFill>
              </a:rPr>
              <a:t>Pomoc:</a:t>
            </a:r>
          </a:p>
          <a:p>
            <a:r>
              <a:rPr lang="cs-CZ" sz="2000" b="1" dirty="0"/>
              <a:t>Ošetření aktuálních emocí</a:t>
            </a:r>
          </a:p>
          <a:p>
            <a:r>
              <a:rPr lang="cs-CZ" sz="2000" b="1" dirty="0"/>
              <a:t>Hledání drobných dalších kroků</a:t>
            </a:r>
          </a:p>
          <a:p>
            <a:r>
              <a:rPr lang="cs-CZ" sz="2000" b="1" dirty="0"/>
              <a:t>Odborná pomoc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6107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EEC58-D4D2-C1B6-6921-ABC71927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/>
              <a:t>Posttraumatická stresová porucha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3F536-5523-B547-DB1B-86D68736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Příznaky: flashbacky, necitlivost a emoční otupění, izolovanost, </a:t>
            </a:r>
            <a:r>
              <a:rPr lang="cs-CZ" b="1" dirty="0" err="1"/>
              <a:t>depresivita</a:t>
            </a:r>
            <a:r>
              <a:rPr lang="cs-CZ" b="1" dirty="0"/>
              <a:t> SUI myšlenky, vyhýbání se činnostem a situacím, které trauma připomínají</a:t>
            </a:r>
          </a:p>
          <a:p>
            <a:r>
              <a:rPr lang="cs-CZ" b="1" dirty="0"/>
              <a:t>Spouštěče</a:t>
            </a:r>
          </a:p>
          <a:p>
            <a:r>
              <a:rPr lang="cs-CZ" b="1" dirty="0" err="1"/>
              <a:t>Cold</a:t>
            </a:r>
            <a:r>
              <a:rPr lang="cs-CZ" b="1" dirty="0"/>
              <a:t> X Hot </a:t>
            </a:r>
            <a:r>
              <a:rPr lang="cs-CZ" b="1" dirty="0" err="1"/>
              <a:t>memories</a:t>
            </a:r>
            <a:endParaRPr lang="cs-CZ" b="1" dirty="0"/>
          </a:p>
          <a:p>
            <a:r>
              <a:rPr lang="cs-CZ" b="1" dirty="0"/>
              <a:t>Terapie</a:t>
            </a:r>
          </a:p>
        </p:txBody>
      </p:sp>
    </p:spTree>
    <p:extLst>
      <p:ext uri="{BB962C8B-B14F-4D97-AF65-F5344CB8AC3E}">
        <p14:creationId xmlns:p14="http://schemas.microsoft.com/office/powerpoint/2010/main" val="218216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Krize a reakce na ni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EB53BDB2-9E29-4CB4-B2B2-1501F306A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B1CB7-FC12-F3CE-9D46-5698AC06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Krize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610286-6815-796E-5298-610F5275D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88" y="1905000"/>
            <a:ext cx="11593288" cy="49530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</a:t>
            </a:r>
            <a:r>
              <a:rPr lang="cs-CZ" sz="2400" b="1" dirty="0"/>
              <a:t>třet s </a:t>
            </a:r>
            <a:r>
              <a:rPr lang="cs-CZ" sz="2400" b="1" dirty="0">
                <a:solidFill>
                  <a:srgbClr val="FF0000"/>
                </a:solidFill>
              </a:rPr>
              <a:t>překážkou, nemožnost</a:t>
            </a:r>
            <a:r>
              <a:rPr lang="cs-CZ" sz="2400" b="1" dirty="0"/>
              <a:t> vyřešit </a:t>
            </a:r>
            <a:r>
              <a:rPr lang="cs-CZ" sz="2400" b="1" dirty="0">
                <a:solidFill>
                  <a:srgbClr val="FF0000"/>
                </a:solidFill>
              </a:rPr>
              <a:t>vlastními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silami </a:t>
            </a:r>
            <a:r>
              <a:rPr lang="cs-CZ" sz="2400" b="1" dirty="0"/>
              <a:t>v běžném </a:t>
            </a:r>
            <a:r>
              <a:rPr lang="cs-CZ" sz="2400" b="1" dirty="0">
                <a:solidFill>
                  <a:srgbClr val="FF0000"/>
                </a:solidFill>
              </a:rPr>
              <a:t>čase</a:t>
            </a:r>
            <a:r>
              <a:rPr lang="cs-CZ" sz="2400" b="1" dirty="0"/>
              <a:t> a obvyklými </a:t>
            </a:r>
            <a:r>
              <a:rPr lang="cs-CZ" sz="2400" b="1" dirty="0">
                <a:solidFill>
                  <a:srgbClr val="FF0000"/>
                </a:solidFill>
              </a:rPr>
              <a:t>způsoby</a:t>
            </a:r>
          </a:p>
          <a:p>
            <a:r>
              <a:rPr lang="cs-CZ" sz="2400" b="1" dirty="0"/>
              <a:t>Projevy: </a:t>
            </a:r>
            <a:r>
              <a:rPr lang="cs-CZ" sz="2400" b="1" dirty="0">
                <a:solidFill>
                  <a:srgbClr val="FF0000"/>
                </a:solidFill>
              </a:rPr>
              <a:t>FYZICKÉ</a:t>
            </a:r>
            <a:r>
              <a:rPr lang="cs-CZ" sz="2400" b="1" dirty="0"/>
              <a:t> / </a:t>
            </a:r>
            <a:r>
              <a:rPr lang="cs-CZ" sz="2400" b="1" dirty="0">
                <a:solidFill>
                  <a:srgbClr val="FF0000"/>
                </a:solidFill>
              </a:rPr>
              <a:t>PSYCHICKÉ</a:t>
            </a:r>
            <a:r>
              <a:rPr lang="cs-CZ" sz="2400" b="1" dirty="0"/>
              <a:t> / </a:t>
            </a:r>
            <a:r>
              <a:rPr lang="cs-CZ" sz="2400" b="1" dirty="0">
                <a:solidFill>
                  <a:srgbClr val="FF0000"/>
                </a:solidFill>
              </a:rPr>
              <a:t>SOCIÁLNÍ</a:t>
            </a:r>
          </a:p>
          <a:p>
            <a:r>
              <a:rPr lang="cs-CZ" b="1" dirty="0"/>
              <a:t>Fáze: </a:t>
            </a:r>
            <a:r>
              <a:rPr lang="cs-CZ" b="1" dirty="0">
                <a:solidFill>
                  <a:srgbClr val="FF0000"/>
                </a:solidFill>
              </a:rPr>
              <a:t>Ohrožení</a:t>
            </a:r>
            <a:r>
              <a:rPr lang="cs-CZ" b="1" dirty="0"/>
              <a:t> tenze --) </a:t>
            </a:r>
            <a:r>
              <a:rPr lang="cs-CZ" b="1" dirty="0">
                <a:solidFill>
                  <a:srgbClr val="FF0000"/>
                </a:solidFill>
              </a:rPr>
              <a:t>Zranitelnost</a:t>
            </a:r>
            <a:r>
              <a:rPr lang="cs-CZ" b="1" dirty="0"/>
              <a:t> labilita --) </a:t>
            </a:r>
            <a:r>
              <a:rPr lang="cs-CZ" b="1" dirty="0">
                <a:solidFill>
                  <a:srgbClr val="FF0000"/>
                </a:solidFill>
              </a:rPr>
              <a:t>Přístupnost</a:t>
            </a:r>
            <a:r>
              <a:rPr lang="cs-CZ" b="1" dirty="0"/>
              <a:t> pomoci --) </a:t>
            </a:r>
            <a:r>
              <a:rPr lang="cs-CZ" b="1" dirty="0">
                <a:solidFill>
                  <a:srgbClr val="FF0000"/>
                </a:solidFill>
              </a:rPr>
              <a:t>Dezorganizace</a:t>
            </a:r>
          </a:p>
          <a:p>
            <a:r>
              <a:rPr lang="cs-CZ" sz="2400" b="1" dirty="0">
                <a:solidFill>
                  <a:schemeClr val="accent1"/>
                </a:solidFill>
              </a:rPr>
              <a:t>Popření – Vztek – Smlouvání – Smutek – </a:t>
            </a:r>
            <a:r>
              <a:rPr lang="cs-CZ" b="1" dirty="0">
                <a:solidFill>
                  <a:schemeClr val="accent1"/>
                </a:solidFill>
              </a:rPr>
              <a:t>Přijetí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Typy: 	</a:t>
            </a:r>
            <a:r>
              <a:rPr lang="cs-CZ" sz="2400" b="1" dirty="0"/>
              <a:t>A) SITUAČNÍ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                           B) TRANZITORNÍ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                           C) NÁHLÝ TRAUMATIZUJÍCÍ STRESOR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                           D) KRIZE ZRÁNÍ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                           E) KRIZE Z PATOLOGIE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                           F) NEODKLADNÉ KRIZOVÉ STAVY</a:t>
            </a:r>
            <a:endParaRPr lang="en-US" sz="2400" b="1" dirty="0"/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57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62616-2271-5DC9-A300-4C6BE34B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Principy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5F139-5CBA-C448-6779-33019EA30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65990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2"/>
                </a:solidFill>
              </a:rPr>
              <a:t>TETA 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40BAD131-3AB4-AABC-334B-6BE3E3E62F96}"/>
              </a:ext>
            </a:extLst>
          </p:cNvPr>
          <p:cNvCxnSpPr/>
          <p:nvPr/>
        </p:nvCxnSpPr>
        <p:spPr>
          <a:xfrm>
            <a:off x="1989956" y="3408809"/>
            <a:ext cx="9145016" cy="0"/>
          </a:xfrm>
          <a:prstGeom prst="straightConnector1">
            <a:avLst/>
          </a:prstGeom>
          <a:ln w="76200">
            <a:solidFill>
              <a:schemeClr val="accent3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buch: osmicípý 7">
            <a:extLst>
              <a:ext uri="{FF2B5EF4-FFF2-40B4-BE49-F238E27FC236}">
                <a16:creationId xmlns:a16="http://schemas.microsoft.com/office/drawing/2014/main" id="{8F2ADBB6-4B98-805E-65A3-AEE4887345EC}"/>
              </a:ext>
            </a:extLst>
          </p:cNvPr>
          <p:cNvSpPr/>
          <p:nvPr/>
        </p:nvSpPr>
        <p:spPr>
          <a:xfrm>
            <a:off x="2349996" y="2830981"/>
            <a:ext cx="1008112" cy="1196037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79C55C55-01CB-63DD-C795-123E0C269677}"/>
              </a:ext>
            </a:extLst>
          </p:cNvPr>
          <p:cNvCxnSpPr>
            <a:cxnSpLocks/>
          </p:cNvCxnSpPr>
          <p:nvPr/>
        </p:nvCxnSpPr>
        <p:spPr>
          <a:xfrm>
            <a:off x="3142084" y="3408809"/>
            <a:ext cx="1584176" cy="0"/>
          </a:xfrm>
          <a:prstGeom prst="line">
            <a:avLst/>
          </a:prstGeom>
          <a:ln w="76200">
            <a:solidFill>
              <a:srgbClr val="FF0000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265A933-00CA-8BFC-9FD7-4410266884D7}"/>
              </a:ext>
            </a:extLst>
          </p:cNvPr>
          <p:cNvCxnSpPr>
            <a:cxnSpLocks/>
          </p:cNvCxnSpPr>
          <p:nvPr/>
        </p:nvCxnSpPr>
        <p:spPr>
          <a:xfrm flipV="1">
            <a:off x="4726260" y="3408809"/>
            <a:ext cx="0" cy="792089"/>
          </a:xfrm>
          <a:prstGeom prst="straightConnector1">
            <a:avLst/>
          </a:prstGeom>
          <a:ln w="7620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>
            <a:extLst>
              <a:ext uri="{FF2B5EF4-FFF2-40B4-BE49-F238E27FC236}">
                <a16:creationId xmlns:a16="http://schemas.microsoft.com/office/drawing/2014/main" id="{D2B58C6F-C63D-B39C-F4C1-26027C6FAFE9}"/>
              </a:ext>
            </a:extLst>
          </p:cNvPr>
          <p:cNvSpPr/>
          <p:nvPr/>
        </p:nvSpPr>
        <p:spPr>
          <a:xfrm rot="19256855">
            <a:off x="4757047" y="3055675"/>
            <a:ext cx="702454" cy="714492"/>
          </a:xfrm>
          <a:prstGeom prst="ellipse">
            <a:avLst/>
          </a:prstGeom>
          <a:solidFill>
            <a:srgbClr val="00B0F0">
              <a:alpha val="38039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F1E70EB6-4A93-900F-6AEE-8BFD6F9B93B4}"/>
              </a:ext>
            </a:extLst>
          </p:cNvPr>
          <p:cNvSpPr/>
          <p:nvPr/>
        </p:nvSpPr>
        <p:spPr>
          <a:xfrm rot="5400000">
            <a:off x="7819688" y="2223801"/>
            <a:ext cx="789427" cy="2410396"/>
          </a:xfrm>
          <a:prstGeom prst="ellipse">
            <a:avLst/>
          </a:prstGeom>
          <a:solidFill>
            <a:srgbClr val="00B050">
              <a:alpha val="38039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CD137F72-141B-14D5-4542-B91158D5D1C9}"/>
              </a:ext>
            </a:extLst>
          </p:cNvPr>
          <p:cNvSpPr txBox="1">
            <a:spLocks/>
          </p:cNvSpPr>
          <p:nvPr/>
        </p:nvSpPr>
        <p:spPr>
          <a:xfrm>
            <a:off x="1629916" y="4755536"/>
            <a:ext cx="9144000" cy="19138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 dirty="0"/>
              <a:t>Strukturace</a:t>
            </a:r>
          </a:p>
          <a:p>
            <a:r>
              <a:rPr lang="cs-CZ" sz="3600" b="1" dirty="0" err="1"/>
              <a:t>Zkompetentňování</a:t>
            </a:r>
            <a:endParaRPr lang="cs-CZ" sz="3600" b="1" dirty="0"/>
          </a:p>
          <a:p>
            <a:r>
              <a:rPr lang="cs-CZ" sz="3600" b="1" dirty="0"/>
              <a:t>Nastavování zrcadla </a:t>
            </a:r>
          </a:p>
          <a:p>
            <a:endParaRPr lang="cs-CZ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34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F3FF3-923C-0BF3-42F3-AB2E7480C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Principy práce</a:t>
            </a:r>
            <a:endParaRPr lang="cs-CZ" sz="5998" dirty="0"/>
          </a:p>
        </p:txBody>
      </p:sp>
      <p:sp>
        <p:nvSpPr>
          <p:cNvPr id="24" name="Oblouk 23">
            <a:extLst>
              <a:ext uri="{FF2B5EF4-FFF2-40B4-BE49-F238E27FC236}">
                <a16:creationId xmlns:a16="http://schemas.microsoft.com/office/drawing/2014/main" id="{0EEDD8B2-BD53-DE5A-0F6C-1A0AD33CEA6D}"/>
              </a:ext>
            </a:extLst>
          </p:cNvPr>
          <p:cNvSpPr/>
          <p:nvPr/>
        </p:nvSpPr>
        <p:spPr>
          <a:xfrm rot="8128536">
            <a:off x="6549719" y="3609008"/>
            <a:ext cx="3590706" cy="1535387"/>
          </a:xfrm>
          <a:prstGeom prst="arc">
            <a:avLst>
              <a:gd name="adj1" fmla="val 14939126"/>
              <a:gd name="adj2" fmla="val 1236141"/>
            </a:avLst>
          </a:prstGeom>
          <a:ln w="88900">
            <a:solidFill>
              <a:schemeClr val="bg2">
                <a:lumMod val="60000"/>
                <a:lumOff val="40000"/>
              </a:schemeClr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4" name="Vývojový diagram: alternativní postup 3">
            <a:extLst>
              <a:ext uri="{FF2B5EF4-FFF2-40B4-BE49-F238E27FC236}">
                <a16:creationId xmlns:a16="http://schemas.microsoft.com/office/drawing/2014/main" id="{A0281DBC-7030-BCB7-2F35-FEF018CAEBEA}"/>
              </a:ext>
            </a:extLst>
          </p:cNvPr>
          <p:cNvSpPr/>
          <p:nvPr/>
        </p:nvSpPr>
        <p:spPr>
          <a:xfrm>
            <a:off x="777037" y="2706667"/>
            <a:ext cx="2704941" cy="95500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5" name="Vývojový diagram: alternativní postup 4">
            <a:extLst>
              <a:ext uri="{FF2B5EF4-FFF2-40B4-BE49-F238E27FC236}">
                <a16:creationId xmlns:a16="http://schemas.microsoft.com/office/drawing/2014/main" id="{A5E4A6AF-7B64-C21E-6091-5B140BB505FB}"/>
              </a:ext>
            </a:extLst>
          </p:cNvPr>
          <p:cNvSpPr/>
          <p:nvPr/>
        </p:nvSpPr>
        <p:spPr>
          <a:xfrm>
            <a:off x="4485262" y="4660369"/>
            <a:ext cx="2704941" cy="95500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6" name="Vývojový diagram: alternativní postup 5">
            <a:extLst>
              <a:ext uri="{FF2B5EF4-FFF2-40B4-BE49-F238E27FC236}">
                <a16:creationId xmlns:a16="http://schemas.microsoft.com/office/drawing/2014/main" id="{F224FD10-5E26-F9AB-919E-1FF1DA1FE4AC}"/>
              </a:ext>
            </a:extLst>
          </p:cNvPr>
          <p:cNvSpPr/>
          <p:nvPr/>
        </p:nvSpPr>
        <p:spPr>
          <a:xfrm>
            <a:off x="8359778" y="3744897"/>
            <a:ext cx="2704941" cy="95500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 dirty="0"/>
          </a:p>
        </p:txBody>
      </p:sp>
      <p:sp>
        <p:nvSpPr>
          <p:cNvPr id="7" name="Vývojový diagram: alternativní postup 6">
            <a:extLst>
              <a:ext uri="{FF2B5EF4-FFF2-40B4-BE49-F238E27FC236}">
                <a16:creationId xmlns:a16="http://schemas.microsoft.com/office/drawing/2014/main" id="{45894A3F-D032-AB3A-8842-5A299ECFA402}"/>
              </a:ext>
            </a:extLst>
          </p:cNvPr>
          <p:cNvSpPr/>
          <p:nvPr/>
        </p:nvSpPr>
        <p:spPr>
          <a:xfrm>
            <a:off x="4485262" y="2706669"/>
            <a:ext cx="2704941" cy="955003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8" name="Vývojový diagram: alternativní postup 7">
            <a:extLst>
              <a:ext uri="{FF2B5EF4-FFF2-40B4-BE49-F238E27FC236}">
                <a16:creationId xmlns:a16="http://schemas.microsoft.com/office/drawing/2014/main" id="{3E0EF5E7-D66F-D08A-2C97-C9D0E8E472E3}"/>
              </a:ext>
            </a:extLst>
          </p:cNvPr>
          <p:cNvSpPr/>
          <p:nvPr/>
        </p:nvSpPr>
        <p:spPr>
          <a:xfrm>
            <a:off x="8528234" y="5692095"/>
            <a:ext cx="2704941" cy="95500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C2E83B9-94F7-1257-1C18-9C64CE2E32F0}"/>
              </a:ext>
            </a:extLst>
          </p:cNvPr>
          <p:cNvSpPr txBox="1"/>
          <p:nvPr/>
        </p:nvSpPr>
        <p:spPr>
          <a:xfrm>
            <a:off x="785460" y="2976177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Navázání kontaktu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07B1226-A0B4-BAA2-F89D-8A8BAA4BF7A3}"/>
              </a:ext>
            </a:extLst>
          </p:cNvPr>
          <p:cNvSpPr txBox="1"/>
          <p:nvPr/>
        </p:nvSpPr>
        <p:spPr>
          <a:xfrm>
            <a:off x="5110960" y="2976175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Mapování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32537C7-472A-FE2B-A980-CB4C1659E263}"/>
              </a:ext>
            </a:extLst>
          </p:cNvPr>
          <p:cNvSpPr txBox="1"/>
          <p:nvPr/>
        </p:nvSpPr>
        <p:spPr>
          <a:xfrm>
            <a:off x="4823620" y="4929877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Kontraktování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AB3E342-E23E-76DD-12BD-EC127EFADF53}"/>
              </a:ext>
            </a:extLst>
          </p:cNvPr>
          <p:cNvSpPr txBox="1"/>
          <p:nvPr/>
        </p:nvSpPr>
        <p:spPr>
          <a:xfrm>
            <a:off x="8656984" y="4014406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Hledání řešení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2B3D386-527A-E38F-AFBF-AD5F9C55EBFE}"/>
              </a:ext>
            </a:extLst>
          </p:cNvPr>
          <p:cNvSpPr txBox="1"/>
          <p:nvPr/>
        </p:nvSpPr>
        <p:spPr>
          <a:xfrm>
            <a:off x="9397596" y="5961603"/>
            <a:ext cx="2696518" cy="461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399" b="1" dirty="0"/>
              <a:t>Závěr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B72B1768-71D5-49AE-C473-79B300F5D7BF}"/>
              </a:ext>
            </a:extLst>
          </p:cNvPr>
          <p:cNvCxnSpPr>
            <a:cxnSpLocks/>
          </p:cNvCxnSpPr>
          <p:nvPr/>
        </p:nvCxnSpPr>
        <p:spPr>
          <a:xfrm>
            <a:off x="3597492" y="3231824"/>
            <a:ext cx="796322" cy="0"/>
          </a:xfrm>
          <a:prstGeom prst="straightConnector1">
            <a:avLst/>
          </a:prstGeom>
          <a:ln w="88900" cap="rnd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6D01C590-E090-F61E-B940-F4F05A022C94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>
            <a:off x="5837733" y="3661672"/>
            <a:ext cx="0" cy="998697"/>
          </a:xfrm>
          <a:prstGeom prst="straightConnector1">
            <a:avLst/>
          </a:prstGeom>
          <a:ln w="88900" cap="rnd">
            <a:solidFill>
              <a:schemeClr val="bg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louk 18">
            <a:extLst>
              <a:ext uri="{FF2B5EF4-FFF2-40B4-BE49-F238E27FC236}">
                <a16:creationId xmlns:a16="http://schemas.microsoft.com/office/drawing/2014/main" id="{AA2A8A85-1DCA-F4EC-91FC-D0B15FA06B84}"/>
              </a:ext>
            </a:extLst>
          </p:cNvPr>
          <p:cNvSpPr/>
          <p:nvPr/>
        </p:nvSpPr>
        <p:spPr>
          <a:xfrm rot="20893893">
            <a:off x="5736853" y="2669258"/>
            <a:ext cx="4667380" cy="2690459"/>
          </a:xfrm>
          <a:prstGeom prst="arc">
            <a:avLst>
              <a:gd name="adj1" fmla="val 14939126"/>
              <a:gd name="adj2" fmla="val 177343"/>
            </a:avLst>
          </a:prstGeom>
          <a:ln w="88900">
            <a:solidFill>
              <a:schemeClr val="bg2">
                <a:lumMod val="60000"/>
                <a:lumOff val="40000"/>
              </a:schemeClr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0E0D4401-72E3-0AB8-0638-43104F399432}"/>
              </a:ext>
            </a:extLst>
          </p:cNvPr>
          <p:cNvCxnSpPr>
            <a:cxnSpLocks/>
          </p:cNvCxnSpPr>
          <p:nvPr/>
        </p:nvCxnSpPr>
        <p:spPr>
          <a:xfrm>
            <a:off x="9875892" y="4854834"/>
            <a:ext cx="0" cy="760539"/>
          </a:xfrm>
          <a:prstGeom prst="straightConnector1">
            <a:avLst/>
          </a:prstGeom>
          <a:ln w="88900" cap="rnd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985CF848-CEB6-6D67-546B-83218348F128}"/>
              </a:ext>
            </a:extLst>
          </p:cNvPr>
          <p:cNvSpPr txBox="1"/>
          <p:nvPr/>
        </p:nvSpPr>
        <p:spPr>
          <a:xfrm>
            <a:off x="770689" y="2652917"/>
            <a:ext cx="545746" cy="369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799" b="1" dirty="0"/>
              <a:t>1.</a:t>
            </a: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7A55FD80-8E6F-7A95-55E4-DDC10AA252D5}"/>
              </a:ext>
            </a:extLst>
          </p:cNvPr>
          <p:cNvSpPr/>
          <p:nvPr/>
        </p:nvSpPr>
        <p:spPr>
          <a:xfrm>
            <a:off x="785460" y="2714021"/>
            <a:ext cx="294716" cy="254803"/>
          </a:xfrm>
          <a:prstGeom prst="ellipse">
            <a:avLst/>
          </a:prstGeom>
          <a:noFill/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F44A506-7F70-207F-0AD2-BF0F82679AAD}"/>
              </a:ext>
            </a:extLst>
          </p:cNvPr>
          <p:cNvSpPr/>
          <p:nvPr/>
        </p:nvSpPr>
        <p:spPr>
          <a:xfrm>
            <a:off x="4485262" y="4660369"/>
            <a:ext cx="294716" cy="254803"/>
          </a:xfrm>
          <a:prstGeom prst="ellipse">
            <a:avLst/>
          </a:prstGeom>
          <a:noFill/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74D025B-879D-2BC1-CEDA-93A9B4525AD1}"/>
              </a:ext>
            </a:extLst>
          </p:cNvPr>
          <p:cNvSpPr/>
          <p:nvPr/>
        </p:nvSpPr>
        <p:spPr>
          <a:xfrm>
            <a:off x="8380875" y="3744897"/>
            <a:ext cx="294716" cy="254803"/>
          </a:xfrm>
          <a:prstGeom prst="ellipse">
            <a:avLst/>
          </a:prstGeom>
          <a:noFill/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1615F4FE-CE01-E006-B78C-1AB03B01023F}"/>
              </a:ext>
            </a:extLst>
          </p:cNvPr>
          <p:cNvSpPr/>
          <p:nvPr/>
        </p:nvSpPr>
        <p:spPr>
          <a:xfrm>
            <a:off x="4493685" y="2720398"/>
            <a:ext cx="294716" cy="254803"/>
          </a:xfrm>
          <a:prstGeom prst="ellipse">
            <a:avLst/>
          </a:prstGeom>
          <a:noFill/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C1BFEE36-EB86-5876-C29E-B1D2095315F3}"/>
              </a:ext>
            </a:extLst>
          </p:cNvPr>
          <p:cNvSpPr/>
          <p:nvPr/>
        </p:nvSpPr>
        <p:spPr>
          <a:xfrm>
            <a:off x="8528233" y="5698287"/>
            <a:ext cx="294716" cy="254803"/>
          </a:xfrm>
          <a:prstGeom prst="ellipse">
            <a:avLst/>
          </a:prstGeom>
          <a:noFill/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799"/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38A589B4-B602-53AD-761C-F3C6E042CA05}"/>
              </a:ext>
            </a:extLst>
          </p:cNvPr>
          <p:cNvSpPr txBox="1"/>
          <p:nvPr/>
        </p:nvSpPr>
        <p:spPr>
          <a:xfrm>
            <a:off x="4485262" y="2652917"/>
            <a:ext cx="545746" cy="369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799" b="1" dirty="0"/>
              <a:t>2.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3DADBCAF-2F6B-AAB2-2AA4-E20CC2BC68DF}"/>
              </a:ext>
            </a:extLst>
          </p:cNvPr>
          <p:cNvSpPr txBox="1"/>
          <p:nvPr/>
        </p:nvSpPr>
        <p:spPr>
          <a:xfrm>
            <a:off x="4472565" y="4597089"/>
            <a:ext cx="545746" cy="369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799" b="1" dirty="0"/>
              <a:t>3.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6B6C418B-E654-91CE-3BDC-941C4F0722F7}"/>
              </a:ext>
            </a:extLst>
          </p:cNvPr>
          <p:cNvSpPr txBox="1"/>
          <p:nvPr/>
        </p:nvSpPr>
        <p:spPr>
          <a:xfrm>
            <a:off x="8359778" y="3693078"/>
            <a:ext cx="545746" cy="369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799" b="1" dirty="0"/>
              <a:t>4.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F704228A-636A-F1F3-1E87-67D74A217B41}"/>
              </a:ext>
            </a:extLst>
          </p:cNvPr>
          <p:cNvSpPr txBox="1"/>
          <p:nvPr/>
        </p:nvSpPr>
        <p:spPr>
          <a:xfrm>
            <a:off x="8507339" y="5641019"/>
            <a:ext cx="545746" cy="369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799" b="1" dirty="0"/>
              <a:t>5.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308645F7-AB03-03A1-3B56-69EBBEBD4612}"/>
              </a:ext>
            </a:extLst>
          </p:cNvPr>
          <p:cNvSpPr txBox="1"/>
          <p:nvPr/>
        </p:nvSpPr>
        <p:spPr>
          <a:xfrm>
            <a:off x="770689" y="1703688"/>
            <a:ext cx="5973942" cy="4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664" indent="-285664">
              <a:buFont typeface="Arial" panose="020B0604020202020204" pitchFamily="34" charset="0"/>
              <a:buChar char="•"/>
            </a:pPr>
            <a:r>
              <a:rPr lang="cs-CZ" sz="2399" b="1" dirty="0">
                <a:solidFill>
                  <a:schemeClr val="accent1">
                    <a:lumMod val="75000"/>
                  </a:schemeClr>
                </a:solidFill>
              </a:rPr>
              <a:t>Standartní model Krizové Intervence</a:t>
            </a:r>
          </a:p>
        </p:txBody>
      </p:sp>
    </p:spTree>
    <p:extLst>
      <p:ext uri="{BB962C8B-B14F-4D97-AF65-F5344CB8AC3E}">
        <p14:creationId xmlns:p14="http://schemas.microsoft.com/office/powerpoint/2010/main" val="166374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b="1" dirty="0"/>
              <a:t>Typologie krizí (</a:t>
            </a:r>
            <a:r>
              <a:rPr lang="cs-CZ" sz="4400" b="1" dirty="0" err="1"/>
              <a:t>Baldwin</a:t>
            </a:r>
            <a:r>
              <a:rPr lang="cs-CZ" sz="4400" b="1" dirty="0"/>
              <a:t>)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A1E16C8-74FC-73FE-580B-88554D97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9756" y="1484784"/>
            <a:ext cx="4248471" cy="288032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A) SITUAČNÍ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B) TRANZITORNÍ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C) NÁHLÝ TRAUMATIZUJÍCÍ STRESOR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D) KRIZE ZRÁNÍ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E) KRIZE Z PATOLOGIE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</a:rPr>
              <a:t>F) NEODKLADNÉ KRIZOVÉ STAVY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NÁHLÝ TRAUMATIZUJÍCÍ STRESOR</a:t>
            </a:r>
          </a:p>
          <a:p>
            <a:r>
              <a:rPr lang="cs-CZ" sz="2000" dirty="0"/>
              <a:t>Spouštěč mocný, vnější, neočekávaný stresor (válka, přepadení, smrt, živelná katastrofa…)</a:t>
            </a:r>
          </a:p>
          <a:p>
            <a:r>
              <a:rPr lang="cs-CZ" sz="2000" dirty="0"/>
              <a:t>Žádná nebo téměř žádná kontrola nad situací</a:t>
            </a:r>
          </a:p>
          <a:p>
            <a:r>
              <a:rPr lang="cs-CZ" sz="2000" dirty="0"/>
              <a:t>Zážitky zdrcení, ochromení, nereálnosti, viny, studu, smutku, strachu, agrese…</a:t>
            </a:r>
          </a:p>
          <a:p>
            <a:pPr marL="0" indent="0">
              <a:buNone/>
            </a:pPr>
            <a:r>
              <a:rPr lang="cs-CZ" sz="2000" dirty="0"/>
              <a:t>Pomoc:</a:t>
            </a:r>
          </a:p>
          <a:p>
            <a:pPr marL="0" indent="0">
              <a:buNone/>
            </a:pPr>
            <a:r>
              <a:rPr lang="cs-CZ" sz="2000" dirty="0"/>
              <a:t>Poskytnutí mobilizace a podpory zdrojů. Vnášení struktury. Vytvoření bezpečného rámce pro emoce (+/-), naslouchání když člověk chce mluvit.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5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BDC5A-BD0D-1DA7-1594-2D214FD21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Techniky práce KI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DA22A29B-B248-053D-24AA-8D61946CB1F3}"/>
              </a:ext>
            </a:extLst>
          </p:cNvPr>
          <p:cNvGrpSpPr/>
          <p:nvPr/>
        </p:nvGrpSpPr>
        <p:grpSpPr>
          <a:xfrm>
            <a:off x="7769340" y="6168382"/>
            <a:ext cx="3395650" cy="501355"/>
            <a:chOff x="89839" y="2420184"/>
            <a:chExt cx="3847556" cy="727604"/>
          </a:xfrm>
        </p:grpSpPr>
        <p:sp>
          <p:nvSpPr>
            <p:cNvPr id="5" name="Obdélník 13">
              <a:extLst>
                <a:ext uri="{FF2B5EF4-FFF2-40B4-BE49-F238E27FC236}">
                  <a16:creationId xmlns:a16="http://schemas.microsoft.com/office/drawing/2014/main" id="{3D1054C7-8368-5B25-C0AD-D527C5CDE15F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TextovéPole 14">
              <a:extLst>
                <a:ext uri="{FF2B5EF4-FFF2-40B4-BE49-F238E27FC236}">
                  <a16:creationId xmlns:a16="http://schemas.microsoft.com/office/drawing/2014/main" id="{BD983D6D-35DF-A864-5DD0-78403D56A211}"/>
                </a:ext>
              </a:extLst>
            </p:cNvPr>
            <p:cNvSpPr txBox="1"/>
            <p:nvPr/>
          </p:nvSpPr>
          <p:spPr>
            <a:xfrm>
              <a:off x="89839" y="2420184"/>
              <a:ext cx="3847556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800" b="1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Nastavování zrcadla</a:t>
              </a:r>
              <a:endParaRPr lang="en-US" sz="2800" b="1" kern="12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" name="Skupina 4">
            <a:extLst>
              <a:ext uri="{FF2B5EF4-FFF2-40B4-BE49-F238E27FC236}">
                <a16:creationId xmlns:a16="http://schemas.microsoft.com/office/drawing/2014/main" id="{6079159A-C523-78F7-C43A-76266253FD4D}"/>
              </a:ext>
            </a:extLst>
          </p:cNvPr>
          <p:cNvGrpSpPr/>
          <p:nvPr/>
        </p:nvGrpSpPr>
        <p:grpSpPr>
          <a:xfrm>
            <a:off x="4125562" y="3408024"/>
            <a:ext cx="4074529" cy="496116"/>
            <a:chOff x="3004105" y="2427788"/>
            <a:chExt cx="2072362" cy="720000"/>
          </a:xfrm>
        </p:grpSpPr>
        <p:sp>
          <p:nvSpPr>
            <p:cNvPr id="8" name="Obdélník 11">
              <a:extLst>
                <a:ext uri="{FF2B5EF4-FFF2-40B4-BE49-F238E27FC236}">
                  <a16:creationId xmlns:a16="http://schemas.microsoft.com/office/drawing/2014/main" id="{D966F19E-24EF-6DC7-26D8-6BA51FC9717E}"/>
                </a:ext>
              </a:extLst>
            </p:cNvPr>
            <p:cNvSpPr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ovéPole 12">
              <a:extLst>
                <a:ext uri="{FF2B5EF4-FFF2-40B4-BE49-F238E27FC236}">
                  <a16:creationId xmlns:a16="http://schemas.microsoft.com/office/drawing/2014/main" id="{F779C10D-F88F-5901-38F7-54923FE5CB12}"/>
                </a:ext>
              </a:extLst>
            </p:cNvPr>
            <p:cNvSpPr txBox="1"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chemeClr val="accent4">
                      <a:lumMod val="75000"/>
                    </a:schemeClr>
                  </a:solidFill>
                </a:rPr>
                <a:t>Dotazování s účelem</a:t>
              </a:r>
            </a:p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Skupina 5">
            <a:extLst>
              <a:ext uri="{FF2B5EF4-FFF2-40B4-BE49-F238E27FC236}">
                <a16:creationId xmlns:a16="http://schemas.microsoft.com/office/drawing/2014/main" id="{B0409C62-ECAE-853E-CE88-D98FB9B3336F}"/>
              </a:ext>
            </a:extLst>
          </p:cNvPr>
          <p:cNvGrpSpPr/>
          <p:nvPr/>
        </p:nvGrpSpPr>
        <p:grpSpPr>
          <a:xfrm>
            <a:off x="8500388" y="3473791"/>
            <a:ext cx="1828959" cy="678406"/>
            <a:chOff x="5439130" y="2163235"/>
            <a:chExt cx="2072363" cy="984553"/>
          </a:xfrm>
        </p:grpSpPr>
        <p:sp>
          <p:nvSpPr>
            <p:cNvPr id="11" name="Obdélník 9">
              <a:extLst>
                <a:ext uri="{FF2B5EF4-FFF2-40B4-BE49-F238E27FC236}">
                  <a16:creationId xmlns:a16="http://schemas.microsoft.com/office/drawing/2014/main" id="{23B117CF-9040-05CB-F1CD-74FA050DB73D}"/>
                </a:ext>
              </a:extLst>
            </p:cNvPr>
            <p:cNvSpPr/>
            <p:nvPr/>
          </p:nvSpPr>
          <p:spPr>
            <a:xfrm>
              <a:off x="5439131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xtovéPole 10">
              <a:extLst>
                <a:ext uri="{FF2B5EF4-FFF2-40B4-BE49-F238E27FC236}">
                  <a16:creationId xmlns:a16="http://schemas.microsoft.com/office/drawing/2014/main" id="{617A316D-4A24-466C-247F-5BF84A48A28E}"/>
                </a:ext>
              </a:extLst>
            </p:cNvPr>
            <p:cNvSpPr txBox="1"/>
            <p:nvPr/>
          </p:nvSpPr>
          <p:spPr>
            <a:xfrm>
              <a:off x="5439130" y="2163235"/>
              <a:ext cx="2072363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rgbClr val="00B050"/>
                  </a:solidFill>
                </a:rPr>
                <a:t>Kotvení</a:t>
              </a:r>
              <a:endParaRPr lang="en-US" sz="2800" b="1" dirty="0">
                <a:solidFill>
                  <a:srgbClr val="00B050"/>
                </a:solidFill>
              </a:endParaRPr>
            </a:p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Skupina 6">
            <a:extLst>
              <a:ext uri="{FF2B5EF4-FFF2-40B4-BE49-F238E27FC236}">
                <a16:creationId xmlns:a16="http://schemas.microsoft.com/office/drawing/2014/main" id="{C41E746E-667C-649B-C6FE-D24EBC05609B}"/>
              </a:ext>
            </a:extLst>
          </p:cNvPr>
          <p:cNvGrpSpPr/>
          <p:nvPr/>
        </p:nvGrpSpPr>
        <p:grpSpPr>
          <a:xfrm>
            <a:off x="1380271" y="4755447"/>
            <a:ext cx="2689538" cy="661094"/>
            <a:chOff x="7726854" y="2188360"/>
            <a:chExt cx="2219665" cy="959428"/>
          </a:xfrm>
        </p:grpSpPr>
        <p:sp>
          <p:nvSpPr>
            <p:cNvPr id="14" name="Obdélník 7">
              <a:extLst>
                <a:ext uri="{FF2B5EF4-FFF2-40B4-BE49-F238E27FC236}">
                  <a16:creationId xmlns:a16="http://schemas.microsoft.com/office/drawing/2014/main" id="{2DE4A063-AB8C-4765-A755-6A3AB036A16B}"/>
                </a:ext>
              </a:extLst>
            </p:cNvPr>
            <p:cNvSpPr/>
            <p:nvPr/>
          </p:nvSpPr>
          <p:spPr>
            <a:xfrm>
              <a:off x="7874157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ovéPole 8">
              <a:extLst>
                <a:ext uri="{FF2B5EF4-FFF2-40B4-BE49-F238E27FC236}">
                  <a16:creationId xmlns:a16="http://schemas.microsoft.com/office/drawing/2014/main" id="{FCD39B6E-F55B-B6EA-6610-9C01D144D82B}"/>
                </a:ext>
              </a:extLst>
            </p:cNvPr>
            <p:cNvSpPr txBox="1"/>
            <p:nvPr/>
          </p:nvSpPr>
          <p:spPr>
            <a:xfrm>
              <a:off x="7726854" y="2188360"/>
              <a:ext cx="2072362" cy="91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chemeClr val="accent5"/>
                  </a:solidFill>
                </a:rPr>
                <a:t>Parafráze</a:t>
              </a:r>
              <a:endParaRPr lang="en-US" sz="2800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16" name="Skupina 3">
            <a:extLst>
              <a:ext uri="{FF2B5EF4-FFF2-40B4-BE49-F238E27FC236}">
                <a16:creationId xmlns:a16="http://schemas.microsoft.com/office/drawing/2014/main" id="{12DDEBA8-96D1-4E77-A3EA-D7D7217D70A9}"/>
              </a:ext>
            </a:extLst>
          </p:cNvPr>
          <p:cNvGrpSpPr/>
          <p:nvPr/>
        </p:nvGrpSpPr>
        <p:grpSpPr>
          <a:xfrm>
            <a:off x="4959070" y="4800141"/>
            <a:ext cx="2419086" cy="496116"/>
            <a:chOff x="301398" y="2427788"/>
            <a:chExt cx="2741027" cy="720000"/>
          </a:xfrm>
        </p:grpSpPr>
        <p:sp>
          <p:nvSpPr>
            <p:cNvPr id="17" name="Obdélník 13">
              <a:extLst>
                <a:ext uri="{FF2B5EF4-FFF2-40B4-BE49-F238E27FC236}">
                  <a16:creationId xmlns:a16="http://schemas.microsoft.com/office/drawing/2014/main" id="{BFA622A0-2664-9918-08F4-0CA029009F3F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ovéPole 14">
              <a:extLst>
                <a:ext uri="{FF2B5EF4-FFF2-40B4-BE49-F238E27FC236}">
                  <a16:creationId xmlns:a16="http://schemas.microsoft.com/office/drawing/2014/main" id="{8A70A62D-2227-940E-6576-58508F819DB7}"/>
                </a:ext>
              </a:extLst>
            </p:cNvPr>
            <p:cNvSpPr txBox="1"/>
            <p:nvPr/>
          </p:nvSpPr>
          <p:spPr>
            <a:xfrm>
              <a:off x="301398" y="2427788"/>
              <a:ext cx="2741027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rgbClr val="FFC000"/>
                  </a:solidFill>
                </a:rPr>
                <a:t>Ocenění</a:t>
              </a:r>
              <a:endParaRPr lang="en-US" sz="2800" b="1" kern="1200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20" name="Skupina 3">
            <a:extLst>
              <a:ext uri="{FF2B5EF4-FFF2-40B4-BE49-F238E27FC236}">
                <a16:creationId xmlns:a16="http://schemas.microsoft.com/office/drawing/2014/main" id="{1E104A58-B77C-D1E9-9ABB-9D534C0D8207}"/>
              </a:ext>
            </a:extLst>
          </p:cNvPr>
          <p:cNvGrpSpPr/>
          <p:nvPr/>
        </p:nvGrpSpPr>
        <p:grpSpPr>
          <a:xfrm>
            <a:off x="4606055" y="6176314"/>
            <a:ext cx="2986094" cy="588025"/>
            <a:chOff x="120911" y="2294402"/>
            <a:chExt cx="2609323" cy="853386"/>
          </a:xfrm>
        </p:grpSpPr>
        <p:sp>
          <p:nvSpPr>
            <p:cNvPr id="21" name="Obdélník 13">
              <a:extLst>
                <a:ext uri="{FF2B5EF4-FFF2-40B4-BE49-F238E27FC236}">
                  <a16:creationId xmlns:a16="http://schemas.microsoft.com/office/drawing/2014/main" id="{981F48A9-5459-554E-3118-F54AD1E6244E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TextovéPole 14">
              <a:extLst>
                <a:ext uri="{FF2B5EF4-FFF2-40B4-BE49-F238E27FC236}">
                  <a16:creationId xmlns:a16="http://schemas.microsoft.com/office/drawing/2014/main" id="{C23D04EE-91E7-A970-4A88-813816AFAA60}"/>
                </a:ext>
              </a:extLst>
            </p:cNvPr>
            <p:cNvSpPr txBox="1"/>
            <p:nvPr/>
          </p:nvSpPr>
          <p:spPr>
            <a:xfrm>
              <a:off x="120911" y="2294402"/>
              <a:ext cx="2609323" cy="720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chemeClr val="accent3"/>
                  </a:solidFill>
                </a:rPr>
                <a:t>Normalizace</a:t>
              </a:r>
              <a:endParaRPr 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Skupina 4">
            <a:extLst>
              <a:ext uri="{FF2B5EF4-FFF2-40B4-BE49-F238E27FC236}">
                <a16:creationId xmlns:a16="http://schemas.microsoft.com/office/drawing/2014/main" id="{38BF65F4-AF42-ED71-F1D3-F20633DEAD9A}"/>
              </a:ext>
            </a:extLst>
          </p:cNvPr>
          <p:cNvGrpSpPr/>
          <p:nvPr/>
        </p:nvGrpSpPr>
        <p:grpSpPr>
          <a:xfrm>
            <a:off x="8174644" y="4837617"/>
            <a:ext cx="2558608" cy="496116"/>
            <a:chOff x="3004105" y="2427788"/>
            <a:chExt cx="2127337" cy="720000"/>
          </a:xfrm>
        </p:grpSpPr>
        <p:sp>
          <p:nvSpPr>
            <p:cNvPr id="24" name="Obdélník 11">
              <a:extLst>
                <a:ext uri="{FF2B5EF4-FFF2-40B4-BE49-F238E27FC236}">
                  <a16:creationId xmlns:a16="http://schemas.microsoft.com/office/drawing/2014/main" id="{DA739B14-2B99-C542-FCF8-5A8BFCEF0AE0}"/>
                </a:ext>
              </a:extLst>
            </p:cNvPr>
            <p:cNvSpPr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TextovéPole 12">
              <a:extLst>
                <a:ext uri="{FF2B5EF4-FFF2-40B4-BE49-F238E27FC236}">
                  <a16:creationId xmlns:a16="http://schemas.microsoft.com/office/drawing/2014/main" id="{18FB58DA-FC1A-60F3-34D9-B7B6F9F0C25D}"/>
                </a:ext>
              </a:extLst>
            </p:cNvPr>
            <p:cNvSpPr txBox="1"/>
            <p:nvPr/>
          </p:nvSpPr>
          <p:spPr>
            <a:xfrm>
              <a:off x="3059080" y="2427788"/>
              <a:ext cx="2072362" cy="72000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rgbClr val="FF0000"/>
                  </a:solidFill>
                </a:rPr>
                <a:t>Práce s tělem</a:t>
              </a:r>
              <a:endParaRPr lang="en-US" sz="2800" b="1" kern="12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6" name="Graphic 59" descr="Handshake">
            <a:extLst>
              <a:ext uri="{FF2B5EF4-FFF2-40B4-BE49-F238E27FC236}">
                <a16:creationId xmlns:a16="http://schemas.microsoft.com/office/drawing/2014/main" id="{F72353B1-C171-B60B-3A65-24806B71D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23848" y="4040520"/>
            <a:ext cx="762469" cy="762469"/>
          </a:xfrm>
          <a:prstGeom prst="rect">
            <a:avLst/>
          </a:prstGeom>
        </p:spPr>
      </p:pic>
      <p:pic>
        <p:nvPicPr>
          <p:cNvPr id="27" name="Graphic 61" descr="Questions">
            <a:extLst>
              <a:ext uri="{FF2B5EF4-FFF2-40B4-BE49-F238E27FC236}">
                <a16:creationId xmlns:a16="http://schemas.microsoft.com/office/drawing/2014/main" id="{C4DDCDAF-575D-AF95-D920-6B95A1524F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78535" y="2559678"/>
            <a:ext cx="780156" cy="780156"/>
          </a:xfrm>
          <a:prstGeom prst="rect">
            <a:avLst/>
          </a:prstGeom>
        </p:spPr>
      </p:pic>
      <p:pic>
        <p:nvPicPr>
          <p:cNvPr id="30" name="Graphic 76" descr="Heart with pulse">
            <a:extLst>
              <a:ext uri="{FF2B5EF4-FFF2-40B4-BE49-F238E27FC236}">
                <a16:creationId xmlns:a16="http://schemas.microsoft.com/office/drawing/2014/main" id="{02AB466B-3E7F-B386-EC49-FA5DB473CD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57345" y="4214439"/>
            <a:ext cx="680263" cy="680263"/>
          </a:xfrm>
          <a:prstGeom prst="rect">
            <a:avLst/>
          </a:prstGeom>
        </p:spPr>
      </p:pic>
      <p:pic>
        <p:nvPicPr>
          <p:cNvPr id="31" name="Graphic 80" descr="Users">
            <a:extLst>
              <a:ext uri="{FF2B5EF4-FFF2-40B4-BE49-F238E27FC236}">
                <a16:creationId xmlns:a16="http://schemas.microsoft.com/office/drawing/2014/main" id="{AA508C3C-FDA8-42C6-9958-1ACE5AB211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96230" y="5333022"/>
            <a:ext cx="878427" cy="878427"/>
          </a:xfrm>
          <a:prstGeom prst="rect">
            <a:avLst/>
          </a:prstGeom>
        </p:spPr>
      </p:pic>
      <p:grpSp>
        <p:nvGrpSpPr>
          <p:cNvPr id="35" name="Skupina 4">
            <a:extLst>
              <a:ext uri="{FF2B5EF4-FFF2-40B4-BE49-F238E27FC236}">
                <a16:creationId xmlns:a16="http://schemas.microsoft.com/office/drawing/2014/main" id="{F77C48D1-EC1D-10D5-8F5B-0785E16656F9}"/>
              </a:ext>
            </a:extLst>
          </p:cNvPr>
          <p:cNvGrpSpPr/>
          <p:nvPr/>
        </p:nvGrpSpPr>
        <p:grpSpPr>
          <a:xfrm>
            <a:off x="1289338" y="6117587"/>
            <a:ext cx="2601986" cy="496116"/>
            <a:chOff x="3004105" y="2427788"/>
            <a:chExt cx="2163404" cy="720000"/>
          </a:xfrm>
        </p:grpSpPr>
        <p:sp>
          <p:nvSpPr>
            <p:cNvPr id="36" name="Obdélník 11">
              <a:extLst>
                <a:ext uri="{FF2B5EF4-FFF2-40B4-BE49-F238E27FC236}">
                  <a16:creationId xmlns:a16="http://schemas.microsoft.com/office/drawing/2014/main" id="{3D13BFCA-8BFD-B80D-D4A4-3C3FD8F8F6AB}"/>
                </a:ext>
              </a:extLst>
            </p:cNvPr>
            <p:cNvSpPr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TextovéPole 12">
              <a:extLst>
                <a:ext uri="{FF2B5EF4-FFF2-40B4-BE49-F238E27FC236}">
                  <a16:creationId xmlns:a16="http://schemas.microsoft.com/office/drawing/2014/main" id="{255D846E-693A-9D0F-0290-CFAC8E7EF9F7}"/>
                </a:ext>
              </a:extLst>
            </p:cNvPr>
            <p:cNvSpPr txBox="1"/>
            <p:nvPr/>
          </p:nvSpPr>
          <p:spPr>
            <a:xfrm>
              <a:off x="3095147" y="2427788"/>
              <a:ext cx="2072362" cy="72000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>
                  <a:solidFill>
                    <a:srgbClr val="FF0000"/>
                  </a:solidFill>
                </a:rPr>
                <a:t>Shrnutí</a:t>
              </a:r>
              <a:endParaRPr lang="en-US" sz="28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8BB325BD-A571-6DAC-C856-EC9277E93D20}"/>
              </a:ext>
            </a:extLst>
          </p:cNvPr>
          <p:cNvGrpSpPr/>
          <p:nvPr/>
        </p:nvGrpSpPr>
        <p:grpSpPr>
          <a:xfrm>
            <a:off x="1522414" y="3279200"/>
            <a:ext cx="2302851" cy="668671"/>
            <a:chOff x="62688" y="2177363"/>
            <a:chExt cx="2609323" cy="970425"/>
          </a:xfrm>
        </p:grpSpPr>
        <p:sp>
          <p:nvSpPr>
            <p:cNvPr id="40" name="Obdélník 13">
              <a:extLst>
                <a:ext uri="{FF2B5EF4-FFF2-40B4-BE49-F238E27FC236}">
                  <a16:creationId xmlns:a16="http://schemas.microsoft.com/office/drawing/2014/main" id="{03E530B8-629E-6E90-D22D-18BD02DFB80A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TextovéPole 14">
              <a:extLst>
                <a:ext uri="{FF2B5EF4-FFF2-40B4-BE49-F238E27FC236}">
                  <a16:creationId xmlns:a16="http://schemas.microsoft.com/office/drawing/2014/main" id="{367697B6-0432-D67F-430C-FC75F5E88DC4}"/>
                </a:ext>
              </a:extLst>
            </p:cNvPr>
            <p:cNvSpPr txBox="1"/>
            <p:nvPr/>
          </p:nvSpPr>
          <p:spPr>
            <a:xfrm>
              <a:off x="62688" y="2177363"/>
              <a:ext cx="2609323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800" b="1" dirty="0">
                  <a:solidFill>
                    <a:srgbClr val="00B0F0"/>
                  </a:solidFill>
                </a:rPr>
                <a:t>Naslouchání</a:t>
              </a:r>
              <a:endParaRPr lang="en-US" sz="280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4" name="Grafický objekt 43" descr="Čili paprička se souvislou výplní">
            <a:extLst>
              <a:ext uri="{FF2B5EF4-FFF2-40B4-BE49-F238E27FC236}">
                <a16:creationId xmlns:a16="http://schemas.microsoft.com/office/drawing/2014/main" id="{16EE33E9-36D0-EEBD-5FE9-08B9DDEFDDF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131862" y="5519948"/>
            <a:ext cx="670607" cy="670607"/>
          </a:xfrm>
          <a:prstGeom prst="rect">
            <a:avLst/>
          </a:prstGeom>
        </p:spPr>
      </p:pic>
      <p:pic>
        <p:nvPicPr>
          <p:cNvPr id="48" name="Grafický objekt 47" descr="Titulky se souvislou výplní">
            <a:extLst>
              <a:ext uri="{FF2B5EF4-FFF2-40B4-BE49-F238E27FC236}">
                <a16:creationId xmlns:a16="http://schemas.microsoft.com/office/drawing/2014/main" id="{71557C40-9979-5A8A-27F7-5743E492074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339809" y="5487195"/>
            <a:ext cx="703360" cy="703360"/>
          </a:xfrm>
          <a:prstGeom prst="rect">
            <a:avLst/>
          </a:prstGeom>
        </p:spPr>
      </p:pic>
      <p:pic>
        <p:nvPicPr>
          <p:cNvPr id="50" name="Grafický objekt 49" descr="Myšlenková bublina se souvislou výplní">
            <a:extLst>
              <a:ext uri="{FF2B5EF4-FFF2-40B4-BE49-F238E27FC236}">
                <a16:creationId xmlns:a16="http://schemas.microsoft.com/office/drawing/2014/main" id="{A286DA93-8BBB-57F5-4287-6D07841827D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347931" y="3992976"/>
            <a:ext cx="762470" cy="762470"/>
          </a:xfrm>
          <a:prstGeom prst="rect">
            <a:avLst/>
          </a:prstGeom>
        </p:spPr>
      </p:pic>
      <p:pic>
        <p:nvPicPr>
          <p:cNvPr id="52" name="Grafický objekt 51" descr="Kotva se souvislou výplní">
            <a:extLst>
              <a:ext uri="{FF2B5EF4-FFF2-40B4-BE49-F238E27FC236}">
                <a16:creationId xmlns:a16="http://schemas.microsoft.com/office/drawing/2014/main" id="{73371906-E7CB-5AF6-90DF-42C9DF1B266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57453" y="2676431"/>
            <a:ext cx="780155" cy="780155"/>
          </a:xfrm>
          <a:prstGeom prst="rect">
            <a:avLst/>
          </a:prstGeom>
        </p:spPr>
      </p:pic>
      <p:pic>
        <p:nvPicPr>
          <p:cNvPr id="54" name="Grafický objekt 53" descr="Ucho se souvislou výplní">
            <a:extLst>
              <a:ext uri="{FF2B5EF4-FFF2-40B4-BE49-F238E27FC236}">
                <a16:creationId xmlns:a16="http://schemas.microsoft.com/office/drawing/2014/main" id="{C1076F5C-7EB2-D55D-D387-F4A7FAFBBAA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401829" y="2501766"/>
            <a:ext cx="708572" cy="708572"/>
          </a:xfrm>
          <a:prstGeom prst="rect">
            <a:avLst/>
          </a:prstGeom>
        </p:spPr>
      </p:pic>
      <p:sp>
        <p:nvSpPr>
          <p:cNvPr id="55" name="TextovéPole 14">
            <a:extLst>
              <a:ext uri="{FF2B5EF4-FFF2-40B4-BE49-F238E27FC236}">
                <a16:creationId xmlns:a16="http://schemas.microsoft.com/office/drawing/2014/main" id="{9EACB5A5-9B77-F987-037B-9BCB5F3F644A}"/>
              </a:ext>
            </a:extLst>
          </p:cNvPr>
          <p:cNvSpPr txBox="1"/>
          <p:nvPr/>
        </p:nvSpPr>
        <p:spPr>
          <a:xfrm>
            <a:off x="3138490" y="1758669"/>
            <a:ext cx="6048672" cy="496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977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2800" b="1" dirty="0">
                <a:solidFill>
                  <a:schemeClr val="tx1"/>
                </a:solidFill>
              </a:rPr>
              <a:t>PROVÁZEJÍCÍ  X  DIREKTIVNÍ 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22CAC-F86A-4B06-F1E5-424E9EDC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Zdroje pro zvládání krize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E5ABC8D-8453-BC50-7E00-6FE7C8171E93}"/>
              </a:ext>
            </a:extLst>
          </p:cNvPr>
          <p:cNvSpPr/>
          <p:nvPr/>
        </p:nvSpPr>
        <p:spPr>
          <a:xfrm>
            <a:off x="3358108" y="3338522"/>
            <a:ext cx="504056" cy="252028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9895241-D22C-4CC1-DB02-0056F79E22E9}"/>
              </a:ext>
            </a:extLst>
          </p:cNvPr>
          <p:cNvSpPr/>
          <p:nvPr/>
        </p:nvSpPr>
        <p:spPr>
          <a:xfrm>
            <a:off x="7797495" y="3348593"/>
            <a:ext cx="504056" cy="252028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6CE9E0B-3F12-9570-1098-148C2A5988A5}"/>
              </a:ext>
            </a:extLst>
          </p:cNvPr>
          <p:cNvSpPr/>
          <p:nvPr/>
        </p:nvSpPr>
        <p:spPr>
          <a:xfrm>
            <a:off x="4827953" y="3378692"/>
            <a:ext cx="504056" cy="252028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9F9D9C9-CAB5-0186-2392-5692B786FD88}"/>
              </a:ext>
            </a:extLst>
          </p:cNvPr>
          <p:cNvSpPr/>
          <p:nvPr/>
        </p:nvSpPr>
        <p:spPr>
          <a:xfrm>
            <a:off x="6447600" y="3356632"/>
            <a:ext cx="504056" cy="252028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FCFF830-AD6C-D2F3-55B2-364FF5A763D0}"/>
              </a:ext>
            </a:extLst>
          </p:cNvPr>
          <p:cNvSpPr/>
          <p:nvPr/>
        </p:nvSpPr>
        <p:spPr>
          <a:xfrm>
            <a:off x="3214092" y="2556204"/>
            <a:ext cx="5328592" cy="1296144"/>
          </a:xfrm>
          <a:prstGeom prst="ellipse">
            <a:avLst/>
          </a:prstGeom>
          <a:solidFill>
            <a:schemeClr val="accent2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A104A10-4E02-A17F-ED84-E3E5C94D77D9}"/>
              </a:ext>
            </a:extLst>
          </p:cNvPr>
          <p:cNvSpPr txBox="1"/>
          <p:nvPr/>
        </p:nvSpPr>
        <p:spPr>
          <a:xfrm>
            <a:off x="2891469" y="5858802"/>
            <a:ext cx="128753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FF0000"/>
                </a:solidFill>
              </a:rPr>
              <a:t>Vztahy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BB13A40-6260-3BA6-A460-F396874E1F46}"/>
              </a:ext>
            </a:extLst>
          </p:cNvPr>
          <p:cNvSpPr txBox="1"/>
          <p:nvPr/>
        </p:nvSpPr>
        <p:spPr>
          <a:xfrm>
            <a:off x="4308387" y="5900690"/>
            <a:ext cx="1418978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chemeClr val="accent1"/>
                </a:solidFill>
              </a:rPr>
              <a:t>Aktivity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F91F9FB-3940-0B53-2EEF-4767E4BA78AF}"/>
              </a:ext>
            </a:extLst>
          </p:cNvPr>
          <p:cNvSpPr txBox="1"/>
          <p:nvPr/>
        </p:nvSpPr>
        <p:spPr>
          <a:xfrm>
            <a:off x="5733985" y="5904968"/>
            <a:ext cx="182052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Hodnotné věci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72B371-68A6-5953-8654-4AABE2BF9A9F}"/>
              </a:ext>
            </a:extLst>
          </p:cNvPr>
          <p:cNvSpPr txBox="1"/>
          <p:nvPr/>
        </p:nvSpPr>
        <p:spPr>
          <a:xfrm>
            <a:off x="7270342" y="5970618"/>
            <a:ext cx="1685754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2800" b="1" dirty="0">
                <a:solidFill>
                  <a:srgbClr val="00B050"/>
                </a:solidFill>
              </a:rPr>
              <a:t>Zdraví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D8668FD-0C6C-08C7-76C7-813A6A4505C2}"/>
              </a:ext>
            </a:extLst>
          </p:cNvPr>
          <p:cNvSpPr txBox="1"/>
          <p:nvPr/>
        </p:nvSpPr>
        <p:spPr>
          <a:xfrm>
            <a:off x="4732903" y="1915925"/>
            <a:ext cx="229097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2800" b="1" dirty="0">
                <a:solidFill>
                  <a:schemeClr val="accent2"/>
                </a:solidFill>
              </a:rPr>
              <a:t>Spiritualita</a:t>
            </a:r>
          </a:p>
        </p:txBody>
      </p:sp>
    </p:spTree>
    <p:extLst>
      <p:ext uri="{BB962C8B-B14F-4D97-AF65-F5344CB8AC3E}">
        <p14:creationId xmlns:p14="http://schemas.microsoft.com/office/powerpoint/2010/main" val="136972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535C3-F0FB-B7B4-68CA-AD61B023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Co v krizi pomáhá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2B5B39-ABAF-06B6-99F8-D6DCA0A55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5148062" cy="4267200"/>
          </a:xfrm>
        </p:spPr>
        <p:txBody>
          <a:bodyPr/>
          <a:lstStyle/>
          <a:p>
            <a:r>
              <a:rPr lang="cs-CZ" b="1" dirty="0"/>
              <a:t>Projevit emoce</a:t>
            </a:r>
          </a:p>
          <a:p>
            <a:r>
              <a:rPr lang="cs-CZ" b="1" dirty="0"/>
              <a:t>Sdělovat a sdílet</a:t>
            </a:r>
          </a:p>
          <a:p>
            <a:r>
              <a:rPr lang="cs-CZ" b="1" dirty="0"/>
              <a:t>Kontakt s vlastním tělem</a:t>
            </a:r>
          </a:p>
          <a:p>
            <a:r>
              <a:rPr lang="cs-CZ" b="1" dirty="0"/>
              <a:t>Kontakt s potřebami</a:t>
            </a:r>
          </a:p>
          <a:p>
            <a:r>
              <a:rPr lang="cs-CZ" b="1" dirty="0"/>
              <a:t>Vědomí možností a limitů</a:t>
            </a:r>
          </a:p>
          <a:p>
            <a:r>
              <a:rPr lang="cs-CZ" b="1" dirty="0"/>
              <a:t>Využívání zkušeností</a:t>
            </a:r>
          </a:p>
          <a:p>
            <a:r>
              <a:rPr lang="cs-CZ" b="1" dirty="0"/>
              <a:t>Využití kolektivních rituálů a vzorců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3D23C36B-B0B6-64FC-FEC3-D49C2EEE079A}"/>
              </a:ext>
            </a:extLst>
          </p:cNvPr>
          <p:cNvSpPr txBox="1">
            <a:spLocks/>
          </p:cNvSpPr>
          <p:nvPr/>
        </p:nvSpPr>
        <p:spPr>
          <a:xfrm>
            <a:off x="6697793" y="1944303"/>
            <a:ext cx="5148062" cy="426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Být brán vážně</a:t>
            </a:r>
          </a:p>
          <a:p>
            <a:r>
              <a:rPr lang="cs-CZ" b="1" dirty="0"/>
              <a:t>Samota (s oporou)</a:t>
            </a:r>
          </a:p>
          <a:p>
            <a:r>
              <a:rPr lang="cs-CZ" b="1" dirty="0"/>
              <a:t>Bezpečný prostor</a:t>
            </a:r>
          </a:p>
          <a:p>
            <a:r>
              <a:rPr lang="cs-CZ" b="1" dirty="0"/>
              <a:t>Blízká osoba</a:t>
            </a:r>
          </a:p>
          <a:p>
            <a:r>
              <a:rPr lang="cs-CZ" b="1" dirty="0"/>
              <a:t>Vědomí profesionální péče</a:t>
            </a:r>
          </a:p>
          <a:p>
            <a:r>
              <a:rPr lang="cs-CZ" b="1" dirty="0"/>
              <a:t>Zklidnění a zastavení</a:t>
            </a:r>
          </a:p>
          <a:p>
            <a:r>
              <a:rPr lang="cs-CZ" b="1" dirty="0"/>
              <a:t>Změna prostředí</a:t>
            </a:r>
          </a:p>
          <a:p>
            <a:r>
              <a:rPr lang="cs-CZ" b="1" dirty="0"/>
              <a:t>Možnost aktivity</a:t>
            </a:r>
          </a:p>
        </p:txBody>
      </p:sp>
    </p:spTree>
    <p:extLst>
      <p:ext uri="{BB962C8B-B14F-4D97-AF65-F5344CB8AC3E}">
        <p14:creationId xmlns:p14="http://schemas.microsoft.com/office/powerpoint/2010/main" val="91858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972598" cy="1020762"/>
          </a:xfrm>
        </p:spPr>
        <p:txBody>
          <a:bodyPr rtlCol="0">
            <a:normAutofit/>
          </a:bodyPr>
          <a:lstStyle/>
          <a:p>
            <a:pPr rtl="0"/>
            <a:r>
              <a:rPr lang="cs-CZ" sz="4400" b="1" dirty="0"/>
              <a:t>Reakce na ohrožení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2" y="1764960"/>
            <a:ext cx="9144000" cy="1451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err="1">
                <a:solidFill>
                  <a:srgbClr val="FF0000"/>
                </a:solidFill>
              </a:rPr>
              <a:t>Social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engagement</a:t>
            </a:r>
            <a:r>
              <a:rPr lang="cs-CZ" sz="2800" b="1" dirty="0">
                <a:solidFill>
                  <a:srgbClr val="FF0000"/>
                </a:solidFill>
              </a:rPr>
              <a:t> systém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Vyhledávání pomoci u druhých</a:t>
            </a:r>
          </a:p>
        </p:txBody>
      </p:sp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DC4120F2-9EE6-00F7-FABA-59E17A7B05A5}"/>
              </a:ext>
            </a:extLst>
          </p:cNvPr>
          <p:cNvSpPr txBox="1">
            <a:spLocks/>
          </p:cNvSpPr>
          <p:nvPr/>
        </p:nvSpPr>
        <p:spPr>
          <a:xfrm>
            <a:off x="1531142" y="3152438"/>
            <a:ext cx="9891861" cy="1451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err="1">
                <a:solidFill>
                  <a:srgbClr val="FF0000"/>
                </a:solidFill>
              </a:rPr>
              <a:t>Fight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or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flight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Snaha čelit překážce vlastními silami anebo ze situace utéct (strach X hněv)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499656BF-14BC-5469-1C82-AFBBF860379C}"/>
              </a:ext>
            </a:extLst>
          </p:cNvPr>
          <p:cNvSpPr txBox="1">
            <a:spLocks/>
          </p:cNvSpPr>
          <p:nvPr/>
        </p:nvSpPr>
        <p:spPr>
          <a:xfrm>
            <a:off x="1513682" y="4604430"/>
            <a:ext cx="9144000" cy="150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err="1">
                <a:solidFill>
                  <a:srgbClr val="FF0000"/>
                </a:solidFill>
              </a:rPr>
              <a:t>Freeze</a:t>
            </a:r>
            <a:r>
              <a:rPr lang="cs-CZ" sz="2800" b="1" dirty="0">
                <a:solidFill>
                  <a:srgbClr val="FF0000"/>
                </a:solidFill>
              </a:rPr>
              <a:t>, derealizace a disociace</a:t>
            </a:r>
          </a:p>
          <a:p>
            <a:pPr marL="0" indent="0">
              <a:buNone/>
            </a:pPr>
            <a:r>
              <a:rPr lang="cs-CZ" dirty="0"/>
              <a:t>Snaha situaci přežít stažením se, psychické odstřihnutí se od prožitku</a:t>
            </a:r>
            <a:endParaRPr lang="cs-CZ" sz="2000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E9F410A6-4836-BB05-DE4B-C18945169CFC}"/>
              </a:ext>
            </a:extLst>
          </p:cNvPr>
          <p:cNvSpPr txBox="1">
            <a:spLocks/>
          </p:cNvSpPr>
          <p:nvPr/>
        </p:nvSpPr>
        <p:spPr>
          <a:xfrm>
            <a:off x="1507504" y="5828676"/>
            <a:ext cx="9144000" cy="150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Kolaps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314C10BE-8643-D3BF-C6B5-7F4B4B35D719}"/>
              </a:ext>
            </a:extLst>
          </p:cNvPr>
          <p:cNvCxnSpPr>
            <a:cxnSpLocks/>
          </p:cNvCxnSpPr>
          <p:nvPr/>
        </p:nvCxnSpPr>
        <p:spPr>
          <a:xfrm>
            <a:off x="1269876" y="1844824"/>
            <a:ext cx="0" cy="4544360"/>
          </a:xfrm>
          <a:prstGeom prst="straightConnector1">
            <a:avLst/>
          </a:prstGeom>
          <a:ln w="76200">
            <a:solidFill>
              <a:srgbClr val="0070C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08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>
            <a:extLst>
              <a:ext uri="{FF2B5EF4-FFF2-40B4-BE49-F238E27FC236}">
                <a16:creationId xmlns:a16="http://schemas.microsoft.com/office/drawing/2014/main" id="{ABBCD85D-0050-A394-F9E9-236826DFF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sz="4400" b="1" dirty="0"/>
              <a:t>Disociace</a:t>
            </a:r>
            <a:endParaRPr lang="en-US" sz="4400" b="1" dirty="0"/>
          </a:p>
        </p:txBody>
      </p:sp>
      <p:pic>
        <p:nvPicPr>
          <p:cNvPr id="1026" name="Picture 2" descr="TRAPPED IN RELATIONSHIPS: THE COST OF ABUSE AND NEGLECT - The Body Keeps  the Score: Brain, Mind, and Body in the Healing of Trauma">
            <a:extLst>
              <a:ext uri="{FF2B5EF4-FFF2-40B4-BE49-F238E27FC236}">
                <a16:creationId xmlns:a16="http://schemas.microsoft.com/office/drawing/2014/main" id="{F16D01C8-21C3-04CA-B18C-C91631AD58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714"/>
          <a:stretch/>
        </p:blipFill>
        <p:spPr bwMode="auto">
          <a:xfrm>
            <a:off x="4710022" y="1905000"/>
            <a:ext cx="5669280" cy="40386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85DF63D-317C-E594-A701-36477D924529}"/>
              </a:ext>
            </a:extLst>
          </p:cNvPr>
          <p:cNvSpPr txBox="1"/>
          <p:nvPr/>
        </p:nvSpPr>
        <p:spPr>
          <a:xfrm>
            <a:off x="8398668" y="6454096"/>
            <a:ext cx="9217024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200" dirty="0"/>
              <a:t>https://doctorlib.info/travma/body-keeps-score/8.html</a:t>
            </a:r>
          </a:p>
        </p:txBody>
      </p:sp>
    </p:spTree>
    <p:extLst>
      <p:ext uri="{BB962C8B-B14F-4D97-AF65-F5344CB8AC3E}">
        <p14:creationId xmlns:p14="http://schemas.microsoft.com/office/powerpoint/2010/main" val="10780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5BDB7A-C2B7-6443-FA23-EBA1AF856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Reakce na akutní stres - šok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36BA0-048D-A82C-3A57-8B635DFA4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540550" cy="21000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AKTIVNÍ REAKCE</a:t>
            </a:r>
          </a:p>
          <a:p>
            <a:r>
              <a:rPr lang="cs-CZ" dirty="0"/>
              <a:t>Zaplavení emocemi, zrychlené chování – FIGHT OR FLIGHT</a:t>
            </a:r>
          </a:p>
          <a:p>
            <a:r>
              <a:rPr lang="cs-CZ" dirty="0"/>
              <a:t>Projevy: nekontrolovatelný pláč, neadekvátní smích, třes, neklid, vztek, úzkost.</a:t>
            </a:r>
          </a:p>
          <a:p>
            <a:r>
              <a:rPr lang="cs-CZ" dirty="0"/>
              <a:t>Snížená koncentrace, mnohomluvnost, překotnost řeči, trhané pohyby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B0CBE67-41AF-8AF5-3B7B-475E09FCBBC1}"/>
              </a:ext>
            </a:extLst>
          </p:cNvPr>
          <p:cNvSpPr txBox="1">
            <a:spLocks/>
          </p:cNvSpPr>
          <p:nvPr/>
        </p:nvSpPr>
        <p:spPr>
          <a:xfrm>
            <a:off x="1553568" y="4221088"/>
            <a:ext cx="9540550" cy="23622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0070C0"/>
                </a:solidFill>
              </a:rPr>
              <a:t>PASIVNÍ REAKCE</a:t>
            </a:r>
          </a:p>
          <a:p>
            <a:r>
              <a:rPr lang="cs-CZ" dirty="0"/>
              <a:t>Mrtvý brouk – FREEZE, DISOCIACE, DEREALIZACE</a:t>
            </a:r>
          </a:p>
          <a:p>
            <a:r>
              <a:rPr lang="cs-CZ" dirty="0"/>
              <a:t>Projevy: výpadky paměti, zmatenost, poruchy vnímání, zpomalení dechu, tepu</a:t>
            </a:r>
          </a:p>
          <a:p>
            <a:r>
              <a:rPr lang="cs-CZ" dirty="0"/>
              <a:t>Člověk jakoby „divák“, bez emocí, otupělost, stereotypní chování nebo chování žádné (skelný pohled „do blba“)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46868EA-A497-D2C9-C084-4D1B5E1DFFC2}"/>
              </a:ext>
            </a:extLst>
          </p:cNvPr>
          <p:cNvSpPr txBox="1"/>
          <p:nvPr/>
        </p:nvSpPr>
        <p:spPr>
          <a:xfrm>
            <a:off x="6670476" y="6401057"/>
            <a:ext cx="5147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FFC000"/>
                </a:solidFill>
              </a:rPr>
              <a:t>!Někdy mylné přesvědčení, že jsou v pohodě!</a:t>
            </a:r>
          </a:p>
        </p:txBody>
      </p:sp>
    </p:spTree>
    <p:extLst>
      <p:ext uri="{BB962C8B-B14F-4D97-AF65-F5344CB8AC3E}">
        <p14:creationId xmlns:p14="http://schemas.microsoft.com/office/powerpoint/2010/main" val="52914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b="1" dirty="0"/>
              <a:t>První </a:t>
            </a:r>
            <a:r>
              <a:rPr lang="cs-CZ" sz="4400" b="1" dirty="0">
                <a:solidFill>
                  <a:srgbClr val="00B050"/>
                </a:solidFill>
              </a:rPr>
              <a:t>psychická pomoc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A1E16C8-74FC-73FE-580B-88554D97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764" y="2708920"/>
            <a:ext cx="4150196" cy="280831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Základní zajištění v šokové reakci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Respektovat pól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Obnovovat bezpečí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Zajištění kontaktu s blízkými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Podávání informací co se bude dít, co se děje (</a:t>
            </a:r>
            <a:r>
              <a:rPr lang="cs-CZ" sz="2200" b="1" dirty="0">
                <a:solidFill>
                  <a:srgbClr val="FF0000"/>
                </a:solidFill>
              </a:rPr>
              <a:t>orientace</a:t>
            </a:r>
            <a:r>
              <a:rPr lang="cs-CZ" sz="2200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Mluvení o události podle druhého (</a:t>
            </a:r>
            <a:r>
              <a:rPr lang="cs-CZ" sz="2200" b="1" dirty="0">
                <a:solidFill>
                  <a:srgbClr val="FF0000"/>
                </a:solidFill>
              </a:rPr>
              <a:t>vlastní zvědavost!</a:t>
            </a:r>
            <a:r>
              <a:rPr lang="cs-CZ" sz="2200" b="1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6000" b="1" dirty="0">
                <a:solidFill>
                  <a:srgbClr val="00B050"/>
                </a:solidFill>
                <a:latin typeface="+mj-lt"/>
              </a:rPr>
              <a:t>5</a:t>
            </a:r>
            <a:r>
              <a:rPr lang="cs-CZ" sz="6000" b="1" dirty="0">
                <a:solidFill>
                  <a:srgbClr val="00B050"/>
                </a:solidFill>
              </a:rPr>
              <a:t> T:</a:t>
            </a:r>
          </a:p>
          <a:p>
            <a:r>
              <a:rPr lang="cs-CZ" sz="3200" b="1" dirty="0">
                <a:solidFill>
                  <a:srgbClr val="00B050"/>
                </a:solidFill>
              </a:rPr>
              <a:t>Teplo</a:t>
            </a:r>
          </a:p>
          <a:p>
            <a:r>
              <a:rPr lang="cs-CZ" sz="3200" b="1" dirty="0">
                <a:solidFill>
                  <a:srgbClr val="00B050"/>
                </a:solidFill>
              </a:rPr>
              <a:t>Ticho</a:t>
            </a:r>
          </a:p>
          <a:p>
            <a:r>
              <a:rPr lang="cs-CZ" sz="3200" b="1" dirty="0">
                <a:solidFill>
                  <a:srgbClr val="00B050"/>
                </a:solidFill>
              </a:rPr>
              <a:t>Tekutiny</a:t>
            </a:r>
          </a:p>
          <a:p>
            <a:r>
              <a:rPr lang="cs-CZ" sz="3200" b="1" dirty="0">
                <a:solidFill>
                  <a:srgbClr val="00B050"/>
                </a:solidFill>
              </a:rPr>
              <a:t>Transport</a:t>
            </a:r>
          </a:p>
          <a:p>
            <a:r>
              <a:rPr lang="cs-CZ" sz="3200" b="1" dirty="0">
                <a:solidFill>
                  <a:srgbClr val="00B050"/>
                </a:solidFill>
              </a:rPr>
              <a:t>Tišení bolesti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972598" cy="1020762"/>
          </a:xfrm>
        </p:spPr>
        <p:txBody>
          <a:bodyPr rtlCol="0">
            <a:normAutofit/>
          </a:bodyPr>
          <a:lstStyle/>
          <a:p>
            <a:pPr rtl="0"/>
            <a:r>
              <a:rPr lang="cs-CZ" sz="4400" b="1" dirty="0"/>
              <a:t>Reakce na akutní stres - šok</a:t>
            </a:r>
          </a:p>
        </p:txBody>
      </p: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3A4483B0-E083-4C52-5ABA-42B9E37BAB90}"/>
              </a:ext>
            </a:extLst>
          </p:cNvPr>
          <p:cNvSpPr/>
          <p:nvPr/>
        </p:nvSpPr>
        <p:spPr>
          <a:xfrm>
            <a:off x="4294212" y="2696915"/>
            <a:ext cx="3113574" cy="268411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17F8104A-CDD0-5267-CDBC-51CBC5523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919" y="2149451"/>
            <a:ext cx="1440160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Myšlení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D7AC5B09-1391-4292-3FEB-198DF7C3A2DE}"/>
              </a:ext>
            </a:extLst>
          </p:cNvPr>
          <p:cNvSpPr txBox="1">
            <a:spLocks/>
          </p:cNvSpPr>
          <p:nvPr/>
        </p:nvSpPr>
        <p:spPr>
          <a:xfrm>
            <a:off x="7172233" y="5425106"/>
            <a:ext cx="14401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FFC000"/>
                </a:solidFill>
              </a:rPr>
              <a:t>Chování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A4AF4123-C3B6-37B0-C43A-795099860210}"/>
              </a:ext>
            </a:extLst>
          </p:cNvPr>
          <p:cNvSpPr txBox="1">
            <a:spLocks/>
          </p:cNvSpPr>
          <p:nvPr/>
        </p:nvSpPr>
        <p:spPr>
          <a:xfrm>
            <a:off x="3430116" y="5440198"/>
            <a:ext cx="14401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FF0000"/>
                </a:solidFill>
              </a:rPr>
              <a:t>Emoce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32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b="1" dirty="0"/>
              <a:t>Pól </a:t>
            </a:r>
            <a:r>
              <a:rPr lang="cs-CZ" sz="4400" b="1" dirty="0">
                <a:solidFill>
                  <a:srgbClr val="0070C0"/>
                </a:solidFill>
              </a:rPr>
              <a:t>myšlení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A1E16C8-74FC-73FE-580B-88554D97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764" y="1984326"/>
            <a:ext cx="4150196" cy="396044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Potřeba o věci mluvit, ventilovat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Celkový útlum, stažení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Plno myšlenek, vzpomínek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Pokud se dostane k nějakému řešení, v </a:t>
            </a:r>
            <a:r>
              <a:rPr lang="cs-CZ" sz="2400" b="1" dirty="0" err="1"/>
              <a:t>zápětí</a:t>
            </a:r>
            <a:r>
              <a:rPr lang="cs-CZ" sz="2400" b="1" dirty="0"/>
              <a:t> ho neguje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„Brblání“ pro sebe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Vnitřní pocit, že blázním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Točení v neproduktivním kolečku.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U racionálních lidí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Práce s vychýlením k myšlení:</a:t>
            </a:r>
          </a:p>
          <a:p>
            <a:r>
              <a:rPr lang="cs-CZ" b="1" dirty="0"/>
              <a:t>Strukturovat myšlenky (kouskovat celky, shrnovat, vést dokončení alespoň jedné věci)</a:t>
            </a:r>
          </a:p>
          <a:p>
            <a:r>
              <a:rPr lang="cs-CZ" b="1" dirty="0"/>
              <a:t>Pomalu nabízet téma, aby se člověk mohl chytit a opustit své kolečko</a:t>
            </a:r>
          </a:p>
          <a:p>
            <a:r>
              <a:rPr lang="cs-CZ" b="1" dirty="0"/>
              <a:t>Dát malý úkol</a:t>
            </a:r>
          </a:p>
          <a:p>
            <a:r>
              <a:rPr lang="cs-CZ" b="1" dirty="0"/>
              <a:t>Zdůrazňovat základní věci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1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4400" b="1" dirty="0"/>
              <a:t>Pól </a:t>
            </a:r>
            <a:r>
              <a:rPr lang="cs-CZ" sz="4400" b="1" dirty="0">
                <a:solidFill>
                  <a:srgbClr val="FF0000"/>
                </a:solidFill>
              </a:rPr>
              <a:t>emocí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A1E16C8-74FC-73FE-580B-88554D97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764" y="1700808"/>
            <a:ext cx="4150196" cy="271842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Silná a výrazná emoční reakce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Panika, smutek, hněv, smích, bezmoc, vina, stud, strach, agrese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Výrazná neverbální a </a:t>
            </a:r>
            <a:r>
              <a:rPr lang="cs-CZ" sz="2200" b="1" dirty="0" err="1"/>
              <a:t>paraverbální</a:t>
            </a:r>
            <a:r>
              <a:rPr lang="cs-CZ" sz="2200" b="1" dirty="0"/>
              <a:t> komunikace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/>
              <a:t>Tunelové prožívání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B788-FA03-83E9-1A45-C6FE0038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Práce s vychýlením k emocím:</a:t>
            </a:r>
          </a:p>
          <a:p>
            <a:r>
              <a:rPr lang="cs-CZ" sz="2400" b="1" dirty="0"/>
              <a:t>Dát prostor prožít emoce</a:t>
            </a:r>
            <a:endParaRPr lang="cs-CZ" b="1" dirty="0"/>
          </a:p>
          <a:p>
            <a:r>
              <a:rPr lang="cs-CZ" b="1" dirty="0"/>
              <a:t>Fyzický prostor i sociální (bezpečí)</a:t>
            </a:r>
          </a:p>
          <a:p>
            <a:r>
              <a:rPr lang="cs-CZ" b="1" dirty="0"/>
              <a:t>Nabourat se do tunelového prožívání, </a:t>
            </a:r>
            <a:r>
              <a:rPr lang="cs-CZ" b="1" dirty="0" err="1"/>
              <a:t>direktivita</a:t>
            </a:r>
            <a:r>
              <a:rPr lang="cs-CZ" b="1" dirty="0"/>
              <a:t>, pokyny, převzetí kompetencí</a:t>
            </a:r>
          </a:p>
          <a:p>
            <a:r>
              <a:rPr lang="cs-CZ" b="1" dirty="0" err="1"/>
              <a:t>Grounding</a:t>
            </a:r>
            <a:r>
              <a:rPr lang="cs-CZ" b="1" dirty="0"/>
              <a:t> (uzemnění)</a:t>
            </a:r>
          </a:p>
          <a:p>
            <a:r>
              <a:rPr lang="cs-CZ" b="1" dirty="0" err="1"/>
              <a:t>Centering</a:t>
            </a:r>
            <a:r>
              <a:rPr lang="cs-CZ" b="1" dirty="0"/>
              <a:t> (hledání středu, opory)</a:t>
            </a:r>
          </a:p>
          <a:p>
            <a:r>
              <a:rPr lang="cs-CZ" b="1" dirty="0"/>
              <a:t>Normalizování, pojmenovávání </a:t>
            </a:r>
          </a:p>
          <a:p>
            <a:r>
              <a:rPr lang="cs-CZ" b="1" dirty="0"/>
              <a:t>Pomalu přivádět k myšlení a poté chování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2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motivem tabule (širokoúhlá)</Template>
  <TotalTime>584</TotalTime>
  <Words>954</Words>
  <Application>Microsoft Office PowerPoint</Application>
  <PresentationFormat>Vlastní</PresentationFormat>
  <Paragraphs>215</Paragraphs>
  <Slides>22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Consolas</vt:lpstr>
      <vt:lpstr>Corbel</vt:lpstr>
      <vt:lpstr>Školní tabule 16×9</vt:lpstr>
      <vt:lpstr>Reakce na ohrožení</vt:lpstr>
      <vt:lpstr>Typologie krizí (Baldwin)</vt:lpstr>
      <vt:lpstr>Reakce na ohrožení</vt:lpstr>
      <vt:lpstr>Disociace</vt:lpstr>
      <vt:lpstr>Reakce na akutní stres - šok</vt:lpstr>
      <vt:lpstr>První psychická pomoc</vt:lpstr>
      <vt:lpstr>Reakce na akutní stres - šok</vt:lpstr>
      <vt:lpstr>Pól myšlení</vt:lpstr>
      <vt:lpstr>Pól emocí</vt:lpstr>
      <vt:lpstr>Pól chování</vt:lpstr>
      <vt:lpstr>Reakce na akutní stres - šok</vt:lpstr>
      <vt:lpstr>Práce s dechem</vt:lpstr>
      <vt:lpstr>Práce s tělem</vt:lpstr>
      <vt:lpstr>Problematika PTSD</vt:lpstr>
      <vt:lpstr>Posttraumatická stresová porucha</vt:lpstr>
      <vt:lpstr>Krize a reakce na ni</vt:lpstr>
      <vt:lpstr>Krize</vt:lpstr>
      <vt:lpstr>Principy práce</vt:lpstr>
      <vt:lpstr>Principy práce</vt:lpstr>
      <vt:lpstr>Techniky práce KI</vt:lpstr>
      <vt:lpstr>Zdroje pro zvládání krize</vt:lpstr>
      <vt:lpstr>Co v krizi pomáhá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Krize a reakce na ni</dc:title>
  <dc:creator>Radek Šíp</dc:creator>
  <cp:lastModifiedBy>Radek Šíp</cp:lastModifiedBy>
  <cp:revision>16</cp:revision>
  <dcterms:created xsi:type="dcterms:W3CDTF">2023-03-09T23:07:58Z</dcterms:created>
  <dcterms:modified xsi:type="dcterms:W3CDTF">2023-11-01T23:14:00Z</dcterms:modified>
</cp:coreProperties>
</file>