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5AC8AF"/>
    <a:srgbClr val="91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" userId="7f7b1a57-7649-47d4-a3e7-7d7000133a3e" providerId="ADAL" clId="{3FB34F3E-4693-48D4-A311-09B441DD2440}"/>
    <pc:docChg chg="modSld">
      <pc:chgData name="Michal" userId="7f7b1a57-7649-47d4-a3e7-7d7000133a3e" providerId="ADAL" clId="{3FB34F3E-4693-48D4-A311-09B441DD2440}" dt="2023-02-16T07:39:54.237" v="7" actId="20577"/>
      <pc:docMkLst>
        <pc:docMk/>
      </pc:docMkLst>
      <pc:sldChg chg="modSp">
        <pc:chgData name="Michal" userId="7f7b1a57-7649-47d4-a3e7-7d7000133a3e" providerId="ADAL" clId="{3FB34F3E-4693-48D4-A311-09B441DD2440}" dt="2023-02-16T07:39:54.237" v="7" actId="20577"/>
        <pc:sldMkLst>
          <pc:docMk/>
          <pc:sldMk cId="737250491" sldId="259"/>
        </pc:sldMkLst>
        <pc:spChg chg="mod">
          <ac:chgData name="Michal" userId="7f7b1a57-7649-47d4-a3e7-7d7000133a3e" providerId="ADAL" clId="{3FB34F3E-4693-48D4-A311-09B441DD2440}" dt="2023-02-16T07:39:54.237" v="7" actId="20577"/>
          <ac:spMkLst>
            <pc:docMk/>
            <pc:sldMk cId="737250491" sldId="259"/>
            <ac:spMk id="5" creationId="{0616E0B0-07B5-4AE1-9484-671EA4694F9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ps.muni.cz/studenti/bc-a-nmgr-studium/zaverecna-prac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is.muni.cz/auth/do/fsps/studijni/info-stud/SZZ/sablona_ZP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Šablona MUNI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07D3AE9-20AC-4392-BF5A-72A1ED5186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5D9461-858E-467D-B246-01E9146069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1F7E2E-1806-4846-BE1C-05CF04295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Vkládání prvků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C1020DF-6153-4D4E-A1A9-89C54A357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976281" cy="4139998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Vložení obrázku (</a:t>
            </a:r>
            <a:r>
              <a:rPr lang="cs-CZ" i="1" dirty="0">
                <a:solidFill>
                  <a:srgbClr val="0000D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 ukázka 1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5949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Vložení 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Text 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cs-CZ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Rychlé části 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Obrázek / Obrázek s popisem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Vložení tabulky (</a:t>
            </a:r>
            <a:r>
              <a:rPr lang="cs-CZ" i="1" dirty="0">
                <a:solidFill>
                  <a:srgbClr val="0000D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 ukázka 2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594900" lvl="1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kumimoji="0" lang="cs-CZ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Vložení 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cs-CZ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Text 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cs-CZ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Rychlé části </a:t>
            </a:r>
            <a:r>
              <a:rPr kumimoji="0" lang="cs-CZ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cs-CZ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Tabulka (+ Obrázek s popisem, smazat prvek pro Obrázek)</a:t>
            </a:r>
            <a:endParaRPr kumimoji="0" lang="cs-CZ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kumimoji="0" lang="cs-CZ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Vložení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cs-CZ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Text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cs-CZ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Rychlé části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cs-CZ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Tabulka s popisem (Obrázek s popisem, smazat prvek pro Obrázek)</a:t>
            </a:r>
            <a:endParaRPr kumimoji="0" lang="cs-CZ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13D7B88-A884-4BD2-98B9-9C50534C0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35" t="51282" b="4030"/>
          <a:stretch/>
        </p:blipFill>
        <p:spPr>
          <a:xfrm>
            <a:off x="5325623" y="3999323"/>
            <a:ext cx="5227879" cy="2583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50B00696-FF65-4979-BB5B-EF9B03AFD61D}"/>
              </a:ext>
            </a:extLst>
          </p:cNvPr>
          <p:cNvCxnSpPr>
            <a:cxnSpLocks/>
          </p:cNvCxnSpPr>
          <p:nvPr/>
        </p:nvCxnSpPr>
        <p:spPr bwMode="auto">
          <a:xfrm flipV="1">
            <a:off x="5526591" y="4119908"/>
            <a:ext cx="301450" cy="42195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87B5ADE6-1167-4F53-9B0A-F60E6DA7224A}"/>
              </a:ext>
            </a:extLst>
          </p:cNvPr>
          <p:cNvCxnSpPr>
            <a:cxnSpLocks/>
          </p:cNvCxnSpPr>
          <p:nvPr/>
        </p:nvCxnSpPr>
        <p:spPr bwMode="auto">
          <a:xfrm flipH="1">
            <a:off x="9452688" y="3874898"/>
            <a:ext cx="408224" cy="27915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4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9603BC1-9D21-4B83-A24E-63BD7B4849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53AAAE-AF77-4FDE-B9E8-3C5358CF73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Práce s programem </a:t>
            </a:r>
            <a:r>
              <a:rPr lang="cs-CZ" dirty="0" err="1"/>
              <a:t>Mendeley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E17B08-3AE3-45EA-B70E-7B0155497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0CD95CC-B65D-4ED3-9E58-BE1097285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 </a:t>
            </a:r>
            <a:r>
              <a:rPr lang="cs-CZ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Mendeley</a:t>
            </a:r>
            <a:r>
              <a:rPr lang="cs-CZ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</a:t>
            </a:r>
            <a:r>
              <a:rPr lang="cs-CZ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Manuální vložení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Automatické vložení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Úpravy a kontrola údajů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Podtrhávají v textu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Časté chyby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Nutná kontrola </a:t>
            </a:r>
          </a:p>
          <a:p>
            <a:pPr marL="1600200" lvl="3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typ práce, chybějící nebo špatně zapsané informace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Duplicita souborů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 Wordu (plugin)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Vložení do textu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Vložení seznam použitých zdrojů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Úprava citace v textu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Narativní citace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Přímá krátká citace</a:t>
            </a:r>
          </a:p>
          <a:p>
            <a:endParaRPr lang="cs-CZ" dirty="0"/>
          </a:p>
        </p:txBody>
      </p:sp>
      <p:pic>
        <p:nvPicPr>
          <p:cNvPr id="1026" name="Picture 2" descr="Výsledek obrázku pro mendeley">
            <a:extLst>
              <a:ext uri="{FF2B5EF4-FFF2-40B4-BE49-F238E27FC236}">
                <a16:creationId xmlns:a16="http://schemas.microsoft.com/office/drawing/2014/main" id="{7BA6F94D-B701-47DB-8BCB-757191C14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325" y="1657350"/>
            <a:ext cx="17716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soft Word – Wikipedie">
            <a:extLst>
              <a:ext uri="{FF2B5EF4-FFF2-40B4-BE49-F238E27FC236}">
                <a16:creationId xmlns:a16="http://schemas.microsoft.com/office/drawing/2014/main" id="{9EF5222F-958F-4A08-BF5D-A9D855B59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008" y="3762001"/>
            <a:ext cx="22193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FA6CA59-449E-47ED-9018-1E6511B337F0}"/>
              </a:ext>
            </a:extLst>
          </p:cNvPr>
          <p:cNvSpPr txBox="1"/>
          <p:nvPr/>
        </p:nvSpPr>
        <p:spPr>
          <a:xfrm>
            <a:off x="8566325" y="6352426"/>
            <a:ext cx="2761936" cy="367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2000" lvl="1">
              <a:lnSpc>
                <a:spcPct val="107000"/>
              </a:lnSpc>
              <a:spcAft>
                <a:spcPts val="800"/>
              </a:spcAft>
            </a:pPr>
            <a:r>
              <a:rPr lang="cs-CZ" sz="1800" i="1" dirty="0">
                <a:solidFill>
                  <a:srgbClr val="0000DC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Video ukázka 3</a:t>
            </a:r>
            <a:endParaRPr lang="cs-CZ" sz="1800" dirty="0">
              <a:solidFill>
                <a:srgbClr val="0000DC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9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>
            <a:extLst>
              <a:ext uri="{FF2B5EF4-FFF2-40B4-BE49-F238E27FC236}">
                <a16:creationId xmlns:a16="http://schemas.microsoft.com/office/drawing/2014/main" id="{F6E00E02-FCA6-4373-BBDD-A487BCD8C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08" y="4604708"/>
            <a:ext cx="4113125" cy="1931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4D16E6B-E22E-438D-BFEC-514C37D518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F3DBDC-4139-46BE-88A1-E630996F20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C5F313-EA79-4379-9484-7843E2B34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jí najdu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98E10E-A046-4868-94AB-D4565C5EB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None/>
            </a:pPr>
            <a:r>
              <a:rPr lang="cs-CZ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Fsps.muni.cz</a:t>
            </a:r>
          </a:p>
          <a:p>
            <a:pPr marL="171450" indent="-171450">
              <a:lnSpc>
                <a:spcPct val="107000"/>
              </a:lnSpc>
            </a:pP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Studenti 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Bc. a </a:t>
            </a:r>
            <a:r>
              <a:rPr lang="cs-CZ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NMgr</a:t>
            </a:r>
            <a:r>
              <a:rPr lang="cs-CZ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 Studium  Závěrečná práce</a:t>
            </a:r>
            <a:endParaRPr lang="cs-CZ" sz="1400" dirty="0">
              <a:ea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71450" indent="-171450">
              <a:lnSpc>
                <a:spcPct val="107000"/>
              </a:lnSpc>
            </a:pPr>
            <a:r>
              <a:rPr lang="cs-CZ" sz="14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https://www.fsps.muni.cz/studenti/bc-a-nmgr-studium/zaverecna-prace</a:t>
            </a:r>
            <a:endParaRPr lang="cs-CZ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cs-CZ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Dokumentový server</a:t>
            </a:r>
          </a:p>
          <a:p>
            <a:pPr marL="171450" indent="-171450">
              <a:lnSpc>
                <a:spcPct val="107000"/>
              </a:lnSpc>
            </a:pPr>
            <a:r>
              <a:rPr lang="cs-CZ" sz="14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https://is.muni.cz/auth/do/fsps/studijni/info-stud/SZZ/sablona_ZP/</a:t>
            </a:r>
            <a:endParaRPr lang="cs-CZ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BB0D71B-3425-497E-9BCD-10E6917953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9578" y="3351740"/>
            <a:ext cx="3304954" cy="2231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CE08B4F-AFB9-44AD-9827-FCEF8D8A18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3989" y="2229962"/>
            <a:ext cx="4449647" cy="1833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09E2653C-AB3E-4D8B-834D-F7038912E5B9}"/>
              </a:ext>
            </a:extLst>
          </p:cNvPr>
          <p:cNvSpPr/>
          <p:nvPr/>
        </p:nvSpPr>
        <p:spPr bwMode="auto">
          <a:xfrm>
            <a:off x="3971248" y="4541849"/>
            <a:ext cx="1223747" cy="103997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4CF6B45C-7150-45F6-A6B0-1A45806A0116}"/>
              </a:ext>
            </a:extLst>
          </p:cNvPr>
          <p:cNvCxnSpPr/>
          <p:nvPr/>
        </p:nvCxnSpPr>
        <p:spPr bwMode="auto">
          <a:xfrm>
            <a:off x="3265709" y="5094511"/>
            <a:ext cx="40193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F35C6BA3-FF8B-44B3-91C1-60D06CA569DC}"/>
              </a:ext>
            </a:extLst>
          </p:cNvPr>
          <p:cNvCxnSpPr>
            <a:cxnSpLocks/>
          </p:cNvCxnSpPr>
          <p:nvPr/>
        </p:nvCxnSpPr>
        <p:spPr bwMode="auto">
          <a:xfrm flipH="1">
            <a:off x="9834840" y="2445958"/>
            <a:ext cx="311495" cy="52314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19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372DE38-3C93-4061-BBCA-C0BB5C1EDC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03A246-5CFE-4C81-927A-5A6A68E46E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AA8EDD-355B-4BF2-8996-5AED9FB70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na webu FSpS.muni.cz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4361D5-F9DE-4A18-890C-320F4AD4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8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Závěrečná práce a státní závěrečná zkouška v Bc. a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NMgr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Studiu </a:t>
            </a:r>
          </a:p>
          <a:p>
            <a:pPr marL="5949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Směrnice FSpS č. 2/2020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Vedoucí a oponenti závěrečných prací </a:t>
            </a:r>
          </a:p>
          <a:p>
            <a:pPr marL="5949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Opatření FSpS č. 17/2020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400" dirty="0">
                <a:solidFill>
                  <a:srgbClr val="0000D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Šablony MUNI pro ZP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400" dirty="0">
                <a:solidFill>
                  <a:srgbClr val="0000D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Pokyny k vypracování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400" dirty="0">
                <a:solidFill>
                  <a:srgbClr val="0000D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Návod k použití šablony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400" dirty="0">
                <a:solidFill>
                  <a:srgbClr val="0000D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Jak citovat (KUK MU)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Stipendium za práci v AJ</a:t>
            </a:r>
          </a:p>
          <a:p>
            <a:pPr marL="5949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Opatření děkana FSpS č. 9/2020</a:t>
            </a:r>
          </a:p>
          <a:p>
            <a:pPr marL="594900" lvl="1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Online předmět - </a:t>
            </a:r>
            <a:r>
              <a:rPr lang="cs-CZ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Tvorba závěrečných prací na FSpS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(v2065)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8B3615D-188B-4AF0-ADD8-1F2D580F7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5616">
            <a:off x="7696816" y="2655947"/>
            <a:ext cx="4242107" cy="253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67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EA88CE-424F-45AF-8B8E-6595EBB134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B655DD-CD1E-468B-BD06-E47F2FF23F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1019CE-78B9-419D-8D24-B2D625662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vhodné Šablony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616E0B0-07B5-4AE1-9484-671EA4694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Úroveň</a:t>
            </a:r>
          </a:p>
          <a:p>
            <a:pPr lvl="1"/>
            <a:r>
              <a:rPr lang="cs-CZ" i="1" dirty="0"/>
              <a:t>Bc. + </a:t>
            </a:r>
            <a:r>
              <a:rPr lang="cs-CZ" i="1" dirty="0" err="1"/>
              <a:t>NMgr</a:t>
            </a:r>
            <a:r>
              <a:rPr lang="cs-CZ" i="1" dirty="0"/>
              <a:t> / PhD</a:t>
            </a:r>
          </a:p>
          <a:p>
            <a:r>
              <a:rPr lang="cs-CZ" dirty="0"/>
              <a:t>Jazyk</a:t>
            </a:r>
          </a:p>
          <a:p>
            <a:pPr lvl="1"/>
            <a:r>
              <a:rPr lang="cs-CZ" i="1" dirty="0"/>
              <a:t>CZ </a:t>
            </a:r>
            <a:r>
              <a:rPr lang="cs-CZ" i="1"/>
              <a:t>/ ENG / ANG</a:t>
            </a:r>
            <a:endParaRPr lang="cs-CZ" i="1" dirty="0"/>
          </a:p>
          <a:p>
            <a:r>
              <a:rPr lang="cs-CZ" dirty="0"/>
              <a:t>Varianta výzkumu</a:t>
            </a:r>
          </a:p>
          <a:p>
            <a:pPr lvl="1"/>
            <a:r>
              <a:rPr lang="cs-CZ" i="1" dirty="0"/>
              <a:t>Empirický / Teoretický</a:t>
            </a:r>
          </a:p>
          <a:p>
            <a:r>
              <a:rPr lang="cs-CZ" dirty="0"/>
              <a:t>Varianta šablony</a:t>
            </a:r>
          </a:p>
          <a:p>
            <a:pPr lvl="1"/>
            <a:r>
              <a:rPr lang="cs-CZ" i="1" dirty="0"/>
              <a:t>Základní / min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7AC968-7F5F-4A81-A8A6-65E5FB966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311" y="2070931"/>
            <a:ext cx="6026303" cy="271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725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4763228-3474-4B1F-81FD-4E6980DC0F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C515F0-FCE8-4925-B6D9-E88EEF1DD1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DD8C3B-CC85-4224-ADE1-FF68DF5CE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nastavení v šabloně MUNI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FE04E8F-DF50-49A7-8113-3E248EA40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6269469" cy="4139998"/>
          </a:xfrm>
        </p:spPr>
        <p:txBody>
          <a:bodyPr/>
          <a:lstStyle/>
          <a:p>
            <a:r>
              <a:rPr lang="cs-CZ" dirty="0"/>
              <a:t>Název závěrečné práce</a:t>
            </a:r>
          </a:p>
          <a:p>
            <a:r>
              <a:rPr lang="cs-CZ" dirty="0"/>
              <a:t>Vedoucí závěrečné práce</a:t>
            </a:r>
          </a:p>
          <a:p>
            <a:r>
              <a:rPr lang="cs-CZ" dirty="0"/>
              <a:t>Pracoviště (katedra vedoucího ZP)</a:t>
            </a:r>
          </a:p>
          <a:p>
            <a:r>
              <a:rPr lang="cs-CZ" dirty="0"/>
              <a:t>Studijní program (výběr ze seznamu)</a:t>
            </a:r>
          </a:p>
          <a:p>
            <a:r>
              <a:rPr lang="cs-CZ" dirty="0"/>
              <a:t>…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F2A8D26-D22F-413D-8864-BCB5BD8B9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627" y="1692002"/>
            <a:ext cx="4482531" cy="3405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40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E12C0F3-D39F-43E5-8A5D-F3EA7F5AD2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779A9B5-32DB-4AD4-876A-86826ADB09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87929B-CF74-4A0B-8398-6B5D12AD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Automaticky generované seznamy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00C36E5-56E5-4FE2-97FA-A8E986657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Obsah, Seznam obrázku, Seznam tabulek, Seznam příloh</a:t>
            </a:r>
          </a:p>
          <a:p>
            <a:r>
              <a:rPr lang="cs-CZ" dirty="0"/>
              <a:t>Křížové odkazy</a:t>
            </a:r>
          </a:p>
          <a:p>
            <a:pPr lvl="1"/>
            <a:r>
              <a:rPr lang="cs-CZ" dirty="0"/>
              <a:t>Odkazování na obrázky/tabulky v textu</a:t>
            </a:r>
          </a:p>
          <a:p>
            <a:pPr lvl="1"/>
            <a:r>
              <a:rPr lang="cs-CZ" sz="20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cs-CZ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sz="20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Titulky</a:t>
            </a:r>
            <a:r>
              <a:rPr lang="cs-CZ" sz="2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tlačítkem </a:t>
            </a:r>
            <a:r>
              <a:rPr lang="cs-CZ" sz="20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Křížový odkaz</a:t>
            </a:r>
          </a:p>
          <a:p>
            <a:pPr lvl="1"/>
            <a:r>
              <a:rPr lang="cs-CZ" i="1" dirty="0">
                <a:latin typeface="Cambria" panose="02040503050406030204" pitchFamily="18" charset="0"/>
                <a:cs typeface="Times New Roman" panose="02020603050405020304" pitchFamily="18" charset="0"/>
              </a:rPr>
              <a:t>Typ odkazu (Obr./Tab.) </a:t>
            </a:r>
            <a:r>
              <a:rPr lang="cs-CZ" i="1" dirty="0">
                <a:latin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Vybrat požadovaný popisek  Vložit odkaz</a:t>
            </a:r>
          </a:p>
          <a:p>
            <a:pPr lvl="1"/>
            <a:r>
              <a:rPr lang="cs-CZ" i="1" dirty="0">
                <a:latin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Před prvním vložení</a:t>
            </a:r>
            <a:r>
              <a:rPr lang="cs-CZ" i="1" dirty="0">
                <a:latin typeface="Cambria" panose="02040503050406030204" pitchFamily="18" charset="0"/>
                <a:cs typeface="Times New Roman" panose="02020603050405020304" pitchFamily="18" charset="0"/>
              </a:rPr>
              <a:t> (Obr./Tab./…)</a:t>
            </a:r>
          </a:p>
          <a:p>
            <a:pPr lvl="2"/>
            <a:r>
              <a:rPr lang="cs-CZ" i="1" dirty="0">
                <a:latin typeface="Cambria" panose="02040503050406030204" pitchFamily="18" charset="0"/>
                <a:cs typeface="Times New Roman" panose="02020603050405020304" pitchFamily="18" charset="0"/>
              </a:rPr>
              <a:t>Seznam neobsahuje položku „Obr.“ </a:t>
            </a:r>
            <a:r>
              <a:rPr lang="cs-CZ" i="1" dirty="0">
                <a:latin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Klepněte na libovolné místo v dokumentu  </a:t>
            </a:r>
            <a:r>
              <a:rPr lang="cs-CZ" sz="16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Reference/Titulky</a:t>
            </a:r>
            <a:r>
              <a:rPr lang="cs-CZ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stiskněte tlačítko </a:t>
            </a:r>
            <a:r>
              <a:rPr lang="cs-CZ" sz="16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Vložit titulek </a:t>
            </a:r>
            <a:r>
              <a:rPr lang="cs-CZ" sz="16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Nový popisek  </a:t>
            </a:r>
            <a:r>
              <a:rPr lang="cs-CZ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Napište</a:t>
            </a:r>
            <a:r>
              <a:rPr lang="cs-CZ" sz="1600" i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„Obr.“ </a:t>
            </a:r>
            <a:r>
              <a:rPr lang="cs-CZ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(bez uvozovek)  OK </a:t>
            </a:r>
          </a:p>
          <a:p>
            <a:pPr lvl="2"/>
            <a:endParaRPr lang="cs-CZ" dirty="0"/>
          </a:p>
          <a:p>
            <a:r>
              <a:rPr lang="cs-CZ" dirty="0"/>
              <a:t>Vyžádaná automatický aktualizace</a:t>
            </a:r>
          </a:p>
          <a:p>
            <a:pPr lvl="1"/>
            <a:r>
              <a:rPr lang="cs-CZ" sz="1600" i="1" dirty="0"/>
              <a:t>Soubor</a:t>
            </a:r>
            <a:r>
              <a:rPr lang="cs-CZ" sz="1600" dirty="0"/>
              <a:t> </a:t>
            </a:r>
            <a:r>
              <a:rPr lang="cs-CZ" sz="1600" dirty="0">
                <a:sym typeface="Wingdings" panose="05000000000000000000" pitchFamily="2" charset="2"/>
              </a:rPr>
              <a:t></a:t>
            </a:r>
            <a:r>
              <a:rPr lang="cs-CZ" sz="1600" dirty="0"/>
              <a:t> </a:t>
            </a:r>
            <a:r>
              <a:rPr lang="cs-CZ" sz="1600" i="1" dirty="0"/>
              <a:t>Možnosti</a:t>
            </a:r>
            <a:r>
              <a:rPr lang="cs-CZ" sz="1600" dirty="0"/>
              <a:t> </a:t>
            </a:r>
            <a:r>
              <a:rPr lang="cs-CZ" sz="1600" dirty="0">
                <a:sym typeface="Wingdings" panose="05000000000000000000" pitchFamily="2" charset="2"/>
              </a:rPr>
              <a:t></a:t>
            </a:r>
            <a:r>
              <a:rPr lang="cs-CZ" sz="1600" dirty="0"/>
              <a:t> položka </a:t>
            </a:r>
            <a:r>
              <a:rPr lang="cs-CZ" sz="1600" i="1" dirty="0"/>
              <a:t>Zobrazení</a:t>
            </a:r>
            <a:r>
              <a:rPr lang="cs-CZ" sz="1600" dirty="0"/>
              <a:t> </a:t>
            </a:r>
            <a:r>
              <a:rPr lang="cs-CZ" sz="1600" dirty="0">
                <a:sym typeface="Wingdings" panose="05000000000000000000" pitchFamily="2" charset="2"/>
              </a:rPr>
              <a:t> </a:t>
            </a:r>
            <a:r>
              <a:rPr lang="cs-CZ" sz="1600" dirty="0"/>
              <a:t>V části </a:t>
            </a:r>
            <a:r>
              <a:rPr lang="cs-CZ" sz="1600" i="1" dirty="0"/>
              <a:t>Možnosti tisku </a:t>
            </a:r>
            <a:r>
              <a:rPr lang="cs-CZ" sz="1600" dirty="0"/>
              <a:t>zaškrtnete políčko „</a:t>
            </a:r>
            <a:r>
              <a:rPr lang="cs-CZ" sz="1600" i="1" dirty="0"/>
              <a:t>Před tiskem aktualizovat pole</a:t>
            </a:r>
            <a:r>
              <a:rPr lang="cs-CZ" sz="1600" dirty="0"/>
              <a:t>“ </a:t>
            </a:r>
          </a:p>
          <a:p>
            <a:pPr lvl="1"/>
            <a:endParaRPr lang="cs-CZ" b="1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882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E2D8CDE-2C4F-4EA1-AD5A-ED48C59B59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4ED1AB-F96D-4B42-A870-4EB1B3A504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D99EEB-45C3-4E97-B6F6-1A4C0A2F1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Úrovně kapitol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347C7D4-E240-4456-B326-F450D2C50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Standart: 2 úrovně</a:t>
            </a:r>
          </a:p>
          <a:p>
            <a:r>
              <a:rPr lang="cs-CZ" dirty="0"/>
              <a:t>Změna počtu úrovní v obsahu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klepněte pravým tlačítkem myší na obsah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Přepnout zobrazení polí (</a:t>
            </a:r>
            <a:r>
              <a:rPr lang="cs-CZ" sz="2000" cap="smal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Alt-F9)</a:t>
            </a:r>
          </a:p>
          <a:p>
            <a:pPr marL="781200" lvl="1" indent="-457200">
              <a:buFont typeface="+mj-lt"/>
              <a:buAutoNum type="arabicPeriod"/>
            </a:pPr>
            <a:r>
              <a:rPr lang="cs-CZ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Místo obsahu se objeví kód 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{ TOC \o "1-</a:t>
            </a:r>
            <a:r>
              <a:rPr lang="en-US" sz="200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" }</a:t>
            </a:r>
            <a:endParaRPr lang="cs-CZ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1200" lvl="1" indent="-457200">
              <a:buFont typeface="+mj-lt"/>
              <a:buAutoNum type="arabicPeriod"/>
            </a:pPr>
            <a:r>
              <a:rPr lang="cs-CZ" dirty="0">
                <a:cs typeface="Times New Roman" panose="02020603050405020304" pitchFamily="18" charset="0"/>
              </a:rPr>
              <a:t>Pro 3 úrovně změňte číslovku </a:t>
            </a:r>
            <a:r>
              <a:rPr lang="cs-CZ" dirty="0">
                <a:solidFill>
                  <a:schemeClr val="tx2"/>
                </a:solidFill>
                <a:cs typeface="Times New Roman" panose="02020603050405020304" pitchFamily="18" charset="0"/>
              </a:rPr>
              <a:t>2</a:t>
            </a:r>
            <a:r>
              <a:rPr lang="cs-CZ" dirty="0">
                <a:cs typeface="Times New Roman" panose="02020603050405020304" pitchFamily="18" charset="0"/>
              </a:rPr>
              <a:t> na </a:t>
            </a:r>
            <a:r>
              <a:rPr lang="cs-CZ" dirty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cs-CZ" dirty="0">
                <a:cs typeface="Times New Roman" panose="02020603050405020304" pitchFamily="18" charset="0"/>
              </a:rPr>
              <a:t>; 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{ TOC \o "1-</a:t>
            </a:r>
            <a:r>
              <a:rPr lang="cs-CZ" sz="20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" }</a:t>
            </a:r>
            <a:endParaRPr lang="cs-CZ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81200" lvl="1" indent="-457200">
              <a:buFont typeface="+mj-lt"/>
              <a:buAutoNum type="arabicPeriod"/>
            </a:pPr>
            <a:r>
              <a:rPr lang="cs-CZ" dirty="0">
                <a:ea typeface="Times New Roman" panose="02020603050405020304" pitchFamily="18" charset="0"/>
                <a:cs typeface="Times New Roman" panose="02020603050405020304" pitchFamily="18" charset="0"/>
              </a:rPr>
              <a:t>Aktualizujte obsah</a:t>
            </a:r>
            <a:endParaRPr lang="cs-CZ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1600" lvl="2" indent="-457200">
              <a:buFont typeface="+mj-lt"/>
              <a:buAutoNum type="arabicPeriod"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8117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C437546-F8FE-425F-92CD-0B91C9BF4F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262388-448C-4310-A6F6-CFD8713037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Mazání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E1F65EC-D44C-4475-A74B-2BA1BBE49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Nepovinné kapitoly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2438D10-D390-4876-8C53-62B41D998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Seznam pojmů a zkratek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Seznam příloh (pokud nejsou v práci)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Seznamy tabulek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Seznam obrázků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!ČASTÁ CHYBA!</a:t>
            </a:r>
          </a:p>
          <a:p>
            <a:pPr marL="594900" lvl="1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Smazání průběžných oddílů</a:t>
            </a:r>
            <a:endParaRPr lang="cs-CZ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05300" lvl="2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Oddíly pro </a:t>
            </a:r>
            <a:r>
              <a:rPr lang="cs-CZ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sudou/lichou</a:t>
            </a:r>
            <a:r>
              <a:rPr lang="cs-CZ" sz="1200" dirty="0">
                <a:ea typeface="Calibri" panose="020F0502020204030204" pitchFamily="34" charset="0"/>
                <a:cs typeface="Times New Roman" panose="02020603050405020304" pitchFamily="18" charset="0"/>
              </a:rPr>
              <a:t> stranu</a:t>
            </a:r>
          </a:p>
          <a:p>
            <a:pPr marL="1005300" lvl="2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 hlavní kapitoly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43703FB-070A-4FA9-A815-7D1FFD09D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131" y="1808704"/>
            <a:ext cx="5673942" cy="3611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BC581004-A8A7-4871-AD66-90DD028E1F01}"/>
              </a:ext>
            </a:extLst>
          </p:cNvPr>
          <p:cNvCxnSpPr/>
          <p:nvPr/>
        </p:nvCxnSpPr>
        <p:spPr bwMode="auto">
          <a:xfrm flipV="1">
            <a:off x="7465927" y="4953915"/>
            <a:ext cx="663191" cy="99478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1F849830-1C97-4C5E-AAAA-CBA4EB836348}"/>
              </a:ext>
            </a:extLst>
          </p:cNvPr>
          <p:cNvCxnSpPr/>
          <p:nvPr/>
        </p:nvCxnSpPr>
        <p:spPr bwMode="auto">
          <a:xfrm>
            <a:off x="5915131" y="2542233"/>
            <a:ext cx="145031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23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15A5B03-2F9B-4305-AB9F-A2AF493DA0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DFB39B-DC0B-4CF5-B5D1-E29261DF63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6313C3B-D1BA-4479-9D46-FE24AEF61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Styly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74360F8-09F1-4DC4-A681-871E62B7B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Kapitoly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Odstavce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Odstave 1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Další odstavec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Dlouhá přímá citace 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Začátek, konec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Seznamy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Číslované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 odrážkami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90A3AA1-9575-4320-A00F-AF1FBF1CCF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13" t="1905" r="13697" b="81102"/>
          <a:stretch/>
        </p:blipFill>
        <p:spPr>
          <a:xfrm>
            <a:off x="4688183" y="2050322"/>
            <a:ext cx="6783817" cy="2474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478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Ukázka práce se šablonou MU_14.2.23</Template>
  <TotalTime>160</TotalTime>
  <Words>541</Words>
  <Application>Microsoft Office PowerPoint</Application>
  <PresentationFormat>Širokoúhlá obrazovka</PresentationFormat>
  <Paragraphs>111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</vt:lpstr>
      <vt:lpstr>Courier New</vt:lpstr>
      <vt:lpstr>Tahoma</vt:lpstr>
      <vt:lpstr>Wingdings</vt:lpstr>
      <vt:lpstr>Prezentace_MU_CZ</vt:lpstr>
      <vt:lpstr>Šablona MUNI</vt:lpstr>
      <vt:lpstr>Kde jí najdu</vt:lpstr>
      <vt:lpstr>Obsah na webu FSpS.muni.cz</vt:lpstr>
      <vt:lpstr>Výběr vhodné Šablony</vt:lpstr>
      <vt:lpstr>Základní nastavení v šabloně MUNI</vt:lpstr>
      <vt:lpstr>Automaticky generované seznamy</vt:lpstr>
      <vt:lpstr>Úrovně kapitol</vt:lpstr>
      <vt:lpstr>Nepovinné kapitoly </vt:lpstr>
      <vt:lpstr>Styly</vt:lpstr>
      <vt:lpstr>Vkládání prvků</vt:lpstr>
      <vt:lpstr>Použité 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Šablona MUNI</dc:title>
  <dc:creator>Michal Bozděch</dc:creator>
  <cp:lastModifiedBy>Michal Bozděch</cp:lastModifiedBy>
  <cp:revision>12</cp:revision>
  <cp:lastPrinted>1601-01-01T00:00:00Z</cp:lastPrinted>
  <dcterms:created xsi:type="dcterms:W3CDTF">2023-02-14T08:07:23Z</dcterms:created>
  <dcterms:modified xsi:type="dcterms:W3CDTF">2023-02-16T07:40:05Z</dcterms:modified>
</cp:coreProperties>
</file>