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58" r:id="rId10"/>
    <p:sldId id="279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0B1F52-BF18-44D6-96BF-6279CAEDCE1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20709F-A844-4B92-A2DF-64611882DACD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aaf.org/download/download?filename=538bb448-c750-452d-b01a-144b10a51aa6.pdf&amp;urlslug=Chapter%204:%20Growth%20and%20Developme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PhDr. Jan Cacek, PhD.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Rozvoj vytrvalosti u dětí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89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Vzdálenost běhu doporučená IAAF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IAAF</a:t>
            </a:r>
            <a:r>
              <a:rPr lang="cs-CZ" dirty="0"/>
              <a:t>, </a:t>
            </a:r>
            <a:r>
              <a:rPr lang="en-US" u="sng" dirty="0">
                <a:hlinkClick r:id="rId2"/>
              </a:rPr>
              <a:t>Specific Considerations for the Child and Adolescent -</a:t>
            </a:r>
            <a:endParaRPr lang="en-US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36912"/>
            <a:ext cx="6567187" cy="32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Psychologický kontext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fyzická struktura, tak duševní síla dětí je slabá , </a:t>
            </a:r>
          </a:p>
          <a:p>
            <a:pPr lvl="1"/>
            <a:r>
              <a:rPr lang="cs-CZ" dirty="0"/>
              <a:t>hrozba vyhoření nebo zranění</a:t>
            </a:r>
          </a:p>
          <a:p>
            <a:endParaRPr lang="cs-CZ" dirty="0"/>
          </a:p>
          <a:p>
            <a:r>
              <a:rPr lang="cs-CZ" dirty="0"/>
              <a:t>postupně zvyšovat vytrvalostní nároky</a:t>
            </a:r>
          </a:p>
          <a:p>
            <a:pPr lvl="1"/>
            <a:r>
              <a:rPr lang="cs-CZ" dirty="0"/>
              <a:t> nabízet dosažitelné formy cvičení,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Hra, ne stereotyp</a:t>
            </a:r>
          </a:p>
          <a:p>
            <a:pPr lvl="1"/>
            <a:r>
              <a:rPr lang="cs-CZ" dirty="0"/>
              <a:t>rozvíjet sebevědomí, </a:t>
            </a:r>
          </a:p>
          <a:p>
            <a:pPr lvl="2"/>
            <a:r>
              <a:rPr lang="cs-CZ" dirty="0"/>
              <a:t>Od jednoduchého ke složitému</a:t>
            </a:r>
          </a:p>
          <a:p>
            <a:pPr lvl="2"/>
            <a:r>
              <a:rPr lang="cs-CZ" dirty="0"/>
              <a:t>Od lehkého k těžkému</a:t>
            </a:r>
          </a:p>
          <a:p>
            <a:pPr lvl="2"/>
            <a:r>
              <a:rPr lang="cs-CZ" dirty="0"/>
              <a:t>Od variabilního k stereotypnímu</a:t>
            </a:r>
          </a:p>
        </p:txBody>
      </p:sp>
    </p:spTree>
    <p:extLst>
      <p:ext uri="{BB962C8B-B14F-4D97-AF65-F5344CB8AC3E}">
        <p14:creationId xmlns:p14="http://schemas.microsoft.com/office/powerpoint/2010/main" val="41290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vytrvalostní trénink je součástí kontinuálního , </a:t>
            </a:r>
            <a:r>
              <a:rPr lang="cs-CZ" dirty="0" err="1"/>
              <a:t>multi</a:t>
            </a:r>
            <a:r>
              <a:rPr lang="cs-CZ" dirty="0"/>
              <a:t> - stupňového úsilí</a:t>
            </a:r>
          </a:p>
          <a:p>
            <a:endParaRPr lang="cs-CZ" dirty="0"/>
          </a:p>
          <a:p>
            <a:r>
              <a:rPr lang="cs-CZ" dirty="0"/>
              <a:t>nechtějte výsledky hned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Rozvoj vytrvalosti – umožňuje dětem tolerovat zvýšené množství cvičebních stimulů v budoucnu = klíčový bod </a:t>
            </a:r>
          </a:p>
        </p:txBody>
      </p:sp>
    </p:spTree>
    <p:extLst>
      <p:ext uri="{BB962C8B-B14F-4D97-AF65-F5344CB8AC3E}">
        <p14:creationId xmlns:p14="http://schemas.microsoft.com/office/powerpoint/2010/main" val="41290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Muži:</a:t>
            </a:r>
          </a:p>
          <a:p>
            <a:pPr lvl="1"/>
            <a:r>
              <a:rPr lang="cs-CZ" dirty="0"/>
              <a:t>8 až 11 </a:t>
            </a:r>
          </a:p>
          <a:p>
            <a:pPr lvl="1"/>
            <a:r>
              <a:rPr lang="cs-CZ" dirty="0"/>
              <a:t>15 a 16 let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Ženy:</a:t>
            </a:r>
          </a:p>
          <a:p>
            <a:pPr lvl="1"/>
            <a:r>
              <a:rPr lang="cs-CZ" dirty="0"/>
              <a:t> 8 od 10 </a:t>
            </a:r>
          </a:p>
          <a:p>
            <a:pPr lvl="1"/>
            <a:r>
              <a:rPr lang="cs-CZ" dirty="0"/>
              <a:t>13 let</a:t>
            </a:r>
          </a:p>
          <a:p>
            <a:pPr lvl="2"/>
            <a:r>
              <a:rPr lang="cs-CZ" dirty="0"/>
              <a:t>měly by začít dříve s vytrvalostním tréninkem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0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Technika</a:t>
            </a:r>
          </a:p>
        </p:txBody>
      </p:sp>
      <p:sp>
        <p:nvSpPr>
          <p:cNvPr id="4099" name="Text Box 146"/>
          <p:cNvSpPr txBox="1">
            <a:spLocks noChangeArrowheads="1"/>
          </p:cNvSpPr>
          <p:nvPr/>
        </p:nvSpPr>
        <p:spPr bwMode="auto">
          <a:xfrm>
            <a:off x="1239838" y="1716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714" name="Text Box 162"/>
          <p:cNvSpPr txBox="1">
            <a:spLocks noChangeArrowheads="1"/>
          </p:cNvSpPr>
          <p:nvPr/>
        </p:nvSpPr>
        <p:spPr bwMode="auto">
          <a:xfrm>
            <a:off x="179388" y="1643063"/>
            <a:ext cx="87130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chemeClr val="folHlink"/>
                </a:solidFill>
              </a:rPr>
              <a:t>Důležitá při vytrvalostních tréninkových jednotkách</a:t>
            </a:r>
          </a:p>
          <a:p>
            <a:pPr eaLnBrk="1" hangingPunct="1"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01132" y="2636912"/>
            <a:ext cx="8503920" cy="4572000"/>
          </a:xfrm>
        </p:spPr>
        <p:txBody>
          <a:bodyPr/>
          <a:lstStyle/>
          <a:p>
            <a:r>
              <a:rPr lang="cs-CZ" dirty="0"/>
              <a:t>Nízká intenzita – možnost fixace</a:t>
            </a:r>
          </a:p>
          <a:p>
            <a:r>
              <a:rPr lang="cs-CZ" dirty="0"/>
              <a:t>Utváření stereotypů</a:t>
            </a:r>
          </a:p>
        </p:txBody>
      </p:sp>
    </p:spTree>
    <p:extLst>
      <p:ext uri="{BB962C8B-B14F-4D97-AF65-F5344CB8AC3E}">
        <p14:creationId xmlns:p14="http://schemas.microsoft.com/office/powerpoint/2010/main" val="76715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vs. dospělí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Platí:</a:t>
            </a:r>
          </a:p>
          <a:p>
            <a:pPr lvl="1"/>
            <a:r>
              <a:rPr lang="cs-CZ" dirty="0"/>
              <a:t>Dítě není malý dospělý!!!</a:t>
            </a:r>
          </a:p>
          <a:p>
            <a:pPr lvl="1"/>
            <a:r>
              <a:rPr lang="cs-CZ" dirty="0"/>
              <a:t>kvalita provedení je důležitější než kvantita (z hlediska objemu a intenzity) </a:t>
            </a:r>
            <a:r>
              <a:rPr lang="cs-CZ" sz="1200" dirty="0">
                <a:solidFill>
                  <a:srgbClr val="FF0000"/>
                </a:solidFill>
              </a:rPr>
              <a:t>GRASSO, B. (2004) </a:t>
            </a:r>
          </a:p>
          <a:p>
            <a:r>
              <a:rPr lang="cs-CZ" dirty="0"/>
              <a:t>Důvod</a:t>
            </a:r>
          </a:p>
          <a:p>
            <a:pPr lvl="1"/>
            <a:r>
              <a:rPr lang="cs-CZ" dirty="0"/>
              <a:t>správné pohybové vzorce = dobrá mechanika pohybu</a:t>
            </a:r>
          </a:p>
          <a:p>
            <a:pPr lvl="2"/>
            <a:r>
              <a:rPr lang="cs-CZ" dirty="0"/>
              <a:t>učit správné pohybové návyky = zdokonalovat techniku!!!!</a:t>
            </a:r>
          </a:p>
          <a:p>
            <a:pPr lvl="1"/>
            <a:r>
              <a:rPr lang="cs-CZ" dirty="0"/>
              <a:t>minimalizace chronických i akutních poranění</a:t>
            </a:r>
          </a:p>
          <a:p>
            <a:pPr lvl="1"/>
            <a:r>
              <a:rPr lang="cs-CZ" dirty="0"/>
              <a:t>ctěn princip postupnosti a přiměřenosti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4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39948" y="6260196"/>
            <a:ext cx="7258008" cy="50980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http://www.merchiston.co.uk/about/sport-and-co-curriculum/sport/rugby/strength-and-conditioning/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0"/>
            <a:ext cx="8077200" cy="62865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941372" y="4840588"/>
            <a:ext cx="525658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4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576639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 Výzkum: VO2max, acidobazické rovnováhy, podíl spotřeby </a:t>
            </a:r>
            <a:r>
              <a:rPr lang="cs-CZ" dirty="0" err="1"/>
              <a:t>eng</a:t>
            </a:r>
            <a:r>
              <a:rPr lang="cs-CZ" dirty="0"/>
              <a:t>. v průběhu a po krátkém maximálním zatížení u dospělých (n = 8), dospívajících (n = 8) a dětí (n = 8) – muži sportovci</a:t>
            </a:r>
          </a:p>
          <a:p>
            <a:endParaRPr lang="cs-CZ" dirty="0"/>
          </a:p>
          <a:p>
            <a:r>
              <a:rPr lang="cs-CZ" dirty="0"/>
              <a:t>Metody: testy běh 400 m, 350 m a 300 m pro různé věkové skupiny, 52-54 s</a:t>
            </a:r>
          </a:p>
          <a:p>
            <a:endParaRPr lang="cs-CZ" dirty="0"/>
          </a:p>
          <a:p>
            <a:r>
              <a:rPr lang="cs-CZ" dirty="0"/>
              <a:t>Výsledky: VO2peak </a:t>
            </a:r>
          </a:p>
          <a:p>
            <a:pPr lvl="1"/>
            <a:r>
              <a:rPr lang="cs-CZ" dirty="0"/>
              <a:t>nejnižší u dětí (53,1 ± 4,6 ml / kg / min</a:t>
            </a:r>
          </a:p>
          <a:p>
            <a:pPr lvl="1"/>
            <a:r>
              <a:rPr lang="cs-CZ" dirty="0"/>
              <a:t> dospívající (59,9 ± 3,7 ml / kg / min, P &lt;0,01</a:t>
            </a:r>
          </a:p>
          <a:p>
            <a:pPr lvl="1"/>
            <a:r>
              <a:rPr lang="cs-CZ" dirty="0"/>
              <a:t>dospělí (60,7 ± 2,4 ml / kg / min, p &lt;0,01). </a:t>
            </a:r>
          </a:p>
          <a:p>
            <a:r>
              <a:rPr lang="cs-CZ" dirty="0"/>
              <a:t>minimální pH krve </a:t>
            </a:r>
          </a:p>
          <a:p>
            <a:pPr lvl="1"/>
            <a:r>
              <a:rPr lang="cs-CZ" dirty="0"/>
              <a:t>nejnižší u dospělých (6,97 ± 0,06) </a:t>
            </a:r>
          </a:p>
          <a:p>
            <a:pPr lvl="1"/>
            <a:r>
              <a:rPr lang="cs-CZ" dirty="0"/>
              <a:t>dospívající (7,14 ± 0,07, p &lt;0,05) </a:t>
            </a:r>
          </a:p>
          <a:p>
            <a:pPr lvl="1"/>
            <a:r>
              <a:rPr lang="cs-CZ" dirty="0"/>
              <a:t>u dětí (7,18 ± 0,03, p &lt;0,001) a </a:t>
            </a:r>
          </a:p>
          <a:p>
            <a:r>
              <a:rPr lang="cs-CZ" dirty="0"/>
              <a:t>maximální hladina laktátu </a:t>
            </a:r>
          </a:p>
          <a:p>
            <a:pPr lvl="1"/>
            <a:r>
              <a:rPr lang="cs-CZ" dirty="0"/>
              <a:t>největší u dospělých ( 17,4 ± 1,8 mmol / l) </a:t>
            </a:r>
          </a:p>
          <a:p>
            <a:pPr lvl="1"/>
            <a:r>
              <a:rPr lang="cs-CZ" dirty="0"/>
              <a:t>dospívající (13,3 ± 3,7 mmol / l, p &lt;0,05) </a:t>
            </a:r>
          </a:p>
          <a:p>
            <a:pPr lvl="1"/>
            <a:r>
              <a:rPr lang="cs-CZ" dirty="0"/>
              <a:t>u dětí (10,2 ± 1,1 mmol / l, P &lt;0,01). </a:t>
            </a:r>
          </a:p>
          <a:p>
            <a:r>
              <a:rPr lang="cs-CZ" dirty="0"/>
              <a:t>Odhadované procento anaerobní spotřeby energie během běhu</a:t>
            </a:r>
          </a:p>
          <a:p>
            <a:pPr lvl="1"/>
            <a:r>
              <a:rPr lang="cs-CZ" dirty="0"/>
              <a:t>největší u dospělých (53 ± 5%) </a:t>
            </a:r>
          </a:p>
          <a:p>
            <a:pPr lvl="1"/>
            <a:r>
              <a:rPr lang="cs-CZ" dirty="0"/>
              <a:t>dospívající (44 ± 7%, p &lt;0,05) </a:t>
            </a:r>
          </a:p>
          <a:p>
            <a:pPr lvl="1"/>
            <a:r>
              <a:rPr lang="cs-CZ" dirty="0"/>
              <a:t>u dětí (45 ± 5%, p &lt;0,05).</a:t>
            </a:r>
          </a:p>
          <a:p>
            <a:endParaRPr lang="cs-CZ" dirty="0"/>
          </a:p>
          <a:p>
            <a:r>
              <a:rPr lang="cs-CZ" dirty="0"/>
              <a:t>dospěli sportovci - hlavně anaerobní energie, vyšší acidóza než ml. a dětí, kteří používají převážně „aerobní“  zdroje energii.</a:t>
            </a:r>
          </a:p>
          <a:p>
            <a:endParaRPr lang="cs-CZ" dirty="0"/>
          </a:p>
          <a:p>
            <a:r>
              <a:rPr lang="fi-FI" dirty="0">
                <a:solidFill>
                  <a:srgbClr val="FF0000"/>
                </a:solidFill>
              </a:rPr>
              <a:t>N Vilmi, S Äyrämö, A Nummela, T Pullinen</a:t>
            </a:r>
            <a:r>
              <a:rPr lang="cs-CZ" dirty="0">
                <a:solidFill>
                  <a:srgbClr val="FF0000"/>
                </a:solidFill>
              </a:rPr>
              <a:t> et al (2016)</a:t>
            </a:r>
          </a:p>
        </p:txBody>
      </p:sp>
    </p:spTree>
    <p:extLst>
      <p:ext uri="{BB962C8B-B14F-4D97-AF65-F5344CB8AC3E}">
        <p14:creationId xmlns:p14="http://schemas.microsoft.com/office/powerpoint/2010/main" val="170744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7870648" cy="640871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prepubertální děti x dospělí</a:t>
            </a:r>
          </a:p>
          <a:p>
            <a:endParaRPr lang="cs-CZ" dirty="0"/>
          </a:p>
          <a:p>
            <a:pPr lvl="1"/>
            <a:r>
              <a:rPr lang="cs-CZ" dirty="0"/>
              <a:t>menší rozměry těla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nižší mechanická účinnost (pohyb) = i nižší pracovní kapacita</a:t>
            </a:r>
          </a:p>
          <a:p>
            <a:pPr lvl="1"/>
            <a:r>
              <a:rPr lang="cs-CZ" dirty="0"/>
              <a:t>vyšší podíl energie získané z aerobního metabolismu při výkonu svalů 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>
                <a:solidFill>
                  <a:srgbClr val="FF0000"/>
                </a:solidFill>
              </a:rPr>
              <a:t>nižší náchylnost ke svalové únavě, metabolicky srovnatelné s dobře trénovanými dospělými vytrval. sportovci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odpověď na </a:t>
            </a:r>
            <a:r>
              <a:rPr lang="cs-CZ" dirty="0" err="1"/>
              <a:t>submaximální</a:t>
            </a:r>
            <a:r>
              <a:rPr lang="cs-CZ" dirty="0"/>
              <a:t> cvičení = obdobné u </a:t>
            </a:r>
            <a:r>
              <a:rPr lang="cs-CZ" dirty="0" err="1"/>
              <a:t>prepubescentů</a:t>
            </a:r>
            <a:r>
              <a:rPr lang="cs-CZ" dirty="0"/>
              <a:t> a dospělých vytrvalostních sportovců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Zjištěno na základě výzkumů intramuskulárních měření - vyšší</a:t>
            </a:r>
          </a:p>
          <a:p>
            <a:pPr lvl="3"/>
            <a:r>
              <a:rPr lang="cs-CZ" dirty="0"/>
              <a:t>procento aktivace vláken typu I </a:t>
            </a:r>
          </a:p>
          <a:p>
            <a:pPr lvl="3"/>
            <a:r>
              <a:rPr lang="cs-CZ" dirty="0"/>
              <a:t>enzymatická aktivita, </a:t>
            </a:r>
          </a:p>
          <a:p>
            <a:pPr lvl="3"/>
            <a:r>
              <a:rPr lang="cs-CZ" dirty="0"/>
              <a:t>mitochondriální objem aj.</a:t>
            </a:r>
          </a:p>
          <a:p>
            <a:pPr lvl="2"/>
            <a:r>
              <a:rPr lang="cs-CZ" dirty="0" err="1">
                <a:solidFill>
                  <a:srgbClr val="FF0000"/>
                </a:solidFill>
              </a:rPr>
              <a:t>Sebastien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Ratel</a:t>
            </a:r>
            <a:r>
              <a:rPr lang="cs-CZ" dirty="0">
                <a:solidFill>
                  <a:srgbClr val="FF0000"/>
                </a:solidFill>
              </a:rPr>
              <a:t> a Anthony J. </a:t>
            </a:r>
            <a:r>
              <a:rPr lang="cs-CZ" dirty="0" err="1">
                <a:solidFill>
                  <a:srgbClr val="FF0000"/>
                </a:solidFill>
              </a:rPr>
              <a:t>Blazevich</a:t>
            </a:r>
            <a:r>
              <a:rPr lang="cs-CZ" dirty="0">
                <a:solidFill>
                  <a:srgbClr val="FF0000"/>
                </a:solidFill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13107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27980" y="6309320"/>
            <a:ext cx="6681944" cy="365792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Sebastien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Ratel</a:t>
            </a:r>
            <a:r>
              <a:rPr lang="cs-CZ" dirty="0">
                <a:solidFill>
                  <a:srgbClr val="FF0000"/>
                </a:solidFill>
              </a:rPr>
              <a:t> a Anthony J. </a:t>
            </a:r>
            <a:r>
              <a:rPr lang="cs-CZ" dirty="0" err="1">
                <a:solidFill>
                  <a:srgbClr val="FF0000"/>
                </a:solidFill>
              </a:rPr>
              <a:t>Blazevich</a:t>
            </a:r>
            <a:r>
              <a:rPr lang="cs-CZ" dirty="0">
                <a:solidFill>
                  <a:srgbClr val="FF0000"/>
                </a:solidFill>
              </a:rPr>
              <a:t> (2017)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2770"/>
            <a:ext cx="7488832" cy="614954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4711258">
            <a:off x="5634552" y="453201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4711258">
            <a:off x="7290737" y="453201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16696" y="5445223"/>
            <a:ext cx="7504512" cy="1080120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Sebastien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Ratel</a:t>
            </a:r>
            <a:r>
              <a:rPr lang="cs-CZ" dirty="0">
                <a:solidFill>
                  <a:srgbClr val="FF0000"/>
                </a:solidFill>
              </a:rPr>
              <a:t> a Anthony J. </a:t>
            </a:r>
            <a:r>
              <a:rPr lang="cs-CZ" dirty="0" err="1">
                <a:solidFill>
                  <a:srgbClr val="FF0000"/>
                </a:solidFill>
              </a:rPr>
              <a:t>Blazevich</a:t>
            </a:r>
            <a:r>
              <a:rPr lang="cs-CZ" dirty="0">
                <a:solidFill>
                  <a:srgbClr val="FF0000"/>
                </a:solidFill>
              </a:rPr>
              <a:t> (2017)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/>
              <a:t>Sukcinátdehydrogenáza</a:t>
            </a:r>
            <a:r>
              <a:rPr lang="cs-CZ" dirty="0"/>
              <a:t> = enzym mitochondrie – ovlivňuje citrátový cyklus , buněčné dýchání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0" y="1184398"/>
            <a:ext cx="9035112" cy="42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15419" y="5401039"/>
            <a:ext cx="7113992" cy="682624"/>
          </a:xfrm>
        </p:spPr>
        <p:txBody>
          <a:bodyPr>
            <a:normAutofit fontScale="925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Sebastien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Ratel</a:t>
            </a:r>
            <a:r>
              <a:rPr lang="cs-CZ" dirty="0">
                <a:solidFill>
                  <a:srgbClr val="FF0000"/>
                </a:solidFill>
              </a:rPr>
              <a:t> a Anthony J. </a:t>
            </a:r>
            <a:r>
              <a:rPr lang="cs-CZ" dirty="0" err="1">
                <a:solidFill>
                  <a:srgbClr val="FF0000"/>
                </a:solidFill>
              </a:rPr>
              <a:t>Blazevich</a:t>
            </a:r>
            <a:r>
              <a:rPr lang="cs-CZ" dirty="0">
                <a:solidFill>
                  <a:srgbClr val="FF0000"/>
                </a:solidFill>
              </a:rPr>
              <a:t> (2017)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6136"/>
            <a:ext cx="8349581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1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Tělesný typ a vytrvalost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76488" cy="182994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Nadváha = horší vytrvalost </a:t>
            </a:r>
          </a:p>
          <a:p>
            <a:pPr lvl="1"/>
            <a:r>
              <a:rPr lang="cs-CZ" dirty="0"/>
              <a:t>tělesný tuk navíc =snížení vytrvalostních výkonů </a:t>
            </a:r>
          </a:p>
          <a:p>
            <a:pPr lvl="2"/>
            <a:r>
              <a:rPr lang="cs-CZ" dirty="0"/>
              <a:t>V důsledku zvýšené energetické náklady </a:t>
            </a:r>
          </a:p>
          <a:p>
            <a:endParaRPr lang="cs-CZ" dirty="0"/>
          </a:p>
          <a:p>
            <a:r>
              <a:rPr lang="cs-CZ" dirty="0"/>
              <a:t>nadváha = špatná mechanická účinnost</a:t>
            </a:r>
          </a:p>
          <a:p>
            <a:pPr lvl="1"/>
            <a:r>
              <a:rPr lang="cs-CZ" dirty="0"/>
              <a:t>5 % z nadváhy = asi 89 metrů v </a:t>
            </a:r>
            <a:r>
              <a:rPr lang="cs-CZ" dirty="0" err="1"/>
              <a:t>Cooperově</a:t>
            </a:r>
            <a:r>
              <a:rPr lang="cs-CZ" dirty="0"/>
              <a:t> běhu  </a:t>
            </a:r>
          </a:p>
          <a:p>
            <a:pPr lvl="1"/>
            <a:r>
              <a:rPr lang="cs-CZ" dirty="0"/>
              <a:t>10 mil běh, snížení o 1 kilogram tělesné hmotnosti = zvýšení výkonu o 30 sekund </a:t>
            </a:r>
            <a:r>
              <a:rPr lang="cs-CZ" sz="900" dirty="0">
                <a:solidFill>
                  <a:srgbClr val="FF0000"/>
                </a:solidFill>
              </a:rPr>
              <a:t>Joseph </a:t>
            </a:r>
            <a:r>
              <a:rPr lang="cs-CZ" sz="900" dirty="0" err="1">
                <a:solidFill>
                  <a:srgbClr val="FF0000"/>
                </a:solidFill>
              </a:rPr>
              <a:t>Drábik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http://sdetmiprotiobezite.cz/wp-content/uploads/2014/03/obezita-de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5850"/>
            <a:ext cx="4410200" cy="23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9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e65f137-bfb9-4e4c-8fea-c2ffde07992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</TotalTime>
  <Words>619</Words>
  <Application>Microsoft Office PowerPoint</Application>
  <PresentationFormat>Předvádění na obrazovce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Georgia</vt:lpstr>
      <vt:lpstr>Verdana</vt:lpstr>
      <vt:lpstr>Wingdings</vt:lpstr>
      <vt:lpstr>Wingdings 2</vt:lpstr>
      <vt:lpstr>Administrativní</vt:lpstr>
      <vt:lpstr>Rozvoj vytrvalosti u dětí</vt:lpstr>
      <vt:lpstr>Děti vs. dospělí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Tělesný typ a vytrvalost</vt:lpstr>
      <vt:lpstr>Vzdálenost běhu doporučená IAAF</vt:lpstr>
      <vt:lpstr>Psychologický kontext</vt:lpstr>
      <vt:lpstr>Periodizace</vt:lpstr>
      <vt:lpstr>Senzitivní období</vt:lpstr>
      <vt:lpstr>Technika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vytrvalosti u dětí</dc:title>
  <dc:creator>Jan Cacek</dc:creator>
  <cp:lastModifiedBy>Jan Cacek</cp:lastModifiedBy>
  <cp:revision>28</cp:revision>
  <dcterms:created xsi:type="dcterms:W3CDTF">2014-04-23T04:22:09Z</dcterms:created>
  <dcterms:modified xsi:type="dcterms:W3CDTF">2020-11-18T08:40:17Z</dcterms:modified>
</cp:coreProperties>
</file>