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97" r:id="rId3"/>
    <p:sldId id="300" r:id="rId4"/>
    <p:sldId id="301" r:id="rId5"/>
    <p:sldId id="298" r:id="rId6"/>
    <p:sldId id="299" r:id="rId7"/>
    <p:sldId id="302" r:id="rId8"/>
    <p:sldId id="258" r:id="rId9"/>
    <p:sldId id="259" r:id="rId10"/>
    <p:sldId id="260" r:id="rId11"/>
    <p:sldId id="263" r:id="rId12"/>
    <p:sldId id="264" r:id="rId13"/>
    <p:sldId id="269" r:id="rId14"/>
    <p:sldId id="271" r:id="rId15"/>
    <p:sldId id="280" r:id="rId16"/>
    <p:sldId id="281" r:id="rId17"/>
    <p:sldId id="283" r:id="rId18"/>
    <p:sldId id="284" r:id="rId19"/>
    <p:sldId id="285" r:id="rId20"/>
    <p:sldId id="29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4010-6764-468E-8919-12D0CEE2E520}" type="datetimeFigureOut">
              <a:rPr lang="cs-CZ" smtClean="0"/>
              <a:t>27.03.2019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442A-E3DA-43E6-A53D-FEE2FB16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2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466417" y="1916833"/>
            <a:ext cx="6600451" cy="2262781"/>
          </a:xfrm>
        </p:spPr>
        <p:txBody>
          <a:bodyPr>
            <a:noAutofit/>
          </a:bodyPr>
          <a:lstStyle/>
          <a:p>
            <a:r>
              <a:rPr lang="cs-CZ" sz="3200" dirty="0"/>
              <a:t>Rychlostní </a:t>
            </a:r>
            <a:r>
              <a:rPr lang="cs-CZ" sz="3200" dirty="0" smtClean="0"/>
              <a:t>trénink dětí a mládeže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Jan Cacek</a:t>
            </a:r>
          </a:p>
          <a:p>
            <a:r>
              <a:rPr lang="cs-CZ" dirty="0" smtClean="0"/>
              <a:t>FSpS mu</a:t>
            </a:r>
          </a:p>
          <a:p>
            <a:r>
              <a:rPr lang="cs-CZ" dirty="0" smtClean="0"/>
              <a:t>KT 2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0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1498" y="604418"/>
            <a:ext cx="7521347" cy="75882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Východiska tréninku </a:t>
            </a:r>
            <a:r>
              <a:rPr lang="cs-CZ" sz="2400" dirty="0" smtClean="0"/>
              <a:t>rychlosti = všeobecnost</a:t>
            </a:r>
            <a:endParaRPr lang="cs-CZ" sz="2400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08808" y="4128465"/>
            <a:ext cx="2592288" cy="4572000"/>
          </a:xfrm>
        </p:spPr>
        <p:txBody>
          <a:bodyPr/>
          <a:lstStyle/>
          <a:p>
            <a:r>
              <a:rPr lang="cs-CZ" altLang="cs-CZ" sz="2400" b="1" dirty="0"/>
              <a:t>Síla</a:t>
            </a:r>
          </a:p>
          <a:p>
            <a:pPr lvl="1"/>
            <a:r>
              <a:rPr lang="cs-CZ" altLang="cs-CZ" sz="2200" dirty="0"/>
              <a:t>Explozivní </a:t>
            </a:r>
          </a:p>
          <a:p>
            <a:pPr lvl="1"/>
            <a:r>
              <a:rPr lang="cs-CZ" altLang="cs-CZ" sz="2200" dirty="0"/>
              <a:t>Rychlá</a:t>
            </a:r>
          </a:p>
          <a:p>
            <a:pPr lvl="1"/>
            <a:r>
              <a:rPr lang="cs-CZ" altLang="cs-CZ" sz="2200" dirty="0"/>
              <a:t>Maximální</a:t>
            </a:r>
          </a:p>
          <a:p>
            <a:pPr lvl="1"/>
            <a:r>
              <a:rPr lang="cs-CZ" altLang="cs-CZ" sz="2200" dirty="0"/>
              <a:t>Vytrvalostní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102433" y="1690285"/>
            <a:ext cx="4319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7538" lvl="1" indent="-342900">
              <a:spcBef>
                <a:spcPct val="2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cs-CZ" sz="2200" dirty="0">
              <a:solidFill>
                <a:schemeClr val="tx2"/>
              </a:solidFill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/>
            </a:pPr>
            <a:endParaRPr lang="cs-CZ" sz="2200" dirty="0">
              <a:solidFill>
                <a:schemeClr val="tx2"/>
              </a:solidFill>
            </a:endParaRPr>
          </a:p>
        </p:txBody>
      </p:sp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1913104" y="1290898"/>
            <a:ext cx="2310689" cy="23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altLang="cs-CZ" sz="22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088018" y="2286000"/>
            <a:ext cx="27677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altLang="cs-CZ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RYCHLOST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b="1" dirty="0" smtClean="0">
                <a:solidFill>
                  <a:schemeClr val="tx2"/>
                </a:solidFill>
              </a:rPr>
              <a:t>REAKČNÍ  AKČNÍ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 smtClean="0">
                <a:solidFill>
                  <a:schemeClr val="tx2"/>
                </a:solidFill>
              </a:rPr>
              <a:t>Startovní</a:t>
            </a:r>
            <a:endParaRPr lang="cs-CZ" altLang="cs-CZ" sz="2200" dirty="0">
              <a:solidFill>
                <a:schemeClr val="tx2"/>
              </a:solidFill>
            </a:endParaRP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Akcelerační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Se změnou směru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Hráčská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Jednorázové </a:t>
            </a:r>
            <a:r>
              <a:rPr lang="cs-CZ" altLang="cs-CZ" sz="2200" dirty="0" smtClean="0">
                <a:solidFill>
                  <a:schemeClr val="tx2"/>
                </a:solidFill>
              </a:rPr>
              <a:t>pohyby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 smtClean="0">
                <a:solidFill>
                  <a:schemeClr val="tx2"/>
                </a:solidFill>
              </a:rPr>
              <a:t>maximální</a:t>
            </a:r>
            <a:endParaRPr lang="cs-CZ" altLang="cs-CZ" sz="2200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8647718" y="4496178"/>
            <a:ext cx="24482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altLang="cs-CZ" sz="2700" dirty="0"/>
              <a:t>Flexibilita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Aktivní </a:t>
            </a:r>
          </a:p>
          <a:p>
            <a:pPr marL="547688" lvl="1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Pasivní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358825" y="2147434"/>
            <a:ext cx="3686420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altLang="cs-CZ" sz="2700" dirty="0"/>
              <a:t>Koordinace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Orientace v prostoru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altLang="cs-CZ" sz="2200" dirty="0" smtClean="0">
                <a:solidFill>
                  <a:schemeClr val="tx2"/>
                </a:solidFill>
              </a:rPr>
              <a:t>Rovnováha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sz="1200" dirty="0" smtClean="0"/>
              <a:t>Rovnováha a </a:t>
            </a:r>
            <a:r>
              <a:rPr lang="cs-CZ" sz="1200" dirty="0" err="1" smtClean="0"/>
              <a:t>plyo</a:t>
            </a:r>
            <a:r>
              <a:rPr lang="cs-CZ" sz="1200" dirty="0" smtClean="0"/>
              <a:t> </a:t>
            </a:r>
            <a:r>
              <a:rPr lang="cs-CZ" sz="1200" smtClean="0"/>
              <a:t>u dětí </a:t>
            </a:r>
            <a:r>
              <a:rPr lang="cs-CZ" sz="1200" dirty="0" smtClean="0"/>
              <a:t>lepší než </a:t>
            </a:r>
            <a:r>
              <a:rPr lang="cs-CZ" sz="1200" dirty="0" err="1" smtClean="0"/>
              <a:t>plyo</a:t>
            </a:r>
            <a:r>
              <a:rPr lang="cs-CZ" sz="1200" dirty="0" smtClean="0"/>
              <a:t> - </a:t>
            </a:r>
            <a:r>
              <a:rPr lang="cs-CZ" sz="1200" dirty="0" err="1" smtClean="0"/>
              <a:t>Chaouachi</a:t>
            </a:r>
            <a:r>
              <a:rPr lang="cs-CZ" sz="1200" dirty="0"/>
              <a:t>, A., </a:t>
            </a:r>
            <a:r>
              <a:rPr lang="cs-CZ" sz="1200" dirty="0" err="1"/>
              <a:t>Othman</a:t>
            </a:r>
            <a:r>
              <a:rPr lang="cs-CZ" sz="1200" dirty="0"/>
              <a:t>, A. B., </a:t>
            </a:r>
            <a:r>
              <a:rPr lang="cs-CZ" sz="1200" dirty="0" err="1"/>
              <a:t>Hammami</a:t>
            </a:r>
            <a:r>
              <a:rPr lang="cs-CZ" sz="1200" dirty="0"/>
              <a:t>, R., </a:t>
            </a:r>
            <a:r>
              <a:rPr lang="cs-CZ" sz="1200" dirty="0" err="1"/>
              <a:t>Drinkwater</a:t>
            </a:r>
            <a:r>
              <a:rPr lang="cs-CZ" sz="1200" dirty="0"/>
              <a:t>, E. J., &amp; </a:t>
            </a:r>
            <a:r>
              <a:rPr lang="cs-CZ" sz="1200" dirty="0" err="1"/>
              <a:t>Behm</a:t>
            </a:r>
            <a:r>
              <a:rPr lang="cs-CZ" sz="1200" dirty="0"/>
              <a:t>, D. G. (2014).</a:t>
            </a:r>
            <a:endParaRPr lang="cs-CZ" altLang="cs-CZ" sz="1200" dirty="0">
              <a:solidFill>
                <a:schemeClr val="tx2"/>
              </a:solidFill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endParaRPr lang="cs-CZ" altLang="cs-CZ" sz="2200" dirty="0">
              <a:solidFill>
                <a:schemeClr val="tx2"/>
              </a:solidFill>
            </a:endParaRPr>
          </a:p>
        </p:txBody>
      </p:sp>
      <p:sp>
        <p:nvSpPr>
          <p:cNvPr id="8" name="Srdce 7"/>
          <p:cNvSpPr/>
          <p:nvPr/>
        </p:nvSpPr>
        <p:spPr>
          <a:xfrm>
            <a:off x="6175178" y="2852434"/>
            <a:ext cx="48872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Srdce 10"/>
          <p:cNvSpPr/>
          <p:nvPr/>
        </p:nvSpPr>
        <p:spPr>
          <a:xfrm>
            <a:off x="5834039" y="5769405"/>
            <a:ext cx="48872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Srdce 11"/>
          <p:cNvSpPr/>
          <p:nvPr/>
        </p:nvSpPr>
        <p:spPr>
          <a:xfrm>
            <a:off x="6323498" y="3472229"/>
            <a:ext cx="48872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Srdce 12"/>
          <p:cNvSpPr/>
          <p:nvPr/>
        </p:nvSpPr>
        <p:spPr>
          <a:xfrm>
            <a:off x="6308240" y="4244150"/>
            <a:ext cx="48872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Srdce 15"/>
          <p:cNvSpPr/>
          <p:nvPr/>
        </p:nvSpPr>
        <p:spPr>
          <a:xfrm>
            <a:off x="5879976" y="4941168"/>
            <a:ext cx="48872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Elipsa 16"/>
          <p:cNvSpPr/>
          <p:nvPr/>
        </p:nvSpPr>
        <p:spPr>
          <a:xfrm>
            <a:off x="3521960" y="1594721"/>
            <a:ext cx="3466862" cy="5263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20350594">
            <a:off x="2094267" y="3783779"/>
            <a:ext cx="1159561" cy="532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8872173">
            <a:off x="7154693" y="2672440"/>
            <a:ext cx="1159561" cy="532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12469151">
            <a:off x="7390122" y="4081487"/>
            <a:ext cx="1159561" cy="532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4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7B9899"/>
                </a:solidFill>
              </a:rPr>
              <a:t>PŘIPOMENUTÍ - </a:t>
            </a:r>
            <a:r>
              <a:rPr lang="cs-CZ" altLang="cs-CZ" dirty="0" err="1" smtClean="0">
                <a:solidFill>
                  <a:srgbClr val="7B9899"/>
                </a:solidFill>
              </a:rPr>
              <a:t>F</a:t>
            </a:r>
            <a:r>
              <a:rPr lang="cs-CZ" altLang="cs-CZ" u="sng" dirty="0" err="1" smtClean="0">
                <a:solidFill>
                  <a:srgbClr val="7B9899"/>
                </a:solidFill>
              </a:rPr>
              <a:t>max</a:t>
            </a:r>
            <a:r>
              <a:rPr lang="cs-CZ" altLang="cs-CZ" dirty="0" smtClean="0">
                <a:solidFill>
                  <a:srgbClr val="7B9899"/>
                </a:solidFill>
              </a:rPr>
              <a:t> a rychlost</a:t>
            </a:r>
          </a:p>
        </p:txBody>
      </p:sp>
      <p:sp>
        <p:nvSpPr>
          <p:cNvPr id="18436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56502"/>
            <a:ext cx="8504238" cy="4572000"/>
          </a:xfrm>
        </p:spPr>
        <p:txBody>
          <a:bodyPr/>
          <a:lstStyle/>
          <a:p>
            <a:endParaRPr lang="cs-CZ" altLang="cs-CZ" dirty="0" smtClean="0"/>
          </a:p>
        </p:txBody>
      </p:sp>
      <p:pic>
        <p:nvPicPr>
          <p:cNvPr id="18435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246" y="1680632"/>
            <a:ext cx="6086019" cy="48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ovéPole 3"/>
          <p:cNvSpPr txBox="1">
            <a:spLocks noChangeArrowheads="1"/>
          </p:cNvSpPr>
          <p:nvPr/>
        </p:nvSpPr>
        <p:spPr bwMode="auto">
          <a:xfrm>
            <a:off x="3216276" y="6391275"/>
            <a:ext cx="4105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U </a:t>
            </a:r>
            <a:r>
              <a:rPr lang="cs-CZ" altLang="cs-CZ" dirty="0" err="1"/>
              <a:t>Wisløff</a:t>
            </a:r>
            <a:r>
              <a:rPr lang="cs-CZ" altLang="cs-CZ" dirty="0"/>
              <a:t>, et al., 2003, </a:t>
            </a:r>
            <a:r>
              <a:rPr lang="cs-CZ" altLang="cs-CZ" i="1" dirty="0"/>
              <a:t>J. </a:t>
            </a:r>
            <a:r>
              <a:rPr lang="cs-CZ" altLang="cs-CZ" i="1" dirty="0" err="1"/>
              <a:t>Sports</a:t>
            </a:r>
            <a:r>
              <a:rPr lang="cs-CZ" altLang="cs-CZ" i="1" dirty="0"/>
              <a:t> Med.</a:t>
            </a: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2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807464" y="349004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</a:rPr>
              <a:t>PŘIPOMENUTÍ 2 - </a:t>
            </a:r>
            <a:r>
              <a:rPr lang="cs-CZ" sz="3200" b="1" dirty="0" err="1" smtClean="0">
                <a:solidFill>
                  <a:schemeClr val="bg1">
                    <a:lumMod val="65000"/>
                  </a:schemeClr>
                </a:solidFill>
              </a:rPr>
              <a:t>Henemannův</a:t>
            </a:r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</a:rPr>
              <a:t>princip velikosti</a:t>
            </a: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957612"/>
              </p:ext>
            </p:extLst>
          </p:nvPr>
        </p:nvGraphicFramePr>
        <p:xfrm>
          <a:off x="2504822" y="1383229"/>
          <a:ext cx="662622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PhotoPaint.Image.9" r:id="rId4" imgW="34514286" imgH="25498413" progId="">
                  <p:embed/>
                </p:oleObj>
              </mc:Choice>
              <mc:Fallback>
                <p:oleObj name="CorelPhotoPaint.Image.9" r:id="rId4" imgW="34514286" imgH="25498413" progId="">
                  <p:embed/>
                  <p:pic>
                    <p:nvPicPr>
                      <p:cNvPr id="2253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822" y="1383229"/>
                        <a:ext cx="6626225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ovéPole 1"/>
          <p:cNvSpPr txBox="1">
            <a:spLocks noChangeArrowheads="1"/>
          </p:cNvSpPr>
          <p:nvPr/>
        </p:nvSpPr>
        <p:spPr bwMode="auto">
          <a:xfrm>
            <a:off x="3071813" y="6094413"/>
            <a:ext cx="2552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Moravec et al., 2007)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09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Průměrný počet opakování provedených ve všech sériích u chlapců, adolescentů a mužů pro všechny intervaly odpočinku, upraveno dle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6" y="2133600"/>
            <a:ext cx="3600399" cy="3777622"/>
          </a:xfrm>
        </p:spPr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Faigenbaum</a:t>
            </a:r>
            <a:r>
              <a:rPr lang="cs-CZ" dirty="0"/>
              <a:t>, et al., 2008).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1844824"/>
            <a:ext cx="4826496" cy="45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8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Co je vhodné vědět </a:t>
            </a:r>
            <a:r>
              <a:rPr lang="cs-CZ" sz="2800" dirty="0" smtClean="0"/>
              <a:t>před tréninkem rychlosti?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1142" y="2193671"/>
            <a:ext cx="7704138" cy="511175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dirty="0" smtClean="0"/>
              <a:t>Silová a technická připravenost</a:t>
            </a:r>
          </a:p>
          <a:p>
            <a:pPr lvl="2">
              <a:defRPr/>
            </a:pPr>
            <a:r>
              <a:rPr lang="cs-CZ" dirty="0" smtClean="0"/>
              <a:t>je </a:t>
            </a:r>
            <a:r>
              <a:rPr lang="cs-CZ" dirty="0"/>
              <a:t>svalová složka symetricky </a:t>
            </a:r>
            <a:r>
              <a:rPr lang="cs-CZ" dirty="0" smtClean="0"/>
              <a:t>rozvinuta</a:t>
            </a:r>
            <a:r>
              <a:rPr lang="cs-CZ" dirty="0"/>
              <a:t>?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je </a:t>
            </a:r>
            <a:r>
              <a:rPr lang="cs-CZ" dirty="0"/>
              <a:t>jedinec </a:t>
            </a:r>
            <a:r>
              <a:rPr lang="cs-CZ" dirty="0" smtClean="0"/>
              <a:t>zpevněný</a:t>
            </a:r>
            <a:r>
              <a:rPr lang="cs-CZ" dirty="0"/>
              <a:t>?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 </a:t>
            </a:r>
            <a:r>
              <a:rPr lang="cs-CZ" dirty="0"/>
              <a:t>má stabilizované klouby a střed těla…?  </a:t>
            </a:r>
            <a:endParaRPr lang="cs-CZ" dirty="0" smtClean="0"/>
          </a:p>
          <a:p>
            <a:pPr lvl="2">
              <a:defRPr/>
            </a:pPr>
            <a:endParaRPr lang="cs-CZ" dirty="0"/>
          </a:p>
          <a:p>
            <a:pPr lvl="1">
              <a:defRPr/>
            </a:pPr>
            <a:r>
              <a:rPr lang="cs-CZ" dirty="0" smtClean="0"/>
              <a:t>Rychlostní trénovanost </a:t>
            </a:r>
            <a:r>
              <a:rPr lang="cs-CZ" dirty="0"/>
              <a:t>sportovce, </a:t>
            </a:r>
            <a:r>
              <a:rPr lang="cs-CZ" dirty="0" smtClean="0"/>
              <a:t>tréninkový věk </a:t>
            </a:r>
            <a:endParaRPr lang="cs-CZ" dirty="0"/>
          </a:p>
          <a:p>
            <a:pPr lvl="2">
              <a:defRPr/>
            </a:pPr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aký rychlostní </a:t>
            </a:r>
            <a:r>
              <a:rPr lang="cs-CZ" dirty="0"/>
              <a:t>trénink sportovec v minulosti </a:t>
            </a:r>
            <a:r>
              <a:rPr lang="cs-CZ" dirty="0" smtClean="0"/>
              <a:t>absolvoval</a:t>
            </a:r>
            <a:r>
              <a:rPr lang="cs-CZ" dirty="0"/>
              <a:t>?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jaký </a:t>
            </a:r>
            <a:r>
              <a:rPr lang="cs-CZ" dirty="0"/>
              <a:t>typ </a:t>
            </a:r>
            <a:r>
              <a:rPr lang="cs-CZ" dirty="0" smtClean="0"/>
              <a:t>rychlosti </a:t>
            </a:r>
            <a:r>
              <a:rPr lang="cs-CZ" dirty="0"/>
              <a:t>rozvíjel</a:t>
            </a:r>
            <a:r>
              <a:rPr lang="cs-CZ" dirty="0" smtClean="0"/>
              <a:t>…?</a:t>
            </a:r>
          </a:p>
          <a:p>
            <a:pPr lvl="2">
              <a:defRPr/>
            </a:pPr>
            <a:endParaRPr lang="cs-CZ" dirty="0"/>
          </a:p>
          <a:p>
            <a:pPr lvl="1">
              <a:defRPr/>
            </a:pPr>
            <a:r>
              <a:rPr lang="cs-CZ" dirty="0" smtClean="0"/>
              <a:t>Technika pohybů</a:t>
            </a:r>
          </a:p>
          <a:p>
            <a:pPr lvl="2">
              <a:defRPr/>
            </a:pPr>
            <a:r>
              <a:rPr lang="cs-CZ" dirty="0" smtClean="0"/>
              <a:t>Zásadní (stereotypy)</a:t>
            </a:r>
          </a:p>
          <a:p>
            <a:pPr lvl="1">
              <a:defRPr/>
            </a:pPr>
            <a:r>
              <a:rPr lang="cs-CZ" dirty="0" smtClean="0"/>
              <a:t>biologický </a:t>
            </a:r>
            <a:r>
              <a:rPr lang="cs-CZ" dirty="0"/>
              <a:t>a </a:t>
            </a:r>
            <a:r>
              <a:rPr lang="cs-CZ" dirty="0" smtClean="0"/>
              <a:t>kalendářní věk </a:t>
            </a:r>
            <a:r>
              <a:rPr lang="cs-CZ" dirty="0"/>
              <a:t>sportovce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akcelerovaní</a:t>
            </a:r>
            <a:r>
              <a:rPr lang="cs-CZ" dirty="0"/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2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RYCHLOST DĚTÍ - 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1903964"/>
            <a:ext cx="6591985" cy="54591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Umíme ji rozvíjet????</a:t>
            </a:r>
          </a:p>
          <a:p>
            <a:pPr lvl="1"/>
            <a:r>
              <a:rPr lang="cs-CZ" dirty="0" smtClean="0"/>
              <a:t>5-7´´ maximálně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IZ:IO = 1:10 </a:t>
            </a:r>
            <a:r>
              <a:rPr lang="cs-CZ" dirty="0" smtClean="0"/>
              <a:t>– PUBERTA 20 -  30</a:t>
            </a:r>
          </a:p>
          <a:p>
            <a:pPr lvl="1"/>
            <a:r>
              <a:rPr lang="cs-CZ" dirty="0" smtClean="0"/>
              <a:t>Celkový objem 30 – 45, PO PUBERTĚ AŽ 60´´</a:t>
            </a:r>
          </a:p>
          <a:p>
            <a:pPr lvl="1"/>
            <a:r>
              <a:rPr lang="cs-CZ" dirty="0" smtClean="0"/>
              <a:t>Odpočinek aktivně pasivní</a:t>
            </a:r>
          </a:p>
          <a:p>
            <a:pPr lvl="1"/>
            <a:r>
              <a:rPr lang="cs-CZ" dirty="0" smtClean="0"/>
              <a:t>Regenerace cca 24´, PO PUBERTĚ 48´</a:t>
            </a:r>
          </a:p>
          <a:p>
            <a:endParaRPr lang="cs-CZ" dirty="0" smtClean="0"/>
          </a:p>
          <a:p>
            <a:r>
              <a:rPr lang="cs-CZ" dirty="0" smtClean="0"/>
              <a:t>Dodržujeme principy a zásady rozvoje???</a:t>
            </a:r>
          </a:p>
          <a:p>
            <a:pPr lvl="1"/>
            <a:r>
              <a:rPr lang="cs-CZ" dirty="0" smtClean="0"/>
              <a:t>Únava </a:t>
            </a:r>
            <a:r>
              <a:rPr lang="cs-CZ" dirty="0" smtClean="0">
                <a:solidFill>
                  <a:srgbClr val="FF0000"/>
                </a:solidFill>
              </a:rPr>
              <a:t>(ze školy – pozornost)</a:t>
            </a:r>
          </a:p>
          <a:p>
            <a:pPr lvl="1"/>
            <a:r>
              <a:rPr lang="cs-CZ" dirty="0" smtClean="0"/>
              <a:t>Kontinuita</a:t>
            </a:r>
          </a:p>
          <a:p>
            <a:pPr lvl="1"/>
            <a:r>
              <a:rPr lang="cs-CZ" dirty="0" smtClean="0"/>
              <a:t>Kumulativní </a:t>
            </a:r>
            <a:r>
              <a:rPr lang="cs-CZ" dirty="0" smtClean="0"/>
              <a:t>efekt</a:t>
            </a:r>
          </a:p>
          <a:p>
            <a:pPr lvl="1"/>
            <a:r>
              <a:rPr lang="cs-CZ" dirty="0" smtClean="0"/>
              <a:t>Residuum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2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4504" y="-137160"/>
            <a:ext cx="4032448" cy="792088"/>
          </a:xfrm>
        </p:spPr>
        <p:txBody>
          <a:bodyPr>
            <a:norm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IO/IZ</a:t>
            </a:r>
            <a:r>
              <a:rPr lang="cs-CZ" sz="1400" dirty="0"/>
              <a:t>  - Cacek</a:t>
            </a:r>
            <a:r>
              <a:rPr lang="cs-CZ" sz="1200" dirty="0"/>
              <a:t>, Juránek, (2017)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6673"/>
            <a:ext cx="4211960" cy="33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476672"/>
            <a:ext cx="414046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848" y="3801916"/>
            <a:ext cx="3888432" cy="30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7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672" y="188640"/>
            <a:ext cx="6589200" cy="1280890"/>
          </a:xfrm>
        </p:spPr>
        <p:txBody>
          <a:bodyPr/>
          <a:lstStyle/>
          <a:p>
            <a:r>
              <a:rPr lang="en-US" sz="1200" dirty="0"/>
              <a:t>Young, W. B., </a:t>
            </a:r>
            <a:r>
              <a:rPr lang="en-US" sz="1200" dirty="0" err="1"/>
              <a:t>McDOWELL</a:t>
            </a:r>
            <a:r>
              <a:rPr lang="en-US" sz="1200" dirty="0"/>
              <a:t>, M. H., &amp; Scarlett, B. J. (2001</a:t>
            </a:r>
            <a:r>
              <a:rPr lang="cs-CZ" sz="1200" dirty="0"/>
              <a:t>)</a:t>
            </a:r>
            <a:endParaRPr lang="cs-CZ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620688"/>
            <a:ext cx="3816424" cy="37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4437112"/>
            <a:ext cx="8196908" cy="22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016" y="620688"/>
            <a:ext cx="3672408" cy="378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5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3712" y="332656"/>
            <a:ext cx="6589200" cy="1280890"/>
          </a:xfrm>
        </p:spPr>
        <p:txBody>
          <a:bodyPr>
            <a:normAutofit/>
          </a:bodyPr>
          <a:lstStyle/>
          <a:p>
            <a:r>
              <a:rPr lang="en-US" sz="1200" dirty="0"/>
              <a:t>Young, W. B., </a:t>
            </a:r>
            <a:r>
              <a:rPr lang="en-US" sz="1200" dirty="0" err="1"/>
              <a:t>McDOWELL</a:t>
            </a:r>
            <a:r>
              <a:rPr lang="en-US" sz="1200" dirty="0"/>
              <a:t>, M. H., &amp; Scarlett, B. J. (2001</a:t>
            </a:r>
            <a:r>
              <a:rPr lang="cs-CZ" sz="1200" dirty="0"/>
              <a:t>)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769" y="980729"/>
            <a:ext cx="4884589" cy="56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8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8280400" cy="6858000"/>
          </a:xfrm>
          <a:noFill/>
        </p:spPr>
      </p:pic>
      <p:sp>
        <p:nvSpPr>
          <p:cNvPr id="25604" name="TextovéPole 3"/>
          <p:cNvSpPr txBox="1">
            <a:spLocks noChangeArrowheads="1"/>
          </p:cNvSpPr>
          <p:nvPr/>
        </p:nvSpPr>
        <p:spPr bwMode="auto">
          <a:xfrm>
            <a:off x="9764714" y="1928814"/>
            <a:ext cx="10086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Cacek,</a:t>
            </a:r>
          </a:p>
          <a:p>
            <a:r>
              <a:rPr lang="cs-CZ">
                <a:solidFill>
                  <a:srgbClr val="FF0000"/>
                </a:solidFill>
              </a:rPr>
              <a:t> 2008</a:t>
            </a:r>
          </a:p>
        </p:txBody>
      </p:sp>
      <p:sp>
        <p:nvSpPr>
          <p:cNvPr id="2" name="Násobení 1"/>
          <p:cNvSpPr/>
          <p:nvPr/>
        </p:nvSpPr>
        <p:spPr>
          <a:xfrm>
            <a:off x="1718224" y="3655878"/>
            <a:ext cx="1554480" cy="1207008"/>
          </a:xfrm>
          <a:prstGeom prst="mathMultiply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1867860" y="5022483"/>
            <a:ext cx="1255211" cy="1099143"/>
          </a:xfrm>
          <a:prstGeom prst="mathMultiply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ásobení 6"/>
          <p:cNvSpPr/>
          <p:nvPr/>
        </p:nvSpPr>
        <p:spPr>
          <a:xfrm>
            <a:off x="2177513" y="2667170"/>
            <a:ext cx="635903" cy="666835"/>
          </a:xfrm>
          <a:prstGeom prst="mathMultiply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6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 rychlostní trénink dětí smysl?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9" y="1896533"/>
            <a:ext cx="11786165" cy="428977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929512" y="2212622"/>
            <a:ext cx="986856" cy="3973689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06133" y="3611031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44159" y="6300190"/>
            <a:ext cx="5352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Rumpf</a:t>
            </a:r>
            <a:r>
              <a:rPr lang="en-US" sz="1200" dirty="0"/>
              <a:t>, M. C., Cronin, J. B., </a:t>
            </a:r>
            <a:r>
              <a:rPr lang="en-US" sz="1200" dirty="0" err="1"/>
              <a:t>Pinder</a:t>
            </a:r>
            <a:r>
              <a:rPr lang="en-US" sz="1200" dirty="0"/>
              <a:t>, S. D., Oliver, J., &amp; Hughes, M. (2012)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111006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8114"/>
            <a:ext cx="7272338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111006_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213101"/>
            <a:ext cx="360045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880101" y="3443289"/>
            <a:ext cx="35290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/>
              <a:t>Dráha pohybu chodidla při sprinterském běhu (Joch, 1992)</a:t>
            </a: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Porovnání polohy pánve a dráhy pohybu při sprinterské běhu (Joch, 1992)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0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657225"/>
            <a:ext cx="10420350" cy="554355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857067" y="657225"/>
            <a:ext cx="1494856" cy="5638800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483555" y="1900413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585155" y="4311650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585155" y="4918075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53428" y="6378718"/>
            <a:ext cx="5352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Rumpf</a:t>
            </a:r>
            <a:r>
              <a:rPr lang="en-US" sz="1200" dirty="0"/>
              <a:t>, M. C., Cronin, J. B., </a:t>
            </a:r>
            <a:r>
              <a:rPr lang="en-US" sz="1200" dirty="0" err="1"/>
              <a:t>Pinder</a:t>
            </a:r>
            <a:r>
              <a:rPr lang="en-US" sz="1200" dirty="0"/>
              <a:t>, S. D., Oliver, J., &amp; Hughes, M. (2012)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8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9" y="1128712"/>
            <a:ext cx="11549421" cy="5136621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365066" y="1392767"/>
            <a:ext cx="1796169" cy="4872566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2579" y="6420377"/>
            <a:ext cx="5352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Rumpf</a:t>
            </a:r>
            <a:r>
              <a:rPr lang="en-US" sz="1200" dirty="0"/>
              <a:t>, M. C., Cronin, J. B., </a:t>
            </a:r>
            <a:r>
              <a:rPr lang="en-US" sz="1200" dirty="0" err="1"/>
              <a:t>Pinder</a:t>
            </a:r>
            <a:r>
              <a:rPr lang="en-US" sz="1200" dirty="0"/>
              <a:t>, S. D., Oliver, J., &amp; Hughes, M. (2012)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42" y="0"/>
            <a:ext cx="10944225" cy="68961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432800" y="451556"/>
            <a:ext cx="1483567" cy="6406444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133599" y="1430866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133599" y="2619730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98209" y="5644"/>
            <a:ext cx="5352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Rumpf</a:t>
            </a:r>
            <a:r>
              <a:rPr lang="en-US" sz="1200" dirty="0"/>
              <a:t>, M. C., Cronin, J. B., </a:t>
            </a:r>
            <a:r>
              <a:rPr lang="en-US" sz="1200" dirty="0" err="1"/>
              <a:t>Pinder</a:t>
            </a:r>
            <a:r>
              <a:rPr lang="en-US" sz="1200" dirty="0"/>
              <a:t>, S. D., Oliver, J., &amp; Hughes, M. (2012)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514350"/>
            <a:ext cx="10172700" cy="58293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699022" y="327378"/>
            <a:ext cx="1483567" cy="6406444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698044" y="1770942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873022" y="3673120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698044" y="2964389"/>
            <a:ext cx="914400" cy="193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154954" y="6479822"/>
            <a:ext cx="792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Rumpf</a:t>
            </a:r>
            <a:r>
              <a:rPr lang="en-US" dirty="0"/>
              <a:t>, M. C., Cronin, J. B., </a:t>
            </a:r>
            <a:r>
              <a:rPr lang="en-US" dirty="0" err="1"/>
              <a:t>Pinder</a:t>
            </a:r>
            <a:r>
              <a:rPr lang="en-US" dirty="0"/>
              <a:t>, S. D., Oliver, J., &amp; Hughes, M. (2012)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0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5" y="251179"/>
            <a:ext cx="4957781" cy="30790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343" y="1998133"/>
            <a:ext cx="7027657" cy="48341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3035" y="4628444"/>
            <a:ext cx="4337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Rumpf</a:t>
            </a:r>
            <a:r>
              <a:rPr lang="en-US" dirty="0"/>
              <a:t>, M. C., Cronin, J. B., </a:t>
            </a:r>
            <a:r>
              <a:rPr lang="en-US" dirty="0" err="1"/>
              <a:t>Pinder</a:t>
            </a:r>
            <a:r>
              <a:rPr lang="en-US" dirty="0"/>
              <a:t>, S. D., Oliver, J., &amp; Hughes, M. (2012). Effect of different training methods on running sprint times in male youth. </a:t>
            </a:r>
            <a:r>
              <a:rPr lang="en-US" i="1" dirty="0"/>
              <a:t>Pediatric exercise science</a:t>
            </a:r>
            <a:r>
              <a:rPr lang="en-US" dirty="0"/>
              <a:t>, </a:t>
            </a:r>
            <a:r>
              <a:rPr lang="en-US" i="1" dirty="0"/>
              <a:t>24</a:t>
            </a:r>
            <a:r>
              <a:rPr lang="en-US" dirty="0"/>
              <a:t>(2), 170-186.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6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Senzitivní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584" y="3749040"/>
            <a:ext cx="5153024" cy="3108960"/>
          </a:xfrm>
        </p:spPr>
        <p:txBody>
          <a:bodyPr/>
          <a:lstStyle/>
          <a:p>
            <a:pPr lvl="1"/>
            <a:r>
              <a:rPr lang="cs-CZ" dirty="0" err="1" smtClean="0"/>
              <a:t>Trénovatelnost</a:t>
            </a:r>
            <a:r>
              <a:rPr lang="cs-CZ" dirty="0" smtClean="0"/>
              <a:t> – </a:t>
            </a:r>
            <a:r>
              <a:rPr lang="cs-CZ" dirty="0" err="1" smtClean="0"/>
              <a:t>senzit</a:t>
            </a:r>
            <a:r>
              <a:rPr lang="cs-CZ" dirty="0" smtClean="0"/>
              <a:t>. </a:t>
            </a:r>
            <a:r>
              <a:rPr lang="cs-CZ" dirty="0" err="1" smtClean="0"/>
              <a:t>obd</a:t>
            </a:r>
            <a:r>
              <a:rPr lang="cs-CZ" dirty="0" smtClean="0"/>
              <a:t>.</a:t>
            </a:r>
          </a:p>
        </p:txBody>
      </p:sp>
      <p:pic>
        <p:nvPicPr>
          <p:cNvPr id="5" name="Picture 2" descr="http://www.canadiansportforlife.ca/sites/default/files/user_files/images/CS4L%20Figure%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66" y="1680632"/>
            <a:ext cx="5647212" cy="46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4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1665" y="0"/>
            <a:ext cx="6589199" cy="128089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692" y="2450591"/>
            <a:ext cx="5199700" cy="414641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Residuální efekt – u dětí??? </a:t>
            </a:r>
            <a:r>
              <a:rPr lang="cs-CZ" dirty="0"/>
              <a:t> r</a:t>
            </a:r>
            <a:r>
              <a:rPr lang="cs-CZ" dirty="0" smtClean="0"/>
              <a:t>ůst </a:t>
            </a:r>
          </a:p>
          <a:p>
            <a:pPr marL="0" indent="0">
              <a:buNone/>
            </a:pPr>
            <a:r>
              <a:rPr lang="cs-CZ" dirty="0" smtClean="0"/>
              <a:t>(paradox zlepšení i když nestimulují) </a:t>
            </a:r>
          </a:p>
          <a:p>
            <a:endParaRPr lang="cs-CZ" dirty="0" smtClean="0"/>
          </a:p>
          <a:p>
            <a:r>
              <a:rPr lang="cs-CZ" dirty="0" smtClean="0"/>
              <a:t>Systematičnost – periodizace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Přiměřenost – čas 30 – 60´´</a:t>
            </a:r>
          </a:p>
          <a:p>
            <a:endParaRPr lang="cs-CZ" dirty="0" smtClean="0"/>
          </a:p>
          <a:p>
            <a:r>
              <a:rPr lang="cs-CZ" dirty="0" smtClean="0"/>
              <a:t>Specifičnost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906792"/>
            <a:ext cx="4327060" cy="247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02" y="342328"/>
            <a:ext cx="5855635" cy="3635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8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28f04ec-844e-4056-99ae-ec05ec7e7ad2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</TotalTime>
  <Words>552</Words>
  <Application>Microsoft Office PowerPoint</Application>
  <PresentationFormat>Širokoúhlá obrazovka</PresentationFormat>
  <Paragraphs>87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Verdana</vt:lpstr>
      <vt:lpstr>Wingdings</vt:lpstr>
      <vt:lpstr>Wingdings 2</vt:lpstr>
      <vt:lpstr>Wingdings 3</vt:lpstr>
      <vt:lpstr>Zasedací místnost Ion</vt:lpstr>
      <vt:lpstr>CorelPhotoPaint.Image.9</vt:lpstr>
      <vt:lpstr>Rychlostní trénink dětí a mládeže</vt:lpstr>
      <vt:lpstr>Má rychlostní trénink dětí smysl?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Senzitivní období</vt:lpstr>
      <vt:lpstr> Principy</vt:lpstr>
      <vt:lpstr>Východiska tréninku rychlosti = všeobecnost</vt:lpstr>
      <vt:lpstr>PŘIPOMENUTÍ - Fmax a rychlost</vt:lpstr>
      <vt:lpstr>PŘIPOMENUTÍ 2 - Henemannův princip velikosti</vt:lpstr>
      <vt:lpstr>Průměrný počet opakování provedených ve všech sériích u chlapců, adolescentů a mužů pro všechny intervaly odpočinku, upraveno dle </vt:lpstr>
      <vt:lpstr>Co je vhodné vědět před tréninkem rychlosti?</vt:lpstr>
      <vt:lpstr>RYCHLOST DĚTÍ - ROZVOJ</vt:lpstr>
      <vt:lpstr>IO/IZ  - Cacek, Juránek, (2017)</vt:lpstr>
      <vt:lpstr>Young, W. B., McDOWELL, M. H., &amp; Scarlett, B. J. (2001)</vt:lpstr>
      <vt:lpstr>Young, W. B., McDOWELL, M. H., &amp; Scarlett, B. J. (2001)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Cacek</dc:creator>
  <cp:lastModifiedBy>Jan Cacek</cp:lastModifiedBy>
  <cp:revision>14</cp:revision>
  <dcterms:created xsi:type="dcterms:W3CDTF">2018-04-12T09:14:07Z</dcterms:created>
  <dcterms:modified xsi:type="dcterms:W3CDTF">2019-03-27T15:40:13Z</dcterms:modified>
</cp:coreProperties>
</file>