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7"/>
  </p:notesMasterIdLst>
  <p:handoutMasterIdLst>
    <p:handoutMasterId r:id="rId18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5768" autoAdjust="0"/>
  </p:normalViewPr>
  <p:slideViewPr>
    <p:cSldViewPr snapToGrid="0">
      <p:cViewPr varScale="1">
        <p:scale>
          <a:sx n="162" d="100"/>
          <a:sy n="162" d="100"/>
        </p:scale>
        <p:origin x="176" y="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EEDD9-24C1-4948-AFF6-1E912057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EA21BD-E4D4-4448-89E5-627FD3ADC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C84968D-3BF0-42EB-BC66-26C6854A8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6D3891-5964-4E7E-B322-77BC1416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42EE-940B-437E-91F2-475B645CC272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B98ECD-9B58-4135-8F61-A0A7A2867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FD5C05-B099-4F6E-9574-ECDE8D0A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8928-2970-4379-AD66-6F7760B325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08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71B45-597D-4F2F-BC6E-66C42F5ECC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Testování v KT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B9AB7C-C28B-43A5-B512-658C18E10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Tomáš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066921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1EDE3-DC2B-4D4F-91CF-4FB1EA7FB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Agilita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EC4516-13FE-4A83-B7F5-413780A08D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T-test (10-5-10-5-10y)</a:t>
            </a:r>
          </a:p>
          <a:p>
            <a:r>
              <a:rPr lang="cs-CZ" dirty="0"/>
              <a:t>Hexagon (3x dokola)</a:t>
            </a:r>
          </a:p>
          <a:p>
            <a:r>
              <a:rPr lang="cs-CZ" dirty="0"/>
              <a:t>Pro-agility (5-10-5)</a:t>
            </a:r>
          </a:p>
        </p:txBody>
      </p:sp>
      <p:pic>
        <p:nvPicPr>
          <p:cNvPr id="3074" name="Picture 2" descr="Výsledek obrázku pro t-test agility">
            <a:extLst>
              <a:ext uri="{FF2B5EF4-FFF2-40B4-BE49-F238E27FC236}">
                <a16:creationId xmlns:a16="http://schemas.microsoft.com/office/drawing/2014/main" id="{540D7036-0CD6-4ABF-BBF1-F7499D52E62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587" y="2505869"/>
            <a:ext cx="4314825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ek obrázku pro pro agility test">
            <a:extLst>
              <a:ext uri="{FF2B5EF4-FFF2-40B4-BE49-F238E27FC236}">
                <a16:creationId xmlns:a16="http://schemas.microsoft.com/office/drawing/2014/main" id="{A23D9302-A41E-406A-899F-6E5F016F4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194" y="221853"/>
            <a:ext cx="47625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19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05608-3D82-4085-BD5D-992BC421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Flexibilita/mobilita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B45190-83D7-4F98-B283-98386B0D6F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Dosah v sedu</a:t>
            </a:r>
          </a:p>
          <a:p>
            <a:endParaRPr lang="cs-CZ" dirty="0"/>
          </a:p>
          <a:p>
            <a:r>
              <a:rPr lang="cs-CZ" dirty="0"/>
              <a:t>Aktivní ROM </a:t>
            </a:r>
            <a:r>
              <a:rPr lang="cs-CZ" dirty="0" err="1"/>
              <a:t>vs</a:t>
            </a:r>
            <a:r>
              <a:rPr lang="cs-CZ" dirty="0"/>
              <a:t> pasivní ROM</a:t>
            </a:r>
          </a:p>
          <a:p>
            <a:r>
              <a:rPr lang="cs-CZ" dirty="0"/>
              <a:t>Viz ZTV (Janda, Thomas-Mayer, …)</a:t>
            </a:r>
          </a:p>
          <a:p>
            <a:r>
              <a:rPr lang="cs-CZ" dirty="0"/>
              <a:t>Pohybové vzorce - FMS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D5C002-B855-400C-8AA4-30CE7A3FE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 dirty="0"/>
              <a:t>Stabilita/rovnováha</a:t>
            </a:r>
          </a:p>
          <a:p>
            <a:pPr lvl="1"/>
            <a:r>
              <a:rPr lang="cs-CZ" dirty="0"/>
              <a:t>Hvězdicový rovnovážný test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pic>
        <p:nvPicPr>
          <p:cNvPr id="4098" name="Picture 2" descr="Výsledek obrázku pro star balance test">
            <a:extLst>
              <a:ext uri="{FF2B5EF4-FFF2-40B4-BE49-F238E27FC236}">
                <a16:creationId xmlns:a16="http://schemas.microsoft.com/office/drawing/2014/main" id="{7B94EEF0-FDD5-4161-B1A5-80B1A4061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48680"/>
            <a:ext cx="62865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121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858E6-3507-4511-A3E0-244F5AFDB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těla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7D5329-9562-428A-AEFC-D29AF1A3B5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Kaliper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bioimpedance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6BB44A9-FD1A-45FD-B38F-04E8DB4E72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97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48E5C-F3AE-4015-B440-4B1CDD87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testování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8CADC3-ABE0-47C1-9101-2FBD9FF52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Deskripce výchozí stavu </a:t>
            </a:r>
            <a:r>
              <a:rPr lang="cs-CZ" dirty="0">
                <a:sym typeface="Wingdings" panose="05000000000000000000" pitchFamily="2" charset="2"/>
              </a:rPr>
              <a:t> stanovení cílů</a:t>
            </a:r>
          </a:p>
          <a:p>
            <a:r>
              <a:rPr lang="cs-CZ" dirty="0"/>
              <a:t>Identifikace talentů</a:t>
            </a:r>
          </a:p>
          <a:p>
            <a:r>
              <a:rPr lang="cs-CZ" dirty="0"/>
              <a:t>Identifikace limitujících faktorů sportovního výkonu, které mohou být skrz sportovní (kondiční) trénink pozitivně ovlivněny</a:t>
            </a:r>
          </a:p>
          <a:p>
            <a:endParaRPr lang="cs-CZ" dirty="0"/>
          </a:p>
          <a:p>
            <a:r>
              <a:rPr lang="cs-CZ" dirty="0"/>
              <a:t>„Kolotoč“ KT: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Plánování  </a:t>
            </a:r>
            <a:r>
              <a:rPr lang="cs-CZ" dirty="0"/>
              <a:t>Realizace </a:t>
            </a:r>
            <a:r>
              <a:rPr lang="cs-CZ" dirty="0">
                <a:sym typeface="Wingdings" panose="05000000000000000000" pitchFamily="2" charset="2"/>
              </a:rPr>
              <a:t> evidence  evaluace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64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634C8-9E2C-41B5-A2C0-6A93A70B0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kvality testování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23EEC6-B9AC-4741-830B-8CB6F8E7D3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Validita (konstrukční, obsahová, …)</a:t>
            </a:r>
          </a:p>
          <a:p>
            <a:r>
              <a:rPr lang="cs-CZ" dirty="0"/>
              <a:t>Reliabilita</a:t>
            </a:r>
          </a:p>
          <a:p>
            <a:endParaRPr lang="cs-CZ" dirty="0"/>
          </a:p>
          <a:p>
            <a:r>
              <a:rPr lang="cs-CZ" dirty="0"/>
              <a:t>Výběr testů </a:t>
            </a:r>
          </a:p>
          <a:p>
            <a:pPr lvl="1"/>
            <a:r>
              <a:rPr lang="cs-CZ" dirty="0"/>
              <a:t>Metabolická specificita</a:t>
            </a:r>
          </a:p>
          <a:p>
            <a:pPr lvl="1"/>
            <a:r>
              <a:rPr lang="cs-CZ" dirty="0"/>
              <a:t>Biomechanická specificita pohybových vzorů</a:t>
            </a:r>
          </a:p>
          <a:p>
            <a:pPr lvl="1"/>
            <a:r>
              <a:rPr lang="cs-CZ" dirty="0"/>
              <a:t>Zkušenosti a tréninkový věk</a:t>
            </a:r>
          </a:p>
          <a:p>
            <a:pPr lvl="1"/>
            <a:r>
              <a:rPr lang="cs-CZ" dirty="0"/>
              <a:t>Věk, pohlaví</a:t>
            </a:r>
          </a:p>
          <a:p>
            <a:pPr lvl="1"/>
            <a:r>
              <a:rPr lang="cs-CZ" dirty="0"/>
              <a:t>Enviromentální faktory</a:t>
            </a:r>
          </a:p>
          <a:p>
            <a:pPr lvl="1"/>
            <a:endParaRPr lang="cs-CZ" dirty="0"/>
          </a:p>
          <a:p>
            <a:r>
              <a:rPr lang="cs-CZ" dirty="0"/>
              <a:t>Standardizovaný VS nestandardizovaný test (baterie)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18437C9-1B09-401A-8199-ABE91F182C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Co?</a:t>
            </a:r>
          </a:p>
          <a:p>
            <a:pPr lvl="1"/>
            <a:r>
              <a:rPr lang="cs-CZ" dirty="0"/>
              <a:t>které schopnosti (věk, RTC, struktura výkonu…)</a:t>
            </a:r>
          </a:p>
          <a:p>
            <a:r>
              <a:rPr lang="cs-CZ" dirty="0"/>
              <a:t>Kdy?</a:t>
            </a:r>
          </a:p>
          <a:p>
            <a:pPr lvl="1"/>
            <a:r>
              <a:rPr lang="cs-CZ" dirty="0"/>
              <a:t>Vstupní</a:t>
            </a:r>
          </a:p>
          <a:p>
            <a:pPr lvl="1"/>
            <a:r>
              <a:rPr lang="cs-CZ" dirty="0"/>
              <a:t>Průběžné</a:t>
            </a:r>
          </a:p>
          <a:p>
            <a:pPr lvl="1"/>
            <a:r>
              <a:rPr lang="cs-CZ" dirty="0"/>
              <a:t>Výstupní</a:t>
            </a:r>
          </a:p>
          <a:p>
            <a:pPr lvl="1"/>
            <a:r>
              <a:rPr lang="cs-CZ" dirty="0"/>
              <a:t>PRAVIDLA!!!! – NE V ÚNAVĚ…</a:t>
            </a:r>
          </a:p>
          <a:p>
            <a:r>
              <a:rPr lang="cs-CZ" dirty="0"/>
              <a:t>Proč?</a:t>
            </a:r>
          </a:p>
          <a:p>
            <a:pPr lvl="1"/>
            <a:r>
              <a:rPr lang="cs-CZ" dirty="0"/>
              <a:t>co je cílem – viz výše</a:t>
            </a:r>
          </a:p>
          <a:p>
            <a:pPr lvl="1"/>
            <a:r>
              <a:rPr lang="cs-CZ" dirty="0"/>
              <a:t>Test pro test?)</a:t>
            </a:r>
          </a:p>
          <a:p>
            <a:r>
              <a:rPr lang="cs-CZ" dirty="0"/>
              <a:t>Kde?</a:t>
            </a:r>
          </a:p>
          <a:p>
            <a:pPr lvl="1"/>
            <a:r>
              <a:rPr lang="cs-CZ" dirty="0"/>
              <a:t>laboratoř, terén – výhody, nevýhody)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17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52E64-DD94-4705-8A41-629F6E19E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Administrace testů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FD2DC8-45B0-4F64-BD36-6FCF6A21A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Zdravotní stav, bezpečnost</a:t>
            </a:r>
          </a:p>
          <a:p>
            <a:r>
              <a:rPr lang="cs-CZ" dirty="0"/>
              <a:t>Výběr a zaučení testerů</a:t>
            </a:r>
          </a:p>
          <a:p>
            <a:r>
              <a:rPr lang="cs-CZ" dirty="0"/>
              <a:t>Záznam testů</a:t>
            </a:r>
          </a:p>
          <a:p>
            <a:r>
              <a:rPr lang="cs-CZ" dirty="0"/>
              <a:t>Testovací baterie a opakované testy</a:t>
            </a:r>
          </a:p>
          <a:p>
            <a:pPr lvl="1"/>
            <a:r>
              <a:rPr lang="cs-CZ" dirty="0"/>
              <a:t>Sekvence:</a:t>
            </a:r>
          </a:p>
          <a:p>
            <a:pPr lvl="2"/>
            <a:r>
              <a:rPr lang="cs-CZ" dirty="0"/>
              <a:t>Nevyčerpávající (výška, hmotnost, složení těla)</a:t>
            </a:r>
          </a:p>
          <a:p>
            <a:pPr lvl="2"/>
            <a:r>
              <a:rPr lang="cs-CZ" dirty="0"/>
              <a:t>Agilita</a:t>
            </a:r>
          </a:p>
          <a:p>
            <a:pPr lvl="2"/>
            <a:r>
              <a:rPr lang="cs-CZ" dirty="0"/>
              <a:t>Explozivně-silové, maximálně-silové</a:t>
            </a:r>
          </a:p>
          <a:p>
            <a:pPr lvl="2"/>
            <a:r>
              <a:rPr lang="cs-CZ" dirty="0"/>
              <a:t>Rychlostní</a:t>
            </a:r>
          </a:p>
          <a:p>
            <a:pPr lvl="2"/>
            <a:r>
              <a:rPr lang="cs-CZ" dirty="0"/>
              <a:t>Lokální vytrvalost</a:t>
            </a:r>
          </a:p>
          <a:p>
            <a:pPr lvl="2"/>
            <a:r>
              <a:rPr lang="cs-CZ" dirty="0"/>
              <a:t>Anaerobní kapacita</a:t>
            </a:r>
          </a:p>
          <a:p>
            <a:pPr lvl="2"/>
            <a:r>
              <a:rPr lang="cs-CZ" dirty="0"/>
              <a:t>Aerobní kapacita</a:t>
            </a:r>
          </a:p>
          <a:p>
            <a:r>
              <a:rPr lang="cs-CZ" dirty="0"/>
              <a:t>Příprava sportovců na test</a:t>
            </a:r>
          </a:p>
        </p:txBody>
      </p:sp>
    </p:spTree>
    <p:extLst>
      <p:ext uri="{BB962C8B-B14F-4D97-AF65-F5344CB8AC3E}">
        <p14:creationId xmlns:p14="http://schemas.microsoft.com/office/powerpoint/2010/main" val="246378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D4178-9D2C-4B58-86CC-15C14289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Maximálně-silové testování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442235-A824-4ECC-8FA6-9C162EA80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AKA pomalá síla</a:t>
            </a:r>
          </a:p>
          <a:p>
            <a:r>
              <a:rPr lang="cs-CZ" dirty="0"/>
              <a:t>Přímo = 1RM </a:t>
            </a:r>
            <a:r>
              <a:rPr lang="cs-CZ" dirty="0" err="1"/>
              <a:t>vs</a:t>
            </a:r>
            <a:r>
              <a:rPr lang="cs-CZ" dirty="0"/>
              <a:t> nepřímo (5RM</a:t>
            </a:r>
            <a:r>
              <a:rPr lang="cs-CZ" dirty="0">
                <a:sym typeface="Wingdings" panose="05000000000000000000" pitchFamily="2" charset="2"/>
              </a:rPr>
              <a:t>výpočet 1RM)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SQT</a:t>
            </a:r>
          </a:p>
          <a:p>
            <a:r>
              <a:rPr lang="cs-CZ" dirty="0">
                <a:sym typeface="Wingdings" panose="05000000000000000000" pitchFamily="2" charset="2"/>
              </a:rPr>
              <a:t>BP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97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44BA2D-3002-4276-92FB-7D3AF3F7C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Explozivně-silové testování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94B5C4-BBB9-4783-8D67-07D5357FBA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AKA rychlá síla</a:t>
            </a:r>
          </a:p>
          <a:p>
            <a:endParaRPr lang="cs-CZ" dirty="0"/>
          </a:p>
          <a:p>
            <a:r>
              <a:rPr lang="cs-CZ" dirty="0"/>
              <a:t>Přemístění do </a:t>
            </a:r>
            <a:r>
              <a:rPr lang="cs-CZ" dirty="0" err="1"/>
              <a:t>polodřepu</a:t>
            </a:r>
            <a:r>
              <a:rPr lang="cs-CZ" dirty="0"/>
              <a:t> (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clean</a:t>
            </a:r>
            <a:r>
              <a:rPr lang="cs-CZ" dirty="0"/>
              <a:t>)</a:t>
            </a:r>
          </a:p>
          <a:p>
            <a:r>
              <a:rPr lang="cs-CZ" dirty="0"/>
              <a:t>Skok z místa</a:t>
            </a:r>
          </a:p>
          <a:p>
            <a:r>
              <a:rPr lang="cs-CZ" dirty="0"/>
              <a:t>Vertikální </a:t>
            </a:r>
            <a:r>
              <a:rPr lang="cs-CZ" dirty="0" err="1"/>
              <a:t>výkok</a:t>
            </a:r>
            <a:endParaRPr lang="cs-CZ" dirty="0"/>
          </a:p>
          <a:p>
            <a:r>
              <a:rPr lang="cs-CZ" dirty="0" err="1"/>
              <a:t>Margaria-Kalamen</a:t>
            </a:r>
            <a:r>
              <a:rPr lang="cs-CZ" dirty="0"/>
              <a:t> test</a:t>
            </a:r>
          </a:p>
          <a:p>
            <a:r>
              <a:rPr lang="cs-CZ" dirty="0" err="1"/>
              <a:t>Wingate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563CAD2-D832-4031-A28D-68656D76F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 dirty="0"/>
              <a:t>P=(</a:t>
            </a:r>
            <a:r>
              <a:rPr lang="cs-CZ" dirty="0" err="1"/>
              <a:t>gmh</a:t>
            </a:r>
            <a:r>
              <a:rPr lang="cs-CZ" dirty="0"/>
              <a:t>)/t</a:t>
            </a:r>
          </a:p>
        </p:txBody>
      </p:sp>
      <p:pic>
        <p:nvPicPr>
          <p:cNvPr id="1026" name="Picture 2" descr="Výsledek obrázku pro Margaria-Kalamen test">
            <a:extLst>
              <a:ext uri="{FF2B5EF4-FFF2-40B4-BE49-F238E27FC236}">
                <a16:creationId xmlns:a16="http://schemas.microsoft.com/office/drawing/2014/main" id="{125C67C5-35CA-4D3B-9361-7D2AE1E33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292" y="2602523"/>
            <a:ext cx="4407877" cy="330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00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3927A3-AB6F-48EC-AE08-E11D8047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Anaerobní kapacita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9D222A-54DC-4548-8811-2C3B3BEFB6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300 y člunkový běh</a:t>
            </a:r>
          </a:p>
          <a:p>
            <a:pPr lvl="1"/>
            <a:r>
              <a:rPr lang="cs-CZ" dirty="0"/>
              <a:t>6x(25+25)y + 5‘ odpočinek + 6x50y</a:t>
            </a:r>
          </a:p>
          <a:p>
            <a:pPr lvl="1"/>
            <a:r>
              <a:rPr lang="cs-CZ" dirty="0"/>
              <a:t>t=t1+t2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pic>
        <p:nvPicPr>
          <p:cNvPr id="2050" name="Picture 2" descr="Výsledek obrázku pro 300 yard shuttle run">
            <a:extLst>
              <a:ext uri="{FF2B5EF4-FFF2-40B4-BE49-F238E27FC236}">
                <a16:creationId xmlns:a16="http://schemas.microsoft.com/office/drawing/2014/main" id="{1A42B5A5-C113-4282-8557-642E22E5C68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8194"/>
            <a:ext cx="5181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7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990FB6D-E6F8-4C0B-B7BA-0E3C09FB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vytrvalost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7B2A2EB-834E-4113-BE9E-1AED8C210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Částečné sedy-lehy (12 cm, 20/minuta)</a:t>
            </a:r>
          </a:p>
          <a:p>
            <a:r>
              <a:rPr lang="cs-CZ" dirty="0"/>
              <a:t>Kliky</a:t>
            </a:r>
          </a:p>
          <a:p>
            <a:r>
              <a:rPr lang="cs-CZ" dirty="0"/>
              <a:t>YMCA BP (36 kg muži, 16 ženy, 30/minuta)</a:t>
            </a:r>
          </a:p>
        </p:txBody>
      </p:sp>
    </p:spTree>
    <p:extLst>
      <p:ext uri="{BB962C8B-B14F-4D97-AF65-F5344CB8AC3E}">
        <p14:creationId xmlns:p14="http://schemas.microsoft.com/office/powerpoint/2010/main" val="3058544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F4C3-5E41-4B55-8D9B-A47C44BD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Aerobní kapacita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3D802F-842A-473B-8E6E-32634F5A3C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2,4 km běh</a:t>
            </a:r>
          </a:p>
          <a:p>
            <a:r>
              <a:rPr lang="cs-CZ" dirty="0" err="1"/>
              <a:t>Cooperův</a:t>
            </a:r>
            <a:r>
              <a:rPr lang="cs-CZ" dirty="0"/>
              <a:t> test</a:t>
            </a:r>
          </a:p>
          <a:p>
            <a:r>
              <a:rPr lang="en-US" dirty="0"/>
              <a:t>20m Multistage Fitness Test (Beep Test)</a:t>
            </a:r>
            <a:endParaRPr lang="cs-CZ" dirty="0"/>
          </a:p>
          <a:p>
            <a:endParaRPr lang="cs-CZ" dirty="0"/>
          </a:p>
          <a:p>
            <a:r>
              <a:rPr lang="cs-CZ" dirty="0"/>
              <a:t>Testování LT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3569C85-8189-4158-B505-C76DA8B870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Běh mezi dvěma čarami 20m od sebe na pípnutí – kontinuální charakter</a:t>
            </a:r>
          </a:p>
          <a:p>
            <a:r>
              <a:rPr lang="cs-CZ" dirty="0"/>
              <a:t>Každou minutu se zvedá rychlost pípání</a:t>
            </a:r>
          </a:p>
          <a:p>
            <a:r>
              <a:rPr lang="cs-CZ" dirty="0"/>
              <a:t>Jakmile TO nestíhá, může se pokusit na 2n kuželech dohnat manko, jakmile nestihne, končí</a:t>
            </a:r>
          </a:p>
          <a:p>
            <a:r>
              <a:rPr lang="cs-CZ" dirty="0"/>
              <a:t>Tempo – začátek 8,5 km/h</a:t>
            </a:r>
          </a:p>
          <a:p>
            <a:r>
              <a:rPr lang="cs-CZ" dirty="0"/>
              <a:t>Každou minutu se zrychluje o 0,5 km/h</a:t>
            </a:r>
          </a:p>
          <a:p>
            <a:r>
              <a:rPr lang="cs-CZ" dirty="0"/>
              <a:t>Pokud doběhnu k čáře před pípnutím, musím na něj počkat</a:t>
            </a:r>
          </a:p>
          <a:p>
            <a:endParaRPr lang="cs-CZ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FBA06696-A88C-44A7-9F8D-BFC5E356E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976" y="-42473"/>
            <a:ext cx="2926024" cy="180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7184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BD0C30-98F7-417C-B6F9-70600C98AB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65867BE-371A-4FE6-B113-625527BE27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CE4AC2-39C5-481B-9081-D7BEF4F41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0</TotalTime>
  <Words>396</Words>
  <Application>Microsoft Office PowerPoint</Application>
  <PresentationFormat>Širokoúhlá obrazovka</PresentationFormat>
  <Paragraphs>96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Testování v KT</vt:lpstr>
      <vt:lpstr>Důvody testování</vt:lpstr>
      <vt:lpstr>Hodnocení kvality testování</vt:lpstr>
      <vt:lpstr>Administrace testů</vt:lpstr>
      <vt:lpstr>Maximálně-silové testování</vt:lpstr>
      <vt:lpstr>Explozivně-silové testování</vt:lpstr>
      <vt:lpstr>Anaerobní kapacita</vt:lpstr>
      <vt:lpstr>Lokální vytrvalost</vt:lpstr>
      <vt:lpstr>Aerobní kapacita</vt:lpstr>
      <vt:lpstr>Agilita</vt:lpstr>
      <vt:lpstr>Flexibilita/mobilita</vt:lpstr>
      <vt:lpstr>Složení těla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v KT</dc:title>
  <dc:creator>Tomáš Kalina</dc:creator>
  <cp:lastModifiedBy>Tomáš Kalina</cp:lastModifiedBy>
  <cp:revision>1</cp:revision>
  <cp:lastPrinted>1601-01-01T00:00:00Z</cp:lastPrinted>
  <dcterms:created xsi:type="dcterms:W3CDTF">2023-12-03T19:22:22Z</dcterms:created>
  <dcterms:modified xsi:type="dcterms:W3CDTF">2023-12-03T19:23:11Z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