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7" r:id="rId17"/>
    <p:sldId id="269" r:id="rId18"/>
    <p:sldId id="270" r:id="rId19"/>
    <p:sldId id="271" r:id="rId20"/>
    <p:sldId id="272" r:id="rId21"/>
    <p:sldId id="273" r:id="rId22"/>
    <p:sldId id="277" r:id="rId23"/>
    <p:sldId id="275" r:id="rId24"/>
    <p:sldId id="276" r:id="rId25"/>
    <p:sldId id="274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67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20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552A080C-54F8-8F48-8137-CC2251CF142A}"/>
    <pc:docChg chg="modSld">
      <pc:chgData name="Pavlína Bazalová" userId="e219d983-eaf7-45be-b67d-109fd92f69b5" providerId="ADAL" clId="{552A080C-54F8-8F48-8137-CC2251CF142A}" dt="2022-11-30T07:48:42.768" v="4" actId="20577"/>
      <pc:docMkLst>
        <pc:docMk/>
      </pc:docMkLst>
      <pc:sldChg chg="modSp mod">
        <pc:chgData name="Pavlína Bazalová" userId="e219d983-eaf7-45be-b67d-109fd92f69b5" providerId="ADAL" clId="{552A080C-54F8-8F48-8137-CC2251CF142A}" dt="2022-11-30T07:48:42.768" v="4" actId="20577"/>
        <pc:sldMkLst>
          <pc:docMk/>
          <pc:sldMk cId="2774584593" sldId="257"/>
        </pc:sldMkLst>
        <pc:spChg chg="mod">
          <ac:chgData name="Pavlína Bazalová" userId="e219d983-eaf7-45be-b67d-109fd92f69b5" providerId="ADAL" clId="{552A080C-54F8-8F48-8137-CC2251CF142A}" dt="2022-11-30T07:48:42.768" v="4" actId="20577"/>
          <ac:spMkLst>
            <pc:docMk/>
            <pc:sldMk cId="2774584593" sldId="257"/>
            <ac:spMk id="5" creationId="{242D8E05-BBA3-14FA-5AAD-CD1DA2408DB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Xrnsh938OI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15698817_The_effectiveness_of_exercise_interventions_and_the_factors_associated_with_the_physical_performance_in_older_adults/figures?lo=1" TargetMode="External"/><Relationship Id="rId2" Type="http://schemas.openxmlformats.org/officeDocument/2006/relationships/hyperlink" Target="https://theses.cz/id/ipid1j/SFT_jako_motivace_ke_cvi_en.tx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a pohybový systém v ontogenezi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Specifika diagnostiky u seniorů 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B72769-5F3C-385D-2DA4-45140B8E34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59816B-1D19-4025-4C8C-839F4143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Flexibilita – Test spojení prstů za zády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FC9488-D04C-3D68-8656-E7E4F0AF8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818244" cy="4139998"/>
          </a:xfrm>
        </p:spPr>
        <p:txBody>
          <a:bodyPr/>
          <a:lstStyle/>
          <a:p>
            <a:r>
              <a:rPr lang="cs-CZ" dirty="0"/>
              <a:t>Odpovídá testů zapažených paží dle Jandy </a:t>
            </a:r>
          </a:p>
          <a:p>
            <a:r>
              <a:rPr lang="cs-CZ" dirty="0"/>
              <a:t>Hodnotí se vzdálenost nebo přesah prstů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E9E467E-80B7-D30B-0A6A-973AB50F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97714"/>
            <a:ext cx="2822121" cy="43342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27E9A94-1B7E-9608-9D57-DC92D5E349E3}"/>
              </a:ext>
            </a:extLst>
          </p:cNvPr>
          <p:cNvSpPr txBox="1"/>
          <p:nvPr/>
        </p:nvSpPr>
        <p:spPr>
          <a:xfrm>
            <a:off x="4245341" y="5913007"/>
            <a:ext cx="3475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https://dl1.cuni.cz/</a:t>
            </a:r>
            <a:r>
              <a:rPr lang="cs-CZ" sz="1000" dirty="0" err="1"/>
              <a:t>pluginfile.php</a:t>
            </a:r>
            <a:r>
              <a:rPr lang="cs-CZ" sz="1000" dirty="0"/>
              <a:t>/513717/</a:t>
            </a:r>
            <a:r>
              <a:rPr lang="cs-CZ" sz="1000" dirty="0" err="1"/>
              <a:t>mod_resource</a:t>
            </a:r>
            <a:r>
              <a:rPr lang="cs-CZ" sz="1000" dirty="0"/>
              <a:t>/</a:t>
            </a:r>
            <a:r>
              <a:rPr lang="cs-CZ" sz="1000" dirty="0" err="1"/>
              <a:t>content</a:t>
            </a:r>
            <a:r>
              <a:rPr lang="cs-CZ" sz="1000" dirty="0"/>
              <a:t>/1/Dadova_SeniorFitnessTest4REH2017.pdf</a:t>
            </a:r>
          </a:p>
        </p:txBody>
      </p:sp>
    </p:spTree>
    <p:extLst>
      <p:ext uri="{BB962C8B-B14F-4D97-AF65-F5344CB8AC3E}">
        <p14:creationId xmlns:p14="http://schemas.microsoft.com/office/powerpoint/2010/main" val="298278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0B5F9C-7B7C-E612-3298-D625D336AF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AE4AE5-8C10-4CFB-3F0D-D5FE0EF2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Dynamická rovnováha, obratnost </a:t>
            </a:r>
            <a:br>
              <a:rPr lang="cs-CZ" dirty="0"/>
            </a:br>
            <a:r>
              <a:rPr lang="cs-CZ" dirty="0"/>
              <a:t>Chůze okolo mety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AFD678-3557-AEF3-EFF8-ED0990EFB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721675" cy="4139998"/>
          </a:xfrm>
        </p:spPr>
        <p:txBody>
          <a:bodyPr/>
          <a:lstStyle/>
          <a:p>
            <a:r>
              <a:rPr lang="cs-CZ" dirty="0"/>
              <a:t>TO sedí na židli – vstane – obejde kužel ve vzdálenost 2,4 m (8 ft.) a vrátí se zpět k židli a posadí se </a:t>
            </a:r>
          </a:p>
          <a:p>
            <a:endParaRPr lang="cs-CZ" dirty="0"/>
          </a:p>
          <a:p>
            <a:r>
              <a:rPr lang="cs-CZ" dirty="0"/>
              <a:t>Hodnotí se čas (s)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A3615FB-0C5F-5DC7-5571-AF73AE939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675" y="1334446"/>
            <a:ext cx="3279156" cy="485510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E5686AE-B1A4-6F63-E879-C6A336DA1F8D}"/>
              </a:ext>
            </a:extLst>
          </p:cNvPr>
          <p:cNvSpPr txBox="1"/>
          <p:nvPr/>
        </p:nvSpPr>
        <p:spPr>
          <a:xfrm>
            <a:off x="4261675" y="6228000"/>
            <a:ext cx="3475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https://dl1.cuni.cz/</a:t>
            </a:r>
            <a:r>
              <a:rPr lang="cs-CZ" sz="1000" dirty="0" err="1"/>
              <a:t>pluginfile.php</a:t>
            </a:r>
            <a:r>
              <a:rPr lang="cs-CZ" sz="1000" dirty="0"/>
              <a:t>/513717/</a:t>
            </a:r>
            <a:r>
              <a:rPr lang="cs-CZ" sz="1000" dirty="0" err="1"/>
              <a:t>mod_resource</a:t>
            </a:r>
            <a:r>
              <a:rPr lang="cs-CZ" sz="1000" dirty="0"/>
              <a:t>/</a:t>
            </a:r>
            <a:r>
              <a:rPr lang="cs-CZ" sz="1000" dirty="0" err="1"/>
              <a:t>content</a:t>
            </a:r>
            <a:r>
              <a:rPr lang="cs-CZ" sz="1000" dirty="0"/>
              <a:t>/1/Dadova_SeniorFitnessTest4REH2017.pdf</a:t>
            </a:r>
          </a:p>
        </p:txBody>
      </p:sp>
    </p:spTree>
    <p:extLst>
      <p:ext uri="{BB962C8B-B14F-4D97-AF65-F5344CB8AC3E}">
        <p14:creationId xmlns:p14="http://schemas.microsoft.com/office/powerpoint/2010/main" val="362620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711C49-267A-1C6D-34F3-A292E4D36F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98EDD48-805F-B23E-F16C-D8369C2F9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19" y="1466375"/>
            <a:ext cx="7455962" cy="419646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A0A0EDF-4603-223C-7FBF-50FEA090B983}"/>
              </a:ext>
            </a:extLst>
          </p:cNvPr>
          <p:cNvSpPr txBox="1"/>
          <p:nvPr/>
        </p:nvSpPr>
        <p:spPr>
          <a:xfrm>
            <a:off x="499500" y="37800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Muži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34E68A7-2757-1703-1B2C-0DC95052A434}"/>
              </a:ext>
            </a:extLst>
          </p:cNvPr>
          <p:cNvSpPr txBox="1"/>
          <p:nvPr/>
        </p:nvSpPr>
        <p:spPr>
          <a:xfrm>
            <a:off x="2369127" y="5662844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is.muni.cz</a:t>
            </a:r>
            <a:r>
              <a:rPr lang="cs-CZ" sz="1100" dirty="0"/>
              <a:t>/</a:t>
            </a:r>
            <a:r>
              <a:rPr lang="cs-CZ" sz="1100" dirty="0" err="1"/>
              <a:t>auth</a:t>
            </a:r>
            <a:r>
              <a:rPr lang="cs-CZ" sz="1100" dirty="0"/>
              <a:t>/el/</a:t>
            </a:r>
            <a:r>
              <a:rPr lang="cs-CZ" sz="1100" dirty="0" err="1"/>
              <a:t>fsps</a:t>
            </a:r>
            <a:r>
              <a:rPr lang="cs-CZ" sz="1100" dirty="0"/>
              <a:t>/jaro2021/np4443/um/Diagnostika_a_rozvoj_funkcniho_stavu_-_</a:t>
            </a:r>
            <a:r>
              <a:rPr lang="cs-CZ" sz="1100" dirty="0" err="1"/>
              <a:t>rychlost.pdf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94236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F31CD6-0CEB-4499-C8B3-65D6820F8D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418BF5-8337-6066-9D16-25BF5019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Aerobní zdatnost</a:t>
            </a:r>
          </a:p>
        </p:txBody>
      </p:sp>
      <p:pic>
        <p:nvPicPr>
          <p:cNvPr id="3074" name="Picture 2" descr="Schematic illustration of the 6-minute Walk Test. | Download Scientific  Diagram">
            <a:extLst>
              <a:ext uri="{FF2B5EF4-FFF2-40B4-BE49-F238E27FC236}">
                <a16:creationId xmlns:a16="http://schemas.microsoft.com/office/drawing/2014/main" id="{DFB3960A-F17A-4CAE-9697-7B4EC1727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87" y="2088991"/>
            <a:ext cx="6803825" cy="291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E2B419-09E9-9942-F487-D94D2360EC66}"/>
              </a:ext>
            </a:extLst>
          </p:cNvPr>
          <p:cNvSpPr txBox="1"/>
          <p:nvPr/>
        </p:nvSpPr>
        <p:spPr>
          <a:xfrm>
            <a:off x="962268" y="5085326"/>
            <a:ext cx="7219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www.researchgate.net</a:t>
            </a:r>
            <a:r>
              <a:rPr lang="cs-CZ" sz="900" dirty="0"/>
              <a:t>/</a:t>
            </a:r>
            <a:r>
              <a:rPr lang="cs-CZ" sz="900" dirty="0" err="1"/>
              <a:t>publication</a:t>
            </a:r>
            <a:r>
              <a:rPr lang="cs-CZ" sz="900" dirty="0"/>
              <a:t>/315698817_The_effectiveness_of_exercise_interventions_and_the_factors_associated_with_the_physical_performance_in_older_adults/</a:t>
            </a:r>
            <a:r>
              <a:rPr lang="cs-CZ" sz="900" dirty="0" err="1"/>
              <a:t>figures?lo</a:t>
            </a:r>
            <a:r>
              <a:rPr lang="cs-CZ" sz="900" dirty="0"/>
              <a:t>=1&amp;utm_source=</a:t>
            </a:r>
            <a:r>
              <a:rPr lang="cs-CZ" sz="900" dirty="0" err="1"/>
              <a:t>google&amp;utm_medium</a:t>
            </a:r>
            <a:r>
              <a:rPr lang="cs-CZ" sz="900" dirty="0"/>
              <a:t>=</a:t>
            </a:r>
            <a:r>
              <a:rPr lang="cs-CZ" sz="900" dirty="0" err="1"/>
              <a:t>organic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532231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C5E429-CB0F-DA6D-593A-58F54BB842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6BBAEC-D1EE-3A4E-B6E7-E2477B94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Aerobní zdatnost – step test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13F6EE-AFE4-72CF-F863-8D7035215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756395" cy="4139998"/>
          </a:xfrm>
        </p:spPr>
        <p:txBody>
          <a:bodyPr/>
          <a:lstStyle/>
          <a:p>
            <a:r>
              <a:rPr lang="cs-CZ" dirty="0"/>
              <a:t>Alternativní – šetří čas i prostor </a:t>
            </a:r>
          </a:p>
          <a:p>
            <a:r>
              <a:rPr lang="cs-CZ" dirty="0"/>
              <a:t>TO pochoduje na místě po dobu 2 minut </a:t>
            </a:r>
          </a:p>
          <a:p>
            <a:r>
              <a:rPr lang="cs-CZ" dirty="0"/>
              <a:t>Musí zvednout kolena do úrovně spojnice mezi patelou a SIAS </a:t>
            </a:r>
          </a:p>
          <a:p>
            <a:r>
              <a:rPr lang="cs-CZ" dirty="0"/>
              <a:t>Počítají se zdvihy pravého kolene do této úrovně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AD7E424-21D3-2D8B-405D-31A252B2E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778" y="1692002"/>
            <a:ext cx="2867986" cy="42839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D930AF7-5EC7-C08C-1E98-32B3CA9ED99C}"/>
              </a:ext>
            </a:extLst>
          </p:cNvPr>
          <p:cNvSpPr txBox="1"/>
          <p:nvPr/>
        </p:nvSpPr>
        <p:spPr>
          <a:xfrm>
            <a:off x="4261675" y="6228000"/>
            <a:ext cx="3475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https://dl1.cuni.cz/</a:t>
            </a:r>
            <a:r>
              <a:rPr lang="cs-CZ" sz="1000" dirty="0" err="1"/>
              <a:t>pluginfile.php</a:t>
            </a:r>
            <a:r>
              <a:rPr lang="cs-CZ" sz="1000" dirty="0"/>
              <a:t>/513717/</a:t>
            </a:r>
            <a:r>
              <a:rPr lang="cs-CZ" sz="1000" dirty="0" err="1"/>
              <a:t>mod_resource</a:t>
            </a:r>
            <a:r>
              <a:rPr lang="cs-CZ" sz="1000" dirty="0"/>
              <a:t>/</a:t>
            </a:r>
            <a:r>
              <a:rPr lang="cs-CZ" sz="1000" dirty="0" err="1"/>
              <a:t>content</a:t>
            </a:r>
            <a:r>
              <a:rPr lang="cs-CZ" sz="1000" dirty="0"/>
              <a:t>/1/Dadova_SeniorFitnessTest4REH2017.pdf</a:t>
            </a:r>
          </a:p>
        </p:txBody>
      </p:sp>
    </p:spTree>
    <p:extLst>
      <p:ext uri="{BB962C8B-B14F-4D97-AF65-F5344CB8AC3E}">
        <p14:creationId xmlns:p14="http://schemas.microsoft.com/office/powerpoint/2010/main" val="1599018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65BDC7-EDC5-5846-EB2F-7B0D000A3B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336822-726B-60DD-727B-37B51BD45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testování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75DD69F-E4C9-52EC-2E53-99486CA51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030564"/>
            <a:ext cx="3319481" cy="2796871"/>
          </a:xfrm>
        </p:spPr>
        <p:txBody>
          <a:bodyPr/>
          <a:lstStyle/>
          <a:p>
            <a:r>
              <a:rPr lang="cs-CZ" dirty="0"/>
              <a:t>Proškolený personál </a:t>
            </a:r>
          </a:p>
          <a:p>
            <a:r>
              <a:rPr lang="cs-CZ" dirty="0"/>
              <a:t>Zajištění bezpečnosti a první pomoci </a:t>
            </a:r>
          </a:p>
          <a:p>
            <a:r>
              <a:rPr lang="cs-CZ" dirty="0"/>
              <a:t>Nácvik techniky, vysvětlení průběhu </a:t>
            </a:r>
          </a:p>
          <a:p>
            <a:r>
              <a:rPr lang="cs-CZ" dirty="0"/>
              <a:t>Před testování rozcvičení a zahřátí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3FA299-43DC-EB0C-CF51-F1DB304E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481" y="1383764"/>
            <a:ext cx="5192486" cy="383421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E3D3D66-3DB2-5175-DE7F-28E153C38696}"/>
              </a:ext>
            </a:extLst>
          </p:cNvPr>
          <p:cNvSpPr txBox="1"/>
          <p:nvPr/>
        </p:nvSpPr>
        <p:spPr>
          <a:xfrm>
            <a:off x="3859481" y="5258791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https://dl1.cuni.cz/</a:t>
            </a:r>
            <a:r>
              <a:rPr lang="cs-CZ" sz="1050" dirty="0" err="1"/>
              <a:t>pluginfile.php</a:t>
            </a:r>
            <a:r>
              <a:rPr lang="cs-CZ" sz="1050" dirty="0"/>
              <a:t>/513717/</a:t>
            </a:r>
            <a:r>
              <a:rPr lang="cs-CZ" sz="1050" dirty="0" err="1"/>
              <a:t>mod_resource</a:t>
            </a:r>
            <a:r>
              <a:rPr lang="cs-CZ" sz="1050" dirty="0"/>
              <a:t>/</a:t>
            </a:r>
            <a:r>
              <a:rPr lang="cs-CZ" sz="1050" dirty="0" err="1"/>
              <a:t>content</a:t>
            </a:r>
            <a:r>
              <a:rPr lang="cs-CZ" sz="1050" dirty="0"/>
              <a:t>/1/Dadova_SeniorFitnessTest4REH2017.pdf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0399CCC-804F-42A6-F266-3B012DFF1C3E}"/>
              </a:ext>
            </a:extLst>
          </p:cNvPr>
          <p:cNvSpPr txBox="1"/>
          <p:nvPr/>
        </p:nvSpPr>
        <p:spPr>
          <a:xfrm>
            <a:off x="1039091" y="586477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https://www.youtube.com/watch?v=IXrnsh938OI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758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8B6C88-0516-8704-F953-777A686CC7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A39935-3422-5BEE-4A95-F4F47C098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Normy - ženy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EF11ABD-01CC-589D-E282-9BA120177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1883"/>
            <a:ext cx="7772400" cy="321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02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87F814-2E19-0A3D-806F-DCAE32B53B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584C70-B670-9A83-83C1-BC52D122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Normy - muži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0C5258-22F1-2758-BC16-C03BABE95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43050"/>
            <a:ext cx="77724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16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AEFD64-479B-A940-9E56-8407719346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B7F87F-DA6B-CD78-FF52-51114B850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E8C39C8-0527-0E5E-7CE5-FAF20F29F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Jiné testové baterie</a:t>
            </a:r>
          </a:p>
          <a:p>
            <a:r>
              <a:rPr lang="cs-CZ" dirty="0"/>
              <a:t>Složení těla – </a:t>
            </a:r>
            <a:r>
              <a:rPr lang="cs-CZ" dirty="0" err="1"/>
              <a:t>Inbody</a:t>
            </a:r>
            <a:r>
              <a:rPr lang="cs-CZ" dirty="0"/>
              <a:t>, výpočet indexů apod. </a:t>
            </a:r>
          </a:p>
          <a:p>
            <a:r>
              <a:rPr lang="cs-CZ" dirty="0"/>
              <a:t>Hodnocení samostatnosti, soběstačnost – ADL (BI)</a:t>
            </a:r>
          </a:p>
          <a:p>
            <a:r>
              <a:rPr lang="cs-CZ" dirty="0"/>
              <a:t>Baterie, testy pro hodnocení rizika pádů  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20097E7-2E23-9249-9A82-41A65465A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926" y="3251398"/>
            <a:ext cx="6083135" cy="36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7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BF36D5-DAA6-B246-7D61-DAFACE779F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F4B8E0-FAE6-6E8E-BE10-5E612EDA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00" y="395906"/>
            <a:ext cx="8064900" cy="451576"/>
          </a:xfrm>
        </p:spPr>
        <p:txBody>
          <a:bodyPr/>
          <a:lstStyle/>
          <a:p>
            <a:r>
              <a:rPr lang="cs-CZ" dirty="0"/>
              <a:t>Hodnocení rizika pádů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D4A4231-8E39-945D-1C3C-6C162437E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5" y="1171576"/>
            <a:ext cx="7772400" cy="485981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0743E70-7651-9CF8-B2B7-30A1125398B2}"/>
              </a:ext>
            </a:extLst>
          </p:cNvPr>
          <p:cNvSpPr txBox="1"/>
          <p:nvPr/>
        </p:nvSpPr>
        <p:spPr>
          <a:xfrm>
            <a:off x="310500" y="599888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www.medicinapropraxi.cz</a:t>
            </a:r>
            <a:r>
              <a:rPr lang="cs-CZ" sz="1100" dirty="0"/>
              <a:t>/</a:t>
            </a:r>
            <a:r>
              <a:rPr lang="cs-CZ" sz="1100" dirty="0" err="1"/>
              <a:t>pdfs</a:t>
            </a:r>
            <a:r>
              <a:rPr lang="cs-CZ" sz="1100" dirty="0"/>
              <a:t>/med/2020/03/12.pdf</a:t>
            </a:r>
          </a:p>
        </p:txBody>
      </p:sp>
    </p:spTree>
    <p:extLst>
      <p:ext uri="{BB962C8B-B14F-4D97-AF65-F5344CB8AC3E}">
        <p14:creationId xmlns:p14="http://schemas.microsoft.com/office/powerpoint/2010/main" val="14314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A1232C-C7AE-4B0B-87F0-B5DCCE4E71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59A87A-0545-00FE-30A1-6DBF0DF09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Anamnéza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2D8E05-BBA3-14FA-5AAD-CD1DA2408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OA: </a:t>
            </a:r>
            <a:r>
              <a:rPr lang="cs-CZ" dirty="0"/>
              <a:t>celkový přehled – kdy, co, kompenzováno (především nemoci mající vztah k preskripci pohybové aktivity) </a:t>
            </a:r>
            <a:r>
              <a:rPr lang="cs-CZ" sz="1800" dirty="0"/>
              <a:t>(DM, HT, KVO, osteoporóza, polyneuropatie, TEP KYK, TEP KOK,…) </a:t>
            </a:r>
          </a:p>
          <a:p>
            <a:r>
              <a:rPr lang="cs-CZ" sz="1800" b="1" dirty="0"/>
              <a:t>FA</a:t>
            </a:r>
            <a:r>
              <a:rPr lang="cs-CZ" sz="1800" dirty="0"/>
              <a:t>: přehled, může napovědět více o OA (! Léky ovlivňující TF (B-</a:t>
            </a:r>
            <a:r>
              <a:rPr lang="cs-CZ" sz="1800" dirty="0" err="1"/>
              <a:t>bokátory</a:t>
            </a:r>
            <a:r>
              <a:rPr lang="cs-CZ" sz="1800" dirty="0"/>
              <a:t>, léky na ředění krve)</a:t>
            </a:r>
          </a:p>
          <a:p>
            <a:r>
              <a:rPr lang="cs-CZ" sz="1800" b="1" dirty="0" err="1"/>
              <a:t>SpA</a:t>
            </a:r>
            <a:r>
              <a:rPr lang="cs-CZ" sz="1800" b="1" dirty="0"/>
              <a:t>: </a:t>
            </a:r>
            <a:r>
              <a:rPr lang="cs-CZ" sz="1800" dirty="0"/>
              <a:t>většinou napoví i o celkovém přístupu člověka k pohybu </a:t>
            </a:r>
          </a:p>
          <a:p>
            <a:endParaRPr lang="cs-CZ" sz="1800" dirty="0"/>
          </a:p>
          <a:p>
            <a:r>
              <a:rPr lang="cs-CZ" b="1" dirty="0"/>
              <a:t>RA: </a:t>
            </a:r>
            <a:r>
              <a:rPr lang="cs-CZ" dirty="0"/>
              <a:t>postupně klesá na významu </a:t>
            </a:r>
          </a:p>
          <a:p>
            <a:endParaRPr lang="cs-CZ" dirty="0"/>
          </a:p>
          <a:p>
            <a:r>
              <a:rPr lang="cs-CZ" b="1" dirty="0"/>
              <a:t>PA: </a:t>
            </a:r>
            <a:r>
              <a:rPr lang="cs-CZ" dirty="0"/>
              <a:t>dlouhodobější zaměstnání, která by mohla mít vliv PA člověka</a:t>
            </a:r>
          </a:p>
          <a:p>
            <a:endParaRPr lang="cs-CZ" dirty="0"/>
          </a:p>
          <a:p>
            <a:r>
              <a:rPr lang="cs-CZ" b="1" dirty="0"/>
              <a:t>SA</a:t>
            </a:r>
            <a:r>
              <a:rPr lang="cs-CZ" dirty="0"/>
              <a:t>: sociální zázemí, sebeobsluha</a:t>
            </a:r>
          </a:p>
        </p:txBody>
      </p:sp>
    </p:spTree>
    <p:extLst>
      <p:ext uri="{BB962C8B-B14F-4D97-AF65-F5344CB8AC3E}">
        <p14:creationId xmlns:p14="http://schemas.microsoft.com/office/powerpoint/2010/main" val="2774584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1F9CE6-561F-F887-F884-B27AEA57A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EFAE3E1-AC3F-9A1D-A826-57D6AA0E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77" y="0"/>
            <a:ext cx="6999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74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5A425A-D7B2-C4D0-860B-CDF2008E1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8CB96D-EE1D-C746-0895-E77E24861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0BA073C-128C-FBD3-E9BB-7BEA0374E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841"/>
            <a:ext cx="4372362" cy="55181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EF0445-ED00-1580-646A-81BE6313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362" y="857299"/>
            <a:ext cx="4741109" cy="580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01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E6347B8-458E-AE7D-162A-A7DC4D7532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943CD5-2EB5-8289-7EB7-5313A570D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55DF8B03-9EC3-2AD9-8B69-7E14E9A70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537623"/>
            <a:ext cx="8064900" cy="4139998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https://theses.cz/id/ipid1j/SFT_jako_motivace_ke_cvi_en.txt</a:t>
            </a:r>
            <a:endParaRPr lang="cs-CZ" dirty="0"/>
          </a:p>
          <a:p>
            <a:r>
              <a:rPr lang="cs-CZ" dirty="0">
                <a:hlinkClick r:id="rId3"/>
              </a:rPr>
              <a:t>https://www.researchgate.net/publication/315698817_The_effectiveness_of_exercise_interventions_and_the_factors_associated_with_the_physical_performance_in_older_adults/figures?lo=1</a:t>
            </a:r>
            <a:endParaRPr lang="cs-CZ" dirty="0"/>
          </a:p>
          <a:p>
            <a:r>
              <a:rPr lang="cs-CZ" sz="2400" dirty="0"/>
              <a:t>https://dl1.cuni.cz/</a:t>
            </a:r>
            <a:r>
              <a:rPr lang="cs-CZ" sz="2400" dirty="0" err="1"/>
              <a:t>pluginfile.php</a:t>
            </a:r>
            <a:r>
              <a:rPr lang="cs-CZ" sz="2400" dirty="0"/>
              <a:t>/513717/</a:t>
            </a:r>
            <a:r>
              <a:rPr lang="cs-CZ" sz="2400" dirty="0" err="1"/>
              <a:t>mod_resource</a:t>
            </a:r>
            <a:r>
              <a:rPr lang="cs-CZ" sz="2400" dirty="0"/>
              <a:t>/</a:t>
            </a:r>
            <a:r>
              <a:rPr lang="cs-CZ" sz="2400" dirty="0" err="1"/>
              <a:t>content</a:t>
            </a:r>
            <a:r>
              <a:rPr lang="cs-CZ" sz="2400" dirty="0"/>
              <a:t>/1/Dadova_SeniorFitnessTest4REH2017.pdf</a:t>
            </a:r>
          </a:p>
          <a:p>
            <a:r>
              <a:rPr lang="cs-CZ" dirty="0"/>
              <a:t>Poděbradská: Komplexní kineziologický rozbor (2019)</a:t>
            </a:r>
          </a:p>
          <a:p>
            <a:r>
              <a:rPr lang="cs-CZ" dirty="0"/>
              <a:t>https://</a:t>
            </a:r>
            <a:r>
              <a:rPr lang="cs-CZ" dirty="0" err="1"/>
              <a:t>www.medicinapropraxi.cz</a:t>
            </a:r>
            <a:r>
              <a:rPr lang="cs-CZ" dirty="0"/>
              <a:t>/</a:t>
            </a:r>
            <a:r>
              <a:rPr lang="cs-CZ" dirty="0" err="1"/>
              <a:t>pdfs</a:t>
            </a:r>
            <a:r>
              <a:rPr lang="cs-CZ" dirty="0"/>
              <a:t>/med/2020/03/12.pdf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0356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A3666E-11FA-D30C-817C-788D455D33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272A91-0975-4BB8-832B-A1CD6A9F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diagnostika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864AF76-1CBE-77A1-BCA4-D1BB72D14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Kineziologický rozbor </a:t>
            </a:r>
          </a:p>
          <a:p>
            <a:pPr lvl="1"/>
            <a:r>
              <a:rPr lang="cs-CZ" dirty="0"/>
              <a:t>Vyšetření pohledem </a:t>
            </a:r>
          </a:p>
          <a:p>
            <a:pPr lvl="1"/>
            <a:r>
              <a:rPr lang="cs-CZ" dirty="0"/>
              <a:t>Vyšetření dynamických stereotypů pohybu</a:t>
            </a:r>
          </a:p>
          <a:p>
            <a:pPr lvl="1"/>
            <a:r>
              <a:rPr lang="cs-CZ" dirty="0"/>
              <a:t>Vyšetření ROM, zkrácených svalů </a:t>
            </a:r>
          </a:p>
          <a:p>
            <a:pPr lvl="1"/>
            <a:r>
              <a:rPr lang="cs-CZ" b="1" dirty="0"/>
              <a:t>Vyšetření stoje a chůze</a:t>
            </a:r>
          </a:p>
          <a:p>
            <a:pPr lvl="1"/>
            <a:r>
              <a:rPr lang="cs-CZ" b="1" dirty="0"/>
              <a:t>Vyšetření rovnováhy </a:t>
            </a:r>
          </a:p>
          <a:p>
            <a:pPr lvl="1"/>
            <a:r>
              <a:rPr lang="cs-CZ" b="1" dirty="0"/>
              <a:t>Specifická vyšetření – segment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5B53A9E-A66E-D311-16E0-7ADC61E19574}"/>
              </a:ext>
            </a:extLst>
          </p:cNvPr>
          <p:cNvSpPr txBox="1"/>
          <p:nvPr/>
        </p:nvSpPr>
        <p:spPr>
          <a:xfrm>
            <a:off x="632884" y="4760592"/>
            <a:ext cx="438154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Musíme brát v úvahu přítomnost involučních změn i strukturální změn PA.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BC38354-B2B5-DC87-A1DA-E3693D91E10E}"/>
              </a:ext>
            </a:extLst>
          </p:cNvPr>
          <p:cNvSpPr txBox="1"/>
          <p:nvPr/>
        </p:nvSpPr>
        <p:spPr>
          <a:xfrm>
            <a:off x="3738923" y="3616008"/>
            <a:ext cx="486507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Co nám toto vyšetření říká ? </a:t>
            </a:r>
          </a:p>
          <a:p>
            <a:pPr algn="l"/>
            <a:r>
              <a:rPr lang="cs-CZ" dirty="0">
                <a:latin typeface="+mn-lt"/>
              </a:rPr>
              <a:t>Co jsme schopni s výsledky dělat?</a:t>
            </a:r>
          </a:p>
        </p:txBody>
      </p:sp>
      <p:pic>
        <p:nvPicPr>
          <p:cNvPr id="9" name="Obrázek 8" descr="Žena s jógovou podložkou s vysněnou jógou">
            <a:extLst>
              <a:ext uri="{FF2B5EF4-FFF2-40B4-BE49-F238E27FC236}">
                <a16:creationId xmlns:a16="http://schemas.microsoft.com/office/drawing/2014/main" id="{960A810B-D9F0-0596-4F74-1B439447C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1" y="495527"/>
            <a:ext cx="3587639" cy="23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76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10ADB6-15D0-F87A-571F-D6578F75EF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2B729E-4FD9-CA7B-481F-7D7DA30B7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diagnostiky: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2BAB982-22DD-39DF-0D00-7EBD30AB3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72847"/>
            <a:ext cx="8064900" cy="4139998"/>
          </a:xfrm>
        </p:spPr>
        <p:txBody>
          <a:bodyPr/>
          <a:lstStyle/>
          <a:p>
            <a:r>
              <a:rPr lang="cs-CZ" dirty="0"/>
              <a:t>Přístrojová diagnostika </a:t>
            </a:r>
          </a:p>
          <a:p>
            <a:pPr lvl="1"/>
            <a:r>
              <a:rPr lang="cs-CZ" dirty="0"/>
              <a:t>Zátěžové testy </a:t>
            </a:r>
          </a:p>
        </p:txBody>
      </p:sp>
      <p:pic>
        <p:nvPicPr>
          <p:cNvPr id="1026" name="Picture 2" descr="Ergometrie – Wikipedie">
            <a:extLst>
              <a:ext uri="{FF2B5EF4-FFF2-40B4-BE49-F238E27FC236}">
                <a16:creationId xmlns:a16="http://schemas.microsoft.com/office/drawing/2014/main" id="{86304226-F086-121C-5154-FAB45CDD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2728424"/>
            <a:ext cx="3656361" cy="243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1EB5301-DEBA-B091-1F7E-92547A174A10}"/>
              </a:ext>
            </a:extLst>
          </p:cNvPr>
          <p:cNvSpPr txBox="1"/>
          <p:nvPr/>
        </p:nvSpPr>
        <p:spPr>
          <a:xfrm>
            <a:off x="539100" y="5268166"/>
            <a:ext cx="3569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0" u="none" strike="noStrike" dirty="0" err="1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Stock</a:t>
            </a:r>
            <a:r>
              <a:rPr lang="cs-CZ" sz="1200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footage</a:t>
            </a:r>
            <a:r>
              <a:rPr lang="cs-CZ" sz="1200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taken</a:t>
            </a:r>
            <a:r>
              <a:rPr lang="cs-CZ" sz="1200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at</a:t>
            </a:r>
            <a:r>
              <a:rPr lang="cs-CZ" sz="1200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Beaumont</a:t>
            </a:r>
            <a:r>
              <a:rPr lang="cs-CZ" sz="1200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Hospital</a:t>
            </a:r>
            <a:r>
              <a:rPr lang="cs-CZ" sz="1200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. 14:18, 28 </a:t>
            </a:r>
            <a:r>
              <a:rPr lang="cs-CZ" sz="1200" b="0" i="0" u="none" strike="noStrike" dirty="0" err="1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October</a:t>
            </a:r>
            <a:r>
              <a:rPr lang="cs-CZ" sz="1200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 2006 (UTC)</a:t>
            </a:r>
            <a:endParaRPr lang="cs-CZ" sz="12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251F4C2-04E0-42C7-A9A7-C35FDE08A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113" y="1245155"/>
            <a:ext cx="3272734" cy="43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F9D257D-29DF-91D7-4753-46FB2D96E45C}"/>
              </a:ext>
            </a:extLst>
          </p:cNvPr>
          <p:cNvSpPr txBox="1"/>
          <p:nvPr/>
        </p:nvSpPr>
        <p:spPr>
          <a:xfrm>
            <a:off x="4807113" y="5612845"/>
            <a:ext cx="34735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https://int2.lf1.cuni.cz/1LFIK-64.html</a:t>
            </a:r>
          </a:p>
        </p:txBody>
      </p:sp>
    </p:spTree>
    <p:extLst>
      <p:ext uri="{BB962C8B-B14F-4D97-AF65-F5344CB8AC3E}">
        <p14:creationId xmlns:p14="http://schemas.microsoft.com/office/powerpoint/2010/main" val="3703060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F23855-CC36-7DEC-1E7E-21DAFC492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B1FFAA-0855-4E06-93BE-F9E7A7D7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Další možnosti diagnostiky – funkční zdatnost </a:t>
            </a:r>
            <a:br>
              <a:rPr lang="cs-CZ" dirty="0"/>
            </a:br>
            <a:r>
              <a:rPr lang="cs-CZ" dirty="0"/>
              <a:t>Senior fitness test 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A1B174EC-0273-AB09-9F3D-8D636FC6D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2000" dirty="0">
                <a:effectLst/>
              </a:rPr>
              <a:t>Co testujeme? </a:t>
            </a:r>
          </a:p>
          <a:p>
            <a:r>
              <a:rPr lang="cs-CZ" sz="2000" dirty="0"/>
              <a:t>Síla DK </a:t>
            </a:r>
          </a:p>
          <a:p>
            <a:pPr lvl="1"/>
            <a:r>
              <a:rPr lang="cs-CZ" sz="1400" dirty="0">
                <a:effectLst/>
              </a:rPr>
              <a:t>Sed-vztyk ze židle = </a:t>
            </a:r>
            <a:r>
              <a:rPr lang="cs-CZ" sz="1400" dirty="0" err="1">
                <a:effectLst/>
              </a:rPr>
              <a:t>chair</a:t>
            </a:r>
            <a:r>
              <a:rPr lang="cs-CZ" sz="1400" dirty="0">
                <a:effectLst/>
              </a:rPr>
              <a:t> </a:t>
            </a:r>
            <a:r>
              <a:rPr lang="cs-CZ" sz="1400" dirty="0" err="1">
                <a:effectLst/>
              </a:rPr>
              <a:t>stand</a:t>
            </a:r>
            <a:r>
              <a:rPr lang="cs-CZ" sz="1400" dirty="0">
                <a:effectLst/>
              </a:rPr>
              <a:t> </a:t>
            </a:r>
          </a:p>
          <a:p>
            <a:r>
              <a:rPr lang="cs-CZ" sz="2000" dirty="0"/>
              <a:t>Síla HK </a:t>
            </a:r>
          </a:p>
          <a:p>
            <a:pPr lvl="1"/>
            <a:r>
              <a:rPr lang="cs-CZ" sz="1400" dirty="0">
                <a:effectLst/>
              </a:rPr>
              <a:t>Flexe v lokti = </a:t>
            </a:r>
            <a:r>
              <a:rPr lang="cs-CZ" sz="1400" dirty="0" err="1">
                <a:effectLst/>
              </a:rPr>
              <a:t>arm</a:t>
            </a:r>
            <a:r>
              <a:rPr lang="cs-CZ" sz="1400" dirty="0">
                <a:effectLst/>
              </a:rPr>
              <a:t> </a:t>
            </a:r>
            <a:r>
              <a:rPr lang="cs-CZ" sz="1400" dirty="0" err="1">
                <a:effectLst/>
              </a:rPr>
              <a:t>curl</a:t>
            </a:r>
            <a:endParaRPr lang="cs-CZ" sz="1400" dirty="0">
              <a:effectLst/>
            </a:endParaRPr>
          </a:p>
          <a:p>
            <a:r>
              <a:rPr lang="cs-CZ" sz="2000" dirty="0"/>
              <a:t>Flexibilita </a:t>
            </a:r>
          </a:p>
          <a:p>
            <a:pPr lvl="1"/>
            <a:r>
              <a:rPr lang="cs-CZ" sz="1400" dirty="0">
                <a:effectLst/>
              </a:rPr>
              <a:t>Test ohnutého předklonu = </a:t>
            </a:r>
            <a:r>
              <a:rPr lang="cs-CZ" sz="1400" dirty="0" err="1">
                <a:effectLst/>
              </a:rPr>
              <a:t>chair</a:t>
            </a:r>
            <a:r>
              <a:rPr lang="cs-CZ" sz="1400" dirty="0">
                <a:effectLst/>
              </a:rPr>
              <a:t> </a:t>
            </a:r>
            <a:r>
              <a:rPr lang="cs-CZ" sz="1400" dirty="0" err="1">
                <a:effectLst/>
              </a:rPr>
              <a:t>sit</a:t>
            </a:r>
            <a:r>
              <a:rPr lang="cs-CZ" sz="1400" dirty="0">
                <a:effectLst/>
              </a:rPr>
              <a:t> and </a:t>
            </a:r>
            <a:r>
              <a:rPr lang="cs-CZ" sz="1400" dirty="0" err="1">
                <a:effectLst/>
              </a:rPr>
              <a:t>reach</a:t>
            </a:r>
            <a:endParaRPr lang="cs-CZ" sz="1400" dirty="0">
              <a:effectLst/>
            </a:endParaRPr>
          </a:p>
          <a:p>
            <a:pPr lvl="1"/>
            <a:r>
              <a:rPr lang="cs-CZ" sz="1400" dirty="0"/>
              <a:t>Test spojení prstů za záda = </a:t>
            </a:r>
            <a:r>
              <a:rPr lang="cs-CZ" sz="1400" dirty="0" err="1"/>
              <a:t>back</a:t>
            </a:r>
            <a:r>
              <a:rPr lang="cs-CZ" sz="1400" dirty="0"/>
              <a:t> </a:t>
            </a:r>
            <a:r>
              <a:rPr lang="cs-CZ" sz="1400" dirty="0" err="1"/>
              <a:t>scratch</a:t>
            </a:r>
            <a:r>
              <a:rPr lang="cs-CZ" sz="1400" dirty="0"/>
              <a:t> </a:t>
            </a:r>
            <a:endParaRPr lang="cs-CZ" sz="1400" dirty="0">
              <a:effectLst/>
            </a:endParaRPr>
          </a:p>
          <a:p>
            <a:r>
              <a:rPr lang="cs-CZ" sz="2000" dirty="0"/>
              <a:t>Koordinace, dynamická rovnováha </a:t>
            </a:r>
          </a:p>
          <a:p>
            <a:pPr lvl="1"/>
            <a:r>
              <a:rPr lang="cs-CZ" sz="1400" dirty="0">
                <a:effectLst/>
              </a:rPr>
              <a:t>Chůze okolo mety = 8 ft. Up and Go </a:t>
            </a:r>
          </a:p>
          <a:p>
            <a:r>
              <a:rPr lang="cs-CZ" sz="2000" dirty="0"/>
              <a:t>Zdatnost (aerobní zdatnost) </a:t>
            </a:r>
          </a:p>
          <a:p>
            <a:pPr lvl="1"/>
            <a:r>
              <a:rPr lang="cs-CZ" sz="1400" dirty="0">
                <a:effectLst/>
              </a:rPr>
              <a:t>6 min</a:t>
            </a:r>
            <a:r>
              <a:rPr lang="cs-CZ" sz="1400" dirty="0"/>
              <a:t>utový chodecký test </a:t>
            </a:r>
          </a:p>
          <a:p>
            <a:pPr lvl="1"/>
            <a:r>
              <a:rPr lang="cs-CZ" sz="1400" dirty="0">
                <a:effectLst/>
              </a:rPr>
              <a:t>2 minutový step test (alternativa)</a:t>
            </a:r>
          </a:p>
        </p:txBody>
      </p:sp>
    </p:spTree>
    <p:extLst>
      <p:ext uri="{BB962C8B-B14F-4D97-AF65-F5344CB8AC3E}">
        <p14:creationId xmlns:p14="http://schemas.microsoft.com/office/powerpoint/2010/main" val="3857671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4F0C8A-552D-1F55-20BD-F501A8C759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9A2381B-937E-33D0-4C51-7932347F9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Síla DK – sed a vztyk ze židle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B290E2B-2BCD-75F2-D79D-6B8CBCD26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30 sekund </a:t>
            </a:r>
          </a:p>
          <a:p>
            <a:r>
              <a:rPr lang="cs-CZ" dirty="0"/>
              <a:t>Ruce složené zkřižmo na ramenou </a:t>
            </a:r>
          </a:p>
          <a:p>
            <a:r>
              <a:rPr lang="cs-CZ" dirty="0"/>
              <a:t>43 cm vysoká židle bez opěrek na ruce</a:t>
            </a:r>
          </a:p>
          <a:p>
            <a:r>
              <a:rPr lang="cs-CZ" dirty="0"/>
              <a:t>modifikace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722979-85D9-32C3-F291-443480F94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974" y="2836331"/>
            <a:ext cx="4681847" cy="364366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99EDBB7-CA54-0AF3-4A99-8AF31BFDD190}"/>
              </a:ext>
            </a:extLst>
          </p:cNvPr>
          <p:cNvSpPr txBox="1"/>
          <p:nvPr/>
        </p:nvSpPr>
        <p:spPr>
          <a:xfrm>
            <a:off x="2438474" y="645789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https://dl1.cuni.cz/</a:t>
            </a:r>
            <a:r>
              <a:rPr lang="cs-CZ" sz="1000" dirty="0" err="1"/>
              <a:t>pluginfile.php</a:t>
            </a:r>
            <a:r>
              <a:rPr lang="cs-CZ" sz="1000" dirty="0"/>
              <a:t>/513717/</a:t>
            </a:r>
            <a:r>
              <a:rPr lang="cs-CZ" sz="1000" dirty="0" err="1"/>
              <a:t>mod_resource</a:t>
            </a:r>
            <a:r>
              <a:rPr lang="cs-CZ" sz="1000" dirty="0"/>
              <a:t>/</a:t>
            </a:r>
            <a:r>
              <a:rPr lang="cs-CZ" sz="1000" dirty="0" err="1"/>
              <a:t>content</a:t>
            </a:r>
            <a:r>
              <a:rPr lang="cs-CZ" sz="1000" dirty="0"/>
              <a:t>/1/Dadova_SeniorFitnessTest4REH2017.pdf</a:t>
            </a:r>
          </a:p>
        </p:txBody>
      </p:sp>
    </p:spTree>
    <p:extLst>
      <p:ext uri="{BB962C8B-B14F-4D97-AF65-F5344CB8AC3E}">
        <p14:creationId xmlns:p14="http://schemas.microsoft.com/office/powerpoint/2010/main" val="50567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FA826E-0E91-6ABB-A636-02179BA65A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FDE2EB-338E-86F7-479A-139E9F39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00" y="138772"/>
            <a:ext cx="7772400" cy="572543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F623C5C-64FF-3A34-E04D-0B552D53E6F6}"/>
              </a:ext>
            </a:extLst>
          </p:cNvPr>
          <p:cNvSpPr txBox="1"/>
          <p:nvPr/>
        </p:nvSpPr>
        <p:spPr>
          <a:xfrm>
            <a:off x="872099" y="5864203"/>
            <a:ext cx="6561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is.muni.cz</a:t>
            </a:r>
            <a:r>
              <a:rPr lang="cs-CZ" sz="1200" dirty="0"/>
              <a:t>/</a:t>
            </a:r>
            <a:r>
              <a:rPr lang="cs-CZ" sz="1200" dirty="0" err="1"/>
              <a:t>auth</a:t>
            </a:r>
            <a:r>
              <a:rPr lang="cs-CZ" sz="1200" dirty="0"/>
              <a:t>/el/</a:t>
            </a:r>
            <a:r>
              <a:rPr lang="cs-CZ" sz="1200" dirty="0" err="1"/>
              <a:t>fsps</a:t>
            </a:r>
            <a:r>
              <a:rPr lang="cs-CZ" sz="1200" dirty="0"/>
              <a:t>/jaro2021/np4443/um/</a:t>
            </a:r>
            <a:r>
              <a:rPr lang="cs-CZ" sz="1200" dirty="0" err="1"/>
              <a:t>Diagnostika_sily_dolnich_koncetin.pdf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5501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38FF04-DBB9-8A44-1491-E8CE7E2B7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86AE88-0487-551F-79CA-64B2AA602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Síla HK – flexe v lokti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AAC5BF9-6050-1B8E-2659-DF0EC4AA6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30 sekund </a:t>
            </a:r>
          </a:p>
          <a:p>
            <a:r>
              <a:rPr lang="cs-CZ" dirty="0"/>
              <a:t>Činka 2,3 kg pro ženy / 3,6 kg pro muže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C40F50-40DD-11F5-5418-D261B27F6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73" y="2483059"/>
            <a:ext cx="4990605" cy="386936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948F30-BBE0-1E83-7CAB-07D0C35432A9}"/>
              </a:ext>
            </a:extLst>
          </p:cNvPr>
          <p:cNvSpPr txBox="1"/>
          <p:nvPr/>
        </p:nvSpPr>
        <p:spPr>
          <a:xfrm>
            <a:off x="2438474" y="645789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https://dl1.cuni.cz/</a:t>
            </a:r>
            <a:r>
              <a:rPr lang="cs-CZ" sz="1000" dirty="0" err="1"/>
              <a:t>pluginfile.php</a:t>
            </a:r>
            <a:r>
              <a:rPr lang="cs-CZ" sz="1000" dirty="0"/>
              <a:t>/513717/</a:t>
            </a:r>
            <a:r>
              <a:rPr lang="cs-CZ" sz="1000" dirty="0" err="1"/>
              <a:t>mod_resource</a:t>
            </a:r>
            <a:r>
              <a:rPr lang="cs-CZ" sz="1000" dirty="0"/>
              <a:t>/</a:t>
            </a:r>
            <a:r>
              <a:rPr lang="cs-CZ" sz="1000" dirty="0" err="1"/>
              <a:t>content</a:t>
            </a:r>
            <a:r>
              <a:rPr lang="cs-CZ" sz="1000" dirty="0"/>
              <a:t>/1/Dadova_SeniorFitnessTest4REH2017.pdf</a:t>
            </a:r>
          </a:p>
        </p:txBody>
      </p:sp>
    </p:spTree>
    <p:extLst>
      <p:ext uri="{BB962C8B-B14F-4D97-AF65-F5344CB8AC3E}">
        <p14:creationId xmlns:p14="http://schemas.microsoft.com/office/powerpoint/2010/main" val="2993319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E6A8EC-F122-6E56-0EFE-A791D8E0C8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9106E9-A8F2-55DF-270D-3B5BD4ADB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Flexibilita - Test ohnutého předklonu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7E9DE1-52A7-7F4C-CE06-5D585D171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Sed na okraji židle </a:t>
            </a:r>
          </a:p>
          <a:p>
            <a:r>
              <a:rPr lang="cs-CZ" dirty="0"/>
              <a:t>Jedna DK flektovaná, jedna DK natažená (přitažená špička)</a:t>
            </a:r>
          </a:p>
          <a:p>
            <a:r>
              <a:rPr lang="cs-CZ" dirty="0"/>
              <a:t>Předklon za nataženými pažemi </a:t>
            </a:r>
          </a:p>
          <a:p>
            <a:r>
              <a:rPr lang="cs-CZ" dirty="0"/>
              <a:t>Hodnotí se kolik chybí / přesah prstů od palce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A2DE10-9F27-C047-7448-4D86FD6C0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079" y="3083086"/>
            <a:ext cx="4491842" cy="339691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F6FEFB-68BE-DBD8-E993-639440B98F1B}"/>
              </a:ext>
            </a:extLst>
          </p:cNvPr>
          <p:cNvSpPr txBox="1"/>
          <p:nvPr/>
        </p:nvSpPr>
        <p:spPr>
          <a:xfrm>
            <a:off x="2438474" y="645789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https://dl1.cuni.cz/</a:t>
            </a:r>
            <a:r>
              <a:rPr lang="cs-CZ" sz="1000" dirty="0" err="1"/>
              <a:t>pluginfile.php</a:t>
            </a:r>
            <a:r>
              <a:rPr lang="cs-CZ" sz="1000" dirty="0"/>
              <a:t>/513717/</a:t>
            </a:r>
            <a:r>
              <a:rPr lang="cs-CZ" sz="1000" dirty="0" err="1"/>
              <a:t>mod_resource</a:t>
            </a:r>
            <a:r>
              <a:rPr lang="cs-CZ" sz="1000" dirty="0"/>
              <a:t>/</a:t>
            </a:r>
            <a:r>
              <a:rPr lang="cs-CZ" sz="1000" dirty="0" err="1"/>
              <a:t>content</a:t>
            </a:r>
            <a:r>
              <a:rPr lang="cs-CZ" sz="1000" dirty="0"/>
              <a:t>/1/Dadova_SeniorFitnessTest4REH2017.pdf</a:t>
            </a:r>
          </a:p>
        </p:txBody>
      </p:sp>
    </p:spTree>
    <p:extLst>
      <p:ext uri="{BB962C8B-B14F-4D97-AF65-F5344CB8AC3E}">
        <p14:creationId xmlns:p14="http://schemas.microsoft.com/office/powerpoint/2010/main" val="411923649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2627AC-F365-40B0-879B-584CDEEF3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5B6B76-9760-4DE3-BBE7-998BC0A40BCD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76d5652a-9cd3-465f-98c7-aa8090bd65c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732</TotalTime>
  <Words>983</Words>
  <Application>Microsoft Macintosh PowerPoint</Application>
  <PresentationFormat>Předvádění na obrazovce (4:3)</PresentationFormat>
  <Paragraphs>121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Tahoma</vt:lpstr>
      <vt:lpstr>Wingdings</vt:lpstr>
      <vt:lpstr>Prezentace_MU_CZ</vt:lpstr>
      <vt:lpstr>Diagnostika a pohybový systém v ontogenezi</vt:lpstr>
      <vt:lpstr>Anamnéza </vt:lpstr>
      <vt:lpstr>Další diagnostika</vt:lpstr>
      <vt:lpstr>Další možnosti diagnostiky:</vt:lpstr>
      <vt:lpstr>Další možnosti diagnostiky – funkční zdatnost  Senior fitness test </vt:lpstr>
      <vt:lpstr>Síla DK – sed a vztyk ze židle </vt:lpstr>
      <vt:lpstr>Prezentace aplikace PowerPoint</vt:lpstr>
      <vt:lpstr>Síla HK – flexe v lokti </vt:lpstr>
      <vt:lpstr>Flexibilita - Test ohnutého předklonu </vt:lpstr>
      <vt:lpstr>Flexibilita – Test spojení prstů za zády</vt:lpstr>
      <vt:lpstr>Dynamická rovnováha, obratnost  Chůze okolo mety </vt:lpstr>
      <vt:lpstr>Prezentace aplikace PowerPoint</vt:lpstr>
      <vt:lpstr>Aerobní zdatnost</vt:lpstr>
      <vt:lpstr>Aerobní zdatnost – step test</vt:lpstr>
      <vt:lpstr>Zásady testování</vt:lpstr>
      <vt:lpstr>Normy - ženy </vt:lpstr>
      <vt:lpstr>Normy - muži</vt:lpstr>
      <vt:lpstr>Další možnosti</vt:lpstr>
      <vt:lpstr>Hodnocení rizika pádů</vt:lpstr>
      <vt:lpstr>Prezentace aplikace PowerPoint</vt:lpstr>
      <vt:lpstr>Prezentace aplikace PowerPoint</vt:lpstr>
      <vt:lpstr>Zdroje: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 pohybový systém v ontogenezi</dc:title>
  <dc:creator>Pavlína Bazalová</dc:creator>
  <cp:lastModifiedBy>Pavlína Bazalová</cp:lastModifiedBy>
  <cp:revision>1</cp:revision>
  <dcterms:created xsi:type="dcterms:W3CDTF">2022-11-29T19:36:15Z</dcterms:created>
  <dcterms:modified xsi:type="dcterms:W3CDTF">2022-11-30T07:48:49Z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