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 a počátky mezinárodního dialogu v ČR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4D340E-E341-4FB2-AFC7-F26EAAC45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DB6887-7A2F-4FA6-B0F5-37627EF8D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B794E2-91A5-4F5A-9442-9F6D92F07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24591"/>
            <a:ext cx="10753200" cy="392022"/>
          </a:xfrm>
        </p:spPr>
        <p:txBody>
          <a:bodyPr/>
          <a:lstStyle/>
          <a:p>
            <a:r>
              <a:rPr lang="cs-CZ" b="0" dirty="0"/>
              <a:t>Legislativa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7ECC8F-5B3E-4C82-8DF8-02A6BE096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022"/>
            <a:ext cx="10753200" cy="586338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2003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Zákon č. 290/2002 Sb. – vyřešil ukončení existence práva trvalého užívání – přechod majetku na občanská sdružení v tělovýchově a sportu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!!!předkladatel Ministerstvo financí opomenul zařadit cca 3 500 sportovních zařízení, která vlastnil stát – díky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lobistické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činnosti Všesportovního kolegia tehdejší prezident V. Klaus návrh nakonec podepsal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Květen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nový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dani z přidané hodnoty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(DPH) č. 235/2004 Sb. a zvýšil dosavadní daňovou sportovních služeb a vstupného na akce z 5% na 19% (vleky, bazény…). Kultuře ponechána 5% daň.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!!!Do roku 2004 měly společnosti, které provozovaly loterii a podobné hry podle zvláštního zákona nárok na odpočet daně.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87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46DE88-0B37-4269-8BA2-86EC6EEE13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DC4D74-C672-4085-A20D-2C34F3C50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B4D644-4EEA-40B4-A6F5-3AEC0EC31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Legislativa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07E682-B8F4-459D-AFE3-31D950193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4816"/>
            <a:ext cx="10753200" cy="436718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ČR se připodobňovala zemím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Evropské unie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sportovní prostředí bylo po legislativní stránce připraveno.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změny v legislativě již menšího rázu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 do školského zákonu byla zakotvena péče o talentované sportovce v ČR, v zákoně o evidenci obyvatel byla upravena povinnost uvádět u názvu TJ/SK ještě zkratku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2007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 Bruselu schválena a zveřejněna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Bílá kniha o sportu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ČR zahájila systematický mezirezortní dialog, který u nás do této doby chyběl (zdravotnictví, ekonomika, sociální záležitosti, vnitro, průmysl apod.)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15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810B67-8AE6-497E-9DB1-64337E1365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ED3607-F788-4218-B280-6E7235A5B5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13B0F-AEE3-48D9-AC60-3E666449B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73768"/>
            <a:ext cx="10753200" cy="721894"/>
          </a:xfrm>
        </p:spPr>
        <p:txBody>
          <a:bodyPr/>
          <a:lstStyle/>
          <a:p>
            <a:r>
              <a:rPr lang="cs-CZ" b="0" dirty="0"/>
              <a:t>Legislativa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8AA299-65C0-4D2E-A73B-D5AD9887E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454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274/2008 – změna zákona o podpoře sportu –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ustanovení o povinnostech provozovatele sportovních zařízení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(povinnost vydat a zveřejnit řád s pravidly pro vstup a chování návštěvníků…).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2008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státní dotace 2 234 450 tis. Kč. Sazka 452, 7 mil. Kč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2009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státní dotace 1 901 526 tis. Kč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2009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velká kritika sportovního prostředí v ČR (Topolánek, Liška). Z kritiky vznikla jen vypracovaná studie – Analýza financování sportu v ČR. Vnitropolitické handrkování zapříčinilo pád vlády - legislativní proces utlumen a ani v přibližování evropskému standardu se nepokročilo.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36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170A93-6C07-40D3-8E75-67B488D904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8B52B2-7E2B-41F4-8F18-F335B9525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191CD4-0C2E-4B1A-AA77-2461FE3D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E39CC2-0816-4244-9A25-A195FC652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2010 - státní dotace 1 900 882 tis. Kč., Sazka 234, 8 mil. Kč.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 – první konference od roku 1989 –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a stát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Navrženo vytvoření samostatné vládní instituce pro sport….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3BC7-BF13-4FFB-AB60-CE9D30E9E8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614E2D-8593-492A-9124-1DD1FBA14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AD37FA-8524-4A8C-A309-8F58A319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84526"/>
          </a:xfrm>
        </p:spPr>
        <p:txBody>
          <a:bodyPr/>
          <a:lstStyle/>
          <a:p>
            <a:r>
              <a:rPr lang="cs-CZ" b="0" dirty="0"/>
              <a:t>Sportovní sektor v ČR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8D92A2-FEEF-485D-A076-4DD8987A4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7326"/>
            <a:ext cx="11199284" cy="5470358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porovnání s jinými evropskými zeměmi je veřejný sportovní sektor v ČR poměrně ojedinělý: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struktura vlastnictví sportovní infrastruktury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b="1" dirty="0">
                <a:latin typeface="Calibri" panose="020F0502020204030204" pitchFamily="34" charset="0"/>
                <a:cs typeface="Times New Roman" panose="02020603050405020304" pitchFamily="18" charset="0"/>
              </a:rPr>
              <a:t>do roku 2011 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vlastnictví ziskové organizace loterijní akciové společnosti SAZKA</a:t>
            </a:r>
          </a:p>
          <a:p>
            <a:pPr marL="72000" indent="0">
              <a:buNone/>
            </a:pPr>
            <a:r>
              <a:rPr lang="cs-CZ" b="1" dirty="0">
                <a:latin typeface="Calibri" panose="020F0502020204030204" pitchFamily="34" charset="0"/>
                <a:cs typeface="Times New Roman" panose="02020603050405020304" pitchFamily="18" charset="0"/>
              </a:rPr>
              <a:t>Financování  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Vícezdrojové financování (veřejné a soukromé)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Nízká podpora z veřejných zdrojů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Malý podíl přímého financování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Vysoký podíl ze zdrojů domácností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Dobrovolnická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25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AC467C-5F18-479C-A249-AB796DF7BD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0D1531-BDFA-4227-B4D7-794BF96511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3D8662-90A4-450F-8A93-0BBF8F88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Financování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E6403E-B80D-4FE5-B7C1-4D9EA5186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jsou prakticky veškeré typy sportu podporovány dotacemi z veřejných rozpočtů, jsou největším zdrojem financí soukromé rozpočty domácností.</a:t>
            </a:r>
          </a:p>
          <a:p>
            <a:pPr marL="72000" indent="0"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r>
              <a:rPr lang="cs-CZ" i="1" dirty="0">
                <a:latin typeface="Calibri" panose="020F0502020204030204" pitchFamily="34" charset="0"/>
                <a:cs typeface="Times New Roman" panose="02020603050405020304" pitchFamily="18" charset="0"/>
              </a:rPr>
              <a:t>Alokace národních zdrojů a jejich následnou redistribucí na úrovni svazů</a:t>
            </a:r>
          </a:p>
          <a:p>
            <a:pPr marL="72000" indent="0">
              <a:buNone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https://fmpsports.cz/financovani-sportu-v-cesku/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9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97C9F9-C87E-41F9-BD26-A953E3F1AF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E49CAD-0AEC-472B-8AA7-BE91292C8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2535C1-72F3-43A1-BECF-A8A2DA3F8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18002"/>
          </a:xfrm>
        </p:spPr>
        <p:txBody>
          <a:bodyPr/>
          <a:lstStyle/>
          <a:p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Legislativní rámec rozvoje sportovního prostředí v ČR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003AEC-198B-4467-9829-DDCEB58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Do roku </a:t>
            </a:r>
            <a:r>
              <a:rPr lang="cs-CZ" b="1" dirty="0"/>
              <a:t>1992</a:t>
            </a:r>
            <a:r>
              <a:rPr lang="cs-CZ" dirty="0"/>
              <a:t> součást daňového systému tzv. daň z obratu (Sazka osvobozena)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/>
              <a:t>1993</a:t>
            </a:r>
            <a:r>
              <a:rPr lang="cs-CZ" dirty="0"/>
              <a:t> – nové daňové zákony (daň silniční, z nemovitostí, z přidané hodnoty apod.).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Nový systém zdravotního pojištění a sociálního zabezpečení…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Postavení profesionálního sportovce poprvé posuzováno jako pracovněprávní vztah - vztah mezi zaměstnavatelem a zaměstnancem na základě pracovní smlouvy.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08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001BD4-6902-414C-AAAD-05A9F4B0F1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81AAD3-6F06-4210-8201-BCA375C79C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5C0880-83D1-4087-B405-4FEC93DF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29389"/>
            <a:ext cx="10753200" cy="642187"/>
          </a:xfrm>
        </p:spPr>
        <p:txBody>
          <a:bodyPr/>
          <a:lstStyle/>
          <a:p>
            <a:r>
              <a:rPr lang="cs-CZ" b="0" dirty="0"/>
              <a:t>Legislativa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A4D09B-4465-4C9B-A696-60BFAEB3A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5662"/>
            <a:ext cx="10753200" cy="508433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Osvobozeny byly př. členské příspěvky a výtěžky provozovatelů loterií a jiných her - celkový finanční prospěch v řadách desítek milionů Kč.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1997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vyřešeno důchodové pojištění profesionálních sportovců – sportovci posuzováni jako osoby samostatně výdělečně činné a byli vyňati z povinnosti vlastnit živnostenské oprávnění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Vyhláška č. 90/1997 Sb. – zavedení dovozního depozita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novela zákona o vlastnictví bytů (TJ/SK mohly získat pozemky)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101/2000 Sb.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ochraně osobních údajů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75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A5555D-50B0-47CB-892D-563D5C7FF2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BEC08-B55C-478B-BADA-2C162AA5C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E8A2F9-5F92-47BA-98FA-622DD8E9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Legislativa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6CFB7A-D1E2-4F00-B342-DAE5C7729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č.60/2000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ochraně olympijských symbolik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(olympijské kruhy, vlajka, oheň, heslo, pochodeň, hymna, emblémy a samotné výrazy olympijský a olympiáda)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Vyřešeno užívání vodních ploch v přístavech pro sportovní účely ve prospěch sportovního prostředí (př. správa přístavu v Děčíně sportování neoprávněně zakazovala)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5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270376-F2C6-4033-ADCA-BC56E5FBC4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A70100-F96D-47E3-AA9A-28DF2F725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737EB-8D94-488E-A96C-BB8D1CCE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18002"/>
          </a:xfrm>
        </p:spPr>
        <p:txBody>
          <a:bodyPr/>
          <a:lstStyle/>
          <a:p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Významné vládní dokumenty deklarující podporu sportu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7388C-03A3-47AD-9EC3-1415FF8FB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7747"/>
            <a:ext cx="10753200" cy="505225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Koncepce státní politiky v tělovýchově a sportu v ČR (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1999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komplexního zabezpečení státní sportovní reprezentace, včetně systému výchovy sportovních talentů (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program rozvoje sportu pro všechny (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Směry státní politiky 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115/2001Sb., o podpoře sportu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„…harmonizovaný rozvoj tělesné i psychické kondice, upevňování zdraví a dosahování sportovních výkonů v soutěžích všech úrovní.“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77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884554-F62B-4228-BBB2-E0B1344B7C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9E183-B48C-406E-B980-E228D6AA9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60BD20-3006-4D48-A6DE-2CACFCAF7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648000"/>
          </a:xfrm>
        </p:spPr>
        <p:txBody>
          <a:bodyPr/>
          <a:lstStyle/>
          <a:p>
            <a:r>
              <a:rPr lang="cs-CZ" b="0" dirty="0"/>
              <a:t>Legislativa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88DDB3-C878-43F9-9372-6DECFE539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20200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115/2001Sb., o podpoře sportu</a:t>
            </a:r>
          </a:p>
          <a:p>
            <a:pPr marL="72000" indent="0">
              <a:buNone/>
            </a:pP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Definuje další pojmy: sportovní zařízení a sport pro všechny (zde byl patrný vliv Evropské charty sportu)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posílil postavení sportu ve společnosti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 Vymezil sport jako neziskovou činnost, která je zákonem stanovena jako veřejně prospěšná činnost (subjekty provozující sportovní činnost měly možnost úlev např. v daňových zákonech).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základě zákona zajišťována finanční podpora sportu, výstavba, provoz apod. 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A8C0A2-0C78-4C0B-AFC9-293507E020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AB1615-6C47-4002-BCBD-5DB573B09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2FB4A-77C3-4D43-97A2-E29023ED7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01841"/>
            <a:ext cx="10753200" cy="603681"/>
          </a:xfrm>
        </p:spPr>
        <p:txBody>
          <a:bodyPr/>
          <a:lstStyle/>
          <a:p>
            <a:r>
              <a:rPr lang="cs-CZ" b="0" dirty="0"/>
              <a:t>Legislativa 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53646C-3E7E-4888-81CF-DE33199DA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0653"/>
            <a:ext cx="10753200" cy="546934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157/2000 o přechodu některých věcí, práv a závazků z majetku ČR do majetku krajů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(účinnost od 1.1.2001): reforma veřejné správy 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decentralizace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 moci na nižší územní celky kraje a obce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krajů - vznik výborů pro výchovu a vzdělávání, v jejichž kompetenci byl i sport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2003 – vládním usnesením č. 808 schválena Zpráva o stavu decentralizace dotací na kraje (dotace na sport v pravomoci státu/tehdy na MŠMT)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Péče o sport v krajích a obcích nabyla vymezena zákonem!!! Povinnosti krajů podporovat sport byly příliš obecné – „všezahrnující“ – jejich regulativní funkce nedostatečná.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„politizace“ komunálního řízení sportu – lokální klientelizmus      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je to nyní?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9235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ŠABLONA muni-sport-prezentace-16-9-cz-v11 [Jen pro čtení]" id="{5AB46E24-4259-45DC-8E0D-836A785131DE}" vid="{C77E3E86-A8F3-4058-B5B2-5DCE023F2EE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muni-sport-prezentace-16-9-cz-v11</Template>
  <TotalTime>73</TotalTime>
  <Words>985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Tahoma</vt:lpstr>
      <vt:lpstr>Wingdings</vt:lpstr>
      <vt:lpstr>Prezentace_MU_CZ</vt:lpstr>
      <vt:lpstr>Legislativní rámec a počátky mezinárodního dialogu v ČR</vt:lpstr>
      <vt:lpstr>Sportovní sektor v ČR </vt:lpstr>
      <vt:lpstr>Financování </vt:lpstr>
      <vt:lpstr>Legislativní rámec rozvoje sportovního prostředí v ČR </vt:lpstr>
      <vt:lpstr>Legislativa </vt:lpstr>
      <vt:lpstr>Legislativa </vt:lpstr>
      <vt:lpstr>Významné vládní dokumenty deklarující podporu sportu  </vt:lpstr>
      <vt:lpstr>Legislativa </vt:lpstr>
      <vt:lpstr>Legislativa  </vt:lpstr>
      <vt:lpstr>Legislativa</vt:lpstr>
      <vt:lpstr>Legislativa </vt:lpstr>
      <vt:lpstr>Legislativa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Strachová</dc:creator>
  <cp:lastModifiedBy>Milena Strachová</cp:lastModifiedBy>
  <cp:revision>11</cp:revision>
  <cp:lastPrinted>1601-01-01T00:00:00Z</cp:lastPrinted>
  <dcterms:created xsi:type="dcterms:W3CDTF">2023-11-27T21:43:25Z</dcterms:created>
  <dcterms:modified xsi:type="dcterms:W3CDTF">2023-11-28T07:07:58Z</dcterms:modified>
</cp:coreProperties>
</file>