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7" r:id="rId4"/>
    <p:sldId id="268" r:id="rId5"/>
    <p:sldId id="269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66" r:id="rId16"/>
    <p:sldId id="281" r:id="rId17"/>
    <p:sldId id="282" r:id="rId18"/>
    <p:sldId id="289" r:id="rId19"/>
    <p:sldId id="285" r:id="rId20"/>
    <p:sldId id="286" r:id="rId21"/>
    <p:sldId id="259" r:id="rId22"/>
    <p:sldId id="258" r:id="rId23"/>
    <p:sldId id="260" r:id="rId24"/>
    <p:sldId id="262" r:id="rId25"/>
    <p:sldId id="263" r:id="rId26"/>
    <p:sldId id="264" r:id="rId27"/>
    <p:sldId id="283" r:id="rId28"/>
    <p:sldId id="284" r:id="rId29"/>
    <p:sldId id="288" r:id="rId30"/>
    <p:sldId id="290" r:id="rId31"/>
    <p:sldId id="28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ergemagazine.co.uk/agnes-b-x-cafe-du-cycliste-team-up-for-fashionable-french-collaboration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503" y="2733709"/>
            <a:ext cx="8719953" cy="1373070"/>
          </a:xfrm>
        </p:spPr>
        <p:txBody>
          <a:bodyPr/>
          <a:lstStyle/>
          <a:p>
            <a:r>
              <a:rPr lang="cs-CZ" dirty="0" smtClean="0"/>
              <a:t>Dynamická analýza pohybu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6003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Impuls síly + 1. impulsová věta</a:t>
            </a:r>
            <a:endParaRPr lang="cs-CZ" dirty="0"/>
          </a:p>
        </p:txBody>
      </p:sp>
      <p:pic>
        <p:nvPicPr>
          <p:cNvPr id="4" name="Zástupný symbol pro obsah 3" descr="vzorec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3952" y="2134368"/>
            <a:ext cx="155980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312126" y="3017520"/>
            <a:ext cx="724058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Jednotkou je N. s</a:t>
            </a:r>
          </a:p>
          <a:p>
            <a:r>
              <a:rPr lang="cs-CZ" sz="2400" dirty="0"/>
              <a:t>Vyjadřuje časový účinek síly – čím déle a čím větší síla na těleso působí, tím dostane větší impuls, tím větší změnu hybnosti síla způsobí</a:t>
            </a:r>
          </a:p>
          <a:p>
            <a:endParaRPr lang="cs-CZ" sz="2400" dirty="0"/>
          </a:p>
          <a:p>
            <a:pPr algn="ctr"/>
            <a:r>
              <a:rPr lang="cs-CZ" sz="4000" dirty="0"/>
              <a:t>F.</a:t>
            </a:r>
            <a:r>
              <a:rPr lang="el-GR" sz="40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cs-CZ" sz="4000" dirty="0"/>
              <a:t>t = m</a:t>
            </a:r>
            <a:r>
              <a:rPr lang="el-GR" sz="40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cs-CZ" sz="4000" dirty="0"/>
              <a:t>v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23352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476672"/>
            <a:ext cx="4619625" cy="31623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26802" t="18594" r="30053"/>
          <a:stretch/>
        </p:blipFill>
        <p:spPr>
          <a:xfrm>
            <a:off x="6960096" y="300191"/>
            <a:ext cx="3312368" cy="35154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1" y="3789040"/>
            <a:ext cx="3679097" cy="24482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r="52864"/>
          <a:stretch/>
        </p:blipFill>
        <p:spPr>
          <a:xfrm>
            <a:off x="6528049" y="3933057"/>
            <a:ext cx="3042977" cy="254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55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Nárazové síly</a:t>
            </a:r>
          </a:p>
        </p:txBody>
      </p:sp>
      <p:sp>
        <p:nvSpPr>
          <p:cNvPr id="8196" name="Zástupný symbol pro obsah 2"/>
          <p:cNvSpPr>
            <a:spLocks noGrp="1"/>
          </p:cNvSpPr>
          <p:nvPr>
            <p:ph idx="1"/>
          </p:nvPr>
        </p:nvSpPr>
        <p:spPr>
          <a:xfrm>
            <a:off x="391885" y="3756041"/>
            <a:ext cx="11377748" cy="2673531"/>
          </a:xfrm>
        </p:spPr>
        <p:txBody>
          <a:bodyPr/>
          <a:lstStyle/>
          <a:p>
            <a:pPr eaLnBrk="1" hangingPunct="1"/>
            <a:r>
              <a:rPr lang="cs-CZ" dirty="0" smtClean="0"/>
              <a:t>Nárazová síla je tím větší, čím je větší hmotnost tělesa, čím je větší změna jeho rychlosti a čím je kratší čas, během kterého k této změně došlo. </a:t>
            </a:r>
          </a:p>
          <a:p>
            <a:pPr eaLnBrk="1" hangingPunct="1"/>
            <a:r>
              <a:rPr lang="cs-CZ" dirty="0" smtClean="0"/>
              <a:t>Čím bude kop proveden v kratším čase, tím větší silou protivníka zasáhneme.</a:t>
            </a:r>
            <a:endParaRPr lang="en-US" dirty="0" smtClean="0"/>
          </a:p>
          <a:p>
            <a:r>
              <a:rPr lang="cs-CZ" dirty="0" smtClean="0"/>
              <a:t>Naopak:  prodloužení doby protivníkova úderu snižuje nárazovou sílu a tím i její deformační účinky</a:t>
            </a:r>
          </a:p>
          <a:p>
            <a:r>
              <a:rPr lang="cs-CZ" dirty="0" smtClean="0"/>
              <a:t>Využití také při pádových technikách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638436"/>
              </p:ext>
            </p:extLst>
          </p:nvPr>
        </p:nvGraphicFramePr>
        <p:xfrm>
          <a:off x="1210309" y="2115911"/>
          <a:ext cx="2577919" cy="1578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Rovnice" r:id="rId3" imgW="634725" imgH="393529" progId="Equation.3">
                  <p:embed/>
                </p:oleObj>
              </mc:Choice>
              <mc:Fallback>
                <p:oleObj name="Rovnice" r:id="rId3" imgW="634725" imgH="393529" progId="Equation.3">
                  <p:embed/>
                  <p:pic>
                    <p:nvPicPr>
                      <p:cNvPr id="819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309" y="2115911"/>
                        <a:ext cx="2577919" cy="15781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221" y="926919"/>
            <a:ext cx="6050236" cy="23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95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70" y="692696"/>
            <a:ext cx="3460838" cy="25922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92696"/>
            <a:ext cx="4083940" cy="25922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3717032"/>
            <a:ext cx="3867916" cy="245516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492" y="3717032"/>
            <a:ext cx="4404488" cy="24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4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041" y="2488704"/>
            <a:ext cx="3159513" cy="23637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284700"/>
            <a:ext cx="2304488" cy="25666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332656"/>
            <a:ext cx="3600400" cy="20162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200" y="2492897"/>
            <a:ext cx="2376264" cy="357088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832" y="4841533"/>
            <a:ext cx="3528417" cy="179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5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Otáčivý pohyb</a:t>
            </a:r>
            <a:endParaRPr lang="cs-CZ" dirty="0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idx="1"/>
          </p:nvPr>
        </p:nvSpPr>
        <p:spPr bwMode="auto">
          <a:xfrm>
            <a:off x="680321" y="2336873"/>
            <a:ext cx="5302468" cy="580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/>
              <a:t>Moment síly </a:t>
            </a:r>
            <a:r>
              <a:rPr lang="cs-CZ" sz="2400" b="1" dirty="0"/>
              <a:t>M </a:t>
            </a:r>
            <a:r>
              <a:rPr lang="cs-CZ" sz="2400" dirty="0"/>
              <a:t>uvádí tělesa do rotačního pohybu.</a:t>
            </a:r>
            <a:endParaRPr lang="en-US" sz="2400" dirty="0"/>
          </a:p>
          <a:p>
            <a:pPr>
              <a:spcBef>
                <a:spcPct val="50000"/>
              </a:spcBef>
            </a:pPr>
            <a:r>
              <a:rPr lang="cs-CZ" sz="2400" dirty="0"/>
              <a:t>Moment síly je výsledkem síly působící na určitém rameni síly.</a:t>
            </a:r>
          </a:p>
          <a:p>
            <a:pPr>
              <a:spcBef>
                <a:spcPct val="50000"/>
              </a:spcBef>
            </a:pPr>
            <a:r>
              <a:rPr lang="cs-CZ" sz="2400" dirty="0"/>
              <a:t>M = </a:t>
            </a:r>
            <a:r>
              <a:rPr lang="cs-CZ" sz="2400" dirty="0"/>
              <a:t>F*d</a:t>
            </a:r>
            <a:endParaRPr lang="cs-CZ" sz="2400" dirty="0"/>
          </a:p>
          <a:p>
            <a:pPr>
              <a:spcBef>
                <a:spcPct val="50000"/>
              </a:spcBef>
            </a:pPr>
            <a:r>
              <a:rPr lang="cs-CZ" sz="2400" dirty="0"/>
              <a:t>Vektorová veličina, vektor leží v ose </a:t>
            </a:r>
            <a:r>
              <a:rPr lang="cs-CZ" sz="2400" dirty="0"/>
              <a:t>otáčení – pravidlo pravé ruky</a:t>
            </a:r>
          </a:p>
          <a:p>
            <a:pPr>
              <a:spcBef>
                <a:spcPct val="50000"/>
              </a:spcBef>
            </a:pPr>
            <a:r>
              <a:rPr lang="cs-CZ" sz="2400" dirty="0"/>
              <a:t>Využití vychýlení těla při odrazu - rotace</a:t>
            </a:r>
            <a:endParaRPr lang="cs-CZ" sz="2400" dirty="0"/>
          </a:p>
          <a:p>
            <a:pPr>
              <a:spcBef>
                <a:spcPct val="50000"/>
              </a:spcBef>
            </a:pPr>
            <a:endParaRPr lang="en-US" sz="2400" dirty="0"/>
          </a:p>
          <a:p>
            <a:pPr>
              <a:spcBef>
                <a:spcPct val="50000"/>
              </a:spcBef>
            </a:pPr>
            <a:endParaRPr lang="en-US" sz="2400" dirty="0"/>
          </a:p>
          <a:p>
            <a:pPr>
              <a:spcBef>
                <a:spcPct val="50000"/>
              </a:spcBef>
            </a:pPr>
            <a:endParaRPr lang="en-US" sz="2400" dirty="0"/>
          </a:p>
          <a:p>
            <a:pPr>
              <a:spcBef>
                <a:spcPct val="50000"/>
              </a:spcBef>
            </a:pPr>
            <a:endParaRPr lang="en-US" sz="1000" dirty="0"/>
          </a:p>
          <a:p>
            <a:pPr>
              <a:spcBef>
                <a:spcPct val="50000"/>
              </a:spcBef>
            </a:pPr>
            <a:endParaRPr lang="en-US" sz="1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725" y="2130101"/>
            <a:ext cx="2770632" cy="15377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033" y="3961983"/>
            <a:ext cx="368840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83" y="260648"/>
            <a:ext cx="4830681" cy="3989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6968" t="21782" r="6543" b="12098"/>
          <a:stretch/>
        </p:blipFill>
        <p:spPr>
          <a:xfrm>
            <a:off x="5342708" y="3566159"/>
            <a:ext cx="5566824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98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764705"/>
            <a:ext cx="2232248" cy="337362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908720"/>
            <a:ext cx="2446654" cy="30243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28" y="4152569"/>
            <a:ext cx="4867434" cy="19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39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774" y="2807594"/>
            <a:ext cx="5515141" cy="37001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48" y="2811664"/>
            <a:ext cx="5544087" cy="3696058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cs-CZ" dirty="0" smtClean="0"/>
              <a:t>Pákový princip pohybu v kloubech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0961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Měřicí přístroje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3891679" cy="394636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Silová </a:t>
            </a:r>
            <a:r>
              <a:rPr lang="cs-CZ" dirty="0" smtClean="0"/>
              <a:t>deska</a:t>
            </a:r>
          </a:p>
          <a:p>
            <a:r>
              <a:rPr lang="cs-CZ" dirty="0" err="1" smtClean="0"/>
              <a:t>Stabilometrická</a:t>
            </a:r>
            <a:r>
              <a:rPr lang="cs-CZ" dirty="0" smtClean="0"/>
              <a:t> plošina</a:t>
            </a:r>
          </a:p>
          <a:p>
            <a:r>
              <a:rPr lang="cs-CZ" dirty="0" smtClean="0"/>
              <a:t>Tenzometrická plošina</a:t>
            </a:r>
          </a:p>
          <a:p>
            <a:r>
              <a:rPr lang="cs-CZ" dirty="0" smtClean="0"/>
              <a:t>Kinetická stélka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Princip </a:t>
            </a:r>
            <a:r>
              <a:rPr lang="cs-CZ" dirty="0"/>
              <a:t>měření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smtClean="0"/>
              <a:t>piezoelektrické senzory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enzometrické senzory</a:t>
            </a:r>
          </a:p>
          <a:p>
            <a:pPr marL="0" indent="0">
              <a:buNone/>
            </a:pPr>
            <a:r>
              <a:rPr lang="cs-CZ" dirty="0" err="1"/>
              <a:t>p</a:t>
            </a:r>
            <a:r>
              <a:rPr lang="cs-CZ" dirty="0" err="1" smtClean="0"/>
              <a:t>iezorezistivní</a:t>
            </a:r>
            <a:r>
              <a:rPr lang="cs-CZ" dirty="0" smtClean="0"/>
              <a:t> senzory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717" y="2085519"/>
            <a:ext cx="4078577" cy="27129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392" y="1046061"/>
            <a:ext cx="3145809" cy="20789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357" y="3911683"/>
            <a:ext cx="3023878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7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Dynamika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Zabývá se příčinami změn pohybového stavu tělesa (popřípadě jeho deformací)</a:t>
            </a:r>
          </a:p>
          <a:p>
            <a:r>
              <a:rPr lang="cs-CZ" dirty="0"/>
              <a:t>Vzájemné působení těles nebo těles a polí popisujeme pomocí veličiny </a:t>
            </a:r>
            <a:r>
              <a:rPr lang="cs-CZ" b="1" dirty="0"/>
              <a:t>síla</a:t>
            </a:r>
          </a:p>
          <a:p>
            <a:r>
              <a:rPr lang="cs-CZ" dirty="0"/>
              <a:t>Částí dynamiky je také statika zabývající se podmínkami rovnováhy.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039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4194" y="1982340"/>
            <a:ext cx="7209645" cy="1818290"/>
          </a:xfrm>
        </p:spPr>
        <p:txBody>
          <a:bodyPr>
            <a:normAutofit/>
          </a:bodyPr>
          <a:lstStyle/>
          <a:p>
            <a:r>
              <a:rPr lang="cs-CZ" dirty="0" smtClean="0"/>
              <a:t>Značky</a:t>
            </a:r>
            <a:r>
              <a:rPr lang="cs-CZ" dirty="0" smtClean="0"/>
              <a:t>: </a:t>
            </a:r>
            <a:r>
              <a:rPr lang="cs-CZ" dirty="0" err="1" smtClean="0"/>
              <a:t>Bertec</a:t>
            </a:r>
            <a:r>
              <a:rPr lang="cs-CZ" dirty="0" smtClean="0"/>
              <a:t>, </a:t>
            </a:r>
            <a:r>
              <a:rPr lang="cs-CZ" dirty="0" err="1" smtClean="0"/>
              <a:t>Zebris</a:t>
            </a:r>
            <a:r>
              <a:rPr lang="cs-CZ" dirty="0" smtClean="0"/>
              <a:t>, </a:t>
            </a:r>
            <a:r>
              <a:rPr lang="cs-CZ" dirty="0" err="1" smtClean="0"/>
              <a:t>Hawkin</a:t>
            </a:r>
            <a:r>
              <a:rPr lang="cs-CZ" dirty="0" smtClean="0"/>
              <a:t>, </a:t>
            </a:r>
            <a:r>
              <a:rPr lang="cs-CZ" dirty="0" err="1" smtClean="0"/>
              <a:t>Kistler</a:t>
            </a:r>
            <a:r>
              <a:rPr lang="cs-CZ" dirty="0" smtClean="0"/>
              <a:t>, AMTI,…</a:t>
            </a:r>
          </a:p>
          <a:p>
            <a:r>
              <a:rPr lang="en-US" dirty="0" smtClean="0"/>
              <a:t>1 </a:t>
            </a:r>
            <a:r>
              <a:rPr lang="cs-CZ" dirty="0" err="1" smtClean="0"/>
              <a:t>osé</a:t>
            </a:r>
            <a:r>
              <a:rPr lang="cs-CZ" dirty="0" smtClean="0"/>
              <a:t> měření síly (vertikální)</a:t>
            </a:r>
            <a:endParaRPr lang="en-US" dirty="0"/>
          </a:p>
          <a:p>
            <a:r>
              <a:rPr lang="en-US" dirty="0" smtClean="0"/>
              <a:t>3-</a:t>
            </a:r>
            <a:r>
              <a:rPr lang="cs-CZ" dirty="0" err="1" smtClean="0"/>
              <a:t>osé</a:t>
            </a:r>
            <a:r>
              <a:rPr lang="cs-CZ" dirty="0" smtClean="0"/>
              <a:t> měření sil</a:t>
            </a:r>
            <a:endParaRPr lang="en-US" dirty="0"/>
          </a:p>
          <a:p>
            <a:r>
              <a:rPr lang="en-US" dirty="0" smtClean="0"/>
              <a:t>3-</a:t>
            </a:r>
            <a:r>
              <a:rPr lang="cs-CZ" dirty="0" err="1" smtClean="0"/>
              <a:t>osé</a:t>
            </a:r>
            <a:r>
              <a:rPr lang="cs-CZ" dirty="0" smtClean="0"/>
              <a:t> měření momentů sil (rotace)</a:t>
            </a:r>
            <a:endParaRPr lang="en-US" dirty="0"/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859" y="170056"/>
            <a:ext cx="4019550" cy="1714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21337" b="32309"/>
          <a:stretch/>
        </p:blipFill>
        <p:spPr>
          <a:xfrm>
            <a:off x="8026239" y="1834166"/>
            <a:ext cx="3988632" cy="18489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649" y="4033554"/>
            <a:ext cx="2791368" cy="2543247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cs-CZ" dirty="0" smtClean="0"/>
              <a:t>Silové desky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859" y="3809975"/>
            <a:ext cx="6397193" cy="29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36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Kistler</a:t>
            </a:r>
            <a:r>
              <a:rPr lang="cs-CZ" dirty="0" smtClean="0"/>
              <a:t> – </a:t>
            </a:r>
            <a:r>
              <a:rPr lang="cs-CZ" dirty="0" err="1" smtClean="0"/>
              <a:t>výskoková</a:t>
            </a:r>
            <a:r>
              <a:rPr lang="cs-CZ" dirty="0" smtClean="0"/>
              <a:t> tenzometrie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062553"/>
            <a:ext cx="5145713" cy="3972487"/>
          </a:xfrm>
        </p:spPr>
        <p:txBody>
          <a:bodyPr/>
          <a:lstStyle/>
          <a:p>
            <a:r>
              <a:rPr lang="en-US" dirty="0" err="1"/>
              <a:t>Typ</a:t>
            </a:r>
            <a:r>
              <a:rPr lang="en-US" dirty="0"/>
              <a:t> 9260AA, </a:t>
            </a:r>
            <a:r>
              <a:rPr lang="en-US" dirty="0" err="1"/>
              <a:t>přenosná</a:t>
            </a:r>
            <a:r>
              <a:rPr lang="en-US" dirty="0"/>
              <a:t> </a:t>
            </a:r>
            <a:r>
              <a:rPr lang="en-US" dirty="0" err="1"/>
              <a:t>vícesložková</a:t>
            </a:r>
            <a:r>
              <a:rPr lang="en-US" dirty="0"/>
              <a:t> </a:t>
            </a:r>
            <a:r>
              <a:rPr lang="en-US" dirty="0" err="1"/>
              <a:t>silová</a:t>
            </a:r>
            <a:r>
              <a:rPr lang="en-US" dirty="0"/>
              <a:t> </a:t>
            </a:r>
            <a:r>
              <a:rPr lang="en-US" dirty="0" err="1"/>
              <a:t>deska</a:t>
            </a:r>
            <a:r>
              <a:rPr lang="en-US" dirty="0"/>
              <a:t>, </a:t>
            </a:r>
            <a:r>
              <a:rPr lang="en-US" dirty="0" err="1"/>
              <a:t>určená</a:t>
            </a:r>
            <a:r>
              <a:rPr lang="en-US" dirty="0"/>
              <a:t> k </a:t>
            </a:r>
            <a:r>
              <a:rPr lang="en-US" dirty="0" err="1"/>
              <a:t>vysoce</a:t>
            </a:r>
            <a:r>
              <a:rPr lang="en-US" dirty="0"/>
              <a:t> </a:t>
            </a:r>
            <a:r>
              <a:rPr lang="en-US" dirty="0" err="1"/>
              <a:t>přesnému</a:t>
            </a:r>
            <a:r>
              <a:rPr lang="en-US" dirty="0"/>
              <a:t> </a:t>
            </a:r>
            <a:r>
              <a:rPr lang="en-US" dirty="0" err="1"/>
              <a:t>měření</a:t>
            </a:r>
            <a:r>
              <a:rPr lang="en-US" dirty="0"/>
              <a:t> </a:t>
            </a:r>
            <a:r>
              <a:rPr lang="en-US" dirty="0" err="1"/>
              <a:t>reakční</a:t>
            </a:r>
            <a:r>
              <a:rPr lang="en-US" dirty="0"/>
              <a:t> </a:t>
            </a:r>
            <a:r>
              <a:rPr lang="en-US" dirty="0" err="1"/>
              <a:t>síly</a:t>
            </a:r>
            <a:r>
              <a:rPr lang="en-US" dirty="0"/>
              <a:t> </a:t>
            </a:r>
            <a:r>
              <a:rPr lang="en-US" dirty="0" err="1"/>
              <a:t>podložky</a:t>
            </a:r>
            <a:r>
              <a:rPr lang="en-US" dirty="0"/>
              <a:t>, </a:t>
            </a:r>
            <a:r>
              <a:rPr lang="en-US" dirty="0" err="1"/>
              <a:t>momentu</a:t>
            </a:r>
            <a:r>
              <a:rPr lang="en-US" dirty="0"/>
              <a:t> </a:t>
            </a:r>
            <a:r>
              <a:rPr lang="en-US" dirty="0" err="1"/>
              <a:t>síly</a:t>
            </a:r>
            <a:r>
              <a:rPr lang="en-US" dirty="0"/>
              <a:t> a </a:t>
            </a:r>
            <a:r>
              <a:rPr lang="en-US" dirty="0" err="1"/>
              <a:t>středu</a:t>
            </a:r>
            <a:r>
              <a:rPr lang="en-US" dirty="0"/>
              <a:t> </a:t>
            </a:r>
            <a:r>
              <a:rPr lang="en-US" dirty="0" err="1"/>
              <a:t>tlaku</a:t>
            </a:r>
            <a:r>
              <a:rPr lang="en-US" dirty="0" smtClean="0"/>
              <a:t>.</a:t>
            </a:r>
            <a:endParaRPr lang="cs-CZ" dirty="0" smtClean="0"/>
          </a:p>
          <a:p>
            <a:endParaRPr lang="cs-CZ" dirty="0"/>
          </a:p>
          <a:p>
            <a:r>
              <a:rPr lang="en-US" dirty="0" err="1" smtClean="0"/>
              <a:t>Využívá</a:t>
            </a:r>
            <a:r>
              <a:rPr lang="en-US" dirty="0" smtClean="0"/>
              <a:t> </a:t>
            </a:r>
            <a:r>
              <a:rPr lang="en-US" dirty="0" err="1"/>
              <a:t>vícesložkový</a:t>
            </a:r>
            <a:r>
              <a:rPr lang="en-US" dirty="0"/>
              <a:t> </a:t>
            </a:r>
            <a:r>
              <a:rPr lang="en-US" dirty="0" err="1"/>
              <a:t>piezoelektrický</a:t>
            </a:r>
            <a:r>
              <a:rPr lang="en-US" dirty="0"/>
              <a:t> </a:t>
            </a:r>
            <a:r>
              <a:rPr lang="en-US" dirty="0" err="1"/>
              <a:t>snímač</a:t>
            </a:r>
            <a:r>
              <a:rPr lang="en-US" dirty="0"/>
              <a:t> </a:t>
            </a:r>
            <a:r>
              <a:rPr lang="en-US" dirty="0" err="1"/>
              <a:t>síly</a:t>
            </a:r>
            <a:r>
              <a:rPr lang="en-US" dirty="0"/>
              <a:t> a </a:t>
            </a:r>
            <a:r>
              <a:rPr lang="en-US" dirty="0" err="1"/>
              <a:t>nabízí</a:t>
            </a:r>
            <a:r>
              <a:rPr lang="en-US" dirty="0"/>
              <a:t> </a:t>
            </a:r>
            <a:r>
              <a:rPr lang="en-US" dirty="0" err="1"/>
              <a:t>rozsah</a:t>
            </a:r>
            <a:r>
              <a:rPr lang="en-US" dirty="0"/>
              <a:t> </a:t>
            </a:r>
            <a:r>
              <a:rPr lang="en-US" dirty="0" err="1"/>
              <a:t>měření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vertikální</a:t>
            </a:r>
            <a:r>
              <a:rPr lang="en-US" dirty="0"/>
              <a:t> </a:t>
            </a:r>
            <a:r>
              <a:rPr lang="en-US" dirty="0" err="1"/>
              <a:t>ose</a:t>
            </a:r>
            <a:r>
              <a:rPr lang="en-US" dirty="0"/>
              <a:t> (</a:t>
            </a:r>
            <a:r>
              <a:rPr lang="en-US" dirty="0" err="1"/>
              <a:t>Fz</a:t>
            </a:r>
            <a:r>
              <a:rPr lang="en-US" dirty="0"/>
              <a:t>) </a:t>
            </a:r>
            <a:r>
              <a:rPr lang="en-US" dirty="0" err="1"/>
              <a:t>až</a:t>
            </a:r>
            <a:r>
              <a:rPr lang="en-US" dirty="0"/>
              <a:t> 5 </a:t>
            </a:r>
            <a:r>
              <a:rPr lang="en-US" dirty="0" err="1"/>
              <a:t>kN.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264" y="1834166"/>
            <a:ext cx="4822993" cy="19237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24" y="4006351"/>
            <a:ext cx="4370533" cy="2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38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Kistler</a:t>
            </a:r>
            <a:r>
              <a:rPr lang="cs-CZ" dirty="0" smtClean="0"/>
              <a:t> – </a:t>
            </a:r>
            <a:r>
              <a:rPr lang="cs-CZ" dirty="0" smtClean="0"/>
              <a:t>analýza skoků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0115" t="28303" r="25771" b="16339"/>
          <a:stretch/>
        </p:blipFill>
        <p:spPr>
          <a:xfrm>
            <a:off x="1828800" y="1834166"/>
            <a:ext cx="7863840" cy="452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0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Kistler</a:t>
            </a:r>
            <a:r>
              <a:rPr lang="cs-CZ" dirty="0" smtClean="0"/>
              <a:t> – </a:t>
            </a:r>
            <a:r>
              <a:rPr lang="cs-CZ" dirty="0" smtClean="0"/>
              <a:t>analýza skoků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4823" y="2408504"/>
            <a:ext cx="5145713" cy="667584"/>
          </a:xfrm>
        </p:spPr>
        <p:txBody>
          <a:bodyPr/>
          <a:lstStyle/>
          <a:p>
            <a:r>
              <a:rPr lang="cs-CZ" dirty="0" err="1" smtClean="0"/>
              <a:t>Countermovement</a:t>
            </a:r>
            <a:r>
              <a:rPr lang="cs-CZ" dirty="0" smtClean="0"/>
              <a:t> </a:t>
            </a:r>
            <a:r>
              <a:rPr lang="cs-CZ" dirty="0" err="1" smtClean="0"/>
              <a:t>jump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8509" t="21696" r="41332" b="25982"/>
          <a:stretch/>
        </p:blipFill>
        <p:spPr>
          <a:xfrm>
            <a:off x="6061165" y="1484748"/>
            <a:ext cx="5777973" cy="42323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19713" t="45446" r="45951" b="28839"/>
          <a:stretch/>
        </p:blipFill>
        <p:spPr>
          <a:xfrm>
            <a:off x="469325" y="3461657"/>
            <a:ext cx="5356707" cy="225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41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3003405" cy="108093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Kistler</a:t>
            </a:r>
            <a:r>
              <a:rPr lang="cs-CZ" dirty="0" smtClean="0"/>
              <a:t> – </a:t>
            </a:r>
            <a:r>
              <a:rPr lang="cs-CZ" dirty="0" smtClean="0"/>
              <a:t>analýza skoků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6588" y="2076994"/>
            <a:ext cx="3340384" cy="4428309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Countermovement</a:t>
            </a:r>
            <a:r>
              <a:rPr lang="cs-CZ" dirty="0" smtClean="0"/>
              <a:t> </a:t>
            </a:r>
            <a:r>
              <a:rPr lang="cs-CZ" dirty="0" err="1" smtClean="0"/>
              <a:t>jump</a:t>
            </a:r>
            <a:r>
              <a:rPr lang="cs-CZ" dirty="0" smtClean="0"/>
              <a:t> – </a:t>
            </a:r>
            <a:r>
              <a:rPr lang="cs-CZ" dirty="0" smtClean="0"/>
              <a:t>parametry</a:t>
            </a:r>
            <a:r>
              <a:rPr lang="cs-CZ" dirty="0" smtClean="0"/>
              <a:t>:</a:t>
            </a:r>
            <a:endParaRPr lang="cs-CZ" dirty="0" smtClean="0"/>
          </a:p>
          <a:p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parameters</a:t>
            </a:r>
            <a:endParaRPr lang="cs-CZ" dirty="0" smtClean="0"/>
          </a:p>
          <a:p>
            <a:r>
              <a:rPr lang="cs-CZ" dirty="0" err="1" smtClean="0"/>
              <a:t>Jump</a:t>
            </a:r>
            <a:r>
              <a:rPr lang="cs-CZ" dirty="0" smtClean="0"/>
              <a:t> </a:t>
            </a:r>
            <a:r>
              <a:rPr lang="cs-CZ" dirty="0" err="1" smtClean="0"/>
              <a:t>height</a:t>
            </a:r>
            <a:endParaRPr lang="cs-CZ" dirty="0" smtClean="0"/>
          </a:p>
          <a:p>
            <a:r>
              <a:rPr lang="cs-CZ" dirty="0" err="1" smtClean="0"/>
              <a:t>Velocity</a:t>
            </a:r>
            <a:endParaRPr lang="cs-CZ" dirty="0" smtClean="0"/>
          </a:p>
          <a:p>
            <a:r>
              <a:rPr lang="cs-CZ" dirty="0" err="1" smtClean="0"/>
              <a:t>Acceleration</a:t>
            </a:r>
            <a:endParaRPr lang="cs-CZ" dirty="0" smtClean="0"/>
          </a:p>
          <a:p>
            <a:r>
              <a:rPr lang="cs-CZ" dirty="0" err="1" smtClean="0"/>
              <a:t>Peak</a:t>
            </a:r>
            <a:r>
              <a:rPr lang="cs-CZ" dirty="0" smtClean="0"/>
              <a:t> </a:t>
            </a:r>
            <a:r>
              <a:rPr lang="cs-CZ" dirty="0" err="1" smtClean="0"/>
              <a:t>force</a:t>
            </a:r>
            <a:endParaRPr lang="cs-CZ" dirty="0" smtClean="0"/>
          </a:p>
          <a:p>
            <a:r>
              <a:rPr lang="cs-CZ" dirty="0" err="1" smtClean="0"/>
              <a:t>Relative</a:t>
            </a:r>
            <a:r>
              <a:rPr lang="cs-CZ" dirty="0" smtClean="0"/>
              <a:t> </a:t>
            </a:r>
            <a:r>
              <a:rPr lang="cs-CZ" dirty="0" err="1" smtClean="0"/>
              <a:t>maximal</a:t>
            </a:r>
            <a:r>
              <a:rPr lang="cs-CZ" dirty="0" smtClean="0"/>
              <a:t> </a:t>
            </a:r>
            <a:r>
              <a:rPr lang="cs-CZ" dirty="0" err="1" smtClean="0"/>
              <a:t>force</a:t>
            </a:r>
            <a:endParaRPr lang="cs-CZ" dirty="0" smtClean="0"/>
          </a:p>
          <a:p>
            <a:r>
              <a:rPr lang="cs-CZ" dirty="0" err="1" smtClean="0"/>
              <a:t>Energy</a:t>
            </a:r>
            <a:endParaRPr lang="cs-CZ" dirty="0" smtClean="0"/>
          </a:p>
          <a:p>
            <a:r>
              <a:rPr lang="cs-CZ" dirty="0" err="1" smtClean="0"/>
              <a:t>Force</a:t>
            </a:r>
            <a:r>
              <a:rPr lang="cs-CZ" dirty="0" smtClean="0"/>
              <a:t> impulse</a:t>
            </a:r>
          </a:p>
          <a:p>
            <a:r>
              <a:rPr lang="cs-CZ" dirty="0" err="1" smtClean="0"/>
              <a:t>Right</a:t>
            </a:r>
            <a:r>
              <a:rPr lang="cs-CZ" dirty="0" smtClean="0"/>
              <a:t> x </a:t>
            </a:r>
            <a:r>
              <a:rPr lang="cs-CZ" dirty="0" err="1" smtClean="0"/>
              <a:t>left</a:t>
            </a:r>
            <a:r>
              <a:rPr lang="cs-CZ" dirty="0" smtClean="0"/>
              <a:t> leg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6419" t="18303" r="2378" b="21518"/>
          <a:stretch/>
        </p:blipFill>
        <p:spPr>
          <a:xfrm>
            <a:off x="3683726" y="901337"/>
            <a:ext cx="8286205" cy="54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0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3003405" cy="108093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Kistler</a:t>
            </a:r>
            <a:r>
              <a:rPr lang="cs-CZ" dirty="0" smtClean="0"/>
              <a:t> – </a:t>
            </a:r>
            <a:r>
              <a:rPr lang="cs-CZ" dirty="0" smtClean="0"/>
              <a:t>analýza skoků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538" y="1999138"/>
            <a:ext cx="4961982" cy="2572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Drop </a:t>
            </a:r>
            <a:r>
              <a:rPr lang="cs-CZ" dirty="0" err="1" smtClean="0"/>
              <a:t>jump</a:t>
            </a:r>
            <a:r>
              <a:rPr lang="cs-CZ" dirty="0" smtClean="0"/>
              <a:t> </a:t>
            </a:r>
            <a:r>
              <a:rPr lang="cs-CZ" dirty="0" smtClean="0"/>
              <a:t>– </a:t>
            </a:r>
          </a:p>
          <a:p>
            <a:r>
              <a:rPr lang="en-US" dirty="0" smtClean="0"/>
              <a:t>Test </a:t>
            </a:r>
            <a:r>
              <a:rPr lang="en-US" dirty="0" err="1"/>
              <a:t>excentricko-koncentrické</a:t>
            </a:r>
            <a:r>
              <a:rPr lang="en-US" dirty="0"/>
              <a:t> </a:t>
            </a:r>
            <a:r>
              <a:rPr lang="en-US" dirty="0" err="1"/>
              <a:t>síly</a:t>
            </a:r>
            <a:r>
              <a:rPr lang="en-US" dirty="0"/>
              <a:t> </a:t>
            </a:r>
            <a:r>
              <a:rPr lang="en-US" dirty="0" err="1"/>
              <a:t>dolních</a:t>
            </a:r>
            <a:r>
              <a:rPr lang="en-US" dirty="0"/>
              <a:t> </a:t>
            </a:r>
            <a:r>
              <a:rPr lang="en-US" dirty="0" err="1"/>
              <a:t>končetin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vertikálním</a:t>
            </a:r>
            <a:r>
              <a:rPr lang="en-US" dirty="0"/>
              <a:t> drop jump. </a:t>
            </a:r>
            <a:endParaRPr lang="cs-CZ" dirty="0" smtClean="0"/>
          </a:p>
          <a:p>
            <a:r>
              <a:rPr lang="en-US" dirty="0" err="1" smtClean="0"/>
              <a:t>Testování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provádí</a:t>
            </a:r>
            <a:r>
              <a:rPr lang="en-US" dirty="0"/>
              <a:t> s </a:t>
            </a:r>
            <a:r>
              <a:rPr lang="en-US" dirty="0" err="1"/>
              <a:t>postupně</a:t>
            </a:r>
            <a:r>
              <a:rPr lang="en-US" dirty="0"/>
              <a:t> se </a:t>
            </a:r>
            <a:r>
              <a:rPr lang="en-US" dirty="0" err="1"/>
              <a:t>zvyšující</a:t>
            </a:r>
            <a:r>
              <a:rPr lang="en-US" dirty="0"/>
              <a:t> </a:t>
            </a:r>
            <a:r>
              <a:rPr lang="en-US" dirty="0" err="1"/>
              <a:t>výškou</a:t>
            </a:r>
            <a:r>
              <a:rPr lang="en-US" dirty="0"/>
              <a:t> </a:t>
            </a:r>
            <a:r>
              <a:rPr lang="en-US" dirty="0" err="1"/>
              <a:t>pádu</a:t>
            </a:r>
            <a:r>
              <a:rPr lang="en-US" dirty="0"/>
              <a:t>.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4253" t="24196" r="39424" b="34018"/>
          <a:stretch/>
        </p:blipFill>
        <p:spPr>
          <a:xfrm>
            <a:off x="445190" y="4676503"/>
            <a:ext cx="4717693" cy="19678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5497" t="22589" r="37618" b="11161"/>
          <a:stretch/>
        </p:blipFill>
        <p:spPr>
          <a:xfrm>
            <a:off x="5442286" y="753228"/>
            <a:ext cx="6484103" cy="51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9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3003405" cy="108093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Kistler</a:t>
            </a:r>
            <a:r>
              <a:rPr lang="cs-CZ" dirty="0" smtClean="0"/>
              <a:t> – </a:t>
            </a:r>
            <a:r>
              <a:rPr lang="cs-CZ" dirty="0" smtClean="0"/>
              <a:t>analýza skoků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6588" y="2076994"/>
            <a:ext cx="3340384" cy="4428309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Drop </a:t>
            </a:r>
            <a:r>
              <a:rPr lang="cs-CZ" dirty="0" err="1" smtClean="0"/>
              <a:t>jump</a:t>
            </a:r>
            <a:r>
              <a:rPr lang="cs-CZ" dirty="0" smtClean="0"/>
              <a:t> – </a:t>
            </a:r>
            <a:r>
              <a:rPr lang="cs-CZ" dirty="0" err="1" smtClean="0"/>
              <a:t>parametery</a:t>
            </a:r>
            <a:r>
              <a:rPr lang="cs-CZ" dirty="0" smtClean="0"/>
              <a:t>:</a:t>
            </a:r>
            <a:endParaRPr lang="cs-CZ" dirty="0" smtClean="0"/>
          </a:p>
          <a:p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parameters</a:t>
            </a:r>
            <a:endParaRPr lang="cs-CZ" dirty="0" smtClean="0"/>
          </a:p>
          <a:p>
            <a:r>
              <a:rPr lang="cs-CZ" dirty="0" err="1" smtClean="0"/>
              <a:t>Jump</a:t>
            </a:r>
            <a:r>
              <a:rPr lang="cs-CZ" dirty="0" smtClean="0"/>
              <a:t> </a:t>
            </a:r>
            <a:r>
              <a:rPr lang="cs-CZ" dirty="0" err="1" smtClean="0"/>
              <a:t>height</a:t>
            </a:r>
            <a:endParaRPr lang="cs-CZ" dirty="0" smtClean="0"/>
          </a:p>
          <a:p>
            <a:r>
              <a:rPr lang="cs-CZ" dirty="0" err="1" smtClean="0"/>
              <a:t>Velocity</a:t>
            </a:r>
            <a:endParaRPr lang="cs-CZ" dirty="0" smtClean="0"/>
          </a:p>
          <a:p>
            <a:r>
              <a:rPr lang="cs-CZ" dirty="0" err="1" smtClean="0"/>
              <a:t>Acceleration</a:t>
            </a:r>
            <a:endParaRPr lang="cs-CZ" dirty="0" smtClean="0"/>
          </a:p>
          <a:p>
            <a:r>
              <a:rPr lang="cs-CZ" dirty="0" err="1" smtClean="0"/>
              <a:t>Peak</a:t>
            </a:r>
            <a:r>
              <a:rPr lang="cs-CZ" dirty="0" smtClean="0"/>
              <a:t> </a:t>
            </a:r>
            <a:r>
              <a:rPr lang="cs-CZ" dirty="0" err="1" smtClean="0"/>
              <a:t>force</a:t>
            </a:r>
            <a:endParaRPr lang="cs-CZ" dirty="0" smtClean="0"/>
          </a:p>
          <a:p>
            <a:r>
              <a:rPr lang="cs-CZ" dirty="0" err="1" smtClean="0"/>
              <a:t>Relative</a:t>
            </a:r>
            <a:r>
              <a:rPr lang="cs-CZ" dirty="0" smtClean="0"/>
              <a:t> </a:t>
            </a:r>
            <a:r>
              <a:rPr lang="cs-CZ" dirty="0" err="1" smtClean="0"/>
              <a:t>maximal</a:t>
            </a:r>
            <a:r>
              <a:rPr lang="cs-CZ" dirty="0" smtClean="0"/>
              <a:t> </a:t>
            </a:r>
            <a:r>
              <a:rPr lang="cs-CZ" dirty="0" err="1" smtClean="0"/>
              <a:t>force</a:t>
            </a:r>
            <a:endParaRPr lang="cs-CZ" dirty="0" smtClean="0"/>
          </a:p>
          <a:p>
            <a:r>
              <a:rPr lang="cs-CZ" dirty="0" err="1" smtClean="0"/>
              <a:t>Energy</a:t>
            </a:r>
            <a:endParaRPr lang="cs-CZ" dirty="0" smtClean="0"/>
          </a:p>
          <a:p>
            <a:r>
              <a:rPr lang="cs-CZ" dirty="0" err="1" smtClean="0"/>
              <a:t>Force</a:t>
            </a:r>
            <a:r>
              <a:rPr lang="cs-CZ" dirty="0" smtClean="0"/>
              <a:t> impulse</a:t>
            </a:r>
          </a:p>
          <a:p>
            <a:r>
              <a:rPr lang="cs-CZ" dirty="0" err="1" smtClean="0"/>
              <a:t>Right</a:t>
            </a:r>
            <a:r>
              <a:rPr lang="cs-CZ" dirty="0" smtClean="0"/>
              <a:t> x </a:t>
            </a:r>
            <a:r>
              <a:rPr lang="cs-CZ" dirty="0" err="1" smtClean="0"/>
              <a:t>left</a:t>
            </a:r>
            <a:r>
              <a:rPr lang="cs-CZ" dirty="0" smtClean="0"/>
              <a:t> leg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6419" t="18303" r="2378" b="21518"/>
          <a:stretch/>
        </p:blipFill>
        <p:spPr>
          <a:xfrm>
            <a:off x="3683726" y="901337"/>
            <a:ext cx="8286205" cy="54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69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Silové plošiny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9407" y="2336873"/>
            <a:ext cx="1749369" cy="3599316"/>
          </a:xfrm>
        </p:spPr>
        <p:txBody>
          <a:bodyPr/>
          <a:lstStyle/>
          <a:p>
            <a:r>
              <a:rPr lang="cs-CZ" dirty="0" err="1" smtClean="0"/>
              <a:t>Kistler</a:t>
            </a:r>
            <a:endParaRPr lang="cs-CZ" dirty="0" smtClean="0"/>
          </a:p>
          <a:p>
            <a:r>
              <a:rPr lang="cs-CZ" dirty="0" err="1" smtClean="0"/>
              <a:t>Zebris</a:t>
            </a:r>
            <a:endParaRPr lang="cs-CZ" dirty="0" smtClean="0"/>
          </a:p>
          <a:p>
            <a:r>
              <a:rPr lang="cs-CZ" dirty="0" err="1" smtClean="0"/>
              <a:t>Bertec</a:t>
            </a:r>
            <a:endParaRPr lang="cs-CZ" dirty="0" smtClean="0"/>
          </a:p>
          <a:p>
            <a:r>
              <a:rPr lang="cs-CZ" dirty="0" err="1" smtClean="0"/>
              <a:t>Emed</a:t>
            </a:r>
            <a:endParaRPr lang="cs-CZ" dirty="0" smtClean="0"/>
          </a:p>
          <a:p>
            <a:r>
              <a:rPr lang="cs-CZ" dirty="0" err="1" smtClean="0"/>
              <a:t>Tekcsan</a:t>
            </a:r>
            <a:endParaRPr lang="cs-CZ" dirty="0" smtClean="0"/>
          </a:p>
          <a:p>
            <a:r>
              <a:rPr lang="cs-CZ" dirty="0" smtClean="0"/>
              <a:t>AMTI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2336873"/>
            <a:ext cx="6035040" cy="33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54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Silové plošiny - parametry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6480" t="38482" r="14024" b="14375"/>
          <a:stretch/>
        </p:blipFill>
        <p:spPr>
          <a:xfrm>
            <a:off x="3810596" y="2259875"/>
            <a:ext cx="7879224" cy="4219302"/>
          </a:xfrm>
          <a:prstGeom prst="rect">
            <a:avLst/>
          </a:prstGeom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927463" y="2336873"/>
            <a:ext cx="2351313" cy="941904"/>
          </a:xfrm>
        </p:spPr>
        <p:txBody>
          <a:bodyPr/>
          <a:lstStyle/>
          <a:p>
            <a:pPr marL="0" indent="0">
              <a:buNone/>
            </a:pPr>
            <a:r>
              <a:rPr lang="cs-CZ" dirty="0" err="1" smtClean="0"/>
              <a:t>Zebris</a:t>
            </a:r>
            <a:r>
              <a:rPr lang="cs-CZ" dirty="0" smtClean="0"/>
              <a:t> - </a:t>
            </a:r>
            <a:r>
              <a:rPr lang="cs-CZ" dirty="0" smtClean="0"/>
              <a:t>specifikace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838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Inverzní dynamika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7807" y="1912866"/>
            <a:ext cx="8515930" cy="4331179"/>
          </a:xfrm>
        </p:spPr>
        <p:txBody>
          <a:bodyPr/>
          <a:lstStyle/>
          <a:p>
            <a:r>
              <a:rPr lang="cs-CZ" dirty="0" smtClean="0"/>
              <a:t>Antropometrické charakteristiky</a:t>
            </a:r>
          </a:p>
          <a:p>
            <a:r>
              <a:rPr lang="cs-CZ" dirty="0" smtClean="0"/>
              <a:t>Kinematické charakteristiky lineární i rotační</a:t>
            </a:r>
          </a:p>
          <a:p>
            <a:r>
              <a:rPr lang="cs-CZ" dirty="0" smtClean="0"/>
              <a:t>3D kinetické měření – síly a momenty sil</a:t>
            </a:r>
          </a:p>
          <a:p>
            <a:pPr marL="0" indent="0" algn="ctr">
              <a:buNone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↓↓</a:t>
            </a:r>
          </a:p>
          <a:p>
            <a:pPr marL="0" indent="0">
              <a:buNone/>
            </a:pPr>
            <a:r>
              <a:rPr lang="cs-CZ" dirty="0" err="1"/>
              <a:t>Rxp</a:t>
            </a:r>
            <a:r>
              <a:rPr lang="cs-CZ" dirty="0"/>
              <a:t> = m.ax - </a:t>
            </a:r>
            <a:r>
              <a:rPr lang="cs-CZ" dirty="0" err="1"/>
              <a:t>Rxd</a:t>
            </a:r>
            <a:r>
              <a:rPr lang="cs-CZ" dirty="0"/>
              <a:t> ... (1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err="1"/>
              <a:t>Mzp</a:t>
            </a:r>
            <a:r>
              <a:rPr lang="cs-CZ" dirty="0"/>
              <a:t> = </a:t>
            </a:r>
            <a:r>
              <a:rPr lang="cs-CZ" dirty="0" err="1"/>
              <a:t>Iza</a:t>
            </a:r>
            <a:r>
              <a:rPr lang="cs-CZ" dirty="0"/>
              <a:t> - </a:t>
            </a:r>
            <a:r>
              <a:rPr lang="cs-CZ" dirty="0" err="1"/>
              <a:t>Mzd</a:t>
            </a:r>
            <a:r>
              <a:rPr lang="cs-CZ" dirty="0"/>
              <a:t> - </a:t>
            </a:r>
            <a:r>
              <a:rPr lang="cs-CZ" dirty="0" err="1"/>
              <a:t>Rxp</a:t>
            </a:r>
            <a:r>
              <a:rPr lang="cs-CZ" dirty="0"/>
              <a:t>.(</a:t>
            </a:r>
            <a:r>
              <a:rPr lang="cs-CZ" dirty="0" err="1"/>
              <a:t>yp-yCoM</a:t>
            </a:r>
            <a:r>
              <a:rPr lang="cs-CZ" dirty="0"/>
              <a:t>) + </a:t>
            </a:r>
            <a:r>
              <a:rPr lang="cs-CZ" dirty="0" err="1"/>
              <a:t>Ryp</a:t>
            </a:r>
            <a:r>
              <a:rPr lang="cs-CZ" dirty="0"/>
              <a:t>.(</a:t>
            </a:r>
            <a:r>
              <a:rPr lang="cs-CZ" dirty="0" err="1"/>
              <a:t>xCoM-xp</a:t>
            </a:r>
            <a:r>
              <a:rPr lang="cs-CZ" dirty="0"/>
              <a:t>) + </a:t>
            </a:r>
            <a:r>
              <a:rPr lang="cs-CZ" dirty="0" err="1"/>
              <a:t>Rxd</a:t>
            </a:r>
            <a:r>
              <a:rPr lang="cs-CZ" dirty="0"/>
              <a:t>.(</a:t>
            </a:r>
            <a:r>
              <a:rPr lang="cs-CZ" dirty="0" err="1"/>
              <a:t>yCoM-yd</a:t>
            </a:r>
            <a:r>
              <a:rPr lang="cs-CZ" dirty="0"/>
              <a:t>) - </a:t>
            </a:r>
            <a:r>
              <a:rPr lang="cs-CZ" dirty="0" err="1"/>
              <a:t>Ryd</a:t>
            </a:r>
            <a:r>
              <a:rPr lang="cs-CZ" dirty="0"/>
              <a:t>.(</a:t>
            </a:r>
            <a:r>
              <a:rPr lang="cs-CZ" dirty="0" err="1"/>
              <a:t>xd-xCoM</a:t>
            </a:r>
            <a:r>
              <a:rPr lang="cs-CZ" dirty="0"/>
              <a:t>) ... (3)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282" y="753228"/>
            <a:ext cx="29718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5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7681" y="633549"/>
            <a:ext cx="8510588" cy="1066800"/>
          </a:xfrm>
        </p:spPr>
        <p:txBody>
          <a:bodyPr/>
          <a:lstStyle/>
          <a:p>
            <a:pPr eaLnBrk="1" hangingPunct="1"/>
            <a:r>
              <a:rPr lang="cs-CZ" dirty="0" smtClean="0"/>
              <a:t>Newtonovy pohybové zákony</a:t>
            </a:r>
          </a:p>
        </p:txBody>
      </p:sp>
      <p:sp>
        <p:nvSpPr>
          <p:cNvPr id="368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04809" y="2104582"/>
            <a:ext cx="10567851" cy="1972491"/>
          </a:xfrm>
        </p:spPr>
        <p:txBody>
          <a:bodyPr/>
          <a:lstStyle/>
          <a:p>
            <a:pPr eaLnBrk="1" hangingPunct="1"/>
            <a:r>
              <a:rPr lang="cs-CZ" sz="2800" b="1" dirty="0"/>
              <a:t>První pohybový zákon – zákon setrvačnosti</a:t>
            </a:r>
            <a:endParaRPr lang="cs-CZ" sz="2800" i="1" dirty="0"/>
          </a:p>
          <a:p>
            <a:pPr eaLnBrk="1" hangingPunct="1">
              <a:buFont typeface="Wingdings" pitchFamily="2" charset="2"/>
              <a:buNone/>
            </a:pPr>
            <a:r>
              <a:rPr lang="cs-CZ" sz="2800" i="1" dirty="0"/>
              <a:t>	Těleso setrvává v klidu nebo rovnoměrném přímočarém pohybu, není-li nuceno vnějšími silami tento stav změnit.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800" dirty="0"/>
              <a:t>	- tedy pokud je výslednice sil na něj působících nulová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81" y="4071338"/>
            <a:ext cx="3777197" cy="25193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768" y="4071338"/>
            <a:ext cx="4041501" cy="252371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583832" y="4659864"/>
            <a:ext cx="1088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hlinkClick r:id="rId4"/>
              </a:rPr>
              <a:t>https://vergemagazine.co.uk/agnes-b-x-cafe-du-cycliste-team-up-for-fashionable-french-collaboration</a:t>
            </a:r>
            <a:r>
              <a:rPr lang="cs-CZ" sz="1000" dirty="0" smtClean="0">
                <a:hlinkClick r:id="rId4"/>
              </a:rPr>
              <a:t>/</a:t>
            </a:r>
            <a:endParaRPr lang="cs-CZ" sz="1000" dirty="0" smtClean="0"/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821121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-64" t="45804" r="32096" b="21696"/>
          <a:stretch/>
        </p:blipFill>
        <p:spPr>
          <a:xfrm>
            <a:off x="209006" y="2116182"/>
            <a:ext cx="11759009" cy="31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0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2324136" cy="1080938"/>
          </a:xfrm>
        </p:spPr>
        <p:txBody>
          <a:bodyPr/>
          <a:lstStyle/>
          <a:p>
            <a:r>
              <a:rPr lang="cs-CZ" dirty="0" smtClean="0"/>
              <a:t>Inverzní dynamika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8" y="246532"/>
            <a:ext cx="8843555" cy="650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88245" y="957941"/>
            <a:ext cx="6522452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b="1" dirty="0" smtClean="0"/>
              <a:t>Druhý pohybový zákon – zákon </a:t>
            </a:r>
            <a:r>
              <a:rPr lang="cs-CZ" b="1" dirty="0" smtClean="0"/>
              <a:t>síly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b="1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Působí-li na těleso síly, jejichž výslednice se nerovná nule, pohybový stav tělesa se mění, to znamená, že se mění vektor rychlosti, těleso se pohybuje se zrychlením.</a:t>
            </a:r>
          </a:p>
          <a:p>
            <a:pPr eaLnBrk="1" hangingPunct="1">
              <a:lnSpc>
                <a:spcPct val="90000"/>
              </a:lnSpc>
            </a:pPr>
            <a:r>
              <a:rPr lang="cs-CZ" i="1" dirty="0" smtClean="0"/>
              <a:t>Velikost zrychlení </a:t>
            </a:r>
            <a:r>
              <a:rPr lang="cs-CZ" b="1" i="1" dirty="0" smtClean="0"/>
              <a:t>a</a:t>
            </a:r>
            <a:r>
              <a:rPr lang="cs-CZ" i="1" dirty="0" smtClean="0"/>
              <a:t> tělesa je přímo úměrná velikosti výslednice sil </a:t>
            </a:r>
            <a:r>
              <a:rPr lang="cs-CZ" b="1" i="1" dirty="0" smtClean="0"/>
              <a:t>F</a:t>
            </a:r>
            <a:r>
              <a:rPr lang="cs-CZ" i="1" dirty="0" smtClean="0"/>
              <a:t> působících na těleso a nepřímo úměrná hmotnosti m tělesa.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Druhý pohybový zákon matematicky zapisujeme ve tvaru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124600"/>
              </p:ext>
            </p:extLst>
          </p:nvPr>
        </p:nvGraphicFramePr>
        <p:xfrm>
          <a:off x="4239765" y="5636303"/>
          <a:ext cx="18288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Rovnice" r:id="rId3" imgW="507780" imgH="177723" progId="Equation.3">
                  <p:embed/>
                </p:oleObj>
              </mc:Choice>
              <mc:Fallback>
                <p:oleObj name="Rovnice" r:id="rId3" imgW="507780" imgH="177723" progId="Equation.3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9765" y="5636303"/>
                        <a:ext cx="1828800" cy="655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697" y="2545747"/>
            <a:ext cx="4644278" cy="309055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77464" y="6091886"/>
            <a:ext cx="4310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https://www.aljazeera.com/news/2022/1/18/jamaica-three-bobsled-teams-beijing-olympics</a:t>
            </a:r>
          </a:p>
        </p:txBody>
      </p:sp>
    </p:spTree>
    <p:extLst>
      <p:ext uri="{BB962C8B-B14F-4D97-AF65-F5344CB8AC3E}">
        <p14:creationId xmlns:p14="http://schemas.microsoft.com/office/powerpoint/2010/main" val="2938804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48507" y="990600"/>
            <a:ext cx="8540750" cy="58674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b="1" dirty="0" smtClean="0"/>
              <a:t>   Třetí pohybový zákon – zákon o vzájemném působení těles neboli zákon akce a </a:t>
            </a:r>
            <a:r>
              <a:rPr lang="cs-CZ" b="1" dirty="0" smtClean="0"/>
              <a:t>reakce</a:t>
            </a:r>
          </a:p>
          <a:p>
            <a:pPr eaLnBrk="1" hangingPunct="1">
              <a:buFont typeface="Wingdings" pitchFamily="2" charset="2"/>
              <a:buNone/>
            </a:pPr>
            <a:endParaRPr lang="cs-CZ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cs-CZ" i="1" dirty="0" smtClean="0"/>
              <a:t>	Síly, kterými na sebe vzájemně působí dvě tělesa, jsou stejně velké, navzájem opačného směru a současně vznikají a zanikají.</a:t>
            </a:r>
            <a:endParaRPr lang="cs-CZ" b="1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Účinek </a:t>
            </a:r>
            <a:r>
              <a:rPr lang="cs-CZ" dirty="0" smtClean="0"/>
              <a:t>síly závisí na hmotnosti tělesa!</a:t>
            </a:r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1524001" y="23251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7892" name="Picture 5" descr="skenovat0010"/>
          <p:cNvPicPr>
            <a:picLocks noChangeAspect="1" noChangeArrowheads="1"/>
          </p:cNvPicPr>
          <p:nvPr/>
        </p:nvPicPr>
        <p:blipFill>
          <a:blip r:embed="rId2" cstate="print"/>
          <a:srcRect l="77220" t="4898" r="5492" b="9279"/>
          <a:stretch>
            <a:fillRect/>
          </a:stretch>
        </p:blipFill>
        <p:spPr bwMode="auto">
          <a:xfrm>
            <a:off x="1752600" y="3200400"/>
            <a:ext cx="152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1524001" y="22489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7894" name="Picture 7" descr="skenovat0014"/>
          <p:cNvPicPr>
            <a:picLocks noChangeAspect="1" noChangeArrowheads="1"/>
          </p:cNvPicPr>
          <p:nvPr/>
        </p:nvPicPr>
        <p:blipFill>
          <a:blip r:embed="rId3" cstate="print"/>
          <a:srcRect l="12624" t="3828" r="63708" b="11961"/>
          <a:stretch>
            <a:fillRect/>
          </a:stretch>
        </p:blipFill>
        <p:spPr bwMode="auto">
          <a:xfrm>
            <a:off x="3144836" y="3200400"/>
            <a:ext cx="19224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Rectangle 10"/>
          <p:cNvSpPr>
            <a:spLocks noChangeArrowheads="1"/>
          </p:cNvSpPr>
          <p:nvPr/>
        </p:nvSpPr>
        <p:spPr bwMode="auto">
          <a:xfrm>
            <a:off x="1524001" y="22489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7896" name="Picture 9" descr="skenovat0014"/>
          <p:cNvPicPr>
            <a:picLocks noChangeAspect="1" noChangeArrowheads="1"/>
          </p:cNvPicPr>
          <p:nvPr/>
        </p:nvPicPr>
        <p:blipFill>
          <a:blip r:embed="rId3" cstate="print"/>
          <a:srcRect l="53648" t="19379" r="11000"/>
          <a:stretch>
            <a:fillRect/>
          </a:stretch>
        </p:blipFill>
        <p:spPr bwMode="auto">
          <a:xfrm>
            <a:off x="5105400" y="3200400"/>
            <a:ext cx="2971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Rectangle 12"/>
          <p:cNvSpPr>
            <a:spLocks noChangeArrowheads="1"/>
          </p:cNvSpPr>
          <p:nvPr/>
        </p:nvSpPr>
        <p:spPr bwMode="auto">
          <a:xfrm>
            <a:off x="1524001" y="20965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7898" name="Picture 11" descr="skenovat0015"/>
          <p:cNvPicPr>
            <a:picLocks noChangeAspect="1" noChangeArrowheads="1"/>
          </p:cNvPicPr>
          <p:nvPr/>
        </p:nvPicPr>
        <p:blipFill>
          <a:blip r:embed="rId4" cstate="print"/>
          <a:srcRect l="55780" t="10165" r="14661" b="6847"/>
          <a:stretch>
            <a:fillRect/>
          </a:stretch>
        </p:blipFill>
        <p:spPr bwMode="auto">
          <a:xfrm>
            <a:off x="8153401" y="3200400"/>
            <a:ext cx="22717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5475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828800" y="990601"/>
            <a:ext cx="8540750" cy="44227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4400" dirty="0" smtClean="0"/>
              <a:t>Tíhová </a:t>
            </a:r>
            <a:r>
              <a:rPr lang="cs-CZ" sz="4400" dirty="0" smtClean="0"/>
              <a:t>síla</a:t>
            </a:r>
          </a:p>
          <a:p>
            <a:pPr lvl="1" eaLnBrk="1" hangingPunct="1"/>
            <a:endParaRPr lang="cs-CZ" dirty="0"/>
          </a:p>
          <a:p>
            <a:pPr lvl="1" eaLnBrk="1" hangingPunct="1"/>
            <a:r>
              <a:rPr lang="cs-CZ" dirty="0" smtClean="0"/>
              <a:t>působí </a:t>
            </a:r>
            <a:r>
              <a:rPr lang="cs-CZ" dirty="0" smtClean="0"/>
              <a:t>Země na člověka</a:t>
            </a:r>
          </a:p>
          <a:p>
            <a:pPr lvl="1" eaLnBrk="1" hangingPunct="1"/>
            <a:r>
              <a:rPr lang="cs-CZ" dirty="0" smtClean="0"/>
              <a:t>působiště v těžišti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dirty="0" smtClean="0"/>
          </a:p>
          <a:p>
            <a:pPr eaLnBrk="1" hangingPunct="1"/>
            <a:r>
              <a:rPr lang="cs-CZ" dirty="0" smtClean="0"/>
              <a:t>Tíha</a:t>
            </a:r>
          </a:p>
          <a:p>
            <a:pPr lvl="1" eaLnBrk="1" hangingPunct="1"/>
            <a:r>
              <a:rPr lang="cs-CZ" dirty="0" smtClean="0"/>
              <a:t>působí člověk na podložku nebo </a:t>
            </a:r>
          </a:p>
          <a:p>
            <a:pPr lvl="1" eaLnBrk="1" hangingPunct="1">
              <a:buFont typeface="Wingdings 2" pitchFamily="18" charset="2"/>
              <a:buNone/>
            </a:pPr>
            <a:r>
              <a:rPr lang="cs-CZ" dirty="0" smtClean="0"/>
              <a:t>	závěs</a:t>
            </a:r>
          </a:p>
          <a:p>
            <a:pPr lvl="1" eaLnBrk="1" hangingPunct="1"/>
            <a:r>
              <a:rPr lang="cs-CZ" dirty="0" smtClean="0"/>
              <a:t>působiště v místě kontaktu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429582"/>
              </p:ext>
            </p:extLst>
          </p:nvPr>
        </p:nvGraphicFramePr>
        <p:xfrm>
          <a:off x="3156857" y="2872581"/>
          <a:ext cx="1676400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Rovnice" r:id="rId3" imgW="583947" imgH="228501" progId="Equation.3">
                  <p:embed/>
                </p:oleObj>
              </mc:Choice>
              <mc:Fallback>
                <p:oleObj name="Rovnice" r:id="rId3" imgW="583947" imgH="228501" progId="Equation.3">
                  <p:embed/>
                  <p:pic>
                    <p:nvPicPr>
                      <p:cNvPr id="409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6857" y="2872581"/>
                        <a:ext cx="1676400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5" cstate="print"/>
          <a:srcRect l="65625" t="36493" r="15625" b="28181"/>
          <a:stretch>
            <a:fillRect/>
          </a:stretch>
        </p:blipFill>
        <p:spPr bwMode="auto">
          <a:xfrm>
            <a:off x="6940550" y="748937"/>
            <a:ext cx="3429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6775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568269"/>
              </p:ext>
            </p:extLst>
          </p:nvPr>
        </p:nvGraphicFramePr>
        <p:xfrm>
          <a:off x="383177" y="2081349"/>
          <a:ext cx="28956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Rovnice" r:id="rId3" imgW="647700" imgH="228600" progId="Equation.3">
                  <p:embed/>
                </p:oleObj>
              </mc:Choice>
              <mc:Fallback>
                <p:oleObj name="Rovnice" r:id="rId3" imgW="647700" imgH="228600" progId="Equation.3">
                  <p:embed/>
                  <p:pic>
                    <p:nvPicPr>
                      <p:cNvPr id="51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177" y="2081349"/>
                        <a:ext cx="289560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2057400" y="685800"/>
            <a:ext cx="5486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Třecí síla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917" y="749567"/>
            <a:ext cx="2395936" cy="23715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5853" y="3463697"/>
            <a:ext cx="4285859" cy="317019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7147" y="749568"/>
            <a:ext cx="3388854" cy="23715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1389" y="3463697"/>
            <a:ext cx="4740386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5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1275805" y="567463"/>
            <a:ext cx="8229600" cy="1143000"/>
          </a:xfrm>
        </p:spPr>
        <p:txBody>
          <a:bodyPr/>
          <a:lstStyle/>
          <a:p>
            <a:pPr eaLnBrk="1" hangingPunct="1"/>
            <a:r>
              <a:rPr lang="cs-CZ" dirty="0" smtClean="0"/>
              <a:t>Setrvačné síly</a:t>
            </a:r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>
          <a:xfrm>
            <a:off x="361406" y="2008715"/>
            <a:ext cx="8229600" cy="2213917"/>
          </a:xfrm>
        </p:spPr>
        <p:txBody>
          <a:bodyPr/>
          <a:lstStyle/>
          <a:p>
            <a:pPr eaLnBrk="1" hangingPunct="1"/>
            <a:r>
              <a:rPr lang="cs-CZ" dirty="0" smtClean="0"/>
              <a:t>Zdánlivé - nemají původ ve vzájemném působení těles nebo polí</a:t>
            </a:r>
          </a:p>
          <a:p>
            <a:pPr eaLnBrk="1" hangingPunct="1"/>
            <a:r>
              <a:rPr lang="cs-CZ" dirty="0" smtClean="0"/>
              <a:t>Souvislost se setrvačnou tendencí hmoty</a:t>
            </a:r>
          </a:p>
          <a:p>
            <a:pPr eaLnBrk="1" hangingPunct="1"/>
            <a:r>
              <a:rPr lang="cs-CZ" dirty="0" smtClean="0"/>
              <a:t>Mají směr proti zrychlení, které je vyvolalo</a:t>
            </a:r>
          </a:p>
          <a:p>
            <a:pPr eaLnBrk="1" hangingPunct="1"/>
            <a:r>
              <a:rPr lang="cs-CZ" dirty="0" err="1" smtClean="0"/>
              <a:t>F</a:t>
            </a:r>
            <a:r>
              <a:rPr lang="cs-CZ" sz="1800" dirty="0" err="1"/>
              <a:t>s</a:t>
            </a:r>
            <a:r>
              <a:rPr lang="cs-CZ" dirty="0" smtClean="0"/>
              <a:t>= -</a:t>
            </a:r>
            <a:r>
              <a:rPr lang="cs-CZ" dirty="0" err="1" smtClean="0"/>
              <a:t>ma</a:t>
            </a:r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493" y="3902311"/>
            <a:ext cx="3019425" cy="26765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959" y="3873737"/>
            <a:ext cx="48768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81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79268" y="6310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dirty="0" smtClean="0"/>
              <a:t>Dostředivá a odstředivá síla</a:t>
            </a:r>
          </a:p>
        </p:txBody>
      </p:sp>
      <p:sp>
        <p:nvSpPr>
          <p:cNvPr id="6148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61832" y="2122495"/>
            <a:ext cx="5422503" cy="2987705"/>
          </a:xfrm>
        </p:spPr>
        <p:txBody>
          <a:bodyPr/>
          <a:lstStyle/>
          <a:p>
            <a:pPr eaLnBrk="1" hangingPunct="1"/>
            <a:r>
              <a:rPr lang="cs-CZ" dirty="0" smtClean="0"/>
              <a:t>Mají vzájemně opačný směr a stejnou hodnotu</a:t>
            </a:r>
          </a:p>
          <a:p>
            <a:pPr eaLnBrk="1" hangingPunct="1"/>
            <a:r>
              <a:rPr lang="cs-CZ" dirty="0" smtClean="0"/>
              <a:t> Odstředivá síla je silou setrvačnou</a:t>
            </a:r>
          </a:p>
          <a:p>
            <a:pPr eaLnBrk="1" hangingPunct="1"/>
            <a:r>
              <a:rPr lang="cs-CZ" dirty="0" smtClean="0"/>
              <a:t>Dostředivá </a:t>
            </a:r>
          </a:p>
          <a:p>
            <a:pPr lvl="2" eaLnBrk="1" hangingPunct="1"/>
            <a:r>
              <a:rPr lang="cs-CZ" dirty="0" smtClean="0"/>
              <a:t>Síla závěsu rotujícího tělesa</a:t>
            </a:r>
          </a:p>
          <a:p>
            <a:pPr lvl="2" eaLnBrk="1" hangingPunct="1"/>
            <a:r>
              <a:rPr lang="cs-CZ" dirty="0" smtClean="0"/>
              <a:t>Třecí síla v zatáčce</a:t>
            </a: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01" y="30347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51021"/>
              </p:ext>
            </p:extLst>
          </p:nvPr>
        </p:nvGraphicFramePr>
        <p:xfrm>
          <a:off x="6583702" y="2044415"/>
          <a:ext cx="4119953" cy="144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Rovnice" r:id="rId3" imgW="1193800" imgH="419100" progId="Equation.3">
                  <p:embed/>
                </p:oleObj>
              </mc:Choice>
              <mc:Fallback>
                <p:oleObj name="Rovnice" r:id="rId3" imgW="1193800" imgH="419100" progId="Equation.3">
                  <p:embed/>
                  <p:pic>
                    <p:nvPicPr>
                      <p:cNvPr id="614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3702" y="2044415"/>
                        <a:ext cx="4119953" cy="1448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1433513" y="276871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678" y="3404116"/>
            <a:ext cx="3135307" cy="32635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544" y="3616347"/>
            <a:ext cx="3637273" cy="29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42786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Červeno-fialová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329</TotalTime>
  <Words>697</Words>
  <Application>Microsoft Office PowerPoint</Application>
  <PresentationFormat>Širokoúhlá obrazovka</PresentationFormat>
  <Paragraphs>137</Paragraphs>
  <Slides>31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8" baseType="lpstr">
      <vt:lpstr>Arial</vt:lpstr>
      <vt:lpstr>Calibri</vt:lpstr>
      <vt:lpstr>Trebuchet MS</vt:lpstr>
      <vt:lpstr>Wingdings</vt:lpstr>
      <vt:lpstr>Wingdings 2</vt:lpstr>
      <vt:lpstr>Berlín</vt:lpstr>
      <vt:lpstr>Rovnice</vt:lpstr>
      <vt:lpstr>Dynamická analýza pohybu</vt:lpstr>
      <vt:lpstr>Dynamika</vt:lpstr>
      <vt:lpstr>Newtonovy pohybové zákony</vt:lpstr>
      <vt:lpstr>Prezentace aplikace PowerPoint</vt:lpstr>
      <vt:lpstr>Prezentace aplikace PowerPoint</vt:lpstr>
      <vt:lpstr>Prezentace aplikace PowerPoint</vt:lpstr>
      <vt:lpstr>Prezentace aplikace PowerPoint</vt:lpstr>
      <vt:lpstr>Setrvačné síly</vt:lpstr>
      <vt:lpstr>Dostředivá a odstředivá síla</vt:lpstr>
      <vt:lpstr>Impuls síly + 1. impulsová věta</vt:lpstr>
      <vt:lpstr>Prezentace aplikace PowerPoint</vt:lpstr>
      <vt:lpstr>Nárazové síly</vt:lpstr>
      <vt:lpstr>Prezentace aplikace PowerPoint</vt:lpstr>
      <vt:lpstr>Prezentace aplikace PowerPoint</vt:lpstr>
      <vt:lpstr>Otáčivý pohyb</vt:lpstr>
      <vt:lpstr>Prezentace aplikace PowerPoint</vt:lpstr>
      <vt:lpstr>Prezentace aplikace PowerPoint</vt:lpstr>
      <vt:lpstr>Pákový princip pohybu v kloubech</vt:lpstr>
      <vt:lpstr>Měřicí přístroje</vt:lpstr>
      <vt:lpstr>Silové desky</vt:lpstr>
      <vt:lpstr>Kistler – výskoková tenzometrie</vt:lpstr>
      <vt:lpstr>Kistler – analýza skoků</vt:lpstr>
      <vt:lpstr>Kistler – analýza skoků</vt:lpstr>
      <vt:lpstr>Kistler – analýza skoků</vt:lpstr>
      <vt:lpstr>Kistler – analýza skoků</vt:lpstr>
      <vt:lpstr>Kistler – analýza skoků</vt:lpstr>
      <vt:lpstr>Silové plošiny</vt:lpstr>
      <vt:lpstr>Silové plošiny - parametry</vt:lpstr>
      <vt:lpstr>Inverzní dynamika</vt:lpstr>
      <vt:lpstr>Prezentace aplikace PowerPoint</vt:lpstr>
      <vt:lpstr>Inverzní dynamika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13. Kinetic analysis</dc:title>
  <dc:creator>Miriam Kalichová</dc:creator>
  <cp:lastModifiedBy>Miriam Kalichová</cp:lastModifiedBy>
  <cp:revision>34</cp:revision>
  <dcterms:created xsi:type="dcterms:W3CDTF">2022-11-21T19:04:20Z</dcterms:created>
  <dcterms:modified xsi:type="dcterms:W3CDTF">2023-06-14T18:22:39Z</dcterms:modified>
</cp:coreProperties>
</file>