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8"/>
  </p:notesMasterIdLst>
  <p:sldIdLst>
    <p:sldId id="256" r:id="rId2"/>
    <p:sldId id="347" r:id="rId3"/>
    <p:sldId id="311" r:id="rId4"/>
    <p:sldId id="316" r:id="rId5"/>
    <p:sldId id="349" r:id="rId6"/>
    <p:sldId id="312" r:id="rId7"/>
    <p:sldId id="345" r:id="rId8"/>
    <p:sldId id="346" r:id="rId9"/>
    <p:sldId id="308" r:id="rId10"/>
    <p:sldId id="318" r:id="rId11"/>
    <p:sldId id="257" r:id="rId12"/>
    <p:sldId id="267" r:id="rId13"/>
    <p:sldId id="268" r:id="rId14"/>
    <p:sldId id="269" r:id="rId15"/>
    <p:sldId id="270" r:id="rId16"/>
    <p:sldId id="271" r:id="rId17"/>
    <p:sldId id="272" r:id="rId18"/>
    <p:sldId id="274" r:id="rId19"/>
    <p:sldId id="276" r:id="rId20"/>
    <p:sldId id="277" r:id="rId21"/>
    <p:sldId id="280" r:id="rId22"/>
    <p:sldId id="319" r:id="rId23"/>
    <p:sldId id="263" r:id="rId24"/>
    <p:sldId id="281" r:id="rId25"/>
    <p:sldId id="283" r:id="rId26"/>
    <p:sldId id="285" r:id="rId27"/>
    <p:sldId id="288" r:id="rId28"/>
    <p:sldId id="328" r:id="rId29"/>
    <p:sldId id="260" r:id="rId30"/>
    <p:sldId id="298" r:id="rId31"/>
    <p:sldId id="295" r:id="rId32"/>
    <p:sldId id="296" r:id="rId33"/>
    <p:sldId id="321" r:id="rId34"/>
    <p:sldId id="348" r:id="rId35"/>
    <p:sldId id="303" r:id="rId36"/>
    <p:sldId id="302" r:id="rId37"/>
    <p:sldId id="282" r:id="rId38"/>
    <p:sldId id="342" r:id="rId39"/>
    <p:sldId id="343" r:id="rId40"/>
    <p:sldId id="289" r:id="rId41"/>
    <p:sldId id="322" r:id="rId42"/>
    <p:sldId id="323" r:id="rId43"/>
    <p:sldId id="324" r:id="rId44"/>
    <p:sldId id="262" r:id="rId45"/>
    <p:sldId id="264" r:id="rId46"/>
    <p:sldId id="273" r:id="rId47"/>
    <p:sldId id="325" r:id="rId48"/>
    <p:sldId id="275" r:id="rId49"/>
    <p:sldId id="326" r:id="rId50"/>
    <p:sldId id="314" r:id="rId51"/>
    <p:sldId id="327" r:id="rId52"/>
    <p:sldId id="299" r:id="rId53"/>
    <p:sldId id="291" r:id="rId54"/>
    <p:sldId id="300" r:id="rId55"/>
    <p:sldId id="301" r:id="rId56"/>
    <p:sldId id="310"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63" d="100"/>
          <a:sy n="63" d="100"/>
        </p:scale>
        <p:origin x="68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F866C9-4A03-4AD4-8E51-2BAE1EB6D173}"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rtlCol="0"/>
        <a:lstStyle/>
        <a:p>
          <a:pPr rtl="0"/>
          <a:endParaRPr lang="en-US"/>
        </a:p>
      </dgm:t>
    </dgm:pt>
    <dgm:pt modelId="{BEC2E38C-B9EA-4AC4-87C3-18C259F9401A}">
      <dgm:prSet custT="1"/>
      <dgm:spPr/>
      <dgm:t>
        <a:bodyPr rtlCol="0"/>
        <a:lstStyle/>
        <a:p>
          <a:pPr>
            <a:lnSpc>
              <a:spcPct val="100000"/>
            </a:lnSpc>
          </a:pPr>
          <a:r>
            <a:rPr lang="cs-CZ" sz="1800" b="1" noProof="0" dirty="0"/>
            <a:t>Sarkopenie</a:t>
          </a:r>
        </a:p>
        <a:p>
          <a:pPr>
            <a:lnSpc>
              <a:spcPct val="100000"/>
            </a:lnSpc>
          </a:pPr>
          <a:r>
            <a:rPr lang="cs-CZ" sz="1800" noProof="0" dirty="0"/>
            <a:t>Definice</a:t>
          </a:r>
        </a:p>
        <a:p>
          <a:pPr>
            <a:lnSpc>
              <a:spcPct val="100000"/>
            </a:lnSpc>
          </a:pPr>
          <a:r>
            <a:rPr lang="cs-CZ" sz="1800" noProof="0" dirty="0"/>
            <a:t>Diagnostika</a:t>
          </a:r>
        </a:p>
        <a:p>
          <a:pPr>
            <a:lnSpc>
              <a:spcPct val="100000"/>
            </a:lnSpc>
          </a:pPr>
          <a:endParaRPr lang="cs-CZ" sz="1800" noProof="0" dirty="0"/>
        </a:p>
      </dgm:t>
    </dgm:pt>
    <dgm:pt modelId="{56633E21-2D4F-4D35-A163-AA05ACDE458F}" type="parTrans" cxnId="{34B04A36-AFEA-4CD1-A11B-8FBE8A73338B}">
      <dgm:prSet/>
      <dgm:spPr/>
      <dgm:t>
        <a:bodyPr rtlCol="0"/>
        <a:lstStyle/>
        <a:p>
          <a:pPr rtl="0"/>
          <a:endParaRPr lang="cs-CZ" sz="1800" noProof="0" dirty="0"/>
        </a:p>
      </dgm:t>
    </dgm:pt>
    <dgm:pt modelId="{257D8D46-D708-441A-9A94-08C16FB98397}" type="sibTrans" cxnId="{34B04A36-AFEA-4CD1-A11B-8FBE8A73338B}">
      <dgm:prSet/>
      <dgm:spPr/>
      <dgm:t>
        <a:bodyPr rtlCol="0"/>
        <a:lstStyle/>
        <a:p>
          <a:pPr rtl="0"/>
          <a:endParaRPr lang="cs-CZ" sz="1800" noProof="0" dirty="0"/>
        </a:p>
      </dgm:t>
    </dgm:pt>
    <dgm:pt modelId="{6C7ABDD8-2116-4572-BFF1-942DE135219B}">
      <dgm:prSet custT="1"/>
      <dgm:spPr/>
      <dgm:t>
        <a:bodyPr rtlCol="0"/>
        <a:lstStyle/>
        <a:p>
          <a:pPr>
            <a:lnSpc>
              <a:spcPct val="100000"/>
            </a:lnSpc>
          </a:pPr>
          <a:r>
            <a:rPr lang="cs-CZ" sz="1800" b="1" noProof="0" dirty="0"/>
            <a:t>Silový trénink - doporučení </a:t>
          </a:r>
        </a:p>
        <a:p>
          <a:pPr>
            <a:lnSpc>
              <a:spcPct val="100000"/>
            </a:lnSpc>
          </a:pPr>
          <a:r>
            <a:rPr lang="cs-CZ" sz="1800" noProof="0" dirty="0"/>
            <a:t>Obecná pro zdravé Modifikovaná pro zdravotní limitace</a:t>
          </a:r>
        </a:p>
        <a:p>
          <a:pPr>
            <a:lnSpc>
              <a:spcPct val="100000"/>
            </a:lnSpc>
          </a:pPr>
          <a:endParaRPr lang="cs-CZ" sz="1800" noProof="0" dirty="0"/>
        </a:p>
        <a:p>
          <a:pPr>
            <a:lnSpc>
              <a:spcPct val="100000"/>
            </a:lnSpc>
          </a:pPr>
          <a:endParaRPr lang="cs-CZ" sz="1800" noProof="0" dirty="0"/>
        </a:p>
      </dgm:t>
    </dgm:pt>
    <dgm:pt modelId="{616469A4-BE2A-4C29-8A52-AB6BAF651012}" type="parTrans" cxnId="{0675954C-3CB5-402E-8880-DDA68CDDB758}">
      <dgm:prSet/>
      <dgm:spPr/>
      <dgm:t>
        <a:bodyPr rtlCol="0"/>
        <a:lstStyle/>
        <a:p>
          <a:pPr rtl="0"/>
          <a:endParaRPr lang="cs-CZ" sz="1800" noProof="0" dirty="0"/>
        </a:p>
      </dgm:t>
    </dgm:pt>
    <dgm:pt modelId="{59BC6248-0FAC-49D0-8357-FB965100BBEE}" type="sibTrans" cxnId="{0675954C-3CB5-402E-8880-DDA68CDDB758}">
      <dgm:prSet/>
      <dgm:spPr/>
      <dgm:t>
        <a:bodyPr rtlCol="0"/>
        <a:lstStyle/>
        <a:p>
          <a:pPr rtl="0"/>
          <a:endParaRPr lang="cs-CZ" sz="1800" noProof="0" dirty="0"/>
        </a:p>
      </dgm:t>
    </dgm:pt>
    <dgm:pt modelId="{44509D9E-58EE-4039-82A1-2A79116ACC93}">
      <dgm:prSet custT="1"/>
      <dgm:spPr/>
      <dgm:t>
        <a:bodyPr rtlCol="0"/>
        <a:lstStyle/>
        <a:p>
          <a:pPr>
            <a:lnSpc>
              <a:spcPct val="100000"/>
            </a:lnSpc>
          </a:pPr>
          <a:r>
            <a:rPr lang="cs-CZ" sz="1800" b="1" noProof="0" dirty="0"/>
            <a:t>Typy silového tréninku</a:t>
          </a:r>
        </a:p>
      </dgm:t>
    </dgm:pt>
    <dgm:pt modelId="{5C426BE0-998E-4D28-8838-1C847BD83830}" type="parTrans" cxnId="{E0D91B55-A7CF-4FF4-B08D-DBE20AF8C2FE}">
      <dgm:prSet/>
      <dgm:spPr/>
      <dgm:t>
        <a:bodyPr rtlCol="0"/>
        <a:lstStyle/>
        <a:p>
          <a:pPr rtl="0"/>
          <a:endParaRPr lang="cs-CZ" sz="1800" noProof="0" dirty="0"/>
        </a:p>
      </dgm:t>
    </dgm:pt>
    <dgm:pt modelId="{35B7AB1F-21FF-4FAC-BC26-4D944FC0050D}" type="sibTrans" cxnId="{E0D91B55-A7CF-4FF4-B08D-DBE20AF8C2FE}">
      <dgm:prSet/>
      <dgm:spPr/>
      <dgm:t>
        <a:bodyPr rtlCol="0"/>
        <a:lstStyle/>
        <a:p>
          <a:pPr rtl="0"/>
          <a:endParaRPr lang="cs-CZ" sz="1800" noProof="0" dirty="0"/>
        </a:p>
      </dgm:t>
    </dgm:pt>
    <dgm:pt modelId="{0EAC4F10-DFCA-49E5-B53F-DCE57AA79482}" type="pres">
      <dgm:prSet presAssocID="{1AF866C9-4A03-4AD4-8E51-2BAE1EB6D173}" presName="root" presStyleCnt="0">
        <dgm:presLayoutVars>
          <dgm:dir/>
          <dgm:resizeHandles val="exact"/>
        </dgm:presLayoutVars>
      </dgm:prSet>
      <dgm:spPr/>
    </dgm:pt>
    <dgm:pt modelId="{7BA6EBDC-6B27-46C2-908F-4D8389484E83}" type="pres">
      <dgm:prSet presAssocID="{BEC2E38C-B9EA-4AC4-87C3-18C259F9401A}" presName="compNode" presStyleCnt="0"/>
      <dgm:spPr/>
    </dgm:pt>
    <dgm:pt modelId="{3287DB4F-EFBD-4B8A-8D27-F2274199BEB2}" type="pres">
      <dgm:prSet presAssocID="{BEC2E38C-B9EA-4AC4-87C3-18C259F9401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03CD979D-4157-4D5B-A373-E5EB569645BA}" type="pres">
      <dgm:prSet presAssocID="{BEC2E38C-B9EA-4AC4-87C3-18C259F9401A}" presName="spaceRect" presStyleCnt="0"/>
      <dgm:spPr/>
    </dgm:pt>
    <dgm:pt modelId="{89D9DADF-FC32-495F-A9EC-B371091326B3}" type="pres">
      <dgm:prSet presAssocID="{BEC2E38C-B9EA-4AC4-87C3-18C259F9401A}" presName="textRect" presStyleLbl="revTx" presStyleIdx="0" presStyleCnt="3">
        <dgm:presLayoutVars>
          <dgm:chMax val="1"/>
          <dgm:chPref val="1"/>
        </dgm:presLayoutVars>
      </dgm:prSet>
      <dgm:spPr/>
    </dgm:pt>
    <dgm:pt modelId="{BB9B7464-FB27-4723-A8C9-04D407BB5DAB}" type="pres">
      <dgm:prSet presAssocID="{257D8D46-D708-441A-9A94-08C16FB98397}" presName="sibTrans" presStyleCnt="0"/>
      <dgm:spPr/>
    </dgm:pt>
    <dgm:pt modelId="{C719D05C-E455-4A5F-85B0-F6AB4F87393B}" type="pres">
      <dgm:prSet presAssocID="{6C7ABDD8-2116-4572-BFF1-942DE135219B}" presName="compNode" presStyleCnt="0"/>
      <dgm:spPr/>
    </dgm:pt>
    <dgm:pt modelId="{9874DAD2-58CC-450A-8A6D-7F6BAE7D2FEB}" type="pres">
      <dgm:prSet presAssocID="{6C7ABDD8-2116-4572-BFF1-942DE135219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pple"/>
        </a:ext>
      </dgm:extLst>
    </dgm:pt>
    <dgm:pt modelId="{303F8FF3-FA0A-43CB-8A7C-AC187FAC57C0}" type="pres">
      <dgm:prSet presAssocID="{6C7ABDD8-2116-4572-BFF1-942DE135219B}" presName="spaceRect" presStyleCnt="0"/>
      <dgm:spPr/>
    </dgm:pt>
    <dgm:pt modelId="{6A45877E-5CF0-4627-AE52-CE03662F0641}" type="pres">
      <dgm:prSet presAssocID="{6C7ABDD8-2116-4572-BFF1-942DE135219B}" presName="textRect" presStyleLbl="revTx" presStyleIdx="1" presStyleCnt="3" custScaleX="119897">
        <dgm:presLayoutVars>
          <dgm:chMax val="1"/>
          <dgm:chPref val="1"/>
        </dgm:presLayoutVars>
      </dgm:prSet>
      <dgm:spPr/>
    </dgm:pt>
    <dgm:pt modelId="{4ED05788-9567-4C19-8D20-897E040F7F5F}" type="pres">
      <dgm:prSet presAssocID="{59BC6248-0FAC-49D0-8357-FB965100BBEE}" presName="sibTrans" presStyleCnt="0"/>
      <dgm:spPr/>
    </dgm:pt>
    <dgm:pt modelId="{EA609E9F-177B-49AE-9274-FDDB423E76A9}" type="pres">
      <dgm:prSet presAssocID="{44509D9E-58EE-4039-82A1-2A79116ACC93}" presName="compNode" presStyleCnt="0"/>
      <dgm:spPr/>
    </dgm:pt>
    <dgm:pt modelId="{F5AD63AF-3384-4117-AC6D-2E2A51ABCB1E}" type="pres">
      <dgm:prSet presAssocID="{44509D9E-58EE-4039-82A1-2A79116ACC9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umbbell"/>
        </a:ext>
      </dgm:extLst>
    </dgm:pt>
    <dgm:pt modelId="{3CB3DF17-FC9B-4540-881B-B38805F31AC4}" type="pres">
      <dgm:prSet presAssocID="{44509D9E-58EE-4039-82A1-2A79116ACC93}" presName="spaceRect" presStyleCnt="0"/>
      <dgm:spPr/>
    </dgm:pt>
    <dgm:pt modelId="{CF0F5456-4904-405D-83C1-AB19650C0054}" type="pres">
      <dgm:prSet presAssocID="{44509D9E-58EE-4039-82A1-2A79116ACC93}" presName="textRect" presStyleLbl="revTx" presStyleIdx="2" presStyleCnt="3">
        <dgm:presLayoutVars>
          <dgm:chMax val="1"/>
          <dgm:chPref val="1"/>
        </dgm:presLayoutVars>
      </dgm:prSet>
      <dgm:spPr/>
    </dgm:pt>
  </dgm:ptLst>
  <dgm:cxnLst>
    <dgm:cxn modelId="{34B04A36-AFEA-4CD1-A11B-8FBE8A73338B}" srcId="{1AF866C9-4A03-4AD4-8E51-2BAE1EB6D173}" destId="{BEC2E38C-B9EA-4AC4-87C3-18C259F9401A}" srcOrd="0" destOrd="0" parTransId="{56633E21-2D4F-4D35-A163-AA05ACDE458F}" sibTransId="{257D8D46-D708-441A-9A94-08C16FB98397}"/>
    <dgm:cxn modelId="{BE1F184B-0512-4006-BFAF-9138FE0415C0}" type="presOf" srcId="{6C7ABDD8-2116-4572-BFF1-942DE135219B}" destId="{6A45877E-5CF0-4627-AE52-CE03662F0641}" srcOrd="0" destOrd="0" presId="urn:microsoft.com/office/officeart/2018/2/layout/IconLabelList"/>
    <dgm:cxn modelId="{0675954C-3CB5-402E-8880-DDA68CDDB758}" srcId="{1AF866C9-4A03-4AD4-8E51-2BAE1EB6D173}" destId="{6C7ABDD8-2116-4572-BFF1-942DE135219B}" srcOrd="1" destOrd="0" parTransId="{616469A4-BE2A-4C29-8A52-AB6BAF651012}" sibTransId="{59BC6248-0FAC-49D0-8357-FB965100BBEE}"/>
    <dgm:cxn modelId="{C0F9D96E-9173-49B2-B319-4D587BFB1168}" type="presOf" srcId="{44509D9E-58EE-4039-82A1-2A79116ACC93}" destId="{CF0F5456-4904-405D-83C1-AB19650C0054}" srcOrd="0" destOrd="0" presId="urn:microsoft.com/office/officeart/2018/2/layout/IconLabelList"/>
    <dgm:cxn modelId="{E0D91B55-A7CF-4FF4-B08D-DBE20AF8C2FE}" srcId="{1AF866C9-4A03-4AD4-8E51-2BAE1EB6D173}" destId="{44509D9E-58EE-4039-82A1-2A79116ACC93}" srcOrd="2" destOrd="0" parTransId="{5C426BE0-998E-4D28-8838-1C847BD83830}" sibTransId="{35B7AB1F-21FF-4FAC-BC26-4D944FC0050D}"/>
    <dgm:cxn modelId="{CCDDAB89-629D-48B4-AEA0-E5C243811B16}" type="presOf" srcId="{1AF866C9-4A03-4AD4-8E51-2BAE1EB6D173}" destId="{0EAC4F10-DFCA-49E5-B53F-DCE57AA79482}" srcOrd="0" destOrd="0" presId="urn:microsoft.com/office/officeart/2018/2/layout/IconLabelList"/>
    <dgm:cxn modelId="{508B2DAE-C4DA-4323-8B1C-EE5070FBD9EF}" type="presOf" srcId="{BEC2E38C-B9EA-4AC4-87C3-18C259F9401A}" destId="{89D9DADF-FC32-495F-A9EC-B371091326B3}" srcOrd="0" destOrd="0" presId="urn:microsoft.com/office/officeart/2018/2/layout/IconLabelList"/>
    <dgm:cxn modelId="{44BDBEC7-D0DF-446C-A742-849552760C51}" type="presParOf" srcId="{0EAC4F10-DFCA-49E5-B53F-DCE57AA79482}" destId="{7BA6EBDC-6B27-46C2-908F-4D8389484E83}" srcOrd="0" destOrd="0" presId="urn:microsoft.com/office/officeart/2018/2/layout/IconLabelList"/>
    <dgm:cxn modelId="{F3E3D8C8-9214-47B8-B74A-2F557B329FEC}" type="presParOf" srcId="{7BA6EBDC-6B27-46C2-908F-4D8389484E83}" destId="{3287DB4F-EFBD-4B8A-8D27-F2274199BEB2}" srcOrd="0" destOrd="0" presId="urn:microsoft.com/office/officeart/2018/2/layout/IconLabelList"/>
    <dgm:cxn modelId="{581BC47B-423E-4C69-AD9E-685DB56E5DAD}" type="presParOf" srcId="{7BA6EBDC-6B27-46C2-908F-4D8389484E83}" destId="{03CD979D-4157-4D5B-A373-E5EB569645BA}" srcOrd="1" destOrd="0" presId="urn:microsoft.com/office/officeart/2018/2/layout/IconLabelList"/>
    <dgm:cxn modelId="{76C1DA94-A118-4EDE-9634-9D0367626FBF}" type="presParOf" srcId="{7BA6EBDC-6B27-46C2-908F-4D8389484E83}" destId="{89D9DADF-FC32-495F-A9EC-B371091326B3}" srcOrd="2" destOrd="0" presId="urn:microsoft.com/office/officeart/2018/2/layout/IconLabelList"/>
    <dgm:cxn modelId="{09EF8F5F-1E02-403B-9482-F8BDADEC51D1}" type="presParOf" srcId="{0EAC4F10-DFCA-49E5-B53F-DCE57AA79482}" destId="{BB9B7464-FB27-4723-A8C9-04D407BB5DAB}" srcOrd="1" destOrd="0" presId="urn:microsoft.com/office/officeart/2018/2/layout/IconLabelList"/>
    <dgm:cxn modelId="{ADBA014A-E02A-43C0-9077-335FA8B66C40}" type="presParOf" srcId="{0EAC4F10-DFCA-49E5-B53F-DCE57AA79482}" destId="{C719D05C-E455-4A5F-85B0-F6AB4F87393B}" srcOrd="2" destOrd="0" presId="urn:microsoft.com/office/officeart/2018/2/layout/IconLabelList"/>
    <dgm:cxn modelId="{4E7BAA93-9B1D-46B2-908B-38C275CE047B}" type="presParOf" srcId="{C719D05C-E455-4A5F-85B0-F6AB4F87393B}" destId="{9874DAD2-58CC-450A-8A6D-7F6BAE7D2FEB}" srcOrd="0" destOrd="0" presId="urn:microsoft.com/office/officeart/2018/2/layout/IconLabelList"/>
    <dgm:cxn modelId="{66AAF464-3399-4B81-BFF1-0F8AACA88C42}" type="presParOf" srcId="{C719D05C-E455-4A5F-85B0-F6AB4F87393B}" destId="{303F8FF3-FA0A-43CB-8A7C-AC187FAC57C0}" srcOrd="1" destOrd="0" presId="urn:microsoft.com/office/officeart/2018/2/layout/IconLabelList"/>
    <dgm:cxn modelId="{D206F089-296B-4AE6-B411-55EF44C6A8C6}" type="presParOf" srcId="{C719D05C-E455-4A5F-85B0-F6AB4F87393B}" destId="{6A45877E-5CF0-4627-AE52-CE03662F0641}" srcOrd="2" destOrd="0" presId="urn:microsoft.com/office/officeart/2018/2/layout/IconLabelList"/>
    <dgm:cxn modelId="{D2E56E28-8AC9-499C-B972-9EB82609DB9F}" type="presParOf" srcId="{0EAC4F10-DFCA-49E5-B53F-DCE57AA79482}" destId="{4ED05788-9567-4C19-8D20-897E040F7F5F}" srcOrd="3" destOrd="0" presId="urn:microsoft.com/office/officeart/2018/2/layout/IconLabelList"/>
    <dgm:cxn modelId="{105D20D9-5B6B-4B0C-8552-A21B6EDB2FF4}" type="presParOf" srcId="{0EAC4F10-DFCA-49E5-B53F-DCE57AA79482}" destId="{EA609E9F-177B-49AE-9274-FDDB423E76A9}" srcOrd="4" destOrd="0" presId="urn:microsoft.com/office/officeart/2018/2/layout/IconLabelList"/>
    <dgm:cxn modelId="{C4354B53-2B71-4734-ABA8-402796411970}" type="presParOf" srcId="{EA609E9F-177B-49AE-9274-FDDB423E76A9}" destId="{F5AD63AF-3384-4117-AC6D-2E2A51ABCB1E}" srcOrd="0" destOrd="0" presId="urn:microsoft.com/office/officeart/2018/2/layout/IconLabelList"/>
    <dgm:cxn modelId="{F9ACF08D-12E9-43FE-A9CE-600D034652A4}" type="presParOf" srcId="{EA609E9F-177B-49AE-9274-FDDB423E76A9}" destId="{3CB3DF17-FC9B-4540-881B-B38805F31AC4}" srcOrd="1" destOrd="0" presId="urn:microsoft.com/office/officeart/2018/2/layout/IconLabelList"/>
    <dgm:cxn modelId="{6727C805-6811-4D17-8F0B-DD2A06876141}" type="presParOf" srcId="{EA609E9F-177B-49AE-9274-FDDB423E76A9}" destId="{CF0F5456-4904-405D-83C1-AB19650C0054}"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87DB4F-EFBD-4B8A-8D27-F2274199BEB2}">
      <dsp:nvSpPr>
        <dsp:cNvPr id="0" name=""/>
        <dsp:cNvSpPr/>
      </dsp:nvSpPr>
      <dsp:spPr>
        <a:xfrm>
          <a:off x="2298101" y="159489"/>
          <a:ext cx="624111" cy="624111"/>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D9DADF-FC32-495F-A9EC-B371091326B3}">
      <dsp:nvSpPr>
        <dsp:cNvPr id="0" name=""/>
        <dsp:cNvSpPr/>
      </dsp:nvSpPr>
      <dsp:spPr>
        <a:xfrm>
          <a:off x="1916699" y="1186341"/>
          <a:ext cx="1386914" cy="1657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pPr>
          <a:r>
            <a:rPr lang="cs-CZ" sz="1800" b="1" kern="1200" noProof="0" dirty="0"/>
            <a:t>Sarkopenie</a:t>
          </a:r>
        </a:p>
        <a:p>
          <a:pPr marL="0" lvl="0" indent="0" algn="ctr" defTabSz="800100">
            <a:lnSpc>
              <a:spcPct val="100000"/>
            </a:lnSpc>
            <a:spcBef>
              <a:spcPct val="0"/>
            </a:spcBef>
            <a:spcAft>
              <a:spcPct val="35000"/>
            </a:spcAft>
            <a:buNone/>
          </a:pPr>
          <a:r>
            <a:rPr lang="cs-CZ" sz="1800" kern="1200" noProof="0" dirty="0"/>
            <a:t>Definice</a:t>
          </a:r>
        </a:p>
        <a:p>
          <a:pPr marL="0" lvl="0" indent="0" algn="ctr" defTabSz="800100">
            <a:lnSpc>
              <a:spcPct val="100000"/>
            </a:lnSpc>
            <a:spcBef>
              <a:spcPct val="0"/>
            </a:spcBef>
            <a:spcAft>
              <a:spcPct val="35000"/>
            </a:spcAft>
            <a:buNone/>
          </a:pPr>
          <a:r>
            <a:rPr lang="cs-CZ" sz="1800" kern="1200" noProof="0" dirty="0"/>
            <a:t>Diagnostika</a:t>
          </a:r>
        </a:p>
        <a:p>
          <a:pPr marL="0" lvl="0" indent="0" algn="ctr" defTabSz="800100">
            <a:lnSpc>
              <a:spcPct val="100000"/>
            </a:lnSpc>
            <a:spcBef>
              <a:spcPct val="0"/>
            </a:spcBef>
            <a:spcAft>
              <a:spcPct val="35000"/>
            </a:spcAft>
            <a:buNone/>
          </a:pPr>
          <a:endParaRPr lang="cs-CZ" sz="1800" kern="1200" noProof="0" dirty="0"/>
        </a:p>
      </dsp:txBody>
      <dsp:txXfrm>
        <a:off x="1916699" y="1186341"/>
        <a:ext cx="1386914" cy="1657795"/>
      </dsp:txXfrm>
    </dsp:sp>
    <dsp:sp modelId="{9874DAD2-58CC-450A-8A6D-7F6BAE7D2FEB}">
      <dsp:nvSpPr>
        <dsp:cNvPr id="0" name=""/>
        <dsp:cNvSpPr/>
      </dsp:nvSpPr>
      <dsp:spPr>
        <a:xfrm>
          <a:off x="4065702" y="159489"/>
          <a:ext cx="624111" cy="624111"/>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45877E-5CF0-4627-AE52-CE03662F0641}">
      <dsp:nvSpPr>
        <dsp:cNvPr id="0" name=""/>
        <dsp:cNvSpPr/>
      </dsp:nvSpPr>
      <dsp:spPr>
        <a:xfrm>
          <a:off x="3546323" y="1186341"/>
          <a:ext cx="1662868" cy="1657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pPr>
          <a:r>
            <a:rPr lang="cs-CZ" sz="1800" b="1" kern="1200" noProof="0" dirty="0"/>
            <a:t>Silový trénink - doporučení </a:t>
          </a:r>
        </a:p>
        <a:p>
          <a:pPr marL="0" lvl="0" indent="0" algn="ctr" defTabSz="800100">
            <a:lnSpc>
              <a:spcPct val="100000"/>
            </a:lnSpc>
            <a:spcBef>
              <a:spcPct val="0"/>
            </a:spcBef>
            <a:spcAft>
              <a:spcPct val="35000"/>
            </a:spcAft>
            <a:buNone/>
          </a:pPr>
          <a:r>
            <a:rPr lang="cs-CZ" sz="1800" kern="1200" noProof="0" dirty="0"/>
            <a:t>Obecná pro zdravé Modifikovaná pro zdravotní limitace</a:t>
          </a:r>
        </a:p>
        <a:p>
          <a:pPr marL="0" lvl="0" indent="0" algn="ctr" defTabSz="800100">
            <a:lnSpc>
              <a:spcPct val="100000"/>
            </a:lnSpc>
            <a:spcBef>
              <a:spcPct val="0"/>
            </a:spcBef>
            <a:spcAft>
              <a:spcPct val="35000"/>
            </a:spcAft>
            <a:buNone/>
          </a:pPr>
          <a:endParaRPr lang="cs-CZ" sz="1800" kern="1200" noProof="0" dirty="0"/>
        </a:p>
        <a:p>
          <a:pPr marL="0" lvl="0" indent="0" algn="ctr" defTabSz="800100">
            <a:lnSpc>
              <a:spcPct val="100000"/>
            </a:lnSpc>
            <a:spcBef>
              <a:spcPct val="0"/>
            </a:spcBef>
            <a:spcAft>
              <a:spcPct val="35000"/>
            </a:spcAft>
            <a:buNone/>
          </a:pPr>
          <a:endParaRPr lang="cs-CZ" sz="1800" kern="1200" noProof="0" dirty="0"/>
        </a:p>
      </dsp:txBody>
      <dsp:txXfrm>
        <a:off x="3546323" y="1186341"/>
        <a:ext cx="1662868" cy="1657795"/>
      </dsp:txXfrm>
    </dsp:sp>
    <dsp:sp modelId="{F5AD63AF-3384-4117-AC6D-2E2A51ABCB1E}">
      <dsp:nvSpPr>
        <dsp:cNvPr id="0" name=""/>
        <dsp:cNvSpPr/>
      </dsp:nvSpPr>
      <dsp:spPr>
        <a:xfrm>
          <a:off x="5833303" y="159489"/>
          <a:ext cx="624111" cy="624111"/>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0F5456-4904-405D-83C1-AB19650C0054}">
      <dsp:nvSpPr>
        <dsp:cNvPr id="0" name=""/>
        <dsp:cNvSpPr/>
      </dsp:nvSpPr>
      <dsp:spPr>
        <a:xfrm>
          <a:off x="5451902" y="1186341"/>
          <a:ext cx="1386914" cy="1657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pPr>
          <a:r>
            <a:rPr lang="cs-CZ" sz="1800" b="1" kern="1200" noProof="0" dirty="0"/>
            <a:t>Typy silového tréninku</a:t>
          </a:r>
        </a:p>
      </dsp:txBody>
      <dsp:txXfrm>
        <a:off x="5451902" y="1186341"/>
        <a:ext cx="1386914" cy="165779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9FA77-99A2-4941-95E3-51D6932262DD}" type="datetimeFigureOut">
              <a:rPr lang="cs-CZ" smtClean="0"/>
              <a:t>08.10.2023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1BEAD8-C6D1-4F2E-9F6C-57E2D27FC44F}" type="slidenum">
              <a:rPr lang="cs-CZ" smtClean="0"/>
              <a:t>‹#›</a:t>
            </a:fld>
            <a:endParaRPr lang="cs-CZ"/>
          </a:p>
        </p:txBody>
      </p:sp>
    </p:spTree>
    <p:extLst>
      <p:ext uri="{BB962C8B-B14F-4D97-AF65-F5344CB8AC3E}">
        <p14:creationId xmlns:p14="http://schemas.microsoft.com/office/powerpoint/2010/main" val="798978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871ED3C3-1B4F-4075-ADBB-A1410174B793}" type="slidenum">
              <a:rPr lang="cs-CZ" noProof="0" smtClean="0"/>
              <a:t>41</a:t>
            </a:fld>
            <a:endParaRPr lang="cs-CZ" noProof="0"/>
          </a:p>
        </p:txBody>
      </p:sp>
    </p:spTree>
    <p:extLst>
      <p:ext uri="{BB962C8B-B14F-4D97-AF65-F5344CB8AC3E}">
        <p14:creationId xmlns:p14="http://schemas.microsoft.com/office/powerpoint/2010/main" val="1433807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871ED3C3-1B4F-4075-ADBB-A1410174B793}" type="slidenum">
              <a:rPr lang="cs-CZ" noProof="0" smtClean="0"/>
              <a:t>42</a:t>
            </a:fld>
            <a:endParaRPr lang="cs-CZ" noProof="0"/>
          </a:p>
        </p:txBody>
      </p:sp>
    </p:spTree>
    <p:extLst>
      <p:ext uri="{BB962C8B-B14F-4D97-AF65-F5344CB8AC3E}">
        <p14:creationId xmlns:p14="http://schemas.microsoft.com/office/powerpoint/2010/main" val="927870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cs-CZ"/>
              <a:t>Kliknutím lze upravit styl.</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7" name="Date Placeholder 6"/>
          <p:cNvSpPr>
            <a:spLocks noGrp="1"/>
          </p:cNvSpPr>
          <p:nvPr>
            <p:ph type="dt" sz="half" idx="10"/>
          </p:nvPr>
        </p:nvSpPr>
        <p:spPr/>
        <p:txBody>
          <a:bodyPr/>
          <a:lstStyle/>
          <a:p>
            <a:fld id="{FE9BB417-E4CF-4CA4-A4F2-9E9964E0FFD5}" type="datetimeFigureOut">
              <a:rPr lang="cs-CZ" smtClean="0"/>
              <a:t>08.10.2023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7E6D90B-EF6B-4EE1-A837-105325458617}" type="slidenum">
              <a:rPr lang="cs-CZ" smtClean="0"/>
              <a:t>‹#›</a:t>
            </a:fld>
            <a:endParaRPr lang="cs-CZ"/>
          </a:p>
        </p:txBody>
      </p:sp>
    </p:spTree>
    <p:extLst>
      <p:ext uri="{BB962C8B-B14F-4D97-AF65-F5344CB8AC3E}">
        <p14:creationId xmlns:p14="http://schemas.microsoft.com/office/powerpoint/2010/main" val="1098319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E9BB417-E4CF-4CA4-A4F2-9E9964E0FFD5}" type="datetimeFigureOut">
              <a:rPr lang="cs-CZ" smtClean="0"/>
              <a:t>08.10.2023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E6D90B-EF6B-4EE1-A837-105325458617}" type="slidenum">
              <a:rPr lang="cs-CZ" smtClean="0"/>
              <a:t>‹#›</a:t>
            </a:fld>
            <a:endParaRPr lang="cs-CZ"/>
          </a:p>
        </p:txBody>
      </p:sp>
    </p:spTree>
    <p:extLst>
      <p:ext uri="{BB962C8B-B14F-4D97-AF65-F5344CB8AC3E}">
        <p14:creationId xmlns:p14="http://schemas.microsoft.com/office/powerpoint/2010/main" val="3639667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E9BB417-E4CF-4CA4-A4F2-9E9964E0FFD5}" type="datetimeFigureOut">
              <a:rPr lang="cs-CZ" smtClean="0"/>
              <a:t>08.10.2023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E6D90B-EF6B-4EE1-A837-105325458617}" type="slidenum">
              <a:rPr lang="cs-CZ" smtClean="0"/>
              <a:t>‹#›</a:t>
            </a:fld>
            <a:endParaRPr lang="cs-CZ"/>
          </a:p>
        </p:txBody>
      </p:sp>
    </p:spTree>
    <p:extLst>
      <p:ext uri="{BB962C8B-B14F-4D97-AF65-F5344CB8AC3E}">
        <p14:creationId xmlns:p14="http://schemas.microsoft.com/office/powerpoint/2010/main" val="656026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Nadpis a obsah">
    <p:bg>
      <p:bgRef idx="1002">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812801" y="274638"/>
            <a:ext cx="10566400" cy="1143000"/>
          </a:xfrm>
        </p:spPr>
        <p:txBody>
          <a:bodyPr rtlCol="0"/>
          <a:lstStyle>
            <a:lvl1pPr>
              <a:defRPr>
                <a:solidFill>
                  <a:schemeClr val="tx2">
                    <a:lumMod val="50000"/>
                  </a:schemeClr>
                </a:solidFill>
                <a:effectLst/>
              </a:defRPr>
            </a:lvl1pPr>
          </a:lstStyle>
          <a:p>
            <a:pPr rtl="0"/>
            <a:r>
              <a:rPr lang="cs-CZ"/>
              <a:t>Kliknutím lze upravit styl.</a:t>
            </a:r>
            <a:endParaRPr lang="cs-CZ" dirty="0"/>
          </a:p>
        </p:txBody>
      </p:sp>
      <p:sp>
        <p:nvSpPr>
          <p:cNvPr id="8" name="Zástupný symbol pro obsah 7"/>
          <p:cNvSpPr>
            <a:spLocks noGrp="1"/>
          </p:cNvSpPr>
          <p:nvPr>
            <p:ph sz="quarter" idx="13" hasCustomPrompt="1"/>
          </p:nvPr>
        </p:nvSpPr>
        <p:spPr>
          <a:xfrm>
            <a:off x="812801" y="1600200"/>
            <a:ext cx="10566400" cy="4114800"/>
          </a:xfrm>
        </p:spPr>
        <p:txBody>
          <a:bodyPr rtlCol="0"/>
          <a:lstStyle>
            <a:lvl1pPr>
              <a:buClr>
                <a:schemeClr val="tx2">
                  <a:lumMod val="50000"/>
                </a:schemeClr>
              </a:buClr>
              <a:defRPr>
                <a:solidFill>
                  <a:schemeClr val="tx2">
                    <a:lumMod val="50000"/>
                  </a:schemeClr>
                </a:solidFill>
              </a:defRPr>
            </a:lvl1pPr>
            <a:lvl2pPr>
              <a:buClr>
                <a:schemeClr val="tx2">
                  <a:lumMod val="50000"/>
                </a:schemeClr>
              </a:buClr>
              <a:defRPr>
                <a:solidFill>
                  <a:schemeClr val="tx2">
                    <a:lumMod val="50000"/>
                  </a:schemeClr>
                </a:solidFill>
              </a:defRPr>
            </a:lvl2pPr>
            <a:lvl3pPr>
              <a:buClr>
                <a:schemeClr val="tx2">
                  <a:lumMod val="50000"/>
                </a:schemeClr>
              </a:buClr>
              <a:defRPr>
                <a:solidFill>
                  <a:schemeClr val="tx2">
                    <a:lumMod val="50000"/>
                  </a:schemeClr>
                </a:solidFill>
              </a:defRPr>
            </a:lvl3pPr>
            <a:lvl4pPr>
              <a:buClr>
                <a:schemeClr val="tx2">
                  <a:lumMod val="50000"/>
                </a:schemeClr>
              </a:buClr>
              <a:defRPr>
                <a:solidFill>
                  <a:schemeClr val="tx2">
                    <a:lumMod val="50000"/>
                  </a:schemeClr>
                </a:solidFill>
              </a:defRPr>
            </a:lvl4pPr>
            <a:lvl5pPr>
              <a:buClr>
                <a:schemeClr val="tx2">
                  <a:lumMod val="50000"/>
                </a:schemeClr>
              </a:buClr>
              <a:defRPr>
                <a:solidFill>
                  <a:schemeClr val="tx2">
                    <a:lumMod val="50000"/>
                  </a:schemeClr>
                </a:solidFill>
              </a:defRPr>
            </a:lvl5pPr>
            <a:lvl6pPr>
              <a:buClr>
                <a:schemeClr val="tx2">
                  <a:lumMod val="50000"/>
                </a:schemeClr>
              </a:buClr>
              <a:defRPr>
                <a:solidFill>
                  <a:schemeClr val="tx2">
                    <a:lumMod val="50000"/>
                  </a:schemeClr>
                </a:solidFill>
              </a:defRPr>
            </a:lvl6pPr>
            <a:lvl7pPr>
              <a:buClr>
                <a:schemeClr val="tx2">
                  <a:lumMod val="50000"/>
                </a:schemeClr>
              </a:buClr>
              <a:defRPr>
                <a:solidFill>
                  <a:schemeClr val="tx2">
                    <a:lumMod val="50000"/>
                  </a:schemeClr>
                </a:solidFill>
              </a:defRPr>
            </a:lvl7pPr>
            <a:lvl8pPr>
              <a:buClr>
                <a:schemeClr val="tx2">
                  <a:lumMod val="50000"/>
                </a:schemeClr>
              </a:buClr>
              <a:defRPr>
                <a:solidFill>
                  <a:schemeClr val="tx2">
                    <a:lumMod val="50000"/>
                  </a:schemeClr>
                </a:solidFill>
              </a:defRPr>
            </a:lvl8pPr>
            <a:lvl9pPr>
              <a:buClr>
                <a:schemeClr val="tx2">
                  <a:lumMod val="50000"/>
                </a:schemeClr>
              </a:buClr>
              <a:defRPr>
                <a:solidFill>
                  <a:schemeClr val="tx2">
                    <a:lumMod val="50000"/>
                  </a:schemeClr>
                </a:solidFill>
              </a:defRPr>
            </a:lvl9pPr>
          </a:lstStyle>
          <a:p>
            <a:pPr lvl="0" rtl="0"/>
            <a:r>
              <a:rPr lang="cs-CZ" dirty="0"/>
              <a:t>Kliknutím můžete upravit styly předlohy textu.</a:t>
            </a:r>
          </a:p>
          <a:p>
            <a:pPr lvl="1" rtl="0"/>
            <a:r>
              <a:rPr lang="cs-CZ" dirty="0"/>
              <a:t>Druhá úroveň</a:t>
            </a:r>
          </a:p>
          <a:p>
            <a:pPr lvl="2" rtl="0"/>
            <a:r>
              <a:rPr lang="cs-CZ" dirty="0"/>
              <a:t>Třetí úroveň</a:t>
            </a:r>
          </a:p>
          <a:p>
            <a:pPr lvl="3" rtl="0"/>
            <a:r>
              <a:rPr lang="cs-CZ" dirty="0"/>
              <a:t>Čtvrtá úroveň</a:t>
            </a:r>
          </a:p>
          <a:p>
            <a:pPr lvl="4" rtl="0"/>
            <a:r>
              <a:rPr lang="cs-CZ" dirty="0"/>
              <a:t>Pátá úroveň</a:t>
            </a:r>
          </a:p>
        </p:txBody>
      </p:sp>
      <p:sp>
        <p:nvSpPr>
          <p:cNvPr id="5" name="Zástupný symbol pro zápatí 4"/>
          <p:cNvSpPr>
            <a:spLocks noGrp="1"/>
          </p:cNvSpPr>
          <p:nvPr>
            <p:ph type="ftr" sz="quarter" idx="11"/>
          </p:nvPr>
        </p:nvSpPr>
        <p:spPr/>
        <p:txBody>
          <a:bodyPr rtlCol="0"/>
          <a:lstStyle/>
          <a:p>
            <a:pPr rtl="0"/>
            <a:r>
              <a:rPr lang="cs-CZ" dirty="0"/>
              <a:t>Přidejte zápatí.</a:t>
            </a:r>
          </a:p>
        </p:txBody>
      </p:sp>
      <p:sp>
        <p:nvSpPr>
          <p:cNvPr id="4" name="Zástupný symbol pro datum 3"/>
          <p:cNvSpPr>
            <a:spLocks noGrp="1"/>
          </p:cNvSpPr>
          <p:nvPr>
            <p:ph type="dt" sz="half" idx="10"/>
          </p:nvPr>
        </p:nvSpPr>
        <p:spPr/>
        <p:txBody>
          <a:bodyPr rtlCol="0"/>
          <a:lstStyle/>
          <a:p>
            <a:pPr rtl="0"/>
            <a:fld id="{38D08FEE-C96E-4108-ADF2-1B56988114B7}" type="datetime1">
              <a:rPr lang="cs-CZ" smtClean="0"/>
              <a:t>08.10.2023</a:t>
            </a:fld>
            <a:endParaRPr lang="cs-CZ" dirty="0"/>
          </a:p>
        </p:txBody>
      </p:sp>
      <p:sp>
        <p:nvSpPr>
          <p:cNvPr id="6" name="Zástupný symbol pro číslo snímku 5"/>
          <p:cNvSpPr>
            <a:spLocks noGrp="1"/>
          </p:cNvSpPr>
          <p:nvPr>
            <p:ph type="sldNum" sz="quarter" idx="12"/>
          </p:nvPr>
        </p:nvSpPr>
        <p:spPr/>
        <p:txBody>
          <a:bodyPr rtlCol="0"/>
          <a:lstStyle/>
          <a:p>
            <a:pPr rtl="0"/>
            <a:fld id="{401CF334-2D5C-4859-84A6-CA7E6E43FAEB}" type="slidenum">
              <a:rPr lang="cs-CZ" smtClean="0"/>
              <a:t>‹#›</a:t>
            </a:fld>
            <a:endParaRPr lang="cs-CZ" dirty="0"/>
          </a:p>
        </p:txBody>
      </p:sp>
    </p:spTree>
    <p:extLst>
      <p:ext uri="{BB962C8B-B14F-4D97-AF65-F5344CB8AC3E}">
        <p14:creationId xmlns:p14="http://schemas.microsoft.com/office/powerpoint/2010/main" val="15875910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19999" y="6228000"/>
            <a:ext cx="7920001"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1924" indent="-179946">
              <a:lnSpc>
                <a:spcPts val="3599"/>
              </a:lnSpc>
              <a:buClr>
                <a:schemeClr val="tx2"/>
              </a:buClr>
              <a:buSzPct val="100000"/>
              <a:buFont typeface="Arial" panose="020B0604020202020204" pitchFamily="34" charset="0"/>
              <a:buChar char="̶"/>
              <a:defRPr b="0"/>
            </a:lvl1pPr>
            <a:lvl2pPr marL="503849" indent="-179946">
              <a:lnSpc>
                <a:spcPct val="100000"/>
              </a:lnSpc>
              <a:buClr>
                <a:schemeClr val="tx2"/>
              </a:buClr>
              <a:buFont typeface="Arial" panose="020B0604020202020204" pitchFamily="34" charset="0"/>
              <a:buChar char="̶"/>
              <a:defRPr sz="1999"/>
            </a:lvl2pPr>
            <a:lvl3pPr marL="914126"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pic>
        <p:nvPicPr>
          <p:cNvPr id="9" name="Obrázek 8">
            <a:extLst>
              <a:ext uri="{FF2B5EF4-FFF2-40B4-BE49-F238E27FC236}">
                <a16:creationId xmlns:a16="http://schemas.microsoft.com/office/drawing/2014/main" id="{1CF3BE74-B142-E946-9D44-23045C911EB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8" y="6048000"/>
            <a:ext cx="1132477" cy="597600"/>
          </a:xfrm>
          <a:prstGeom prst="rect">
            <a:avLst/>
          </a:prstGeom>
        </p:spPr>
      </p:pic>
    </p:spTree>
    <p:extLst>
      <p:ext uri="{BB962C8B-B14F-4D97-AF65-F5344CB8AC3E}">
        <p14:creationId xmlns:p14="http://schemas.microsoft.com/office/powerpoint/2010/main" val="1979531932"/>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E9BB417-E4CF-4CA4-A4F2-9E9964E0FFD5}" type="datetimeFigureOut">
              <a:rPr lang="cs-CZ" smtClean="0"/>
              <a:t>08.10.2023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7E6D90B-EF6B-4EE1-A837-105325458617}" type="slidenum">
              <a:rPr lang="cs-CZ" smtClean="0"/>
              <a:t>‹#›</a:t>
            </a:fld>
            <a:endParaRPr lang="cs-CZ"/>
          </a:p>
        </p:txBody>
      </p:sp>
    </p:spTree>
    <p:extLst>
      <p:ext uri="{BB962C8B-B14F-4D97-AF65-F5344CB8AC3E}">
        <p14:creationId xmlns:p14="http://schemas.microsoft.com/office/powerpoint/2010/main" val="3811410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cs-CZ"/>
              <a:t>Kliknutím lze upravit styl.</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7" name="Date Placeholder 6"/>
          <p:cNvSpPr>
            <a:spLocks noGrp="1"/>
          </p:cNvSpPr>
          <p:nvPr>
            <p:ph type="dt" sz="half" idx="10"/>
          </p:nvPr>
        </p:nvSpPr>
        <p:spPr/>
        <p:txBody>
          <a:bodyPr/>
          <a:lstStyle/>
          <a:p>
            <a:fld id="{FE9BB417-E4CF-4CA4-A4F2-9E9964E0FFD5}" type="datetimeFigureOut">
              <a:rPr lang="cs-CZ" smtClean="0"/>
              <a:t>08.10.2023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7E6D90B-EF6B-4EE1-A837-105325458617}" type="slidenum">
              <a:rPr lang="cs-CZ" smtClean="0"/>
              <a:t>‹#›</a:t>
            </a:fld>
            <a:endParaRPr lang="cs-CZ"/>
          </a:p>
        </p:txBody>
      </p:sp>
    </p:spTree>
    <p:extLst>
      <p:ext uri="{BB962C8B-B14F-4D97-AF65-F5344CB8AC3E}">
        <p14:creationId xmlns:p14="http://schemas.microsoft.com/office/powerpoint/2010/main" val="512795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Date Placeholder 7"/>
          <p:cNvSpPr>
            <a:spLocks noGrp="1"/>
          </p:cNvSpPr>
          <p:nvPr>
            <p:ph type="dt" sz="half" idx="10"/>
          </p:nvPr>
        </p:nvSpPr>
        <p:spPr/>
        <p:txBody>
          <a:bodyPr/>
          <a:lstStyle/>
          <a:p>
            <a:fld id="{FE9BB417-E4CF-4CA4-A4F2-9E9964E0FFD5}" type="datetimeFigureOut">
              <a:rPr lang="cs-CZ" smtClean="0"/>
              <a:t>08.10.2023</a:t>
            </a:fld>
            <a:endParaRPr lang="cs-CZ"/>
          </a:p>
        </p:txBody>
      </p:sp>
      <p:sp>
        <p:nvSpPr>
          <p:cNvPr id="9" name="Footer Placeholder 8"/>
          <p:cNvSpPr>
            <a:spLocks noGrp="1"/>
          </p:cNvSpPr>
          <p:nvPr>
            <p:ph type="ftr" sz="quarter" idx="11"/>
          </p:nvPr>
        </p:nvSpPr>
        <p:spPr/>
        <p:txBody>
          <a:bodyPr/>
          <a:lstStyle/>
          <a:p>
            <a:endParaRPr lang="cs-CZ"/>
          </a:p>
        </p:txBody>
      </p:sp>
      <p:sp>
        <p:nvSpPr>
          <p:cNvPr id="10" name="Slide Number Placeholder 9"/>
          <p:cNvSpPr>
            <a:spLocks noGrp="1"/>
          </p:cNvSpPr>
          <p:nvPr>
            <p:ph type="sldNum" sz="quarter" idx="12"/>
          </p:nvPr>
        </p:nvSpPr>
        <p:spPr/>
        <p:txBody>
          <a:bodyPr/>
          <a:lstStyle/>
          <a:p>
            <a:fld id="{67E6D90B-EF6B-4EE1-A837-105325458617}" type="slidenum">
              <a:rPr lang="cs-CZ" smtClean="0"/>
              <a:t>‹#›</a:t>
            </a:fld>
            <a:endParaRPr lang="cs-CZ"/>
          </a:p>
        </p:txBody>
      </p:sp>
    </p:spTree>
    <p:extLst>
      <p:ext uri="{BB962C8B-B14F-4D97-AF65-F5344CB8AC3E}">
        <p14:creationId xmlns:p14="http://schemas.microsoft.com/office/powerpoint/2010/main" val="1615365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583436" y="3143250"/>
            <a:ext cx="4270248" cy="2596776"/>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7" name="Date Placeholder 6"/>
          <p:cNvSpPr>
            <a:spLocks noGrp="1"/>
          </p:cNvSpPr>
          <p:nvPr>
            <p:ph type="dt" sz="half" idx="10"/>
          </p:nvPr>
        </p:nvSpPr>
        <p:spPr/>
        <p:txBody>
          <a:bodyPr/>
          <a:lstStyle/>
          <a:p>
            <a:fld id="{FE9BB417-E4CF-4CA4-A4F2-9E9964E0FFD5}" type="datetimeFigureOut">
              <a:rPr lang="cs-CZ" smtClean="0"/>
              <a:t>08.10.2023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7E6D90B-EF6B-4EE1-A837-105325458617}" type="slidenum">
              <a:rPr lang="cs-CZ" smtClean="0"/>
              <a:t>‹#›</a:t>
            </a:fld>
            <a:endParaRPr lang="cs-CZ"/>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387345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FE9BB417-E4CF-4CA4-A4F2-9E9964E0FFD5}" type="datetimeFigureOut">
              <a:rPr lang="cs-CZ" smtClean="0"/>
              <a:t>08.10.2023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7E6D90B-EF6B-4EE1-A837-105325458617}" type="slidenum">
              <a:rPr lang="cs-CZ" smtClean="0"/>
              <a:t>‹#›</a:t>
            </a:fld>
            <a:endParaRPr lang="cs-CZ"/>
          </a:p>
        </p:txBody>
      </p:sp>
    </p:spTree>
    <p:extLst>
      <p:ext uri="{BB962C8B-B14F-4D97-AF65-F5344CB8AC3E}">
        <p14:creationId xmlns:p14="http://schemas.microsoft.com/office/powerpoint/2010/main" val="1052094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BB417-E4CF-4CA4-A4F2-9E9964E0FFD5}" type="datetimeFigureOut">
              <a:rPr lang="cs-CZ" smtClean="0"/>
              <a:t>08.10.2023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7E6D90B-EF6B-4EE1-A837-105325458617}" type="slidenum">
              <a:rPr lang="cs-CZ" smtClean="0"/>
              <a:t>‹#›</a:t>
            </a:fld>
            <a:endParaRPr lang="cs-CZ"/>
          </a:p>
        </p:txBody>
      </p:sp>
    </p:spTree>
    <p:extLst>
      <p:ext uri="{BB962C8B-B14F-4D97-AF65-F5344CB8AC3E}">
        <p14:creationId xmlns:p14="http://schemas.microsoft.com/office/powerpoint/2010/main" val="3177642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bg>
      <p:bgRef idx="1001">
        <a:schemeClr val="bg2"/>
      </p:bgRef>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cs-CZ"/>
              <a:t>Kliknutím lze upravit styl.</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9" name="Date Placeholder 8"/>
          <p:cNvSpPr>
            <a:spLocks noGrp="1"/>
          </p:cNvSpPr>
          <p:nvPr>
            <p:ph type="dt" sz="half" idx="10"/>
          </p:nvPr>
        </p:nvSpPr>
        <p:spPr/>
        <p:txBody>
          <a:bodyPr/>
          <a:lstStyle/>
          <a:p>
            <a:fld id="{FE9BB417-E4CF-4CA4-A4F2-9E9964E0FFD5}" type="datetimeFigureOut">
              <a:rPr lang="cs-CZ" smtClean="0"/>
              <a:t>08.10.2023</a:t>
            </a:fld>
            <a:endParaRPr lang="cs-CZ"/>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cs-CZ"/>
          </a:p>
        </p:txBody>
      </p:sp>
      <p:sp>
        <p:nvSpPr>
          <p:cNvPr id="11" name="Slide Number Placeholder 10"/>
          <p:cNvSpPr>
            <a:spLocks noGrp="1"/>
          </p:cNvSpPr>
          <p:nvPr>
            <p:ph type="sldNum" sz="quarter" idx="12"/>
          </p:nvPr>
        </p:nvSpPr>
        <p:spPr/>
        <p:txBody>
          <a:bodyPr/>
          <a:lstStyle/>
          <a:p>
            <a:fld id="{67E6D90B-EF6B-4EE1-A837-105325458617}" type="slidenum">
              <a:rPr lang="cs-CZ" smtClean="0"/>
              <a:t>‹#›</a:t>
            </a:fld>
            <a:endParaRPr lang="cs-CZ"/>
          </a:p>
        </p:txBody>
      </p:sp>
    </p:spTree>
    <p:extLst>
      <p:ext uri="{BB962C8B-B14F-4D97-AF65-F5344CB8AC3E}">
        <p14:creationId xmlns:p14="http://schemas.microsoft.com/office/powerpoint/2010/main" val="167570805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bg>
      <p:bgRef idx="1001">
        <a:schemeClr val="bg2"/>
      </p:bgRef>
    </p:bg>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6095999" y="0"/>
            <a:ext cx="6102097" cy="6858000"/>
          </a:xfrm>
          <a:solidFill>
            <a:schemeClr val="tx1">
              <a:lumMod val="8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FE9BB417-E4CF-4CA4-A4F2-9E9964E0FFD5}" type="datetimeFigureOut">
              <a:rPr lang="cs-CZ" smtClean="0"/>
              <a:t>08.10.2023</a:t>
            </a:fld>
            <a:endParaRPr lang="cs-CZ"/>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cs-CZ"/>
          </a:p>
        </p:txBody>
      </p:sp>
      <p:sp>
        <p:nvSpPr>
          <p:cNvPr id="10" name="Slide Number Placeholder 9"/>
          <p:cNvSpPr>
            <a:spLocks noGrp="1"/>
          </p:cNvSpPr>
          <p:nvPr>
            <p:ph type="sldNum" sz="quarter" idx="12"/>
          </p:nvPr>
        </p:nvSpPr>
        <p:spPr/>
        <p:txBody>
          <a:bodyPr/>
          <a:lstStyle/>
          <a:p>
            <a:fld id="{67E6D90B-EF6B-4EE1-A837-105325458617}" type="slidenum">
              <a:rPr lang="cs-CZ" smtClean="0"/>
              <a:t>‹#›</a:t>
            </a:fld>
            <a:endParaRPr lang="cs-CZ"/>
          </a:p>
        </p:txBody>
      </p:sp>
    </p:spTree>
    <p:extLst>
      <p:ext uri="{BB962C8B-B14F-4D97-AF65-F5344CB8AC3E}">
        <p14:creationId xmlns:p14="http://schemas.microsoft.com/office/powerpoint/2010/main" val="85454707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chemeClr val="bg2">
              <a:lumMod val="60000"/>
              <a:lumOff val="40000"/>
              <a:alpha val="15000"/>
            </a:schemeClr>
          </a:solidFill>
          <a:ln w="31750" cap="sq">
            <a:solidFill>
              <a:schemeClr val="tx1">
                <a:lumMod val="75000"/>
                <a:lumOff val="25000"/>
              </a:schemeClr>
            </a:solidFill>
            <a:miter lim="800000"/>
          </a:ln>
        </p:spPr>
        <p:txBody>
          <a:bodyPr vert="horz" lIns="182880" tIns="182880" rIns="182880" bIns="18288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E9BB417-E4CF-4CA4-A4F2-9E9964E0FFD5}" type="datetimeFigureOut">
              <a:rPr lang="cs-CZ" smtClean="0"/>
              <a:t>08.10.2023</a:t>
            </a:fld>
            <a:endParaRPr lang="cs-CZ"/>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cs-CZ"/>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67E6D90B-EF6B-4EE1-A837-105325458617}" type="slidenum">
              <a:rPr lang="cs-CZ" smtClean="0"/>
              <a:t>‹#›</a:t>
            </a:fld>
            <a:endParaRPr lang="cs-CZ"/>
          </a:p>
        </p:txBody>
      </p:sp>
    </p:spTree>
    <p:extLst>
      <p:ext uri="{BB962C8B-B14F-4D97-AF65-F5344CB8AC3E}">
        <p14:creationId xmlns:p14="http://schemas.microsoft.com/office/powerpoint/2010/main" val="91399134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https://www.youtube.com/embed/_OUdO2Y_Mm8"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https://www.youtube.com/embed/0Q6G41h-7C4?start=73&amp;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3B72FB-95B1-4AEB-923C-56C2E327FE5C}"/>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D27D37A6-7C0E-45E9-8D4A-A8BF2093AAE6}"/>
              </a:ext>
            </a:extLst>
          </p:cNvPr>
          <p:cNvSpPr>
            <a:spLocks noGrp="1"/>
          </p:cNvSpPr>
          <p:nvPr>
            <p:ph type="subTitle" idx="1"/>
          </p:nvPr>
        </p:nvSpPr>
        <p:spPr/>
        <p:txBody>
          <a:bodyPr/>
          <a:lstStyle/>
          <a:p>
            <a:endParaRPr lang="cs-CZ"/>
          </a:p>
        </p:txBody>
      </p:sp>
      <p:pic>
        <p:nvPicPr>
          <p:cNvPr id="4" name="Obrázek 3">
            <a:extLst>
              <a:ext uri="{FF2B5EF4-FFF2-40B4-BE49-F238E27FC236}">
                <a16:creationId xmlns:a16="http://schemas.microsoft.com/office/drawing/2014/main" id="{A0CC4361-6003-4D30-9E60-43994C45CF16}"/>
              </a:ext>
            </a:extLst>
          </p:cNvPr>
          <p:cNvPicPr>
            <a:picLocks noChangeAspect="1"/>
          </p:cNvPicPr>
          <p:nvPr/>
        </p:nvPicPr>
        <p:blipFill>
          <a:blip r:embed="rId2"/>
          <a:stretch>
            <a:fillRect/>
          </a:stretch>
        </p:blipFill>
        <p:spPr>
          <a:xfrm>
            <a:off x="0" y="-4512"/>
            <a:ext cx="12200021" cy="6862512"/>
          </a:xfrm>
          <a:prstGeom prst="rect">
            <a:avLst/>
          </a:prstGeom>
        </p:spPr>
      </p:pic>
    </p:spTree>
    <p:extLst>
      <p:ext uri="{BB962C8B-B14F-4D97-AF65-F5344CB8AC3E}">
        <p14:creationId xmlns:p14="http://schemas.microsoft.com/office/powerpoint/2010/main" val="584187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Involuční procesy</a:t>
            </a:r>
          </a:p>
        </p:txBody>
      </p:sp>
      <p:sp>
        <p:nvSpPr>
          <p:cNvPr id="3" name="Podnadpis 2"/>
          <p:cNvSpPr>
            <a:spLocks noGrp="1"/>
          </p:cNvSpPr>
          <p:nvPr>
            <p:ph type="subTitle" idx="1"/>
          </p:nvPr>
        </p:nvSpPr>
        <p:spPr/>
        <p:txBody>
          <a:bodyPr>
            <a:normAutofit lnSpcReduction="10000"/>
          </a:bodyPr>
          <a:lstStyle/>
          <a:p>
            <a:r>
              <a:rPr lang="cs-CZ" sz="3600" dirty="0" err="1"/>
              <a:t>np</a:t>
            </a:r>
            <a:r>
              <a:rPr lang="cs-CZ" sz="3600" dirty="0"/>
              <a:t>, </a:t>
            </a:r>
            <a:r>
              <a:rPr lang="cs-CZ" sz="3600" dirty="0" err="1"/>
              <a:t>nk</a:t>
            </a:r>
            <a:r>
              <a:rPr lang="cs-CZ" sz="3600" dirty="0"/>
              <a:t> 4333</a:t>
            </a:r>
          </a:p>
          <a:p>
            <a:r>
              <a:rPr lang="cs-CZ" sz="3600" dirty="0"/>
              <a:t>Pohybová aktivita seniorů</a:t>
            </a:r>
          </a:p>
        </p:txBody>
      </p:sp>
    </p:spTree>
    <p:extLst>
      <p:ext uri="{BB962C8B-B14F-4D97-AF65-F5344CB8AC3E}">
        <p14:creationId xmlns:p14="http://schemas.microsoft.com/office/powerpoint/2010/main" val="339897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Involuce</a:t>
            </a:r>
          </a:p>
        </p:txBody>
      </p:sp>
      <p:sp>
        <p:nvSpPr>
          <p:cNvPr id="3" name="Zástupný symbol pro obsah 2"/>
          <p:cNvSpPr>
            <a:spLocks noGrp="1"/>
          </p:cNvSpPr>
          <p:nvPr>
            <p:ph idx="1"/>
          </p:nvPr>
        </p:nvSpPr>
        <p:spPr/>
        <p:txBody>
          <a:bodyPr>
            <a:normAutofit fontScale="85000" lnSpcReduction="20000"/>
          </a:bodyPr>
          <a:lstStyle/>
          <a:p>
            <a:r>
              <a:rPr lang="cs-CZ" sz="3200" dirty="0">
                <a:solidFill>
                  <a:schemeClr val="tx1"/>
                </a:solidFill>
              </a:rPr>
              <a:t>Stárnutí</a:t>
            </a:r>
          </a:p>
          <a:p>
            <a:r>
              <a:rPr lang="cs-CZ" sz="3200" dirty="0">
                <a:solidFill>
                  <a:schemeClr val="tx1"/>
                </a:solidFill>
              </a:rPr>
              <a:t>přirozená degenerace a atrofie orgánů</a:t>
            </a:r>
          </a:p>
          <a:p>
            <a:r>
              <a:rPr lang="cs-CZ" sz="3200" dirty="0">
                <a:solidFill>
                  <a:schemeClr val="tx1"/>
                </a:solidFill>
              </a:rPr>
              <a:t>probíhá během života každého jedince</a:t>
            </a:r>
          </a:p>
          <a:p>
            <a:r>
              <a:rPr lang="cs-CZ" sz="3200" dirty="0">
                <a:solidFill>
                  <a:schemeClr val="tx1"/>
                </a:solidFill>
              </a:rPr>
              <a:t>individuální, různou rychlostí, dynamikou a variabilitou</a:t>
            </a:r>
          </a:p>
          <a:p>
            <a:r>
              <a:rPr lang="cs-CZ" sz="3200" dirty="0">
                <a:solidFill>
                  <a:schemeClr val="tx1"/>
                </a:solidFill>
              </a:rPr>
              <a:t>souhrn změn ve struktuře a funkci organismu, v oblasti somatické, psychické, emoční a sociální. </a:t>
            </a:r>
          </a:p>
          <a:p>
            <a:endParaRPr lang="cs-CZ" dirty="0"/>
          </a:p>
        </p:txBody>
      </p:sp>
    </p:spTree>
    <p:extLst>
      <p:ext uri="{BB962C8B-B14F-4D97-AF65-F5344CB8AC3E}">
        <p14:creationId xmlns:p14="http://schemas.microsoft.com/office/powerpoint/2010/main" val="4027342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372428"/>
            <a:ext cx="9875520" cy="1356360"/>
          </a:xfrm>
        </p:spPr>
        <p:txBody>
          <a:bodyPr/>
          <a:lstStyle/>
          <a:p>
            <a:pPr algn="ctr"/>
            <a:r>
              <a:rPr lang="cs-CZ" dirty="0"/>
              <a:t>Fyziologické změny ve stáří</a:t>
            </a:r>
          </a:p>
        </p:txBody>
      </p:sp>
      <p:sp>
        <p:nvSpPr>
          <p:cNvPr id="3" name="Zástupný symbol pro obsah 2"/>
          <p:cNvSpPr>
            <a:spLocks noGrp="1"/>
          </p:cNvSpPr>
          <p:nvPr>
            <p:ph idx="1"/>
          </p:nvPr>
        </p:nvSpPr>
        <p:spPr>
          <a:xfrm>
            <a:off x="1143000" y="1728787"/>
            <a:ext cx="9872871" cy="4757737"/>
          </a:xfrm>
        </p:spPr>
        <p:txBody>
          <a:bodyPr/>
          <a:lstStyle/>
          <a:p>
            <a:r>
              <a:rPr lang="cs-CZ" sz="3200" b="1" dirty="0">
                <a:solidFill>
                  <a:schemeClr val="tx1"/>
                </a:solidFill>
              </a:rPr>
              <a:t>Projeví se u jednotlivých systémů:</a:t>
            </a:r>
          </a:p>
          <a:p>
            <a:pPr marL="502920" indent="-457200">
              <a:buAutoNum type="alphaLcParenR"/>
            </a:pPr>
            <a:r>
              <a:rPr lang="cs-CZ" sz="2800" dirty="0">
                <a:solidFill>
                  <a:schemeClr val="tx1"/>
                </a:solidFill>
              </a:rPr>
              <a:t>Pohybový systém </a:t>
            </a:r>
          </a:p>
          <a:p>
            <a:pPr marL="502920" indent="-457200">
              <a:buAutoNum type="alphaLcParenR"/>
            </a:pPr>
            <a:r>
              <a:rPr lang="cs-CZ" sz="2800" dirty="0">
                <a:solidFill>
                  <a:schemeClr val="tx1"/>
                </a:solidFill>
              </a:rPr>
              <a:t>Kardiopulmonální systém</a:t>
            </a:r>
          </a:p>
          <a:p>
            <a:pPr marL="502920" indent="-457200">
              <a:buAutoNum type="alphaLcParenR"/>
            </a:pPr>
            <a:r>
              <a:rPr lang="cs-CZ" sz="2800" dirty="0">
                <a:solidFill>
                  <a:schemeClr val="tx1"/>
                </a:solidFill>
              </a:rPr>
              <a:t>Trávicí systém </a:t>
            </a:r>
          </a:p>
          <a:p>
            <a:pPr marL="502920" indent="-457200">
              <a:buAutoNum type="alphaLcParenR"/>
            </a:pPr>
            <a:r>
              <a:rPr lang="cs-CZ" sz="2800" dirty="0">
                <a:solidFill>
                  <a:schemeClr val="tx1"/>
                </a:solidFill>
              </a:rPr>
              <a:t>Pohlavní orgány a vylučovací systém</a:t>
            </a:r>
          </a:p>
          <a:p>
            <a:pPr marL="502920" indent="-457200">
              <a:buAutoNum type="alphaLcParenR"/>
            </a:pPr>
            <a:r>
              <a:rPr lang="cs-CZ" sz="2800" dirty="0">
                <a:solidFill>
                  <a:schemeClr val="tx1"/>
                </a:solidFill>
              </a:rPr>
              <a:t>Kožní systém </a:t>
            </a:r>
          </a:p>
          <a:p>
            <a:pPr marL="502920" indent="-457200">
              <a:buAutoNum type="alphaLcParenR"/>
            </a:pPr>
            <a:r>
              <a:rPr lang="cs-CZ" sz="2800" dirty="0">
                <a:solidFill>
                  <a:schemeClr val="tx1"/>
                </a:solidFill>
              </a:rPr>
              <a:t>Nervový systém </a:t>
            </a:r>
          </a:p>
          <a:p>
            <a:pPr marL="502920" indent="-457200">
              <a:buAutoNum type="alphaLcParenR"/>
            </a:pPr>
            <a:r>
              <a:rPr lang="cs-CZ" sz="2800" dirty="0">
                <a:solidFill>
                  <a:schemeClr val="tx1"/>
                </a:solidFill>
              </a:rPr>
              <a:t>Smyslové orgány</a:t>
            </a:r>
          </a:p>
          <a:p>
            <a:endParaRPr lang="cs-CZ" dirty="0"/>
          </a:p>
        </p:txBody>
      </p:sp>
    </p:spTree>
    <p:extLst>
      <p:ext uri="{BB962C8B-B14F-4D97-AF65-F5344CB8AC3E}">
        <p14:creationId xmlns:p14="http://schemas.microsoft.com/office/powerpoint/2010/main" val="4128801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dirty="0"/>
              <a:t>Fyziologické změny</a:t>
            </a:r>
            <a:br>
              <a:rPr lang="cs-CZ" dirty="0"/>
            </a:br>
            <a:r>
              <a:rPr lang="cs-CZ" dirty="0"/>
              <a:t>Pohybový systém </a:t>
            </a:r>
            <a:br>
              <a:rPr lang="cs-CZ" dirty="0"/>
            </a:br>
            <a:endParaRPr lang="cs-CZ" dirty="0"/>
          </a:p>
        </p:txBody>
      </p:sp>
      <p:sp>
        <p:nvSpPr>
          <p:cNvPr id="3" name="Zástupný symbol pro obsah 2"/>
          <p:cNvSpPr>
            <a:spLocks noGrp="1"/>
          </p:cNvSpPr>
          <p:nvPr>
            <p:ph idx="1"/>
          </p:nvPr>
        </p:nvSpPr>
        <p:spPr>
          <a:xfrm>
            <a:off x="485776" y="1700212"/>
            <a:ext cx="11249024" cy="4586287"/>
          </a:xfrm>
        </p:spPr>
        <p:txBody>
          <a:bodyPr>
            <a:normAutofit/>
          </a:bodyPr>
          <a:lstStyle/>
          <a:p>
            <a:endParaRPr lang="cs-CZ" dirty="0"/>
          </a:p>
          <a:p>
            <a:pPr marL="0" indent="0">
              <a:buNone/>
            </a:pPr>
            <a:r>
              <a:rPr lang="cs-CZ" sz="4000" dirty="0">
                <a:solidFill>
                  <a:schemeClr val="tx1"/>
                </a:solidFill>
              </a:rPr>
              <a:t>	tělesná výška  - </a:t>
            </a:r>
            <a:r>
              <a:rPr lang="cs-CZ" sz="3200" dirty="0">
                <a:solidFill>
                  <a:schemeClr val="tx1"/>
                </a:solidFill>
              </a:rPr>
              <a:t>v oblasti trupu, bez změny v délce 	končetin (snižování výšky meziobratlových disků)</a:t>
            </a:r>
          </a:p>
          <a:p>
            <a:endParaRPr lang="cs-CZ" dirty="0">
              <a:solidFill>
                <a:schemeClr val="tx1"/>
              </a:solidFill>
            </a:endParaRPr>
          </a:p>
          <a:p>
            <a:pPr marL="0" indent="0">
              <a:buNone/>
            </a:pPr>
            <a:r>
              <a:rPr lang="cs-CZ" sz="4000" dirty="0">
                <a:solidFill>
                  <a:schemeClr val="tx1"/>
                </a:solidFill>
              </a:rPr>
              <a:t>	tělesná  hmotnost </a:t>
            </a:r>
            <a:r>
              <a:rPr lang="cs-CZ" sz="3200" dirty="0">
                <a:solidFill>
                  <a:schemeClr val="tx1"/>
                </a:solidFill>
              </a:rPr>
              <a:t>- obvykle stoupá do 7. až 8. decennia,</a:t>
            </a:r>
          </a:p>
          <a:p>
            <a:pPr marL="45720" indent="0">
              <a:buNone/>
            </a:pPr>
            <a:r>
              <a:rPr lang="cs-CZ" sz="3200" dirty="0">
                <a:solidFill>
                  <a:schemeClr val="tx1"/>
                </a:solidFill>
              </a:rPr>
              <a:t>	přibývá tuk a vazivo, ubývá aktivní tělesné hmoty</a:t>
            </a:r>
          </a:p>
          <a:p>
            <a:pPr marL="45720" indent="0">
              <a:buNone/>
            </a:pPr>
            <a:endParaRPr lang="cs-CZ" sz="3200" dirty="0">
              <a:solidFill>
                <a:schemeClr val="tx1"/>
              </a:solidFill>
            </a:endParaRPr>
          </a:p>
          <a:p>
            <a:pPr marL="0" indent="0">
              <a:buNone/>
            </a:pPr>
            <a:r>
              <a:rPr lang="cs-CZ" sz="3200" dirty="0">
                <a:solidFill>
                  <a:schemeClr val="tx1"/>
                </a:solidFill>
              </a:rPr>
              <a:t>	značný je i úbytek tělesné vody</a:t>
            </a:r>
          </a:p>
        </p:txBody>
      </p:sp>
      <p:sp>
        <p:nvSpPr>
          <p:cNvPr id="4" name="Šipka dolů 3"/>
          <p:cNvSpPr/>
          <p:nvPr/>
        </p:nvSpPr>
        <p:spPr>
          <a:xfrm>
            <a:off x="621506" y="2153412"/>
            <a:ext cx="271463" cy="560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Šipka nahoru 5"/>
          <p:cNvSpPr/>
          <p:nvPr/>
        </p:nvSpPr>
        <p:spPr>
          <a:xfrm>
            <a:off x="621507" y="3800474"/>
            <a:ext cx="271463" cy="5191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a:extLst>
              <a:ext uri="{FF2B5EF4-FFF2-40B4-BE49-F238E27FC236}">
                <a16:creationId xmlns:a16="http://schemas.microsoft.com/office/drawing/2014/main" id="{FD6F6BD6-89C2-4C57-A1C9-BA0DC82D8BEE}"/>
              </a:ext>
            </a:extLst>
          </p:cNvPr>
          <p:cNvPicPr>
            <a:picLocks noChangeAspect="1"/>
          </p:cNvPicPr>
          <p:nvPr/>
        </p:nvPicPr>
        <p:blipFill>
          <a:blip r:embed="rId2"/>
          <a:stretch>
            <a:fillRect/>
          </a:stretch>
        </p:blipFill>
        <p:spPr>
          <a:xfrm>
            <a:off x="588143" y="5663592"/>
            <a:ext cx="304826" cy="579170"/>
          </a:xfrm>
          <a:prstGeom prst="rect">
            <a:avLst/>
          </a:prstGeom>
        </p:spPr>
      </p:pic>
    </p:spTree>
    <p:extLst>
      <p:ext uri="{BB962C8B-B14F-4D97-AF65-F5344CB8AC3E}">
        <p14:creationId xmlns:p14="http://schemas.microsoft.com/office/powerpoint/2010/main" val="2723174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Fyziologické změny</a:t>
            </a:r>
            <a:br>
              <a:rPr lang="cs-CZ" dirty="0"/>
            </a:br>
            <a:r>
              <a:rPr lang="cs-CZ" dirty="0"/>
              <a:t>Pohybový systém</a:t>
            </a:r>
          </a:p>
        </p:txBody>
      </p:sp>
      <p:pic>
        <p:nvPicPr>
          <p:cNvPr id="4" name="Zástupný symbol pro obsah 3"/>
          <p:cNvPicPr>
            <a:picLocks noGrp="1" noChangeAspect="1"/>
          </p:cNvPicPr>
          <p:nvPr>
            <p:ph idx="1"/>
          </p:nvPr>
        </p:nvPicPr>
        <p:blipFill rotWithShape="1">
          <a:blip r:embed="rId2"/>
          <a:srcRect l="10372" t="20930" r="31379" b="27442"/>
          <a:stretch/>
        </p:blipFill>
        <p:spPr>
          <a:xfrm>
            <a:off x="1143000" y="1965960"/>
            <a:ext cx="9001125" cy="4485408"/>
          </a:xfrm>
          <a:prstGeom prst="rect">
            <a:avLst/>
          </a:prstGeom>
        </p:spPr>
      </p:pic>
    </p:spTree>
    <p:extLst>
      <p:ext uri="{BB962C8B-B14F-4D97-AF65-F5344CB8AC3E}">
        <p14:creationId xmlns:p14="http://schemas.microsoft.com/office/powerpoint/2010/main" val="1844545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Fyziologické změny </a:t>
            </a:r>
            <a:br>
              <a:rPr lang="cs-CZ" dirty="0"/>
            </a:br>
            <a:r>
              <a:rPr lang="cs-CZ" b="1" dirty="0"/>
              <a:t>změny</a:t>
            </a:r>
            <a:r>
              <a:rPr lang="cs-CZ" dirty="0"/>
              <a:t> </a:t>
            </a:r>
            <a:r>
              <a:rPr lang="cs-CZ" b="1" dirty="0"/>
              <a:t>držení těla</a:t>
            </a:r>
            <a:endParaRPr lang="cs-CZ" dirty="0"/>
          </a:p>
        </p:txBody>
      </p:sp>
      <p:sp>
        <p:nvSpPr>
          <p:cNvPr id="3" name="Zástupný symbol pro obsah 2"/>
          <p:cNvSpPr>
            <a:spLocks noGrp="1"/>
          </p:cNvSpPr>
          <p:nvPr>
            <p:ph idx="1"/>
          </p:nvPr>
        </p:nvSpPr>
        <p:spPr>
          <a:xfrm>
            <a:off x="1523999" y="2638044"/>
            <a:ext cx="8860971" cy="3101983"/>
          </a:xfrm>
        </p:spPr>
        <p:txBody>
          <a:bodyPr>
            <a:normAutofit fontScale="92500"/>
          </a:bodyPr>
          <a:lstStyle/>
          <a:p>
            <a:endParaRPr lang="cs-CZ" sz="3200" dirty="0">
              <a:solidFill>
                <a:schemeClr val="tx1"/>
              </a:solidFill>
            </a:endParaRPr>
          </a:p>
          <a:p>
            <a:r>
              <a:rPr lang="cs-CZ" sz="3200" dirty="0">
                <a:solidFill>
                  <a:schemeClr val="tx1"/>
                </a:solidFill>
              </a:rPr>
              <a:t>změna držení těla spojená s funkčně decentrovaným postavením v kloubech a s omezením kloubní mobility.</a:t>
            </a:r>
          </a:p>
          <a:p>
            <a:endParaRPr lang="cs-CZ" sz="3200" dirty="0">
              <a:solidFill>
                <a:schemeClr val="tx1"/>
              </a:solidFill>
            </a:endParaRPr>
          </a:p>
          <a:p>
            <a:r>
              <a:rPr lang="cs-CZ" sz="3200" dirty="0">
                <a:solidFill>
                  <a:schemeClr val="tx1"/>
                </a:solidFill>
              </a:rPr>
              <a:t>svalové dysbalance</a:t>
            </a:r>
          </a:p>
          <a:p>
            <a:endParaRPr lang="cs-CZ" dirty="0"/>
          </a:p>
        </p:txBody>
      </p:sp>
    </p:spTree>
    <p:extLst>
      <p:ext uri="{BB962C8B-B14F-4D97-AF65-F5344CB8AC3E}">
        <p14:creationId xmlns:p14="http://schemas.microsoft.com/office/powerpoint/2010/main" val="1156665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Změny chůze</a:t>
            </a:r>
            <a:endParaRPr lang="cs-CZ" dirty="0"/>
          </a:p>
        </p:txBody>
      </p:sp>
      <p:sp>
        <p:nvSpPr>
          <p:cNvPr id="3" name="Zástupný symbol pro obsah 2"/>
          <p:cNvSpPr>
            <a:spLocks noGrp="1"/>
          </p:cNvSpPr>
          <p:nvPr>
            <p:ph idx="1"/>
          </p:nvPr>
        </p:nvSpPr>
        <p:spPr>
          <a:xfrm>
            <a:off x="471488" y="2057400"/>
            <a:ext cx="11387137" cy="4038600"/>
          </a:xfrm>
        </p:spPr>
        <p:txBody>
          <a:bodyPr>
            <a:normAutofit/>
          </a:bodyPr>
          <a:lstStyle/>
          <a:p>
            <a:endParaRPr lang="cs-CZ" sz="2800" dirty="0">
              <a:solidFill>
                <a:schemeClr val="tx1"/>
              </a:solidFill>
            </a:endParaRPr>
          </a:p>
          <a:p>
            <a:r>
              <a:rPr lang="cs-CZ" sz="2800" dirty="0">
                <a:solidFill>
                  <a:schemeClr val="tx1"/>
                </a:solidFill>
              </a:rPr>
              <a:t>Obecně se projevují zkrácením a zpomalením kroku</a:t>
            </a:r>
          </a:p>
          <a:p>
            <a:pPr lvl="1"/>
            <a:r>
              <a:rPr lang="cs-CZ" sz="2800" dirty="0">
                <a:solidFill>
                  <a:schemeClr val="tx1"/>
                </a:solidFill>
              </a:rPr>
              <a:t>stárnutí meziobratlových plotének s </a:t>
            </a:r>
            <a:r>
              <a:rPr lang="cs-CZ" sz="2800" dirty="0" err="1">
                <a:solidFill>
                  <a:schemeClr val="tx1"/>
                </a:solidFill>
              </a:rPr>
              <a:t>dehydrací</a:t>
            </a:r>
            <a:r>
              <a:rPr lang="cs-CZ" sz="2800" dirty="0">
                <a:solidFill>
                  <a:schemeClr val="tx1"/>
                </a:solidFill>
              </a:rPr>
              <a:t> jejich jádra a ztuhnutí vaziva</a:t>
            </a:r>
          </a:p>
          <a:p>
            <a:pPr lvl="1"/>
            <a:r>
              <a:rPr lang="cs-CZ" sz="2800" dirty="0">
                <a:solidFill>
                  <a:schemeClr val="tx1"/>
                </a:solidFill>
              </a:rPr>
              <a:t>úbytek svalové hmoty nazývaný sarkopenie</a:t>
            </a:r>
          </a:p>
          <a:p>
            <a:pPr lvl="1"/>
            <a:endParaRPr lang="cs-CZ" sz="2800" dirty="0">
              <a:solidFill>
                <a:schemeClr val="tx1"/>
              </a:solidFill>
            </a:endParaRPr>
          </a:p>
          <a:p>
            <a:r>
              <a:rPr lang="cs-CZ" sz="2800" dirty="0">
                <a:solidFill>
                  <a:schemeClr val="tx1"/>
                </a:solidFill>
              </a:rPr>
              <a:t>Stereotyp chůze seniora se podobá chůzi mladšího člověka po kluzkém povrchu a je obvyklou reakcí na pocit nejistoty a ohrožení pádem.</a:t>
            </a:r>
          </a:p>
        </p:txBody>
      </p:sp>
    </p:spTree>
    <p:extLst>
      <p:ext uri="{BB962C8B-B14F-4D97-AF65-F5344CB8AC3E}">
        <p14:creationId xmlns:p14="http://schemas.microsoft.com/office/powerpoint/2010/main" val="383604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dirty="0"/>
              <a:t>Co je sarkopenie</a:t>
            </a:r>
            <a:r>
              <a:rPr lang="en-US" dirty="0"/>
              <a:t>?</a:t>
            </a:r>
            <a:br>
              <a:rPr lang="en-US" dirty="0"/>
            </a:br>
            <a:endParaRPr lang="cs-CZ" dirty="0"/>
          </a:p>
        </p:txBody>
      </p:sp>
      <p:sp>
        <p:nvSpPr>
          <p:cNvPr id="3" name="Zástupný symbol pro obsah 2"/>
          <p:cNvSpPr>
            <a:spLocks noGrp="1"/>
          </p:cNvSpPr>
          <p:nvPr>
            <p:ph idx="1"/>
          </p:nvPr>
        </p:nvSpPr>
        <p:spPr>
          <a:xfrm>
            <a:off x="719293" y="2342485"/>
            <a:ext cx="10493833" cy="3997828"/>
          </a:xfrm>
        </p:spPr>
        <p:txBody>
          <a:bodyPr>
            <a:normAutofit fontScale="92500" lnSpcReduction="20000"/>
          </a:bodyPr>
          <a:lstStyle/>
          <a:p>
            <a:pPr algn="just"/>
            <a:r>
              <a:rPr lang="cs-CZ" sz="3200" dirty="0"/>
              <a:t>Onemocnění kosterních svalů spojené se zvýšeným rizikem zdravotních komplikací – pádů, zlomenin, fyzické disability a úmrtí. </a:t>
            </a:r>
          </a:p>
          <a:p>
            <a:pPr algn="just"/>
            <a:endParaRPr lang="cs-CZ" sz="3200" dirty="0"/>
          </a:p>
          <a:p>
            <a:pPr algn="just"/>
            <a:r>
              <a:rPr lang="cs-CZ" sz="3200" dirty="0"/>
              <a:t>Syndrom charakteristický celkovou </a:t>
            </a:r>
            <a:r>
              <a:rPr lang="cs-CZ" sz="3200" b="1" dirty="0"/>
              <a:t>ztrátou kosterního svalstva, svalové síly a funkce</a:t>
            </a:r>
          </a:p>
          <a:p>
            <a:pPr algn="just"/>
            <a:endParaRPr lang="cs-CZ" sz="3200" dirty="0"/>
          </a:p>
          <a:p>
            <a:pPr algn="just"/>
            <a:r>
              <a:rPr lang="cs-CZ" sz="3200" dirty="0"/>
              <a:t>Parametry (ukazatele) sarkopenie – svalová hmota, svalová síla, svalový výkon (můžeme měřit, hodnotit)</a:t>
            </a:r>
          </a:p>
          <a:p>
            <a:pPr algn="just"/>
            <a:endParaRPr lang="cs-CZ" dirty="0"/>
          </a:p>
          <a:p>
            <a:pPr marL="0" indent="0">
              <a:buNone/>
            </a:pPr>
            <a:endParaRPr lang="cs-CZ" dirty="0"/>
          </a:p>
        </p:txBody>
      </p:sp>
    </p:spTree>
    <p:extLst>
      <p:ext uri="{BB962C8B-B14F-4D97-AF65-F5344CB8AC3E}">
        <p14:creationId xmlns:p14="http://schemas.microsoft.com/office/powerpoint/2010/main" val="384865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69439" y="550370"/>
            <a:ext cx="6608801" cy="461665"/>
          </a:xfrm>
          <a:prstGeom prst="rect">
            <a:avLst/>
          </a:prstGeom>
        </p:spPr>
        <p:txBody>
          <a:bodyPr wrap="square">
            <a:spAutoFit/>
          </a:bodyPr>
          <a:lstStyle/>
          <a:p>
            <a:r>
              <a:rPr lang="cs-CZ" sz="2400" b="1" dirty="0">
                <a:latin typeface="Roboto"/>
              </a:rPr>
              <a:t>Doporučený postup pro zjištění sarkopenie</a:t>
            </a:r>
            <a:endParaRPr lang="cs-CZ" b="0" i="0" dirty="0">
              <a:effectLst/>
              <a:latin typeface="Roboto"/>
            </a:endParaRPr>
          </a:p>
        </p:txBody>
      </p:sp>
      <p:sp>
        <p:nvSpPr>
          <p:cNvPr id="5" name="Obdélník 4"/>
          <p:cNvSpPr/>
          <p:nvPr/>
        </p:nvSpPr>
        <p:spPr>
          <a:xfrm>
            <a:off x="314655" y="1488661"/>
            <a:ext cx="5386058" cy="3477875"/>
          </a:xfrm>
          <a:prstGeom prst="rect">
            <a:avLst/>
          </a:prstGeom>
        </p:spPr>
        <p:txBody>
          <a:bodyPr wrap="square">
            <a:spAutoFit/>
          </a:bodyPr>
          <a:lstStyle/>
          <a:p>
            <a:pPr algn="just"/>
            <a:r>
              <a:rPr lang="cs-CZ" sz="2200" dirty="0">
                <a:latin typeface="PT Serif"/>
              </a:rPr>
              <a:t>Pokud identifikujeme pacienta s podezřením na sarkopenii, </a:t>
            </a:r>
            <a:r>
              <a:rPr lang="cs-CZ" sz="2200" b="1" dirty="0">
                <a:latin typeface="PT Serif"/>
              </a:rPr>
              <a:t>následuje zhodnocení svalové síly</a:t>
            </a:r>
            <a:r>
              <a:rPr lang="cs-CZ" sz="2200" dirty="0">
                <a:latin typeface="PT Serif"/>
              </a:rPr>
              <a:t>, měřením svalové síly stisku ruky ručním dynamometrem a síly dolních končetin pomocí testu postavení ze židle. </a:t>
            </a:r>
          </a:p>
          <a:p>
            <a:pPr algn="just"/>
            <a:endParaRPr lang="cs-CZ" sz="2200" dirty="0">
              <a:latin typeface="PT Serif"/>
            </a:endParaRPr>
          </a:p>
          <a:p>
            <a:r>
              <a:rPr lang="cs-CZ" sz="2200" dirty="0">
                <a:latin typeface="PT Serif"/>
              </a:rPr>
              <a:t>Pokud je svalová síla snížena, je u pacienta s vysokou pravděpodobností sarkopenie přítomna. </a:t>
            </a:r>
            <a:endParaRPr lang="cs-CZ" sz="2200" dirty="0"/>
          </a:p>
        </p:txBody>
      </p:sp>
      <p:sp>
        <p:nvSpPr>
          <p:cNvPr id="6" name="Obdélník 5"/>
          <p:cNvSpPr/>
          <p:nvPr/>
        </p:nvSpPr>
        <p:spPr>
          <a:xfrm>
            <a:off x="314655" y="5737035"/>
            <a:ext cx="10701008" cy="461665"/>
          </a:xfrm>
          <a:prstGeom prst="rect">
            <a:avLst/>
          </a:prstGeom>
        </p:spPr>
        <p:txBody>
          <a:bodyPr wrap="square">
            <a:spAutoFit/>
          </a:bodyPr>
          <a:lstStyle/>
          <a:p>
            <a:pPr algn="just"/>
            <a:r>
              <a:rPr lang="cs-CZ" sz="2400" dirty="0">
                <a:latin typeface="PT Serif"/>
              </a:rPr>
              <a:t>Diagnózu potvrdíme vyšetřením množství svalové hmoty pomocí DXA. </a:t>
            </a:r>
          </a:p>
        </p:txBody>
      </p:sp>
      <p:pic>
        <p:nvPicPr>
          <p:cNvPr id="11" name="Obrázek 10"/>
          <p:cNvPicPr>
            <a:picLocks noChangeAspect="1"/>
          </p:cNvPicPr>
          <p:nvPr/>
        </p:nvPicPr>
        <p:blipFill>
          <a:blip r:embed="rId2"/>
          <a:stretch>
            <a:fillRect/>
          </a:stretch>
        </p:blipFill>
        <p:spPr>
          <a:xfrm>
            <a:off x="5700713" y="1488661"/>
            <a:ext cx="3094700" cy="3094700"/>
          </a:xfrm>
          <a:prstGeom prst="rect">
            <a:avLst/>
          </a:prstGeom>
        </p:spPr>
      </p:pic>
      <p:pic>
        <p:nvPicPr>
          <p:cNvPr id="12" name="Obrázek 11"/>
          <p:cNvPicPr>
            <a:picLocks noChangeAspect="1"/>
          </p:cNvPicPr>
          <p:nvPr/>
        </p:nvPicPr>
        <p:blipFill>
          <a:blip r:embed="rId3"/>
          <a:stretch>
            <a:fillRect/>
          </a:stretch>
        </p:blipFill>
        <p:spPr>
          <a:xfrm>
            <a:off x="8687974" y="1079273"/>
            <a:ext cx="3270750" cy="3988874"/>
          </a:xfrm>
          <a:prstGeom prst="rect">
            <a:avLst/>
          </a:prstGeom>
        </p:spPr>
      </p:pic>
    </p:spTree>
    <p:extLst>
      <p:ext uri="{BB962C8B-B14F-4D97-AF65-F5344CB8AC3E}">
        <p14:creationId xmlns:p14="http://schemas.microsoft.com/office/powerpoint/2010/main" val="3167505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10343" y="378823"/>
            <a:ext cx="10162903" cy="5324535"/>
          </a:xfrm>
          <a:prstGeom prst="rect">
            <a:avLst/>
          </a:prstGeom>
        </p:spPr>
        <p:txBody>
          <a:bodyPr wrap="square">
            <a:spAutoFit/>
          </a:bodyPr>
          <a:lstStyle/>
          <a:p>
            <a:pPr algn="ctr"/>
            <a:r>
              <a:rPr lang="cs-CZ" sz="2000" b="1" dirty="0">
                <a:latin typeface="AdvTTbd800efe"/>
              </a:rPr>
              <a:t>Přehled možností měření</a:t>
            </a:r>
            <a:r>
              <a:rPr lang="en-US" sz="2000" b="1" dirty="0">
                <a:latin typeface="AdvTTbd800efe"/>
              </a:rPr>
              <a:t> </a:t>
            </a:r>
            <a:r>
              <a:rPr lang="cs-CZ" sz="2000" b="1" dirty="0">
                <a:latin typeface="AdvTTbd800efe"/>
              </a:rPr>
              <a:t>svalové hmoty(</a:t>
            </a:r>
            <a:r>
              <a:rPr lang="en-US" sz="2000" b="1" dirty="0">
                <a:latin typeface="AdvTTbd800efe"/>
              </a:rPr>
              <a:t>muscle mass</a:t>
            </a:r>
            <a:r>
              <a:rPr lang="cs-CZ" sz="2000" b="1" dirty="0">
                <a:latin typeface="AdvTTbd800efe"/>
              </a:rPr>
              <a:t>)</a:t>
            </a:r>
            <a:r>
              <a:rPr lang="en-US" sz="2000" b="1" dirty="0">
                <a:latin typeface="AdvTTbd800efe"/>
              </a:rPr>
              <a:t>, </a:t>
            </a:r>
            <a:r>
              <a:rPr lang="cs-CZ" sz="2000" b="1" dirty="0">
                <a:latin typeface="AdvTTbd800efe"/>
              </a:rPr>
              <a:t>svalové síly (</a:t>
            </a:r>
            <a:r>
              <a:rPr lang="en-US" sz="2000" b="1" dirty="0">
                <a:latin typeface="AdvTTbd800efe"/>
              </a:rPr>
              <a:t>strenght</a:t>
            </a:r>
            <a:r>
              <a:rPr lang="cs-CZ" sz="2000" b="1" dirty="0">
                <a:latin typeface="AdvTTbd800efe"/>
              </a:rPr>
              <a:t>)</a:t>
            </a:r>
            <a:r>
              <a:rPr lang="en-US" sz="2000" b="1" dirty="0">
                <a:latin typeface="AdvTTbd800efe"/>
              </a:rPr>
              <a:t> and </a:t>
            </a:r>
            <a:r>
              <a:rPr lang="cs-CZ" sz="2000" b="1" dirty="0">
                <a:latin typeface="AdvTTbd800efe"/>
              </a:rPr>
              <a:t>výkonu (</a:t>
            </a:r>
            <a:r>
              <a:rPr lang="en-US" sz="2000" b="1" dirty="0">
                <a:latin typeface="AdvTTbd800efe"/>
              </a:rPr>
              <a:t>function</a:t>
            </a:r>
            <a:r>
              <a:rPr lang="cs-CZ" sz="2000" b="1" dirty="0">
                <a:latin typeface="AdvTTbd800efe"/>
              </a:rPr>
              <a:t>, physical performance)</a:t>
            </a:r>
            <a:endParaRPr lang="en-US" sz="2000" b="1" dirty="0">
              <a:latin typeface="AdvTTbd800efe"/>
            </a:endParaRPr>
          </a:p>
          <a:p>
            <a:pPr algn="ctr"/>
            <a:endParaRPr lang="en-US" sz="1600" b="1" dirty="0">
              <a:latin typeface="AdvTTbd800efe"/>
            </a:endParaRPr>
          </a:p>
          <a:p>
            <a:pPr algn="ctr"/>
            <a:endParaRPr lang="en-US" sz="1600" b="1" dirty="0">
              <a:latin typeface="AdvTTbd800efe"/>
            </a:endParaRPr>
          </a:p>
          <a:p>
            <a:r>
              <a:rPr lang="en-US" sz="2000" b="1" dirty="0">
                <a:solidFill>
                  <a:schemeClr val="bg1"/>
                </a:solidFill>
                <a:latin typeface="AdvTT5843c571"/>
              </a:rPr>
              <a:t>_________________________________________________________________</a:t>
            </a:r>
          </a:p>
          <a:p>
            <a:r>
              <a:rPr lang="cs-CZ" dirty="0">
                <a:latin typeface="AdvTTbd800efe"/>
              </a:rPr>
              <a:t>Svalová hmota</a:t>
            </a:r>
            <a:r>
              <a:rPr lang="en-US" dirty="0">
                <a:latin typeface="AdvTTbd800efe"/>
              </a:rPr>
              <a:t>				</a:t>
            </a:r>
            <a:r>
              <a:rPr lang="cs-CZ" dirty="0">
                <a:latin typeface="AdvTTbd800efe"/>
              </a:rPr>
              <a:t>Magnetická rezonance</a:t>
            </a:r>
            <a:r>
              <a:rPr lang="en-US" dirty="0">
                <a:latin typeface="AdvTTbd800efe"/>
              </a:rPr>
              <a:t> </a:t>
            </a:r>
            <a:r>
              <a:rPr lang="cs-CZ" dirty="0">
                <a:latin typeface="AdvTTbd800efe"/>
              </a:rPr>
              <a:t>(MRI)</a:t>
            </a:r>
            <a:endParaRPr lang="en-US" dirty="0">
              <a:latin typeface="AdvTTbd800efe"/>
            </a:endParaRPr>
          </a:p>
          <a:p>
            <a:r>
              <a:rPr lang="en-US" dirty="0">
                <a:latin typeface="AdvTTbd800efe"/>
              </a:rPr>
              <a:t>							</a:t>
            </a:r>
            <a:r>
              <a:rPr lang="cs-CZ" dirty="0">
                <a:latin typeface="AdvTTbd800efe"/>
              </a:rPr>
              <a:t>Denzitometr (</a:t>
            </a:r>
            <a:r>
              <a:rPr lang="en-US" dirty="0">
                <a:latin typeface="AdvTTbd800efe"/>
              </a:rPr>
              <a:t>DXA</a:t>
            </a:r>
            <a:r>
              <a:rPr lang="cs-CZ" dirty="0">
                <a:latin typeface="AdvTTbd800efe"/>
              </a:rPr>
              <a:t>)</a:t>
            </a:r>
            <a:endParaRPr lang="en-US" dirty="0">
              <a:latin typeface="AdvTTbd800efe"/>
            </a:endParaRPr>
          </a:p>
          <a:p>
            <a:r>
              <a:rPr lang="en-US" dirty="0">
                <a:latin typeface="AdvTTbd800efe"/>
              </a:rPr>
              <a:t>							</a:t>
            </a:r>
            <a:r>
              <a:rPr lang="en-US" dirty="0" err="1">
                <a:latin typeface="AdvTTbd800efe"/>
              </a:rPr>
              <a:t>Bioimpedan</a:t>
            </a:r>
            <a:r>
              <a:rPr lang="cs-CZ" dirty="0">
                <a:latin typeface="AdvTTbd800efe"/>
              </a:rPr>
              <a:t>ční váha (</a:t>
            </a:r>
            <a:r>
              <a:rPr lang="en-US" dirty="0">
                <a:latin typeface="AdvTTbd800efe"/>
              </a:rPr>
              <a:t>BIA</a:t>
            </a:r>
            <a:r>
              <a:rPr lang="cs-CZ" dirty="0">
                <a:latin typeface="AdvTTbd800efe"/>
              </a:rPr>
              <a:t>)</a:t>
            </a:r>
            <a:endParaRPr lang="en-US" dirty="0">
              <a:latin typeface="AdvTTbd800efe"/>
            </a:endParaRPr>
          </a:p>
          <a:p>
            <a:r>
              <a:rPr lang="cs-CZ" dirty="0">
                <a:latin typeface="AdvTTbd800efe"/>
              </a:rPr>
              <a:t>______________________________________________________________________________</a:t>
            </a:r>
          </a:p>
          <a:p>
            <a:endParaRPr lang="cs-CZ" dirty="0">
              <a:latin typeface="AdvTTbd800efe"/>
            </a:endParaRPr>
          </a:p>
          <a:p>
            <a:r>
              <a:rPr lang="cs-CZ" dirty="0">
                <a:latin typeface="AdvTTbd800efe"/>
              </a:rPr>
              <a:t>Svalová síla</a:t>
            </a:r>
            <a:r>
              <a:rPr lang="en-US" dirty="0">
                <a:latin typeface="AdvTTbd800efe"/>
              </a:rPr>
              <a:t> 				</a:t>
            </a:r>
            <a:r>
              <a:rPr lang="cs-CZ" dirty="0">
                <a:latin typeface="AdvTTbd800efe"/>
              </a:rPr>
              <a:t>	Síla stisku ruky (ruční dynamometr)</a:t>
            </a:r>
          </a:p>
          <a:p>
            <a:r>
              <a:rPr lang="cs-CZ" dirty="0">
                <a:latin typeface="AdvTTbd800efe"/>
              </a:rPr>
              <a:t>							Síla flexorů a extenzorů kolenního kloubu (nožní dynamometr)      </a:t>
            </a:r>
            <a:endParaRPr lang="en-US" dirty="0">
              <a:latin typeface="AdvTTbd800efe"/>
            </a:endParaRPr>
          </a:p>
          <a:p>
            <a:r>
              <a:rPr lang="en-US" dirty="0">
                <a:latin typeface="AdvTTbd800efe"/>
              </a:rPr>
              <a:t>________________</a:t>
            </a:r>
            <a:r>
              <a:rPr lang="en-US" u="sng" dirty="0">
                <a:latin typeface="AdvTTbd800efe"/>
              </a:rPr>
              <a:t>				__________________________________</a:t>
            </a:r>
            <a:r>
              <a:rPr lang="cs-CZ" u="sng" dirty="0">
                <a:latin typeface="AdvTTbd800efe"/>
              </a:rPr>
              <a:t>______________</a:t>
            </a:r>
            <a:r>
              <a:rPr lang="en-US" u="sng" dirty="0">
                <a:latin typeface="AdvTTbd800efe"/>
              </a:rPr>
              <a:t>_</a:t>
            </a:r>
          </a:p>
          <a:p>
            <a:r>
              <a:rPr lang="cs-CZ" dirty="0">
                <a:latin typeface="AdvTTbd800efe"/>
              </a:rPr>
              <a:t>Svalový výkon		</a:t>
            </a:r>
            <a:r>
              <a:rPr lang="en-US" dirty="0">
                <a:latin typeface="AdvTTbd800efe"/>
              </a:rPr>
              <a:t>		</a:t>
            </a:r>
            <a:r>
              <a:rPr lang="cs-CZ" dirty="0">
                <a:latin typeface="AdvTTbd800efe"/>
              </a:rPr>
              <a:t>Vstávání ze židle</a:t>
            </a:r>
            <a:endParaRPr lang="en-US" dirty="0">
              <a:latin typeface="AdvTTbd800efe"/>
            </a:endParaRPr>
          </a:p>
          <a:p>
            <a:r>
              <a:rPr lang="en-US" dirty="0">
                <a:latin typeface="AdvTTbd800efe"/>
              </a:rPr>
              <a:t>							</a:t>
            </a:r>
            <a:r>
              <a:rPr lang="cs-CZ" dirty="0">
                <a:latin typeface="AdvTTbd800efe"/>
              </a:rPr>
              <a:t>Vstát a obejít kužel</a:t>
            </a:r>
          </a:p>
          <a:p>
            <a:r>
              <a:rPr lang="cs-CZ" dirty="0">
                <a:latin typeface="AdvTTbd800efe"/>
              </a:rPr>
              <a:t>							Chůze</a:t>
            </a:r>
          </a:p>
          <a:p>
            <a:r>
              <a:rPr lang="cs-CZ" dirty="0">
                <a:latin typeface="AdvTTbd800efe"/>
              </a:rPr>
              <a:t>							SPPB – soubor testů fyzické zdatnosti</a:t>
            </a:r>
          </a:p>
          <a:p>
            <a:r>
              <a:rPr lang="en-US" sz="1600" dirty="0">
                <a:latin typeface="AdvTTbd800efe"/>
              </a:rPr>
              <a:t>						</a:t>
            </a:r>
            <a:r>
              <a:rPr lang="en-US" sz="1600" dirty="0">
                <a:solidFill>
                  <a:schemeClr val="bg1"/>
                </a:solidFill>
                <a:latin typeface="AdvTTbd800efe"/>
              </a:rPr>
              <a:t>____________________________________________________</a:t>
            </a:r>
            <a:r>
              <a:rPr lang="cs-CZ" sz="1600" dirty="0">
                <a:solidFill>
                  <a:schemeClr val="bg1"/>
                </a:solidFill>
                <a:latin typeface="AdvTTbd800efe"/>
              </a:rPr>
              <a:t>_____________________________</a:t>
            </a:r>
            <a:endParaRPr lang="cs-CZ" sz="1600" dirty="0">
              <a:solidFill>
                <a:schemeClr val="bg1"/>
              </a:solidFill>
            </a:endParaRPr>
          </a:p>
        </p:txBody>
      </p:sp>
    </p:spTree>
    <p:extLst>
      <p:ext uri="{BB962C8B-B14F-4D97-AF65-F5344CB8AC3E}">
        <p14:creationId xmlns:p14="http://schemas.microsoft.com/office/powerpoint/2010/main" val="2831515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_OUdO2Y_Mm8">
            <a:extLst>
              <a:ext uri="{FF2B5EF4-FFF2-40B4-BE49-F238E27FC236}">
                <a16:creationId xmlns:a16="http://schemas.microsoft.com/office/drawing/2014/main" id="{1FFC9992-AED6-48E1-B87B-5157D78391F0}"/>
              </a:ext>
            </a:extLst>
          </p:cNvPr>
          <p:cNvPicPr>
            <a:picLocks noRot="1" noChangeAspect="1"/>
          </p:cNvPicPr>
          <p:nvPr>
            <a:videoFile r:link="rId1"/>
          </p:nvPr>
        </p:nvPicPr>
        <p:blipFill>
          <a:blip r:embed="rId3"/>
          <a:stretch>
            <a:fillRect/>
          </a:stretch>
        </p:blipFill>
        <p:spPr>
          <a:xfrm>
            <a:off x="149580" y="127971"/>
            <a:ext cx="11736992" cy="6602058"/>
          </a:xfrm>
          <a:prstGeom prst="rect">
            <a:avLst/>
          </a:prstGeom>
        </p:spPr>
      </p:pic>
    </p:spTree>
    <p:extLst>
      <p:ext uri="{BB962C8B-B14F-4D97-AF65-F5344CB8AC3E}">
        <p14:creationId xmlns:p14="http://schemas.microsoft.com/office/powerpoint/2010/main" val="3733864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162594" y="404949"/>
            <a:ext cx="9653452" cy="4955203"/>
          </a:xfrm>
          <a:prstGeom prst="rect">
            <a:avLst/>
          </a:prstGeom>
        </p:spPr>
        <p:txBody>
          <a:bodyPr wrap="square">
            <a:spAutoFit/>
          </a:bodyPr>
          <a:lstStyle/>
          <a:p>
            <a:pPr algn="ctr"/>
            <a:r>
              <a:rPr lang="cs-CZ" sz="3200" dirty="0">
                <a:latin typeface="AdvTTbd800efe"/>
              </a:rPr>
              <a:t>Stádia sarkopenie (</a:t>
            </a:r>
            <a:r>
              <a:rPr lang="en-US" sz="3200" dirty="0">
                <a:latin typeface="AdvTTbd800efe"/>
              </a:rPr>
              <a:t>EWGSOP</a:t>
            </a:r>
            <a:r>
              <a:rPr lang="cs-CZ" sz="3200" dirty="0">
                <a:latin typeface="AdvTTbd800efe"/>
              </a:rPr>
              <a:t>)</a:t>
            </a:r>
          </a:p>
          <a:p>
            <a:pPr algn="ctr"/>
            <a:endParaRPr lang="en-US" sz="3200" dirty="0">
              <a:latin typeface="AdvTTbd800efe"/>
            </a:endParaRPr>
          </a:p>
          <a:p>
            <a:endParaRPr lang="cs-CZ" dirty="0">
              <a:latin typeface="AdvTTbd800efe"/>
            </a:endParaRPr>
          </a:p>
          <a:p>
            <a:endParaRPr lang="cs-CZ" dirty="0">
              <a:latin typeface="AdvTTbd800efe"/>
            </a:endParaRPr>
          </a:p>
          <a:p>
            <a:r>
              <a:rPr lang="cs-CZ" sz="2400" dirty="0">
                <a:latin typeface="AdvTTbd800efe"/>
              </a:rPr>
              <a:t>Fáze</a:t>
            </a:r>
            <a:r>
              <a:rPr lang="en-US" sz="2400" dirty="0">
                <a:latin typeface="AdvTTbd800efe"/>
              </a:rPr>
              <a:t> </a:t>
            </a:r>
            <a:r>
              <a:rPr lang="cs-CZ" sz="2400" dirty="0">
                <a:latin typeface="AdvTTbd800efe"/>
              </a:rPr>
              <a:t>			Svalová hmota		Svalová síla				Výkon</a:t>
            </a:r>
          </a:p>
          <a:p>
            <a:r>
              <a:rPr lang="cs-CZ" sz="2400" dirty="0">
                <a:latin typeface="AdvTTbd800efe"/>
              </a:rPr>
              <a:t>				</a:t>
            </a:r>
            <a:r>
              <a:rPr lang="en-US" sz="2400" dirty="0">
                <a:latin typeface="AdvTTbd800efe"/>
              </a:rPr>
              <a:t>Muscle mass </a:t>
            </a:r>
            <a:r>
              <a:rPr lang="cs-CZ" sz="2400" dirty="0">
                <a:latin typeface="AdvTTbd800efe"/>
              </a:rPr>
              <a:t>		</a:t>
            </a:r>
            <a:r>
              <a:rPr lang="en-US" sz="2400" dirty="0">
                <a:latin typeface="AdvTTbd800efe"/>
              </a:rPr>
              <a:t>Muscle strength </a:t>
            </a:r>
            <a:r>
              <a:rPr lang="cs-CZ" sz="2400" dirty="0">
                <a:latin typeface="AdvTTbd800efe"/>
              </a:rPr>
              <a:t>		</a:t>
            </a:r>
            <a:r>
              <a:rPr lang="en-US" sz="2400" dirty="0">
                <a:latin typeface="AdvTTbd800efe"/>
              </a:rPr>
              <a:t>Performance</a:t>
            </a:r>
            <a:endParaRPr lang="en-US" sz="2400" dirty="0">
              <a:latin typeface="AdvTT5843c571"/>
            </a:endParaRPr>
          </a:p>
          <a:p>
            <a:endParaRPr lang="cs-CZ" sz="2400" dirty="0">
              <a:latin typeface="AdvTTbd800efe"/>
            </a:endParaRPr>
          </a:p>
          <a:p>
            <a:endParaRPr lang="cs-CZ" sz="2400" dirty="0">
              <a:latin typeface="AdvTTbd800efe"/>
            </a:endParaRPr>
          </a:p>
          <a:p>
            <a:r>
              <a:rPr lang="cs-CZ" sz="2400" dirty="0" err="1">
                <a:latin typeface="AdvTTbd800efe"/>
              </a:rPr>
              <a:t>Presarkopenie</a:t>
            </a:r>
            <a:r>
              <a:rPr lang="cs-CZ" sz="2400" dirty="0">
                <a:latin typeface="AdvTTbd800efe"/>
              </a:rPr>
              <a:t>			 </a:t>
            </a:r>
            <a:r>
              <a:rPr lang="cs-CZ" sz="2400" dirty="0">
                <a:latin typeface="AdvTTbd800efe+21"/>
              </a:rPr>
              <a:t>↓</a:t>
            </a:r>
          </a:p>
          <a:p>
            <a:endParaRPr lang="cs-CZ" sz="2400" dirty="0">
              <a:latin typeface="AdvTTbd800efe"/>
            </a:endParaRPr>
          </a:p>
          <a:p>
            <a:r>
              <a:rPr lang="cs-CZ" sz="2400" dirty="0">
                <a:latin typeface="AdvTTbd800efe"/>
              </a:rPr>
              <a:t>Sarkopenie 			 </a:t>
            </a:r>
            <a:r>
              <a:rPr lang="cs-CZ" sz="2400" dirty="0">
                <a:latin typeface="AdvTTbd800efe+21"/>
              </a:rPr>
              <a:t>↓   				↓ 			nebo</a:t>
            </a:r>
            <a:r>
              <a:rPr lang="cs-CZ" sz="2400" dirty="0">
                <a:latin typeface="AdvTTbd800efe"/>
              </a:rPr>
              <a:t>		 </a:t>
            </a:r>
            <a:r>
              <a:rPr lang="cs-CZ" sz="2400" dirty="0">
                <a:latin typeface="AdvTTbd800efe+21"/>
              </a:rPr>
              <a:t>↓</a:t>
            </a:r>
          </a:p>
          <a:p>
            <a:endParaRPr lang="cs-CZ" sz="2400" dirty="0">
              <a:latin typeface="AdvTTbd800efe"/>
            </a:endParaRPr>
          </a:p>
          <a:p>
            <a:r>
              <a:rPr lang="cs-CZ" sz="2400" dirty="0">
                <a:latin typeface="AdvTTbd800efe"/>
              </a:rPr>
              <a:t>Těžká sarkopenie 		 </a:t>
            </a:r>
            <a:r>
              <a:rPr lang="cs-CZ" sz="2400" dirty="0">
                <a:latin typeface="AdvTTbd800efe+21"/>
              </a:rPr>
              <a:t>↓					↓						 ↓</a:t>
            </a:r>
            <a:endParaRPr lang="cs-CZ" sz="2400" dirty="0"/>
          </a:p>
        </p:txBody>
      </p:sp>
    </p:spTree>
    <p:extLst>
      <p:ext uri="{BB962C8B-B14F-4D97-AF65-F5344CB8AC3E}">
        <p14:creationId xmlns:p14="http://schemas.microsoft.com/office/powerpoint/2010/main" val="838104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Smysly</a:t>
            </a:r>
          </a:p>
        </p:txBody>
      </p:sp>
      <p:sp>
        <p:nvSpPr>
          <p:cNvPr id="3" name="Zástupný symbol pro obsah 2"/>
          <p:cNvSpPr>
            <a:spLocks noGrp="1"/>
          </p:cNvSpPr>
          <p:nvPr>
            <p:ph idx="1"/>
          </p:nvPr>
        </p:nvSpPr>
        <p:spPr>
          <a:xfrm>
            <a:off x="653143" y="2236334"/>
            <a:ext cx="10501313" cy="4338637"/>
          </a:xfrm>
        </p:spPr>
        <p:txBody>
          <a:bodyPr>
            <a:noAutofit/>
          </a:bodyPr>
          <a:lstStyle/>
          <a:p>
            <a:r>
              <a:rPr lang="cs-CZ" sz="2600" b="1" u="sng" dirty="0">
                <a:solidFill>
                  <a:schemeClr val="tx1"/>
                </a:solidFill>
              </a:rPr>
              <a:t>Zrak</a:t>
            </a:r>
          </a:p>
          <a:p>
            <a:r>
              <a:rPr lang="cs-CZ" sz="2600" dirty="0">
                <a:solidFill>
                  <a:schemeClr val="tx1"/>
                </a:solidFill>
              </a:rPr>
              <a:t>změny akomodace prodloužením nejbližší vzdálenosti</a:t>
            </a:r>
          </a:p>
          <a:p>
            <a:r>
              <a:rPr lang="cs-CZ" sz="2600" dirty="0">
                <a:solidFill>
                  <a:schemeClr val="tx1"/>
                </a:solidFill>
              </a:rPr>
              <a:t>zelený zákal, šedý zákal, odchlípení sítnice </a:t>
            </a:r>
          </a:p>
          <a:p>
            <a:r>
              <a:rPr lang="cs-CZ" sz="2600" dirty="0">
                <a:solidFill>
                  <a:schemeClr val="tx1"/>
                </a:solidFill>
              </a:rPr>
              <a:t>poruchy barvocitu, u světlých barev je rozlišovací schopnost obecně lepší</a:t>
            </a:r>
          </a:p>
          <a:p>
            <a:r>
              <a:rPr lang="cs-CZ" sz="2600" b="1" u="sng" dirty="0">
                <a:solidFill>
                  <a:schemeClr val="tx1"/>
                </a:solidFill>
              </a:rPr>
              <a:t>Sluch</a:t>
            </a:r>
          </a:p>
          <a:p>
            <a:r>
              <a:rPr lang="cs-CZ" sz="2600" dirty="0">
                <a:solidFill>
                  <a:schemeClr val="tx1"/>
                </a:solidFill>
              </a:rPr>
              <a:t>úbytek sluchové ostrosti pro vysoké tóny, obtíže při slyšení slabých signálů</a:t>
            </a:r>
          </a:p>
          <a:p>
            <a:r>
              <a:rPr lang="cs-CZ" sz="2600" dirty="0">
                <a:solidFill>
                  <a:schemeClr val="tx1"/>
                </a:solidFill>
              </a:rPr>
              <a:t>potíže při řečově podmíněném porozumění</a:t>
            </a:r>
          </a:p>
          <a:p>
            <a:r>
              <a:rPr lang="cs-CZ" sz="2600" dirty="0">
                <a:solidFill>
                  <a:schemeClr val="tx1"/>
                </a:solidFill>
              </a:rPr>
              <a:t>snížená výkonnost při poslechu z určitého směru</a:t>
            </a:r>
          </a:p>
        </p:txBody>
      </p:sp>
    </p:spTree>
    <p:extLst>
      <p:ext uri="{BB962C8B-B14F-4D97-AF65-F5344CB8AC3E}">
        <p14:creationId xmlns:p14="http://schemas.microsoft.com/office/powerpoint/2010/main" val="4281449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Smysly</a:t>
            </a:r>
          </a:p>
        </p:txBody>
      </p:sp>
      <p:sp>
        <p:nvSpPr>
          <p:cNvPr id="3" name="Zástupný symbol pro obsah 2"/>
          <p:cNvSpPr>
            <a:spLocks noGrp="1"/>
          </p:cNvSpPr>
          <p:nvPr>
            <p:ph idx="1"/>
          </p:nvPr>
        </p:nvSpPr>
        <p:spPr>
          <a:xfrm>
            <a:off x="385763" y="2057400"/>
            <a:ext cx="11129961" cy="4038600"/>
          </a:xfrm>
        </p:spPr>
        <p:txBody>
          <a:bodyPr/>
          <a:lstStyle/>
          <a:p>
            <a:endParaRPr lang="cs-CZ" dirty="0"/>
          </a:p>
          <a:p>
            <a:r>
              <a:rPr lang="cs-CZ" sz="3600" dirty="0">
                <a:solidFill>
                  <a:schemeClr val="tx1"/>
                </a:solidFill>
              </a:rPr>
              <a:t>počet receptorů = špatné vnímání pohybu, polohy těla, síly, tepla, chladu</a:t>
            </a:r>
          </a:p>
          <a:p>
            <a:pPr marL="45720" indent="0">
              <a:buNone/>
            </a:pPr>
            <a:endParaRPr lang="cs-CZ" sz="3600" dirty="0">
              <a:solidFill>
                <a:schemeClr val="tx1"/>
              </a:solidFill>
            </a:endParaRPr>
          </a:p>
          <a:p>
            <a:r>
              <a:rPr lang="cs-CZ" sz="3600" dirty="0">
                <a:solidFill>
                  <a:schemeClr val="tx1"/>
                </a:solidFill>
              </a:rPr>
              <a:t>zhoršení vnímání signálů z okolí = zhoršený hmat a čich</a:t>
            </a:r>
          </a:p>
        </p:txBody>
      </p:sp>
    </p:spTree>
    <p:extLst>
      <p:ext uri="{BB962C8B-B14F-4D97-AF65-F5344CB8AC3E}">
        <p14:creationId xmlns:p14="http://schemas.microsoft.com/office/powerpoint/2010/main" val="2961742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dirty="0"/>
              <a:t>Kardiorespirační změny</a:t>
            </a:r>
          </a:p>
        </p:txBody>
      </p:sp>
      <p:sp>
        <p:nvSpPr>
          <p:cNvPr id="4" name="Zástupný symbol pro obsah 3"/>
          <p:cNvSpPr>
            <a:spLocks noGrp="1"/>
          </p:cNvSpPr>
          <p:nvPr>
            <p:ph idx="1"/>
          </p:nvPr>
        </p:nvSpPr>
        <p:spPr>
          <a:xfrm>
            <a:off x="433388" y="2288041"/>
            <a:ext cx="11172824" cy="4395787"/>
          </a:xfrm>
        </p:spPr>
        <p:txBody>
          <a:bodyPr>
            <a:noAutofit/>
          </a:bodyPr>
          <a:lstStyle/>
          <a:p>
            <a:pPr marL="45720" indent="0">
              <a:buNone/>
            </a:pPr>
            <a:r>
              <a:rPr lang="cs-CZ" sz="2800" b="1" dirty="0">
                <a:solidFill>
                  <a:schemeClr val="tx1"/>
                </a:solidFill>
              </a:rPr>
              <a:t>Dýchací ústrojí</a:t>
            </a:r>
          </a:p>
          <a:p>
            <a:pPr>
              <a:buFont typeface="Arial" panose="020B0604020202020204" pitchFamily="34" charset="0"/>
              <a:buChar char="•"/>
            </a:pPr>
            <a:r>
              <a:rPr lang="cs-CZ" sz="2800" dirty="0">
                <a:solidFill>
                  <a:schemeClr val="tx1"/>
                </a:solidFill>
              </a:rPr>
              <a:t>celková kapacita plic s věkem klesá</a:t>
            </a:r>
          </a:p>
          <a:p>
            <a:r>
              <a:rPr lang="cs-CZ" sz="2800" dirty="0">
                <a:solidFill>
                  <a:schemeClr val="tx1"/>
                </a:solidFill>
              </a:rPr>
              <a:t>klesá i schopnost využití kyslíku</a:t>
            </a:r>
          </a:p>
          <a:p>
            <a:pPr marL="45720" indent="0">
              <a:buNone/>
            </a:pPr>
            <a:r>
              <a:rPr lang="cs-CZ" sz="2800" b="1" dirty="0">
                <a:solidFill>
                  <a:schemeClr val="tx1"/>
                </a:solidFill>
              </a:rPr>
              <a:t>Srdeční frekvence </a:t>
            </a:r>
          </a:p>
          <a:p>
            <a:pPr>
              <a:buFont typeface="Arial" panose="020B0604020202020204" pitchFamily="34" charset="0"/>
              <a:buChar char="•"/>
            </a:pPr>
            <a:r>
              <a:rPr lang="cs-CZ" sz="2800" dirty="0">
                <a:solidFill>
                  <a:schemeClr val="tx1"/>
                </a:solidFill>
              </a:rPr>
              <a:t>objem srdce se od puberty zdvojnásobí</a:t>
            </a:r>
          </a:p>
          <a:p>
            <a:pPr>
              <a:buFont typeface="Arial" panose="020B0604020202020204" pitchFamily="34" charset="0"/>
              <a:buChar char="•"/>
            </a:pPr>
            <a:r>
              <a:rPr lang="cs-CZ" sz="2800" dirty="0">
                <a:solidFill>
                  <a:schemeClr val="tx1"/>
                </a:solidFill>
              </a:rPr>
              <a:t>zatímco průměr cév se zvětší pouze o 15 %.  =  příčina stoupání krevního tlaku</a:t>
            </a:r>
          </a:p>
          <a:p>
            <a:pPr>
              <a:buFont typeface="Arial" panose="020B0604020202020204" pitchFamily="34" charset="0"/>
              <a:buChar char="•"/>
            </a:pPr>
            <a:r>
              <a:rPr lang="cs-CZ" sz="2800" dirty="0">
                <a:solidFill>
                  <a:schemeClr val="tx1"/>
                </a:solidFill>
              </a:rPr>
              <a:t>maximální srdeční frekvence s věkem klesá </a:t>
            </a:r>
          </a:p>
        </p:txBody>
      </p:sp>
    </p:spTree>
    <p:extLst>
      <p:ext uri="{BB962C8B-B14F-4D97-AF65-F5344CB8AC3E}">
        <p14:creationId xmlns:p14="http://schemas.microsoft.com/office/powerpoint/2010/main" val="52373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Trávicí systém</a:t>
            </a:r>
          </a:p>
        </p:txBody>
      </p:sp>
      <p:sp>
        <p:nvSpPr>
          <p:cNvPr id="3" name="Zástupný symbol pro obsah 2"/>
          <p:cNvSpPr>
            <a:spLocks noGrp="1"/>
          </p:cNvSpPr>
          <p:nvPr>
            <p:ph idx="1"/>
          </p:nvPr>
        </p:nvSpPr>
        <p:spPr>
          <a:xfrm>
            <a:off x="1247775" y="2383971"/>
            <a:ext cx="10629900" cy="4038600"/>
          </a:xfrm>
        </p:spPr>
        <p:txBody>
          <a:bodyPr>
            <a:normAutofit/>
          </a:bodyPr>
          <a:lstStyle/>
          <a:p>
            <a:pPr lvl="1">
              <a:buFont typeface="Arial" panose="020B0604020202020204" pitchFamily="34" charset="0"/>
              <a:buChar char="•"/>
            </a:pPr>
            <a:r>
              <a:rPr lang="cs-CZ" sz="3000" dirty="0">
                <a:solidFill>
                  <a:schemeClr val="tx1"/>
                </a:solidFill>
              </a:rPr>
              <a:t>množství trávicích šťáv = pomalejší rozklad a vstřebávání potravy </a:t>
            </a:r>
          </a:p>
          <a:p>
            <a:pPr>
              <a:buFont typeface="Arial" panose="020B0604020202020204" pitchFamily="34" charset="0"/>
              <a:buChar char="•"/>
            </a:pPr>
            <a:endParaRPr lang="cs-CZ" sz="3200" dirty="0">
              <a:solidFill>
                <a:schemeClr val="tx1"/>
              </a:solidFill>
            </a:endParaRPr>
          </a:p>
          <a:p>
            <a:pPr lvl="1"/>
            <a:r>
              <a:rPr lang="cs-CZ" sz="3000" dirty="0">
                <a:solidFill>
                  <a:schemeClr val="tx1"/>
                </a:solidFill>
              </a:rPr>
              <a:t>kapacita a pružnost močového měchýře </a:t>
            </a:r>
          </a:p>
          <a:p>
            <a:endParaRPr lang="cs-CZ" sz="3200" dirty="0">
              <a:solidFill>
                <a:schemeClr val="tx1"/>
              </a:solidFill>
            </a:endParaRPr>
          </a:p>
          <a:p>
            <a:pPr lvl="1"/>
            <a:r>
              <a:rPr lang="cs-CZ" sz="3000" dirty="0">
                <a:solidFill>
                  <a:schemeClr val="tx1"/>
                </a:solidFill>
              </a:rPr>
              <a:t>pokles práce tlustého střeva = chronická zácpa</a:t>
            </a:r>
          </a:p>
        </p:txBody>
      </p:sp>
      <p:sp>
        <p:nvSpPr>
          <p:cNvPr id="4" name="Šipka dolů 3"/>
          <p:cNvSpPr/>
          <p:nvPr/>
        </p:nvSpPr>
        <p:spPr>
          <a:xfrm>
            <a:off x="314325" y="2854777"/>
            <a:ext cx="1042988" cy="24574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93089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Psychické změny</a:t>
            </a:r>
          </a:p>
        </p:txBody>
      </p:sp>
      <p:sp>
        <p:nvSpPr>
          <p:cNvPr id="3" name="Zástupný symbol pro obsah 2"/>
          <p:cNvSpPr>
            <a:spLocks noGrp="1"/>
          </p:cNvSpPr>
          <p:nvPr>
            <p:ph idx="1"/>
          </p:nvPr>
        </p:nvSpPr>
        <p:spPr>
          <a:xfrm>
            <a:off x="1186543" y="2638044"/>
            <a:ext cx="9753600" cy="3958699"/>
          </a:xfrm>
        </p:spPr>
        <p:txBody>
          <a:bodyPr>
            <a:normAutofit fontScale="92500" lnSpcReduction="10000"/>
          </a:bodyPr>
          <a:lstStyle/>
          <a:p>
            <a:r>
              <a:rPr lang="cs-CZ" sz="2400" dirty="0">
                <a:solidFill>
                  <a:schemeClr val="tx1"/>
                </a:solidFill>
              </a:rPr>
              <a:t>Úbytek řady duševních funkcí – podmíněný biologickými změnami </a:t>
            </a:r>
          </a:p>
          <a:p>
            <a:r>
              <a:rPr lang="cs-CZ" sz="2400" dirty="0">
                <a:solidFill>
                  <a:schemeClr val="tx1"/>
                </a:solidFill>
              </a:rPr>
              <a:t> Zhoršení vnímání </a:t>
            </a:r>
          </a:p>
          <a:p>
            <a:r>
              <a:rPr lang="cs-CZ" sz="2400" dirty="0">
                <a:solidFill>
                  <a:schemeClr val="tx1"/>
                </a:solidFill>
              </a:rPr>
              <a:t>Zpomalení duševních pochodů – zpracování podnětů,… (smyslové orgány a nerv. soust.)</a:t>
            </a:r>
          </a:p>
          <a:p>
            <a:r>
              <a:rPr lang="cs-CZ" sz="2400" dirty="0">
                <a:solidFill>
                  <a:schemeClr val="tx1"/>
                </a:solidFill>
              </a:rPr>
              <a:t>Ovlivněno myšlení, paměť, citový život, motivace, …</a:t>
            </a:r>
          </a:p>
          <a:p>
            <a:r>
              <a:rPr lang="cs-CZ" sz="2400" dirty="0">
                <a:solidFill>
                  <a:schemeClr val="tx1"/>
                </a:solidFill>
              </a:rPr>
              <a:t>Hlavní skupiny psychických změn </a:t>
            </a:r>
          </a:p>
          <a:p>
            <a:pPr marL="731520" lvl="1" indent="-457200">
              <a:buAutoNum type="alphaLcParenR"/>
            </a:pPr>
            <a:r>
              <a:rPr lang="cs-CZ" sz="2400" dirty="0">
                <a:solidFill>
                  <a:schemeClr val="tx1"/>
                </a:solidFill>
              </a:rPr>
              <a:t>Psychické činnosti </a:t>
            </a:r>
          </a:p>
          <a:p>
            <a:pPr marL="731520" lvl="1" indent="-457200">
              <a:buAutoNum type="alphaLcParenR"/>
            </a:pPr>
            <a:r>
              <a:rPr lang="cs-CZ" sz="2400" dirty="0">
                <a:solidFill>
                  <a:schemeClr val="tx1"/>
                </a:solidFill>
              </a:rPr>
              <a:t>Emoční </a:t>
            </a:r>
          </a:p>
          <a:p>
            <a:pPr marL="731520" lvl="1" indent="-457200">
              <a:buAutoNum type="alphaLcParenR"/>
            </a:pPr>
            <a:r>
              <a:rPr lang="cs-CZ" sz="2400" dirty="0">
                <a:solidFill>
                  <a:schemeClr val="tx1"/>
                </a:solidFill>
              </a:rPr>
              <a:t>Kognitivní</a:t>
            </a:r>
          </a:p>
        </p:txBody>
      </p:sp>
    </p:spTree>
    <p:extLst>
      <p:ext uri="{BB962C8B-B14F-4D97-AF65-F5344CB8AC3E}">
        <p14:creationId xmlns:p14="http://schemas.microsoft.com/office/powerpoint/2010/main" val="1975229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Multitasking</a:t>
            </a:r>
          </a:p>
        </p:txBody>
      </p:sp>
      <p:sp>
        <p:nvSpPr>
          <p:cNvPr id="3" name="Zástupný symbol pro obsah 2"/>
          <p:cNvSpPr>
            <a:spLocks noGrp="1"/>
          </p:cNvSpPr>
          <p:nvPr>
            <p:ph idx="1"/>
          </p:nvPr>
        </p:nvSpPr>
        <p:spPr/>
        <p:txBody>
          <a:bodyPr/>
          <a:lstStyle/>
          <a:p>
            <a:r>
              <a:rPr lang="cs-CZ" dirty="0"/>
              <a:t>Vědci z Kalifornské univerzity</a:t>
            </a:r>
          </a:p>
          <a:p>
            <a:pPr lvl="1"/>
            <a:r>
              <a:rPr lang="cs-CZ" dirty="0"/>
              <a:t>proč mají starší lidé těžší multitasking než mladší dospělí</a:t>
            </a:r>
          </a:p>
          <a:p>
            <a:pPr lvl="1"/>
            <a:r>
              <a:rPr lang="cs-CZ" dirty="0"/>
              <a:t>mají větší potíže s přepínáním mezi úkoly na úrovni mozkových sítí.</a:t>
            </a:r>
          </a:p>
        </p:txBody>
      </p:sp>
      <p:sp>
        <p:nvSpPr>
          <p:cNvPr id="8" name="TextovéPole 7">
            <a:extLst>
              <a:ext uri="{FF2B5EF4-FFF2-40B4-BE49-F238E27FC236}">
                <a16:creationId xmlns:a16="http://schemas.microsoft.com/office/drawing/2014/main" id="{9BAC1E0B-8194-4861-B2B9-01B652EBDCA5}"/>
              </a:ext>
            </a:extLst>
          </p:cNvPr>
          <p:cNvSpPr txBox="1"/>
          <p:nvPr/>
        </p:nvSpPr>
        <p:spPr>
          <a:xfrm>
            <a:off x="2285355" y="4151858"/>
            <a:ext cx="7022474" cy="2031325"/>
          </a:xfrm>
          <a:prstGeom prst="rect">
            <a:avLst/>
          </a:prstGeom>
          <a:noFill/>
          <a:ln w="38100">
            <a:solidFill>
              <a:schemeClr val="accent1"/>
            </a:solidFill>
          </a:ln>
        </p:spPr>
        <p:txBody>
          <a:bodyPr wrap="square">
            <a:spAutoFit/>
          </a:bodyPr>
          <a:lstStyle/>
          <a:p>
            <a:r>
              <a:rPr lang="cs-CZ" dirty="0"/>
              <a:t>…multitasking negativně ovlivňuje krátkodobou neboli „pracovní“ paměť u mladých i starších dospělých. </a:t>
            </a:r>
          </a:p>
          <a:p>
            <a:pPr algn="just"/>
            <a:r>
              <a:rPr lang="cs-CZ" b="1" dirty="0"/>
              <a:t>Pracovní paměť </a:t>
            </a:r>
            <a:r>
              <a:rPr lang="cs-CZ" dirty="0"/>
              <a:t>je schopnost uchovávat a manipulovat s informacemi v mysli po určitou dobu. Je základem všech mentálních operací, od naučení se telefonního čísla přítele a jeho zadání do chytrého telefonu, přes sledování trasy konverzace až po provádění složitých úkolů, jako je uvažování, porozumění a učení.</a:t>
            </a:r>
          </a:p>
        </p:txBody>
      </p:sp>
      <p:pic>
        <p:nvPicPr>
          <p:cNvPr id="9" name="Obrázek 8">
            <a:extLst>
              <a:ext uri="{FF2B5EF4-FFF2-40B4-BE49-F238E27FC236}">
                <a16:creationId xmlns:a16="http://schemas.microsoft.com/office/drawing/2014/main" id="{633B48A7-B993-4BBC-8E73-DD8350DE9975}"/>
              </a:ext>
            </a:extLst>
          </p:cNvPr>
          <p:cNvPicPr>
            <a:picLocks noChangeAspect="1"/>
          </p:cNvPicPr>
          <p:nvPr/>
        </p:nvPicPr>
        <p:blipFill>
          <a:blip r:embed="rId2"/>
          <a:stretch>
            <a:fillRect/>
          </a:stretch>
        </p:blipFill>
        <p:spPr>
          <a:xfrm>
            <a:off x="2285355" y="1010155"/>
            <a:ext cx="1147520" cy="1097794"/>
          </a:xfrm>
          <a:prstGeom prst="rect">
            <a:avLst/>
          </a:prstGeom>
        </p:spPr>
      </p:pic>
    </p:spTree>
    <p:extLst>
      <p:ext uri="{BB962C8B-B14F-4D97-AF65-F5344CB8AC3E}">
        <p14:creationId xmlns:p14="http://schemas.microsoft.com/office/powerpoint/2010/main" val="3495758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C12580-2D81-4170-832F-CDD93B77271C}"/>
              </a:ext>
            </a:extLst>
          </p:cNvPr>
          <p:cNvSpPr>
            <a:spLocks noGrp="1"/>
          </p:cNvSpPr>
          <p:nvPr>
            <p:ph type="title"/>
          </p:nvPr>
        </p:nvSpPr>
        <p:spPr/>
        <p:txBody>
          <a:bodyPr/>
          <a:lstStyle/>
          <a:p>
            <a:pPr algn="ctr"/>
            <a:r>
              <a:rPr lang="cs-CZ" dirty="0"/>
              <a:t>Multitasking</a:t>
            </a:r>
          </a:p>
        </p:txBody>
      </p:sp>
      <p:sp>
        <p:nvSpPr>
          <p:cNvPr id="3" name="Zástupný obsah 2">
            <a:extLst>
              <a:ext uri="{FF2B5EF4-FFF2-40B4-BE49-F238E27FC236}">
                <a16:creationId xmlns:a16="http://schemas.microsoft.com/office/drawing/2014/main" id="{8A479AED-7686-40FE-B016-E81FE747D420}"/>
              </a:ext>
            </a:extLst>
          </p:cNvPr>
          <p:cNvSpPr>
            <a:spLocks noGrp="1"/>
          </p:cNvSpPr>
          <p:nvPr>
            <p:ph idx="1"/>
          </p:nvPr>
        </p:nvSpPr>
        <p:spPr>
          <a:xfrm>
            <a:off x="1262743" y="2638044"/>
            <a:ext cx="9633857" cy="3101983"/>
          </a:xfrm>
        </p:spPr>
        <p:txBody>
          <a:bodyPr>
            <a:normAutofit/>
          </a:bodyPr>
          <a:lstStyle/>
          <a:p>
            <a:r>
              <a:rPr lang="cs-CZ" dirty="0"/>
              <a:t>Současná studie nabízí pohled na to, co se děje v mozku u starších dospělých. </a:t>
            </a:r>
          </a:p>
          <a:p>
            <a:r>
              <a:rPr lang="cs-CZ" dirty="0"/>
              <a:t>„Naše zjištění naznačují, že negativní dopad multitaskingu na pracovní paměť není nutně problémem paměti sám o sobě, ale je výsledkem </a:t>
            </a:r>
            <a:r>
              <a:rPr lang="cs-CZ" b="1" dirty="0">
                <a:solidFill>
                  <a:srgbClr val="FF0000"/>
                </a:solidFill>
              </a:rPr>
              <a:t>interakce mezi pozorností a pamětí</a:t>
            </a:r>
            <a:r>
              <a:rPr lang="cs-CZ" dirty="0"/>
              <a:t>,“ řekl hlavní autor studie Adam </a:t>
            </a:r>
            <a:r>
              <a:rPr lang="cs-CZ" dirty="0" err="1"/>
              <a:t>Gazzaley</a:t>
            </a:r>
            <a:r>
              <a:rPr lang="cs-CZ" dirty="0"/>
              <a:t>, MD, PhD. UCSF docent neurologie, fyziologie a psychiatrie a ředitel UCSF </a:t>
            </a:r>
            <a:r>
              <a:rPr lang="cs-CZ" dirty="0" err="1"/>
              <a:t>Neuroscience</a:t>
            </a:r>
            <a:r>
              <a:rPr lang="cs-CZ" dirty="0"/>
              <a:t> </a:t>
            </a:r>
            <a:r>
              <a:rPr lang="cs-CZ" dirty="0" err="1"/>
              <a:t>Imaging</a:t>
            </a:r>
            <a:r>
              <a:rPr lang="cs-CZ" dirty="0"/>
              <a:t> Center.</a:t>
            </a:r>
          </a:p>
          <a:p>
            <a:endParaRPr lang="cs-CZ" dirty="0"/>
          </a:p>
          <a:p>
            <a:pPr algn="just"/>
            <a:r>
              <a:rPr lang="cs-CZ" dirty="0">
                <a:solidFill>
                  <a:schemeClr val="tx1"/>
                </a:solidFill>
              </a:rPr>
              <a:t>Tento výzkum ukázal, že schopnost mozku ignorovat rušivé vlivy nebo irelevantní informace se s věkem snižuje a že to také ovlivňuje pracovní paměť.</a:t>
            </a:r>
          </a:p>
        </p:txBody>
      </p:sp>
      <p:pic>
        <p:nvPicPr>
          <p:cNvPr id="4" name="Obrázek 3">
            <a:extLst>
              <a:ext uri="{FF2B5EF4-FFF2-40B4-BE49-F238E27FC236}">
                <a16:creationId xmlns:a16="http://schemas.microsoft.com/office/drawing/2014/main" id="{E902D20D-9D23-4219-9299-830F2AA8D09F}"/>
              </a:ext>
            </a:extLst>
          </p:cNvPr>
          <p:cNvPicPr>
            <a:picLocks noChangeAspect="1"/>
          </p:cNvPicPr>
          <p:nvPr/>
        </p:nvPicPr>
        <p:blipFill>
          <a:blip r:embed="rId2"/>
          <a:stretch>
            <a:fillRect/>
          </a:stretch>
        </p:blipFill>
        <p:spPr>
          <a:xfrm>
            <a:off x="2313485" y="1010364"/>
            <a:ext cx="1146147" cy="1097375"/>
          </a:xfrm>
          <a:prstGeom prst="rect">
            <a:avLst/>
          </a:prstGeom>
        </p:spPr>
      </p:pic>
    </p:spTree>
    <p:extLst>
      <p:ext uri="{BB962C8B-B14F-4D97-AF65-F5344CB8AC3E}">
        <p14:creationId xmlns:p14="http://schemas.microsoft.com/office/powerpoint/2010/main" val="1655357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ssets-us-01.kc-usercontent.com/ffacfe7d-10b6-0083-2632-604077fd4eca/df62f95a-4451-4faf-8856-8023810bb472/2021-FF_10-Common-Chronic-Conditions_infographics_4-23-01.jp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07975" y="463317"/>
            <a:ext cx="6663074" cy="628582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7257143" y="5065264"/>
            <a:ext cx="4325257" cy="923330"/>
          </a:xfrm>
          <a:prstGeom prst="rect">
            <a:avLst/>
          </a:prstGeom>
        </p:spPr>
        <p:txBody>
          <a:bodyPr wrap="square">
            <a:spAutoFit/>
          </a:bodyPr>
          <a:lstStyle/>
          <a:p>
            <a:r>
              <a:rPr lang="cs-CZ" dirty="0"/>
              <a:t>https://www.ncoa.org/article/the-top-10-most-common-chronic-conditions-in-older-adults</a:t>
            </a:r>
          </a:p>
        </p:txBody>
      </p:sp>
      <p:sp>
        <p:nvSpPr>
          <p:cNvPr id="6" name="AutoShape 8" descr="NCOA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7" name="Obrázek 6"/>
          <p:cNvPicPr>
            <a:picLocks noChangeAspect="1"/>
          </p:cNvPicPr>
          <p:nvPr/>
        </p:nvPicPr>
        <p:blipFill>
          <a:blip r:embed="rId3"/>
          <a:stretch>
            <a:fillRect/>
          </a:stretch>
        </p:blipFill>
        <p:spPr>
          <a:xfrm>
            <a:off x="7773307" y="1361621"/>
            <a:ext cx="2857500" cy="2857500"/>
          </a:xfrm>
          <a:prstGeom prst="rect">
            <a:avLst/>
          </a:prstGeom>
        </p:spPr>
      </p:pic>
    </p:spTree>
    <p:extLst>
      <p:ext uri="{BB962C8B-B14F-4D97-AF65-F5344CB8AC3E}">
        <p14:creationId xmlns:p14="http://schemas.microsoft.com/office/powerpoint/2010/main" val="3351004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8736" y="219625"/>
            <a:ext cx="7729728" cy="1188720"/>
          </a:xfrm>
        </p:spPr>
        <p:txBody>
          <a:bodyPr/>
          <a:lstStyle/>
          <a:p>
            <a:r>
              <a:rPr lang="cs-CZ" dirty="0">
                <a:solidFill>
                  <a:schemeClr val="tx1"/>
                </a:solidFill>
              </a:rPr>
              <a:t>Pohybová aktivita seniorů - doporučení</a:t>
            </a:r>
          </a:p>
        </p:txBody>
      </p:sp>
      <p:sp>
        <p:nvSpPr>
          <p:cNvPr id="3" name="Zástupný symbol pro obsah 2"/>
          <p:cNvSpPr>
            <a:spLocks noGrp="1"/>
          </p:cNvSpPr>
          <p:nvPr>
            <p:ph idx="1"/>
          </p:nvPr>
        </p:nvSpPr>
        <p:spPr>
          <a:xfrm>
            <a:off x="654756" y="1620044"/>
            <a:ext cx="10699044" cy="4972667"/>
          </a:xfrm>
        </p:spPr>
        <p:txBody>
          <a:bodyPr>
            <a:noAutofit/>
          </a:bodyPr>
          <a:lstStyle/>
          <a:p>
            <a:r>
              <a:rPr lang="cs-CZ" sz="1600" dirty="0"/>
              <a:t>Světová zdravotnická organizace (WHO) doporučuje osobám ve věku 65 let a výše</a:t>
            </a:r>
          </a:p>
          <a:p>
            <a:pPr marL="0" indent="0">
              <a:buNone/>
            </a:pPr>
            <a:r>
              <a:rPr lang="cs-CZ" sz="1600" dirty="0"/>
              <a:t>	150 minut fyzické aktivity ve střední intenzitě za týden</a:t>
            </a:r>
          </a:p>
          <a:p>
            <a:pPr marL="0" indent="0">
              <a:buNone/>
            </a:pPr>
            <a:r>
              <a:rPr lang="cs-CZ" sz="1600" dirty="0"/>
              <a:t>nebo  	minimálně 75 minut pohybové aktivity s vysokou intenzitou za týden</a:t>
            </a:r>
          </a:p>
          <a:p>
            <a:pPr marL="0" indent="0">
              <a:buNone/>
            </a:pPr>
            <a:r>
              <a:rPr lang="cs-CZ" sz="1600" dirty="0"/>
              <a:t>nebo 	ekvivalentní kombinaci aktivity se střední a vysokou intenzitou za týden</a:t>
            </a:r>
          </a:p>
          <a:p>
            <a:pPr marL="0" indent="0">
              <a:buNone/>
            </a:pPr>
            <a:endParaRPr lang="cs-CZ" sz="1600" dirty="0"/>
          </a:p>
          <a:p>
            <a:pPr marL="0" indent="0">
              <a:buNone/>
            </a:pPr>
            <a:r>
              <a:rPr lang="cs-CZ" sz="1600" dirty="0"/>
              <a:t>Každá aktivita, aby byla zdraví prospěšná, by měla být prováděna v trvání alespoň 10 minut  v kuse.  </a:t>
            </a:r>
          </a:p>
          <a:p>
            <a:pPr marL="0" indent="0">
              <a:buNone/>
            </a:pPr>
            <a:endParaRPr lang="cs-CZ" sz="1600" dirty="0"/>
          </a:p>
          <a:p>
            <a:r>
              <a:rPr lang="cs-CZ" sz="1600" dirty="0"/>
              <a:t>Pokud jde o další zdravotní přínosy, měla by se fyzická aktivita se střední intenzitou zvýšit na 300 minut týdně nebo ekvivalentně.</a:t>
            </a:r>
          </a:p>
          <a:p>
            <a:r>
              <a:rPr lang="cs-CZ" sz="1600" dirty="0"/>
              <a:t>Osoby se špatnou pohyblivostí by měly provádět fyzickou aktivitu pro zlepšení rovnováhy a prevenci pádů, 3 a více dní v týdnu.</a:t>
            </a:r>
          </a:p>
          <a:p>
            <a:r>
              <a:rPr lang="cs-CZ" sz="1600" dirty="0"/>
              <a:t>Zvláštní důležitost by se měla věnovat silovému tréninku prováděnému 2 nebo více dní v týdnu a zahrnující posílení hlavních svalových skupin.</a:t>
            </a:r>
          </a:p>
        </p:txBody>
      </p:sp>
      <p:pic>
        <p:nvPicPr>
          <p:cNvPr id="4" name="Obrázek 3"/>
          <p:cNvPicPr>
            <a:picLocks noChangeAspect="1"/>
          </p:cNvPicPr>
          <p:nvPr/>
        </p:nvPicPr>
        <p:blipFill>
          <a:blip r:embed="rId4"/>
          <a:stretch>
            <a:fillRect/>
          </a:stretch>
        </p:blipFill>
        <p:spPr>
          <a:xfrm>
            <a:off x="9175750" y="1408345"/>
            <a:ext cx="2381250" cy="2381250"/>
          </a:xfrm>
          <a:prstGeom prst="rect">
            <a:avLst/>
          </a:prstGeom>
        </p:spPr>
      </p:pic>
      <p:pic>
        <p:nvPicPr>
          <p:cNvPr id="5"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61575" y="388096"/>
            <a:ext cx="609600" cy="609600"/>
          </a:xfrm>
          <a:prstGeom prst="rect">
            <a:avLst/>
          </a:prstGeom>
        </p:spPr>
      </p:pic>
    </p:spTree>
    <p:extLst>
      <p:ext uri="{BB962C8B-B14F-4D97-AF65-F5344CB8AC3E}">
        <p14:creationId xmlns:p14="http://schemas.microsoft.com/office/powerpoint/2010/main" val="2472535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Obsah předmětu</a:t>
            </a:r>
          </a:p>
        </p:txBody>
      </p:sp>
      <p:sp>
        <p:nvSpPr>
          <p:cNvPr id="3" name="Zástupný symbol pro obsah 2"/>
          <p:cNvSpPr>
            <a:spLocks noGrp="1"/>
          </p:cNvSpPr>
          <p:nvPr>
            <p:ph idx="1"/>
          </p:nvPr>
        </p:nvSpPr>
        <p:spPr>
          <a:xfrm>
            <a:off x="824459" y="2638044"/>
            <a:ext cx="10792918" cy="4062559"/>
          </a:xfrm>
        </p:spPr>
        <p:txBody>
          <a:bodyPr>
            <a:normAutofit fontScale="85000" lnSpcReduction="20000"/>
          </a:bodyPr>
          <a:lstStyle/>
          <a:p>
            <a:r>
              <a:rPr lang="cs-CZ" sz="2400" dirty="0"/>
              <a:t>1)</a:t>
            </a:r>
            <a:r>
              <a:rPr lang="cs-CZ" dirty="0"/>
              <a:t>	</a:t>
            </a:r>
            <a:r>
              <a:rPr lang="cs-CZ" sz="2800" dirty="0"/>
              <a:t>teoretická východiska (přednášky)  </a:t>
            </a:r>
          </a:p>
          <a:p>
            <a:r>
              <a:rPr lang="cs-CZ" sz="2800" dirty="0"/>
              <a:t>2)	vytvoření dvojic – trojic (výběr tématu)</a:t>
            </a:r>
          </a:p>
          <a:p>
            <a:r>
              <a:rPr lang="cs-CZ" sz="2800" dirty="0"/>
              <a:t>3)	rešerše informací (PA u vybraného typu onemocnění)</a:t>
            </a:r>
          </a:p>
          <a:p>
            <a:r>
              <a:rPr lang="cs-CZ" sz="2800" dirty="0"/>
              <a:t>4)	návrh cvičební jednotky (diskuse)</a:t>
            </a:r>
          </a:p>
          <a:p>
            <a:r>
              <a:rPr lang="cs-CZ" sz="2800" dirty="0"/>
              <a:t>5)	reálné vedení cvičební jednotky</a:t>
            </a:r>
          </a:p>
          <a:p>
            <a:r>
              <a:rPr lang="cs-CZ" sz="2800" dirty="0"/>
              <a:t>6)	ukázka diagnostických metod pro zjišťování úrovně fyzické zdatnosti</a:t>
            </a:r>
          </a:p>
          <a:p>
            <a:r>
              <a:rPr lang="cs-CZ" sz="2800" dirty="0"/>
              <a:t>7)	výběr metod měření - reálné měření</a:t>
            </a:r>
          </a:p>
          <a:p>
            <a:r>
              <a:rPr lang="cs-CZ" sz="2800" dirty="0"/>
              <a:t>8) 	analýza dat </a:t>
            </a:r>
          </a:p>
          <a:p>
            <a:r>
              <a:rPr lang="cs-CZ" sz="2800" dirty="0"/>
              <a:t>9)	závěrečná prezentace (charakteristika onemocnění, rešerše, návrh cvičebního 	programu, prezentace analýzy dat, závěr, osobní náhled na absolvované aktivity) </a:t>
            </a:r>
          </a:p>
        </p:txBody>
      </p:sp>
    </p:spTree>
    <p:extLst>
      <p:ext uri="{BB962C8B-B14F-4D97-AF65-F5344CB8AC3E}">
        <p14:creationId xmlns:p14="http://schemas.microsoft.com/office/powerpoint/2010/main" val="2390345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Benefity pohybové aktivity</a:t>
            </a:r>
          </a:p>
        </p:txBody>
      </p:sp>
      <p:sp>
        <p:nvSpPr>
          <p:cNvPr id="3" name="Zástupný symbol pro obsah 2"/>
          <p:cNvSpPr>
            <a:spLocks noGrp="1"/>
          </p:cNvSpPr>
          <p:nvPr>
            <p:ph idx="1"/>
          </p:nvPr>
        </p:nvSpPr>
        <p:spPr>
          <a:xfrm>
            <a:off x="0" y="2270197"/>
            <a:ext cx="12192000" cy="5161935"/>
          </a:xfrm>
        </p:spPr>
        <p:txBody>
          <a:bodyPr>
            <a:normAutofit fontScale="70000" lnSpcReduction="20000"/>
          </a:bodyPr>
          <a:lstStyle/>
          <a:p>
            <a:r>
              <a:rPr lang="cs-CZ" sz="3200" dirty="0"/>
              <a:t>prevence předčasného úmrtí,</a:t>
            </a:r>
          </a:p>
          <a:p>
            <a:r>
              <a:rPr lang="cs-CZ" sz="3200" dirty="0"/>
              <a:t>prevence mozkové mrtvice,</a:t>
            </a:r>
          </a:p>
          <a:p>
            <a:r>
              <a:rPr lang="cs-CZ" sz="3200" dirty="0"/>
              <a:t>snížení rizika vzniku kardiovaskulárních onemocnění,</a:t>
            </a:r>
          </a:p>
          <a:p>
            <a:r>
              <a:rPr lang="cs-CZ" sz="3200" dirty="0"/>
              <a:t>prevence hypertenze,</a:t>
            </a:r>
          </a:p>
          <a:p>
            <a:r>
              <a:rPr lang="cs-CZ" sz="3200" dirty="0"/>
              <a:t>prevence diabetes </a:t>
            </a:r>
            <a:r>
              <a:rPr lang="cs-CZ" sz="3200" dirty="0" err="1"/>
              <a:t>mellitus</a:t>
            </a:r>
            <a:r>
              <a:rPr lang="cs-CZ" sz="3200" dirty="0"/>
              <a:t> 2. typu a metabolického syndromu,</a:t>
            </a:r>
          </a:p>
          <a:p>
            <a:r>
              <a:rPr lang="cs-CZ" sz="3200" dirty="0"/>
              <a:t>prevence obezity a nadváhy,</a:t>
            </a:r>
          </a:p>
          <a:p>
            <a:r>
              <a:rPr lang="cs-CZ" sz="3200" dirty="0"/>
              <a:t>snížení rizika vzniku některých typů rakoviny (př. kolorektální karcinom, rakovina prsu nebo prostaty),</a:t>
            </a:r>
          </a:p>
          <a:p>
            <a:r>
              <a:rPr lang="cs-CZ" sz="3200" dirty="0"/>
              <a:t>snížení rizika depresí a demence, úzkosti,</a:t>
            </a:r>
          </a:p>
          <a:p>
            <a:r>
              <a:rPr lang="cs-CZ" sz="3200" dirty="0"/>
              <a:t>zlepšení kvality spánku,</a:t>
            </a:r>
          </a:p>
          <a:p>
            <a:r>
              <a:rPr lang="cs-CZ" sz="3200" dirty="0"/>
              <a:t>prevence osteoporózy, zlomenin a snížení rizika pádu u seniorů,</a:t>
            </a:r>
          </a:p>
          <a:p>
            <a:r>
              <a:rPr lang="cs-CZ" sz="3200" dirty="0"/>
              <a:t>zlepšení kognitivních funkcí.</a:t>
            </a:r>
          </a:p>
          <a:p>
            <a:pPr marL="0" indent="0">
              <a:buNone/>
            </a:pPr>
            <a:r>
              <a:rPr lang="cs-CZ" dirty="0"/>
              <a:t>(</a:t>
            </a:r>
            <a:r>
              <a:rPr lang="cs-CZ" dirty="0" err="1"/>
              <a:t>Haskell</a:t>
            </a:r>
            <a:r>
              <a:rPr lang="cs-CZ" dirty="0"/>
              <a:t> et al., 2007; </a:t>
            </a:r>
            <a:r>
              <a:rPr lang="cs-CZ" dirty="0" err="1"/>
              <a:t>Miles</a:t>
            </a:r>
            <a:r>
              <a:rPr lang="cs-CZ" dirty="0"/>
              <a:t>, 2007; Nelson et al., 2007; Physical </a:t>
            </a:r>
            <a:r>
              <a:rPr lang="cs-CZ" dirty="0" err="1"/>
              <a:t>Activity</a:t>
            </a:r>
            <a:r>
              <a:rPr lang="cs-CZ" dirty="0"/>
              <a:t> </a:t>
            </a:r>
            <a:r>
              <a:rPr lang="cs-CZ" dirty="0" err="1"/>
              <a:t>Gu</a:t>
            </a:r>
            <a:r>
              <a:rPr lang="cs-CZ" dirty="0"/>
              <a:t> </a:t>
            </a:r>
            <a:r>
              <a:rPr lang="cs-CZ" dirty="0" err="1"/>
              <a:t>delines</a:t>
            </a:r>
            <a:r>
              <a:rPr lang="cs-CZ" dirty="0"/>
              <a:t> </a:t>
            </a:r>
            <a:r>
              <a:rPr lang="cs-CZ" dirty="0" err="1"/>
              <a:t>Advisory</a:t>
            </a:r>
            <a:r>
              <a:rPr lang="cs-CZ" dirty="0"/>
              <a:t> Committee [PAGAC], 2008; </a:t>
            </a:r>
            <a:r>
              <a:rPr lang="cs-CZ" dirty="0" err="1"/>
              <a:t>Sims</a:t>
            </a:r>
            <a:r>
              <a:rPr lang="cs-CZ" dirty="0"/>
              <a:t> et al., 2006; </a:t>
            </a:r>
            <a:r>
              <a:rPr lang="cs-CZ" dirty="0" err="1"/>
              <a:t>Warburton</a:t>
            </a:r>
            <a:r>
              <a:rPr lang="cs-CZ" dirty="0"/>
              <a:t>, </a:t>
            </a:r>
            <a:r>
              <a:rPr lang="cs-CZ" dirty="0" err="1"/>
              <a:t>Charlesworth</a:t>
            </a:r>
            <a:r>
              <a:rPr lang="cs-CZ" dirty="0"/>
              <a:t>, </a:t>
            </a:r>
            <a:r>
              <a:rPr lang="cs-CZ" dirty="0" err="1"/>
              <a:t>Ivey</a:t>
            </a:r>
            <a:r>
              <a:rPr lang="cs-CZ" dirty="0"/>
              <a:t>, </a:t>
            </a:r>
            <a:r>
              <a:rPr lang="cs-CZ" dirty="0" err="1"/>
              <a:t>Nettlefold</a:t>
            </a:r>
            <a:r>
              <a:rPr lang="cs-CZ" dirty="0"/>
              <a:t>, &amp; </a:t>
            </a:r>
            <a:r>
              <a:rPr lang="cs-CZ" dirty="0" err="1"/>
              <a:t>Bredin</a:t>
            </a:r>
            <a:r>
              <a:rPr lang="cs-CZ" dirty="0"/>
              <a:t>, 2010; </a:t>
            </a:r>
            <a:r>
              <a:rPr lang="cs-CZ" dirty="0" err="1"/>
              <a:t>Warburton</a:t>
            </a:r>
            <a:r>
              <a:rPr lang="cs-CZ" dirty="0"/>
              <a:t>, Nicol, &amp; </a:t>
            </a:r>
            <a:r>
              <a:rPr lang="cs-CZ" dirty="0" err="1"/>
              <a:t>Bredin</a:t>
            </a:r>
            <a:r>
              <a:rPr lang="cs-CZ" dirty="0"/>
              <a:t>, 2006; WHO, 2010). </a:t>
            </a:r>
          </a:p>
          <a:p>
            <a:pPr marL="0" indent="0">
              <a:buNone/>
            </a:pPr>
            <a:endParaRPr lang="cs-CZ" dirty="0"/>
          </a:p>
        </p:txBody>
      </p:sp>
    </p:spTree>
    <p:extLst>
      <p:ext uri="{BB962C8B-B14F-4D97-AF65-F5344CB8AC3E}">
        <p14:creationId xmlns:p14="http://schemas.microsoft.com/office/powerpoint/2010/main" val="3919871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18247" y="366381"/>
            <a:ext cx="7729728" cy="1188720"/>
          </a:xfrm>
        </p:spPr>
        <p:txBody>
          <a:bodyPr/>
          <a:lstStyle/>
          <a:p>
            <a:pPr algn="ctr"/>
            <a:r>
              <a:rPr lang="cs-CZ" dirty="0"/>
              <a:t>Pohybová aktivita seniorů</a:t>
            </a:r>
          </a:p>
        </p:txBody>
      </p:sp>
      <p:sp>
        <p:nvSpPr>
          <p:cNvPr id="3" name="Zástupný symbol pro obsah 2"/>
          <p:cNvSpPr>
            <a:spLocks noGrp="1"/>
          </p:cNvSpPr>
          <p:nvPr>
            <p:ph idx="1"/>
          </p:nvPr>
        </p:nvSpPr>
        <p:spPr>
          <a:xfrm>
            <a:off x="838200" y="1690688"/>
            <a:ext cx="10515600" cy="4872344"/>
          </a:xfrm>
          <a:noFill/>
        </p:spPr>
        <p:txBody>
          <a:bodyPr>
            <a:normAutofit/>
          </a:bodyPr>
          <a:lstStyle/>
          <a:p>
            <a:pPr marL="0" indent="0">
              <a:buNone/>
            </a:pPr>
            <a:r>
              <a:rPr lang="cs-CZ" sz="2800" dirty="0"/>
              <a:t>Cíle</a:t>
            </a:r>
          </a:p>
          <a:p>
            <a:pPr lvl="1"/>
            <a:r>
              <a:rPr lang="cs-CZ" sz="2400" dirty="0">
                <a:solidFill>
                  <a:schemeClr val="accent1">
                    <a:lumMod val="75000"/>
                  </a:schemeClr>
                </a:solidFill>
              </a:rPr>
              <a:t>Udržení soběstačnosti</a:t>
            </a:r>
          </a:p>
          <a:p>
            <a:pPr lvl="1"/>
            <a:r>
              <a:rPr lang="cs-CZ" sz="2400" dirty="0"/>
              <a:t>Udržení, případně zlepšení kvality života</a:t>
            </a:r>
          </a:p>
          <a:p>
            <a:pPr lvl="1"/>
            <a:r>
              <a:rPr lang="cs-CZ" sz="2400" dirty="0"/>
              <a:t>Zpomalení involučních procesů a jejich projevů</a:t>
            </a:r>
          </a:p>
          <a:p>
            <a:r>
              <a:rPr lang="cs-CZ" sz="2000" dirty="0">
                <a:solidFill>
                  <a:schemeClr val="accent1">
                    <a:lumMod val="75000"/>
                  </a:schemeClr>
                </a:solidFill>
              </a:rPr>
              <a:t>Soběstačnost</a:t>
            </a:r>
            <a:r>
              <a:rPr lang="cs-CZ" sz="2000" b="1" dirty="0"/>
              <a:t> </a:t>
            </a:r>
            <a:r>
              <a:rPr lang="cs-CZ" sz="2000" dirty="0"/>
              <a:t>posuzujeme pomocí různých škál základních a instrumentálních aktivit denního života (ADL - </a:t>
            </a:r>
            <a:r>
              <a:rPr lang="en-US" sz="2000" dirty="0"/>
              <a:t>activities of daily living,  a IADL - instrumental activities of daily living)</a:t>
            </a:r>
          </a:p>
          <a:p>
            <a:pPr lvl="1"/>
            <a:r>
              <a:rPr lang="cs-CZ" sz="1800" b="1" i="1" dirty="0"/>
              <a:t>ADL - </a:t>
            </a:r>
            <a:r>
              <a:rPr lang="cs-CZ" sz="1800" i="1" dirty="0"/>
              <a:t>základní sebeobslužné aktivity (najedení a napití, oblékání, osobní hygiena, koupání, kontinenci moči, kontinenci stolice, použití WC, chůze po schodech, přesun z lůžka na židli či vozík, chůze po rovině)</a:t>
            </a:r>
          </a:p>
          <a:p>
            <a:pPr lvl="1"/>
            <a:r>
              <a:rPr lang="cs-CZ" sz="1800" b="1" i="1" dirty="0"/>
              <a:t>IADL</a:t>
            </a:r>
            <a:r>
              <a:rPr lang="cs-CZ" sz="1800" i="1" dirty="0"/>
              <a:t> - schopnost žít zcela samostatně, bez pomoci a vyrovnat se s nástrahami každodenního života (telefonování, nakupování, příprava jídla, vedení domácnosti, praní, samostatná doprava, samostatné užívání léků, nakládání s penězi)</a:t>
            </a:r>
            <a:endParaRPr lang="cs-CZ" sz="1800" dirty="0"/>
          </a:p>
          <a:p>
            <a:pPr lvl="1"/>
            <a:endParaRPr lang="cs-CZ" dirty="0"/>
          </a:p>
          <a:p>
            <a:pPr lvl="1"/>
            <a:endParaRPr lang="cs-CZ" dirty="0"/>
          </a:p>
        </p:txBody>
      </p:sp>
      <p:pic>
        <p:nvPicPr>
          <p:cNvPr id="4"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91600" y="2445327"/>
            <a:ext cx="609600" cy="609600"/>
          </a:xfrm>
          <a:prstGeom prst="rect">
            <a:avLst/>
          </a:prstGeom>
        </p:spPr>
      </p:pic>
    </p:spTree>
    <p:extLst>
      <p:ext uri="{BB962C8B-B14F-4D97-AF65-F5344CB8AC3E}">
        <p14:creationId xmlns:p14="http://schemas.microsoft.com/office/powerpoint/2010/main" val="851259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Pohybová aktivita seniorů</a:t>
            </a:r>
          </a:p>
        </p:txBody>
      </p:sp>
      <p:sp>
        <p:nvSpPr>
          <p:cNvPr id="3" name="Zástupný symbol pro obsah 2"/>
          <p:cNvSpPr>
            <a:spLocks noGrp="1"/>
          </p:cNvSpPr>
          <p:nvPr>
            <p:ph idx="1"/>
          </p:nvPr>
        </p:nvSpPr>
        <p:spPr>
          <a:xfrm>
            <a:off x="2050868" y="2468227"/>
            <a:ext cx="8712925" cy="4167704"/>
          </a:xfrm>
        </p:spPr>
        <p:txBody>
          <a:bodyPr>
            <a:normAutofit fontScale="85000" lnSpcReduction="20000"/>
          </a:bodyPr>
          <a:lstStyle/>
          <a:p>
            <a:pPr marL="0" indent="0">
              <a:buNone/>
            </a:pPr>
            <a:r>
              <a:rPr lang="cs-CZ" sz="2800" dirty="0"/>
              <a:t>Cíle</a:t>
            </a:r>
          </a:p>
          <a:p>
            <a:pPr lvl="1"/>
            <a:r>
              <a:rPr lang="cs-CZ" sz="2600" dirty="0"/>
              <a:t>Udržení soběstačnosti</a:t>
            </a:r>
          </a:p>
          <a:p>
            <a:pPr lvl="1"/>
            <a:r>
              <a:rPr lang="cs-CZ" sz="2600" dirty="0">
                <a:solidFill>
                  <a:schemeClr val="accent1">
                    <a:lumMod val="75000"/>
                  </a:schemeClr>
                </a:solidFill>
              </a:rPr>
              <a:t>Udržení, případně zlepšení kvality života</a:t>
            </a:r>
          </a:p>
          <a:p>
            <a:pPr lvl="1"/>
            <a:r>
              <a:rPr lang="cs-CZ" sz="2600" dirty="0">
                <a:solidFill>
                  <a:schemeClr val="accent1">
                    <a:lumMod val="75000"/>
                  </a:schemeClr>
                </a:solidFill>
              </a:rPr>
              <a:t>Zpomalení involučních procesů a jejich projevů</a:t>
            </a:r>
          </a:p>
          <a:p>
            <a:pPr lvl="1"/>
            <a:endParaRPr lang="cs-CZ" sz="2600" dirty="0">
              <a:solidFill>
                <a:schemeClr val="accent6">
                  <a:lumMod val="50000"/>
                </a:schemeClr>
              </a:solidFill>
            </a:endParaRPr>
          </a:p>
          <a:p>
            <a:r>
              <a:rPr lang="cs-CZ" sz="2200" dirty="0"/>
              <a:t>Můžeme ovlivnit pohybovou aktivitou s cílem zlepšení zdatnosti zlepšením dílčích pohybových schopností a dovedností</a:t>
            </a:r>
          </a:p>
          <a:p>
            <a:endParaRPr lang="cs-CZ" sz="2200" dirty="0"/>
          </a:p>
          <a:p>
            <a:r>
              <a:rPr lang="cs-CZ" sz="2200" dirty="0"/>
              <a:t>Svalová síla, rovnováha, aerobní vytrvalost, flexibilita/mobilita, hbitost. </a:t>
            </a:r>
          </a:p>
          <a:p>
            <a:pPr marL="457200" lvl="1" indent="0">
              <a:buNone/>
            </a:pPr>
            <a:endParaRPr lang="cs-CZ" sz="2200" dirty="0"/>
          </a:p>
          <a:p>
            <a:r>
              <a:rPr lang="cs-CZ" sz="2200" dirty="0"/>
              <a:t>Kognitivní funkce</a:t>
            </a:r>
          </a:p>
        </p:txBody>
      </p:sp>
      <p:pic>
        <p:nvPicPr>
          <p:cNvPr id="4"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16291" y="2874818"/>
            <a:ext cx="609600" cy="609600"/>
          </a:xfrm>
          <a:prstGeom prst="rect">
            <a:avLst/>
          </a:prstGeom>
        </p:spPr>
      </p:pic>
    </p:spTree>
    <p:extLst>
      <p:ext uri="{BB962C8B-B14F-4D97-AF65-F5344CB8AC3E}">
        <p14:creationId xmlns:p14="http://schemas.microsoft.com/office/powerpoint/2010/main" val="1452865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Teoretická východiska</a:t>
            </a:r>
          </a:p>
        </p:txBody>
      </p:sp>
      <p:sp>
        <p:nvSpPr>
          <p:cNvPr id="3" name="Zástupný symbol pro obsah 2"/>
          <p:cNvSpPr>
            <a:spLocks noGrp="1"/>
          </p:cNvSpPr>
          <p:nvPr>
            <p:ph idx="1"/>
          </p:nvPr>
        </p:nvSpPr>
        <p:spPr>
          <a:xfrm>
            <a:off x="2231136" y="2638044"/>
            <a:ext cx="7729728" cy="4013127"/>
          </a:xfrm>
        </p:spPr>
        <p:txBody>
          <a:bodyPr/>
          <a:lstStyle/>
          <a:p>
            <a:r>
              <a:rPr lang="cs-CZ" sz="2000" dirty="0"/>
              <a:t>Co musíme znát</a:t>
            </a:r>
          </a:p>
          <a:p>
            <a:pPr lvl="1"/>
            <a:r>
              <a:rPr lang="cs-CZ" sz="2000" dirty="0"/>
              <a:t>Involuční procesy – zákonitosti stárnutí organismu</a:t>
            </a:r>
          </a:p>
          <a:p>
            <a:pPr lvl="1"/>
            <a:r>
              <a:rPr lang="cs-CZ" sz="2000" dirty="0"/>
              <a:t>Aktuální zdravotní stav</a:t>
            </a:r>
          </a:p>
          <a:p>
            <a:pPr lvl="1"/>
            <a:r>
              <a:rPr lang="cs-CZ" sz="2000" dirty="0"/>
              <a:t>Dlouhodobý zdravotní stav</a:t>
            </a:r>
          </a:p>
          <a:p>
            <a:pPr lvl="1"/>
            <a:r>
              <a:rPr lang="cs-CZ" sz="2000" dirty="0"/>
              <a:t>Návyky</a:t>
            </a:r>
          </a:p>
          <a:p>
            <a:pPr lvl="1"/>
            <a:r>
              <a:rPr lang="cs-CZ" sz="2000" dirty="0"/>
              <a:t>Stav kognitivních funkcí</a:t>
            </a:r>
          </a:p>
          <a:p>
            <a:pPr lvl="1"/>
            <a:r>
              <a:rPr lang="cs-CZ" sz="2000" dirty="0"/>
              <a:t>Základní zásady pohybu seniora</a:t>
            </a:r>
          </a:p>
          <a:p>
            <a:pPr lvl="1"/>
            <a:r>
              <a:rPr lang="cs-CZ" sz="2000" dirty="0"/>
              <a:t>Fyzická aktivita v průběhu života</a:t>
            </a:r>
          </a:p>
          <a:p>
            <a:pPr lvl="1"/>
            <a:endParaRPr lang="cs-CZ" dirty="0"/>
          </a:p>
        </p:txBody>
      </p:sp>
    </p:spTree>
    <p:extLst>
      <p:ext uri="{BB962C8B-B14F-4D97-AF65-F5344CB8AC3E}">
        <p14:creationId xmlns:p14="http://schemas.microsoft.com/office/powerpoint/2010/main" val="540919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Amazing 94 year old gymnast - Johanna Quaas">
            <a:hlinkClick r:id="" action="ppaction://media"/>
            <a:extLst>
              <a:ext uri="{FF2B5EF4-FFF2-40B4-BE49-F238E27FC236}">
                <a16:creationId xmlns:a16="http://schemas.microsoft.com/office/drawing/2014/main" id="{816E9E89-A521-4D20-930B-966FA84FC1D1}"/>
              </a:ext>
            </a:extLst>
          </p:cNvPr>
          <p:cNvPicPr>
            <a:picLocks noRot="1" noChangeAspect="1"/>
          </p:cNvPicPr>
          <p:nvPr>
            <a:videoFile r:link="rId1"/>
          </p:nvPr>
        </p:nvPicPr>
        <p:blipFill>
          <a:blip r:embed="rId3"/>
          <a:stretch>
            <a:fillRect/>
          </a:stretch>
        </p:blipFill>
        <p:spPr>
          <a:xfrm>
            <a:off x="239486" y="113919"/>
            <a:ext cx="11723914" cy="6624011"/>
          </a:xfrm>
          <a:prstGeom prst="rect">
            <a:avLst/>
          </a:prstGeom>
        </p:spPr>
      </p:pic>
    </p:spTree>
    <p:extLst>
      <p:ext uri="{BB962C8B-B14F-4D97-AF65-F5344CB8AC3E}">
        <p14:creationId xmlns:p14="http://schemas.microsoft.com/office/powerpoint/2010/main" val="177694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leluja_cele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82876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untry_celek">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1588"/>
            <a:ext cx="12193588" cy="6859588"/>
          </a:xfrm>
        </p:spPr>
      </p:pic>
    </p:spTree>
    <p:extLst>
      <p:ext uri="{BB962C8B-B14F-4D97-AF65-F5344CB8AC3E}">
        <p14:creationId xmlns:p14="http://schemas.microsoft.com/office/powerpoint/2010/main" val="41950659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39696" y="336458"/>
            <a:ext cx="7729728" cy="1188720"/>
          </a:xfrm>
        </p:spPr>
        <p:txBody>
          <a:bodyPr/>
          <a:lstStyle/>
          <a:p>
            <a:pPr algn="ctr"/>
            <a:r>
              <a:rPr lang="cs-CZ" dirty="0"/>
              <a:t>Problematika pádů u seniorů</a:t>
            </a:r>
          </a:p>
        </p:txBody>
      </p:sp>
      <p:sp>
        <p:nvSpPr>
          <p:cNvPr id="3" name="Zástupný symbol pro obsah 2"/>
          <p:cNvSpPr>
            <a:spLocks noGrp="1"/>
          </p:cNvSpPr>
          <p:nvPr>
            <p:ph idx="1"/>
          </p:nvPr>
        </p:nvSpPr>
        <p:spPr>
          <a:xfrm>
            <a:off x="1321526" y="1864812"/>
            <a:ext cx="10515600" cy="5123977"/>
          </a:xfrm>
        </p:spPr>
        <p:txBody>
          <a:bodyPr>
            <a:normAutofit fontScale="92500" lnSpcReduction="20000"/>
          </a:bodyPr>
          <a:lstStyle/>
          <a:p>
            <a:pPr algn="just">
              <a:lnSpc>
                <a:spcPct val="115000"/>
              </a:lnSpc>
              <a:spcAft>
                <a:spcPts val="600"/>
              </a:spcAft>
            </a:pPr>
            <a:r>
              <a:rPr lang="cs-CZ" dirty="0">
                <a:latin typeface="Cambria" panose="02040503050406030204" pitchFamily="18" charset="0"/>
                <a:ea typeface="Calibri" panose="020F0502020204030204" pitchFamily="34" charset="0"/>
                <a:cs typeface="Times New Roman" panose="02020603050405020304" pitchFamily="18" charset="0"/>
              </a:rPr>
              <a:t>Definice pádu</a:t>
            </a:r>
          </a:p>
          <a:p>
            <a:pPr algn="just">
              <a:lnSpc>
                <a:spcPct val="115000"/>
              </a:lnSpc>
              <a:spcAft>
                <a:spcPts val="600"/>
              </a:spcAft>
            </a:pPr>
            <a:r>
              <a:rPr lang="cs-CZ" dirty="0">
                <a:latin typeface="Cambria" panose="02040503050406030204" pitchFamily="18" charset="0"/>
                <a:ea typeface="Calibri" panose="020F0502020204030204" pitchFamily="34" charset="0"/>
                <a:cs typeface="Times New Roman" panose="02020603050405020304" pitchFamily="18" charset="0"/>
              </a:rPr>
              <a:t>Pády - jeden ze zásadních problémů ohrožujících zdraví osob seniorského věku.</a:t>
            </a:r>
          </a:p>
          <a:p>
            <a:pPr algn="just">
              <a:lnSpc>
                <a:spcPct val="115000"/>
              </a:lnSpc>
              <a:spcAft>
                <a:spcPts val="600"/>
              </a:spcAft>
            </a:pPr>
            <a:r>
              <a:rPr lang="cs-CZ" dirty="0">
                <a:latin typeface="Cambria" panose="02040503050406030204" pitchFamily="18" charset="0"/>
                <a:ea typeface="Calibri" panose="020F0502020204030204" pitchFamily="34" charset="0"/>
                <a:cs typeface="Times New Roman" panose="02020603050405020304" pitchFamily="18" charset="0"/>
              </a:rPr>
              <a:t>28-35% lidí ve věku 65 a více let každoročně padá</a:t>
            </a:r>
          </a:p>
          <a:p>
            <a:pPr lvl="1" algn="just">
              <a:lnSpc>
                <a:spcPct val="115000"/>
              </a:lnSpc>
              <a:spcAft>
                <a:spcPts val="600"/>
              </a:spcAft>
            </a:pPr>
            <a:r>
              <a:rPr lang="pl-PL" dirty="0">
                <a:latin typeface="Cambria" panose="02040503050406030204" pitchFamily="18" charset="0"/>
                <a:ea typeface="Calibri" panose="020F0502020204030204" pitchFamily="34" charset="0"/>
                <a:cs typeface="Times New Roman" panose="02020603050405020304" pitchFamily="18" charset="0"/>
              </a:rPr>
              <a:t>u osob starších 70 let se četnost zvyšuje na 32-42%</a:t>
            </a:r>
            <a:endParaRPr lang="cs-CZ" dirty="0">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600"/>
              </a:spcAft>
            </a:pPr>
            <a:r>
              <a:rPr lang="cs-CZ" dirty="0">
                <a:latin typeface="Cambria" panose="02040503050406030204" pitchFamily="18" charset="0"/>
                <a:ea typeface="Calibri" panose="020F0502020204030204" pitchFamily="34" charset="0"/>
                <a:cs typeface="Times New Roman" panose="02020603050405020304" pitchFamily="18" charset="0"/>
              </a:rPr>
              <a:t>Jeden z pěti pádů způsobí vážná zranění</a:t>
            </a:r>
          </a:p>
          <a:p>
            <a:pPr algn="just">
              <a:lnSpc>
                <a:spcPct val="115000"/>
              </a:lnSpc>
              <a:spcAft>
                <a:spcPts val="600"/>
              </a:spcAft>
            </a:pPr>
            <a:r>
              <a:rPr lang="cs-CZ" dirty="0">
                <a:latin typeface="Cambria" panose="02040503050406030204" pitchFamily="18" charset="0"/>
                <a:ea typeface="Calibri" panose="020F0502020204030204" pitchFamily="34" charset="0"/>
                <a:cs typeface="Times New Roman" panose="02020603050405020304" pitchFamily="18" charset="0"/>
              </a:rPr>
              <a:t>Pády způsobené hlavně během každodenních činností jsou třetí nejčastější příčinou úmrtí seniorů.</a:t>
            </a:r>
          </a:p>
          <a:p>
            <a:pPr algn="just">
              <a:lnSpc>
                <a:spcPct val="115000"/>
              </a:lnSpc>
              <a:spcAft>
                <a:spcPts val="600"/>
              </a:spcAft>
            </a:pPr>
            <a:r>
              <a:rPr lang="cs-CZ" dirty="0">
                <a:latin typeface="Cambria" panose="02040503050406030204" pitchFamily="18" charset="0"/>
                <a:ea typeface="Calibri" panose="020F0502020204030204" pitchFamily="34" charset="0"/>
                <a:cs typeface="Times New Roman" panose="02020603050405020304" pitchFamily="18" charset="0"/>
              </a:rPr>
              <a:t>Strach z pádů  - omezuje běžnou denní aktivitu seniora</a:t>
            </a:r>
          </a:p>
          <a:p>
            <a:pPr marL="0" indent="0" algn="just">
              <a:lnSpc>
                <a:spcPct val="115000"/>
              </a:lnSpc>
              <a:spcAft>
                <a:spcPts val="600"/>
              </a:spcAft>
              <a:buNone/>
            </a:pPr>
            <a:endParaRPr lang="cs-CZ" dirty="0">
              <a:latin typeface="Cambria" panose="02040503050406030204" pitchFamily="18" charset="0"/>
              <a:ea typeface="Calibri" panose="020F0502020204030204" pitchFamily="34" charset="0"/>
              <a:cs typeface="Times New Roman" panose="02020603050405020304" pitchFamily="18" charset="0"/>
            </a:endParaRPr>
          </a:p>
          <a:p>
            <a:pPr marL="0" indent="0" algn="just">
              <a:lnSpc>
                <a:spcPct val="115000"/>
              </a:lnSpc>
              <a:spcAft>
                <a:spcPts val="600"/>
              </a:spcAft>
              <a:buNone/>
            </a:pPr>
            <a:r>
              <a:rPr lang="cs-CZ" dirty="0">
                <a:latin typeface="Cambria" panose="02040503050406030204" pitchFamily="18" charset="0"/>
                <a:ea typeface="Calibri" panose="020F0502020204030204" pitchFamily="34" charset="0"/>
                <a:cs typeface="Times New Roman" panose="02020603050405020304" pitchFamily="18" charset="0"/>
              </a:rPr>
              <a:t>  			</a:t>
            </a:r>
          </a:p>
          <a:p>
            <a:pPr marL="0" indent="0" algn="just">
              <a:lnSpc>
                <a:spcPct val="115000"/>
              </a:lnSpc>
              <a:spcAft>
                <a:spcPts val="600"/>
              </a:spcAft>
              <a:buNone/>
            </a:pPr>
            <a:r>
              <a:rPr lang="cs-CZ" dirty="0">
                <a:latin typeface="Cambria" panose="02040503050406030204" pitchFamily="18" charset="0"/>
                <a:ea typeface="Calibri" panose="020F0502020204030204" pitchFamily="34" charset="0"/>
                <a:cs typeface="Times New Roman" panose="02020603050405020304" pitchFamily="18" charset="0"/>
              </a:rPr>
              <a:t>		nedostatek pohybu </a:t>
            </a:r>
          </a:p>
          <a:p>
            <a:pPr marL="0" indent="0" algn="just">
              <a:lnSpc>
                <a:spcPct val="115000"/>
              </a:lnSpc>
              <a:spcAft>
                <a:spcPts val="600"/>
              </a:spcAft>
              <a:buNone/>
            </a:pPr>
            <a:r>
              <a:rPr lang="cs-CZ" dirty="0">
                <a:latin typeface="Cambria" panose="02040503050406030204" pitchFamily="18" charset="0"/>
                <a:ea typeface="Calibri" panose="020F0502020204030204" pitchFamily="34" charset="0"/>
                <a:cs typeface="Times New Roman" panose="02020603050405020304" pitchFamily="18" charset="0"/>
              </a:rPr>
              <a:t>		následné zdravotní následky</a:t>
            </a:r>
          </a:p>
          <a:p>
            <a:endParaRPr lang="cs-CZ" dirty="0"/>
          </a:p>
        </p:txBody>
      </p:sp>
      <p:sp>
        <p:nvSpPr>
          <p:cNvPr id="5" name="Šipka doprava 4"/>
          <p:cNvSpPr/>
          <p:nvPr/>
        </p:nvSpPr>
        <p:spPr>
          <a:xfrm rot="5400000">
            <a:off x="3675793" y="5120844"/>
            <a:ext cx="785590"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93382" y="2858777"/>
            <a:ext cx="609600" cy="609600"/>
          </a:xfrm>
          <a:prstGeom prst="rect">
            <a:avLst/>
          </a:prstGeom>
        </p:spPr>
      </p:pic>
    </p:spTree>
    <p:extLst>
      <p:ext uri="{BB962C8B-B14F-4D97-AF65-F5344CB8AC3E}">
        <p14:creationId xmlns:p14="http://schemas.microsoft.com/office/powerpoint/2010/main" val="536268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itamin D and falls | Health Navigator N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85335"/>
            <a:ext cx="8734425" cy="481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066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a:extLst>
              <a:ext uri="{FF2B5EF4-FFF2-40B4-BE49-F238E27FC236}">
                <a16:creationId xmlns:a16="http://schemas.microsoft.com/office/drawing/2014/main" id="{77E14E79-098F-4067-BC12-48DA2F35F712}"/>
              </a:ext>
            </a:extLst>
          </p:cNvPr>
          <p:cNvSpPr/>
          <p:nvPr/>
        </p:nvSpPr>
        <p:spPr>
          <a:xfrm>
            <a:off x="1919536" y="3003082"/>
            <a:ext cx="2952328" cy="14904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Physical fitness</a:t>
            </a:r>
          </a:p>
        </p:txBody>
      </p:sp>
      <p:sp>
        <p:nvSpPr>
          <p:cNvPr id="3" name="Ovál 2">
            <a:extLst>
              <a:ext uri="{FF2B5EF4-FFF2-40B4-BE49-F238E27FC236}">
                <a16:creationId xmlns:a16="http://schemas.microsoft.com/office/drawing/2014/main" id="{498922FA-3095-493B-AD55-F5987B4AA723}"/>
              </a:ext>
            </a:extLst>
          </p:cNvPr>
          <p:cNvSpPr/>
          <p:nvPr/>
        </p:nvSpPr>
        <p:spPr>
          <a:xfrm>
            <a:off x="7190635" y="3003082"/>
            <a:ext cx="2925822" cy="14904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Physical activity</a:t>
            </a:r>
          </a:p>
        </p:txBody>
      </p:sp>
      <p:sp>
        <p:nvSpPr>
          <p:cNvPr id="4" name="Ovál 3">
            <a:extLst>
              <a:ext uri="{FF2B5EF4-FFF2-40B4-BE49-F238E27FC236}">
                <a16:creationId xmlns:a16="http://schemas.microsoft.com/office/drawing/2014/main" id="{C5D4CCDB-0666-42EE-88AC-8BD7D0D873B9}"/>
              </a:ext>
            </a:extLst>
          </p:cNvPr>
          <p:cNvSpPr/>
          <p:nvPr/>
        </p:nvSpPr>
        <p:spPr>
          <a:xfrm>
            <a:off x="4654150" y="1490418"/>
            <a:ext cx="2759902" cy="13253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Older adults</a:t>
            </a:r>
          </a:p>
        </p:txBody>
      </p:sp>
    </p:spTree>
    <p:extLst>
      <p:ext uri="{BB962C8B-B14F-4D97-AF65-F5344CB8AC3E}">
        <p14:creationId xmlns:p14="http://schemas.microsoft.com/office/powerpoint/2010/main" val="241077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44D81A-5D8A-4A47-AD8F-172B027670C7}"/>
              </a:ext>
            </a:extLst>
          </p:cNvPr>
          <p:cNvSpPr>
            <a:spLocks noGrp="1"/>
          </p:cNvSpPr>
          <p:nvPr>
            <p:ph type="title"/>
          </p:nvPr>
        </p:nvSpPr>
        <p:spPr/>
        <p:txBody>
          <a:bodyPr/>
          <a:lstStyle/>
          <a:p>
            <a:r>
              <a:rPr lang="cs-CZ" dirty="0"/>
              <a:t>Obsah předmětu</a:t>
            </a:r>
            <a:br>
              <a:rPr lang="cs-CZ" dirty="0"/>
            </a:br>
            <a:r>
              <a:rPr lang="cs-CZ" dirty="0"/>
              <a:t>kombi 1. skupina</a:t>
            </a:r>
          </a:p>
        </p:txBody>
      </p:sp>
      <p:sp>
        <p:nvSpPr>
          <p:cNvPr id="3" name="Zástupný obsah 2">
            <a:extLst>
              <a:ext uri="{FF2B5EF4-FFF2-40B4-BE49-F238E27FC236}">
                <a16:creationId xmlns:a16="http://schemas.microsoft.com/office/drawing/2014/main" id="{758BBAEF-E34D-4E43-B8A2-A7C432286BE1}"/>
              </a:ext>
            </a:extLst>
          </p:cNvPr>
          <p:cNvSpPr>
            <a:spLocks noGrp="1"/>
          </p:cNvSpPr>
          <p:nvPr>
            <p:ph idx="1"/>
          </p:nvPr>
        </p:nvSpPr>
        <p:spPr>
          <a:xfrm>
            <a:off x="2231136" y="2638044"/>
            <a:ext cx="7795459" cy="3794561"/>
          </a:xfrm>
        </p:spPr>
        <p:txBody>
          <a:bodyPr>
            <a:normAutofit/>
          </a:bodyPr>
          <a:lstStyle/>
          <a:p>
            <a:r>
              <a:rPr lang="cs-CZ" dirty="0"/>
              <a:t>29.9.	teoretický základ – přednáška</a:t>
            </a:r>
          </a:p>
          <a:p>
            <a:pPr lvl="1"/>
            <a:r>
              <a:rPr lang="cs-CZ" dirty="0"/>
              <a:t>vytvoření dvojic – trojic (výběr tématu) </a:t>
            </a:r>
          </a:p>
          <a:p>
            <a:r>
              <a:rPr lang="cs-CZ" dirty="0"/>
              <a:t>13.10.	</a:t>
            </a:r>
            <a:r>
              <a:rPr lang="cs-CZ" dirty="0" err="1"/>
              <a:t>Lab</a:t>
            </a:r>
            <a:r>
              <a:rPr lang="cs-CZ" dirty="0"/>
              <a:t> - ukázka diagnostických metod pro zjišťování úrovně fyzické zdatnosti</a:t>
            </a:r>
          </a:p>
          <a:p>
            <a:r>
              <a:rPr lang="cs-CZ" dirty="0"/>
              <a:t>20.10.	</a:t>
            </a:r>
            <a:r>
              <a:rPr lang="cs-CZ" dirty="0" err="1"/>
              <a:t>Lab</a:t>
            </a:r>
            <a:r>
              <a:rPr lang="cs-CZ" dirty="0"/>
              <a:t> - </a:t>
            </a:r>
            <a:r>
              <a:rPr lang="cs-CZ" b="1" dirty="0"/>
              <a:t>reálné měření </a:t>
            </a:r>
            <a:r>
              <a:rPr lang="cs-CZ" dirty="0"/>
              <a:t>seniorů </a:t>
            </a:r>
          </a:p>
          <a:p>
            <a:r>
              <a:rPr lang="cs-CZ" dirty="0"/>
              <a:t>27.10. 	</a:t>
            </a:r>
            <a:r>
              <a:rPr lang="cs-CZ" strike="sngStrike" dirty="0" err="1"/>
              <a:t>Lab</a:t>
            </a:r>
            <a:r>
              <a:rPr lang="cs-CZ" dirty="0"/>
              <a:t> – POSILOVNA - </a:t>
            </a:r>
            <a:r>
              <a:rPr lang="cs-CZ" b="1" dirty="0"/>
              <a:t>reálné vedení </a:t>
            </a:r>
            <a:r>
              <a:rPr lang="cs-CZ" dirty="0"/>
              <a:t>cvičební jednotky</a:t>
            </a:r>
          </a:p>
          <a:p>
            <a:r>
              <a:rPr lang="cs-CZ" dirty="0"/>
              <a:t>3.11.	</a:t>
            </a:r>
            <a:r>
              <a:rPr lang="cs-CZ" dirty="0" err="1"/>
              <a:t>Poh</a:t>
            </a:r>
            <a:r>
              <a:rPr lang="cs-CZ" dirty="0"/>
              <a:t> - </a:t>
            </a:r>
            <a:r>
              <a:rPr lang="cs-CZ" b="1" dirty="0"/>
              <a:t>reálné vedení </a:t>
            </a:r>
            <a:r>
              <a:rPr lang="cs-CZ" dirty="0"/>
              <a:t>cvičební jednotky - tělocvična</a:t>
            </a:r>
          </a:p>
          <a:p>
            <a:r>
              <a:rPr lang="cs-CZ" dirty="0"/>
              <a:t>15.12. 	Velká zasedačka děkana – prezentace (charakteristika onemocnění, rešerše, návrh 	cvičebního programu, prezentace analýzy dat, závěr, osobní postřehy) </a:t>
            </a:r>
          </a:p>
        </p:txBody>
      </p:sp>
    </p:spTree>
    <p:extLst>
      <p:ext uri="{BB962C8B-B14F-4D97-AF65-F5344CB8AC3E}">
        <p14:creationId xmlns:p14="http://schemas.microsoft.com/office/powerpoint/2010/main" val="1857032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43753" y="501968"/>
            <a:ext cx="8402030" cy="1188720"/>
          </a:xfrm>
        </p:spPr>
        <p:txBody>
          <a:bodyPr/>
          <a:lstStyle/>
          <a:p>
            <a:r>
              <a:rPr lang="cs-CZ" dirty="0"/>
              <a:t>Pohybová aktivita a prevence pádů</a:t>
            </a:r>
          </a:p>
        </p:txBody>
      </p:sp>
      <p:sp>
        <p:nvSpPr>
          <p:cNvPr id="3" name="Zástupný symbol pro obsah 2"/>
          <p:cNvSpPr>
            <a:spLocks noGrp="1"/>
          </p:cNvSpPr>
          <p:nvPr>
            <p:ph idx="1"/>
          </p:nvPr>
        </p:nvSpPr>
        <p:spPr>
          <a:xfrm>
            <a:off x="2231136" y="1984902"/>
            <a:ext cx="7729728" cy="4508620"/>
          </a:xfrm>
        </p:spPr>
        <p:txBody>
          <a:bodyPr>
            <a:normAutofit/>
          </a:bodyPr>
          <a:lstStyle/>
          <a:p>
            <a:r>
              <a:rPr lang="cs-CZ" sz="2400" b="1" dirty="0"/>
              <a:t>Parametry ovlivňující pády</a:t>
            </a:r>
          </a:p>
          <a:p>
            <a:pPr lvl="1"/>
            <a:r>
              <a:rPr lang="cs-CZ" sz="2000" dirty="0"/>
              <a:t>Síla</a:t>
            </a:r>
          </a:p>
          <a:p>
            <a:pPr lvl="1"/>
            <a:r>
              <a:rPr lang="cs-CZ" sz="2000" dirty="0"/>
              <a:t>Výkon</a:t>
            </a:r>
          </a:p>
          <a:p>
            <a:pPr lvl="1"/>
            <a:r>
              <a:rPr lang="cs-CZ" sz="2000" dirty="0"/>
              <a:t>Rovnováha</a:t>
            </a:r>
          </a:p>
          <a:p>
            <a:pPr lvl="1"/>
            <a:r>
              <a:rPr lang="cs-CZ" sz="2000" dirty="0"/>
              <a:t>Mobilita/flexibilita</a:t>
            </a:r>
          </a:p>
          <a:p>
            <a:pPr lvl="1"/>
            <a:r>
              <a:rPr lang="cs-CZ" sz="2000" dirty="0"/>
              <a:t>Vytrvalost</a:t>
            </a:r>
          </a:p>
          <a:p>
            <a:pPr lvl="1"/>
            <a:r>
              <a:rPr lang="cs-CZ" sz="2000" dirty="0"/>
              <a:t>Obratnost</a:t>
            </a:r>
          </a:p>
          <a:p>
            <a:pPr lvl="1"/>
            <a:r>
              <a:rPr lang="cs-CZ" sz="2000" dirty="0"/>
              <a:t>Kognitivní funkce</a:t>
            </a:r>
          </a:p>
          <a:p>
            <a:pPr lvl="2"/>
            <a:endParaRPr lang="cs-CZ" dirty="0"/>
          </a:p>
          <a:p>
            <a:pPr lvl="2"/>
            <a:r>
              <a:rPr lang="cs-CZ" sz="2000" dirty="0"/>
              <a:t>Nutný rozvoj všech parametrů!</a:t>
            </a:r>
          </a:p>
          <a:p>
            <a:endParaRPr lang="cs-CZ" dirty="0"/>
          </a:p>
          <a:p>
            <a:pPr marL="0" indent="0">
              <a:buNone/>
            </a:pPr>
            <a:endParaRPr lang="cs-CZ" dirty="0"/>
          </a:p>
        </p:txBody>
      </p:sp>
      <p:pic>
        <p:nvPicPr>
          <p:cNvPr id="4" name="Obrázek 3"/>
          <p:cNvPicPr>
            <a:picLocks noChangeAspect="1"/>
          </p:cNvPicPr>
          <p:nvPr/>
        </p:nvPicPr>
        <p:blipFill>
          <a:blip r:embed="rId4"/>
          <a:stretch>
            <a:fillRect/>
          </a:stretch>
        </p:blipFill>
        <p:spPr>
          <a:xfrm>
            <a:off x="6644353" y="1884547"/>
            <a:ext cx="3316511" cy="4608975"/>
          </a:xfrm>
          <a:prstGeom prst="rect">
            <a:avLst/>
          </a:prstGeom>
        </p:spPr>
      </p:pic>
      <p:pic>
        <p:nvPicPr>
          <p:cNvPr id="6"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79818" y="2750128"/>
            <a:ext cx="609600" cy="609600"/>
          </a:xfrm>
          <a:prstGeom prst="rect">
            <a:avLst/>
          </a:prstGeom>
        </p:spPr>
      </p:pic>
    </p:spTree>
    <p:extLst>
      <p:ext uri="{BB962C8B-B14F-4D97-AF65-F5344CB8AC3E}">
        <p14:creationId xmlns:p14="http://schemas.microsoft.com/office/powerpoint/2010/main" val="519987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8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E78D6-F072-48E7-8270-20EFBDD26F36}"/>
              </a:ext>
            </a:extLst>
          </p:cNvPr>
          <p:cNvSpPr>
            <a:spLocks noGrp="1"/>
          </p:cNvSpPr>
          <p:nvPr>
            <p:ph type="ctrTitle"/>
          </p:nvPr>
        </p:nvSpPr>
        <p:spPr>
          <a:xfrm>
            <a:off x="1974254" y="5166421"/>
            <a:ext cx="9566957" cy="883524"/>
          </a:xfrm>
          <a:prstGeom prst="parallelogram">
            <a:avLst>
              <a:gd name="adj" fmla="val 99234"/>
            </a:avLst>
          </a:prstGeom>
        </p:spPr>
        <p:txBody>
          <a:bodyPr wrap="none" lIns="0" rIns="0" rtlCol="0">
            <a:noAutofit/>
          </a:bodyPr>
          <a:lstStyle/>
          <a:p>
            <a:pPr rtl="0"/>
            <a:r>
              <a:rPr lang="cs-CZ" dirty="0"/>
              <a:t>Síla v kontextu stárnutí </a:t>
            </a:r>
          </a:p>
        </p:txBody>
      </p:sp>
      <p:sp>
        <p:nvSpPr>
          <p:cNvPr id="3" name="Podnadpis 2">
            <a:extLst>
              <a:ext uri="{FF2B5EF4-FFF2-40B4-BE49-F238E27FC236}">
                <a16:creationId xmlns:a16="http://schemas.microsoft.com/office/drawing/2014/main" id="{3FC7BD98-5486-489C-BAA0-A69CEFF691B3}"/>
              </a:ext>
            </a:extLst>
          </p:cNvPr>
          <p:cNvSpPr>
            <a:spLocks noGrp="1"/>
          </p:cNvSpPr>
          <p:nvPr>
            <p:ph type="subTitle" idx="1"/>
          </p:nvPr>
        </p:nvSpPr>
        <p:spPr>
          <a:xfrm>
            <a:off x="2133536" y="4752007"/>
            <a:ext cx="8286075" cy="414413"/>
          </a:xfrm>
          <a:prstGeom prst="parallelogram">
            <a:avLst>
              <a:gd name="adj" fmla="val 100759"/>
            </a:avLst>
          </a:prstGeom>
        </p:spPr>
        <p:txBody>
          <a:bodyPr lIns="0" rIns="0" rtlCol="0">
            <a:normAutofit fontScale="85000" lnSpcReduction="20000"/>
          </a:bodyPr>
          <a:lstStyle/>
          <a:p>
            <a:pPr rtl="0">
              <a:lnSpc>
                <a:spcPct val="110000"/>
              </a:lnSpc>
            </a:pPr>
            <a:r>
              <a:rPr lang="cs-CZ" dirty="0" err="1"/>
              <a:t>np</a:t>
            </a:r>
            <a:r>
              <a:rPr lang="cs-CZ" dirty="0"/>
              <a:t>, </a:t>
            </a:r>
            <a:r>
              <a:rPr lang="cs-CZ" dirty="0" err="1"/>
              <a:t>nk</a:t>
            </a:r>
            <a:r>
              <a:rPr lang="cs-CZ" dirty="0"/>
              <a:t> 4333 Pohybová aktivita seniorů</a:t>
            </a:r>
          </a:p>
        </p:txBody>
      </p:sp>
      <p:pic>
        <p:nvPicPr>
          <p:cNvPr id="5" name="Obrázek 4" descr="Žena běžící vedle muže jedoucího na kole na polní cestě">
            <a:extLst>
              <a:ext uri="{FF2B5EF4-FFF2-40B4-BE49-F238E27FC236}">
                <a16:creationId xmlns:a16="http://schemas.microsoft.com/office/drawing/2014/main" id="{8C0D6366-4ACF-4BFA-8962-ED8DA4314F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1555" b="10667"/>
          <a:stretch/>
        </p:blipFill>
        <p:spPr>
          <a:xfrm>
            <a:off x="1005401" y="-1"/>
            <a:ext cx="10380133" cy="4030679"/>
          </a:xfrm>
          <a:prstGeom prst="rect">
            <a:avLst/>
          </a:prstGeom>
          <a:ln>
            <a:solidFill>
              <a:schemeClr val="accent6"/>
            </a:solidFill>
          </a:ln>
        </p:spPr>
      </p:pic>
    </p:spTree>
    <p:extLst>
      <p:ext uri="{BB962C8B-B14F-4D97-AF65-F5344CB8AC3E}">
        <p14:creationId xmlns:p14="http://schemas.microsoft.com/office/powerpoint/2010/main" val="834050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Plavec">
            <a:extLst>
              <a:ext uri="{FF2B5EF4-FFF2-40B4-BE49-F238E27FC236}">
                <a16:creationId xmlns:a16="http://schemas.microsoft.com/office/drawing/2014/main" id="{7D7FCACA-EF86-4FB6-924E-B818BF5F40E9}"/>
              </a:ext>
            </a:extLst>
          </p:cNvPr>
          <p:cNvPicPr>
            <a:picLocks noChangeAspect="1"/>
          </p:cNvPicPr>
          <p:nvPr/>
        </p:nvPicPr>
        <p:blipFill rotWithShape="1">
          <a:blip r:embed="rId3" cstate="print">
            <a:duotone>
              <a:schemeClr val="bg2">
                <a:shade val="45000"/>
                <a:satMod val="135000"/>
              </a:schemeClr>
              <a:prstClr val="white"/>
            </a:duotone>
            <a:alphaModFix amt="25000"/>
            <a:extLst>
              <a:ext uri="{28A0092B-C50C-407E-A947-70E740481C1C}">
                <a14:useLocalDpi xmlns:a14="http://schemas.microsoft.com/office/drawing/2010/main"/>
              </a:ext>
            </a:extLst>
          </a:blip>
          <a:srcRect/>
          <a:stretch/>
        </p:blipFill>
        <p:spPr>
          <a:xfrm>
            <a:off x="153" y="10"/>
            <a:ext cx="12191695" cy="6857990"/>
          </a:xfrm>
          <a:prstGeom prst="rect">
            <a:avLst/>
          </a:prstGeom>
        </p:spPr>
      </p:pic>
      <p:sp>
        <p:nvSpPr>
          <p:cNvPr id="2" name="Nadpis 1">
            <a:extLst>
              <a:ext uri="{FF2B5EF4-FFF2-40B4-BE49-F238E27FC236}">
                <a16:creationId xmlns:a16="http://schemas.microsoft.com/office/drawing/2014/main" id="{78B91C57-2090-466E-B05A-DA282135678E}"/>
              </a:ext>
            </a:extLst>
          </p:cNvPr>
          <p:cNvSpPr>
            <a:spLocks noGrp="1"/>
          </p:cNvSpPr>
          <p:nvPr>
            <p:ph type="title"/>
          </p:nvPr>
        </p:nvSpPr>
        <p:spPr>
          <a:xfrm>
            <a:off x="2088352" y="735871"/>
            <a:ext cx="4127721" cy="695765"/>
          </a:xfrm>
          <a:prstGeom prst="parallelogram">
            <a:avLst>
              <a:gd name="adj" fmla="val 99596"/>
            </a:avLst>
          </a:prstGeom>
          <a:solidFill>
            <a:schemeClr val="tx1">
              <a:alpha val="20000"/>
            </a:schemeClr>
          </a:solidFill>
        </p:spPr>
        <p:txBody>
          <a:bodyPr vert="horz" lIns="91440" tIns="45720" rIns="91440" bIns="45720" rtlCol="0" anchor="t">
            <a:normAutofit/>
          </a:bodyPr>
          <a:lstStyle/>
          <a:p>
            <a:pPr algn="l" rtl="0"/>
            <a:r>
              <a:rPr lang="cs-CZ" dirty="0"/>
              <a:t>Obsah</a:t>
            </a:r>
          </a:p>
        </p:txBody>
      </p:sp>
      <p:graphicFrame>
        <p:nvGraphicFramePr>
          <p:cNvPr id="5" name="Zástupný obsah 2" descr="Seznam ve formě ikon">
            <a:extLst>
              <a:ext uri="{FF2B5EF4-FFF2-40B4-BE49-F238E27FC236}">
                <a16:creationId xmlns:a16="http://schemas.microsoft.com/office/drawing/2014/main" id="{ACE5AD74-04D5-49BC-88CF-B67398F8B46C}"/>
              </a:ext>
            </a:extLst>
          </p:cNvPr>
          <p:cNvGraphicFramePr>
            <a:graphicFrameLocks noGrp="1"/>
          </p:cNvGraphicFramePr>
          <p:nvPr>
            <p:ph idx="1"/>
          </p:nvPr>
        </p:nvGraphicFramePr>
        <p:xfrm>
          <a:off x="2212601" y="2549217"/>
          <a:ext cx="8755516" cy="30036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25124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25634" y="808056"/>
            <a:ext cx="7944505" cy="1077229"/>
          </a:xfrm>
        </p:spPr>
        <p:txBody>
          <a:bodyPr/>
          <a:lstStyle/>
          <a:p>
            <a:pPr algn="l"/>
            <a:r>
              <a:rPr lang="cs-CZ" dirty="0"/>
              <a:t>Silový (odporový) trénink seniorů</a:t>
            </a:r>
          </a:p>
        </p:txBody>
      </p:sp>
      <p:sp>
        <p:nvSpPr>
          <p:cNvPr id="3" name="Zástupný symbol pro obsah 2"/>
          <p:cNvSpPr>
            <a:spLocks noGrp="1"/>
          </p:cNvSpPr>
          <p:nvPr>
            <p:ph idx="1"/>
          </p:nvPr>
        </p:nvSpPr>
        <p:spPr/>
        <p:txBody>
          <a:bodyPr/>
          <a:lstStyle/>
          <a:p>
            <a:pPr algn="just"/>
            <a:r>
              <a:rPr lang="cs-CZ" dirty="0"/>
              <a:t>Dnes je již dobře známo, že silový trénink s těžkými břemeny (&gt; 70% 1RM) je účinnější než trénink s nízkou intenzitou, pokud jde o přírůstky svalové hmoty a zvýšení síly.</a:t>
            </a:r>
          </a:p>
          <a:p>
            <a:pPr algn="just"/>
            <a:r>
              <a:rPr lang="cs-CZ" dirty="0"/>
              <a:t>Silový trénink zvyšuje parametry síly, na rovnovážné schopnosti má však dosud nepodložené účinky. Dobře zdokumentovaný dopad silového cvičení u starších osob je na obsah kostních minerálů, což ovlivňuje riziko zlomeniny související s pády. </a:t>
            </a:r>
          </a:p>
          <a:p>
            <a:endParaRPr lang="cs-CZ" dirty="0"/>
          </a:p>
        </p:txBody>
      </p:sp>
    </p:spTree>
    <p:extLst>
      <p:ext uri="{BB962C8B-B14F-4D97-AF65-F5344CB8AC3E}">
        <p14:creationId xmlns:p14="http://schemas.microsoft.com/office/powerpoint/2010/main" val="3280430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18338" y="555278"/>
            <a:ext cx="7958331" cy="654984"/>
          </a:xfrm>
        </p:spPr>
        <p:txBody>
          <a:bodyPr>
            <a:normAutofit fontScale="90000"/>
          </a:bodyPr>
          <a:lstStyle/>
          <a:p>
            <a:pPr algn="l"/>
            <a:r>
              <a:rPr lang="cs-CZ" dirty="0"/>
              <a:t>Doporučení</a:t>
            </a:r>
          </a:p>
        </p:txBody>
      </p:sp>
      <p:pic>
        <p:nvPicPr>
          <p:cNvPr id="4" name="Zástupný symbol pro obsah 3"/>
          <p:cNvPicPr>
            <a:picLocks noGrp="1" noChangeAspect="1"/>
          </p:cNvPicPr>
          <p:nvPr>
            <p:ph idx="1"/>
          </p:nvPr>
        </p:nvPicPr>
        <p:blipFill rotWithShape="1">
          <a:blip r:embed="rId2"/>
          <a:srcRect l="6508" t="15642" r="29739" b="23575"/>
          <a:stretch/>
        </p:blipFill>
        <p:spPr>
          <a:xfrm>
            <a:off x="6597504" y="104506"/>
            <a:ext cx="4532811" cy="2429690"/>
          </a:xfrm>
          <a:prstGeom prst="rect">
            <a:avLst/>
          </a:prstGeom>
        </p:spPr>
      </p:pic>
      <p:sp>
        <p:nvSpPr>
          <p:cNvPr id="5" name="Obdélník 4"/>
          <p:cNvSpPr/>
          <p:nvPr/>
        </p:nvSpPr>
        <p:spPr>
          <a:xfrm>
            <a:off x="524311" y="1525501"/>
            <a:ext cx="5563742" cy="2308324"/>
          </a:xfrm>
          <a:prstGeom prst="rect">
            <a:avLst/>
          </a:prstGeom>
          <a:solidFill>
            <a:schemeClr val="tx1">
              <a:lumMod val="85000"/>
            </a:schemeClr>
          </a:solidFill>
        </p:spPr>
        <p:txBody>
          <a:bodyPr wrap="square">
            <a:spAutoFit/>
          </a:bodyPr>
          <a:lstStyle/>
          <a:p>
            <a:r>
              <a:rPr lang="cs-CZ" b="1" dirty="0">
                <a:solidFill>
                  <a:schemeClr val="bg1"/>
                </a:solidFill>
              </a:rPr>
              <a:t>Cíle doporučení </a:t>
            </a:r>
          </a:p>
          <a:p>
            <a:pPr marL="285750" indent="-285750">
              <a:buFont typeface="Arial" panose="020B0604020202020204" pitchFamily="34" charset="0"/>
              <a:buChar char="•"/>
            </a:pPr>
            <a:r>
              <a:rPr lang="cs-CZ" dirty="0">
                <a:solidFill>
                  <a:schemeClr val="bg1"/>
                </a:solidFill>
              </a:rPr>
              <a:t>podporovat jednotnější a </a:t>
            </a:r>
            <a:r>
              <a:rPr lang="cs-CZ" dirty="0" err="1">
                <a:solidFill>
                  <a:schemeClr val="bg1"/>
                </a:solidFill>
              </a:rPr>
              <a:t>holističtější</a:t>
            </a:r>
            <a:r>
              <a:rPr lang="cs-CZ" dirty="0">
                <a:solidFill>
                  <a:schemeClr val="bg1"/>
                </a:solidFill>
              </a:rPr>
              <a:t> přístup k tréninku u seniorů</a:t>
            </a:r>
          </a:p>
          <a:p>
            <a:pPr marL="285750" indent="-285750">
              <a:buFont typeface="Arial" panose="020B0604020202020204" pitchFamily="34" charset="0"/>
              <a:buChar char="•"/>
            </a:pPr>
            <a:r>
              <a:rPr lang="cs-CZ" dirty="0">
                <a:solidFill>
                  <a:schemeClr val="bg1"/>
                </a:solidFill>
              </a:rPr>
              <a:t>podporovat zdravotní a funkční přínosy silového tréninku seniorů</a:t>
            </a:r>
          </a:p>
          <a:p>
            <a:pPr marL="285750" indent="-285750">
              <a:buFont typeface="Arial" panose="020B0604020202020204" pitchFamily="34" charset="0"/>
              <a:buChar char="•"/>
            </a:pPr>
            <a:r>
              <a:rPr lang="cs-CZ" dirty="0">
                <a:solidFill>
                  <a:schemeClr val="bg1"/>
                </a:solidFill>
              </a:rPr>
              <a:t>předcházet nebo minimalizovat obavy a jiné překážky provádění silového tréninku u seniorů</a:t>
            </a:r>
          </a:p>
          <a:p>
            <a:endParaRPr lang="cs-CZ" dirty="0"/>
          </a:p>
        </p:txBody>
      </p:sp>
      <p:sp>
        <p:nvSpPr>
          <p:cNvPr id="6" name="Obdélník 5"/>
          <p:cNvSpPr/>
          <p:nvPr/>
        </p:nvSpPr>
        <p:spPr>
          <a:xfrm>
            <a:off x="1033762" y="4426064"/>
            <a:ext cx="6096000" cy="2031325"/>
          </a:xfrm>
          <a:prstGeom prst="rect">
            <a:avLst/>
          </a:prstGeom>
          <a:solidFill>
            <a:schemeClr val="tx1">
              <a:lumMod val="75000"/>
            </a:schemeClr>
          </a:solidFill>
        </p:spPr>
        <p:txBody>
          <a:bodyPr>
            <a:spAutoFit/>
          </a:bodyPr>
          <a:lstStyle/>
          <a:p>
            <a:r>
              <a:rPr lang="cs-CZ" b="1" dirty="0">
                <a:solidFill>
                  <a:schemeClr val="bg1"/>
                </a:solidFill>
              </a:rPr>
              <a:t>Správně navržený program by měl zahrnovat </a:t>
            </a:r>
          </a:p>
          <a:p>
            <a:pPr marL="285750" indent="-285750">
              <a:buFont typeface="Arial" panose="020B0604020202020204" pitchFamily="34" charset="0"/>
              <a:buChar char="•"/>
            </a:pPr>
            <a:r>
              <a:rPr lang="cs-CZ" dirty="0">
                <a:solidFill>
                  <a:schemeClr val="bg1"/>
                </a:solidFill>
              </a:rPr>
              <a:t>individualizovaný, periodizovaný přístup</a:t>
            </a:r>
          </a:p>
          <a:p>
            <a:pPr marL="285750" indent="-285750">
              <a:buFont typeface="Arial" panose="020B0604020202020204" pitchFamily="34" charset="0"/>
              <a:buChar char="•"/>
            </a:pPr>
            <a:r>
              <a:rPr lang="cs-CZ" dirty="0">
                <a:solidFill>
                  <a:schemeClr val="bg1"/>
                </a:solidFill>
              </a:rPr>
              <a:t>cvičení ve 2–3 sériích</a:t>
            </a:r>
          </a:p>
          <a:p>
            <a:pPr marL="285750" indent="-285750">
              <a:buFont typeface="Arial" panose="020B0604020202020204" pitchFamily="34" charset="0"/>
              <a:buChar char="•"/>
            </a:pPr>
            <a:r>
              <a:rPr lang="cs-CZ" dirty="0">
                <a:solidFill>
                  <a:schemeClr val="bg1"/>
                </a:solidFill>
              </a:rPr>
              <a:t>1–2 vícekloubová cvičení na hlavní svalové skupiny, dosahující intenzity 70–85% z 1RM, 2–3krát týdně,</a:t>
            </a:r>
          </a:p>
          <a:p>
            <a:pPr marL="285750" indent="-285750">
              <a:buFont typeface="Arial" panose="020B0604020202020204" pitchFamily="34" charset="0"/>
              <a:buChar char="•"/>
            </a:pPr>
            <a:r>
              <a:rPr lang="cs-CZ" dirty="0">
                <a:solidFill>
                  <a:schemeClr val="bg1"/>
                </a:solidFill>
              </a:rPr>
              <a:t>zařadit i cviky prováděné při vyšších rychlostech s mírnou intenzitou (tj. 40–60% 1 RM)</a:t>
            </a:r>
          </a:p>
        </p:txBody>
      </p:sp>
      <p:sp>
        <p:nvSpPr>
          <p:cNvPr id="7" name="Obdélník 6"/>
          <p:cNvSpPr/>
          <p:nvPr/>
        </p:nvSpPr>
        <p:spPr>
          <a:xfrm>
            <a:off x="7589519" y="3400018"/>
            <a:ext cx="3317965" cy="1938992"/>
          </a:xfrm>
          <a:prstGeom prst="rect">
            <a:avLst/>
          </a:prstGeom>
        </p:spPr>
        <p:txBody>
          <a:bodyPr wrap="square">
            <a:spAutoFit/>
          </a:bodyPr>
          <a:lstStyle/>
          <a:p>
            <a:pPr algn="just"/>
            <a:r>
              <a:rPr lang="cs-CZ" sz="2000" dirty="0">
                <a:solidFill>
                  <a:srgbClr val="FF0000"/>
                </a:solidFill>
              </a:rPr>
              <a:t>Odporový trénink lze </a:t>
            </a:r>
            <a:r>
              <a:rPr lang="cs-CZ" sz="2000" b="1" dirty="0">
                <a:solidFill>
                  <a:srgbClr val="FF0000"/>
                </a:solidFill>
              </a:rPr>
              <a:t>přizpůsobit</a:t>
            </a:r>
            <a:r>
              <a:rPr lang="cs-CZ" sz="2000" dirty="0">
                <a:solidFill>
                  <a:srgbClr val="FF0000"/>
                </a:solidFill>
              </a:rPr>
              <a:t> seniorům křehkým, s omezenou pohyblivostí, s kognitivními poruchami, nebo jinými chronickými stavy.</a:t>
            </a:r>
          </a:p>
        </p:txBody>
      </p:sp>
    </p:spTree>
    <p:extLst>
      <p:ext uri="{BB962C8B-B14F-4D97-AF65-F5344CB8AC3E}">
        <p14:creationId xmlns:p14="http://schemas.microsoft.com/office/powerpoint/2010/main" val="3724632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11958637" cy="714375"/>
          </a:xfrm>
        </p:spPr>
        <p:txBody>
          <a:bodyPr>
            <a:normAutofit fontScale="90000"/>
          </a:bodyPr>
          <a:lstStyle/>
          <a:p>
            <a:pPr algn="ctr"/>
            <a:r>
              <a:rPr lang="cs-CZ" sz="2400" b="1" dirty="0"/>
              <a:t>Obecná doporučení pro odporový trénink u zdravých seniorů </a:t>
            </a:r>
          </a:p>
        </p:txBody>
      </p:sp>
      <p:graphicFrame>
        <p:nvGraphicFramePr>
          <p:cNvPr id="7" name="Zástupný symbol pro obsah 6"/>
          <p:cNvGraphicFramePr>
            <a:graphicFrameLocks noGrp="1"/>
          </p:cNvGraphicFramePr>
          <p:nvPr>
            <p:ph idx="1"/>
          </p:nvPr>
        </p:nvGraphicFramePr>
        <p:xfrm>
          <a:off x="-4" y="444137"/>
          <a:ext cx="12192004" cy="5885361"/>
        </p:xfrm>
        <a:graphic>
          <a:graphicData uri="http://schemas.openxmlformats.org/drawingml/2006/table">
            <a:tbl>
              <a:tblPr firstRow="1" bandRow="1">
                <a:tableStyleId>{5C22544A-7EE6-4342-B048-85BDC9FD1C3A}</a:tableStyleId>
              </a:tblPr>
              <a:tblGrid>
                <a:gridCol w="2563671">
                  <a:extLst>
                    <a:ext uri="{9D8B030D-6E8A-4147-A177-3AD203B41FA5}">
                      <a16:colId xmlns:a16="http://schemas.microsoft.com/office/drawing/2014/main" val="4230113561"/>
                    </a:ext>
                  </a:extLst>
                </a:gridCol>
                <a:gridCol w="3583312">
                  <a:extLst>
                    <a:ext uri="{9D8B030D-6E8A-4147-A177-3AD203B41FA5}">
                      <a16:colId xmlns:a16="http://schemas.microsoft.com/office/drawing/2014/main" val="3603547872"/>
                    </a:ext>
                  </a:extLst>
                </a:gridCol>
                <a:gridCol w="6045021">
                  <a:extLst>
                    <a:ext uri="{9D8B030D-6E8A-4147-A177-3AD203B41FA5}">
                      <a16:colId xmlns:a16="http://schemas.microsoft.com/office/drawing/2014/main" val="3928671887"/>
                    </a:ext>
                  </a:extLst>
                </a:gridCol>
              </a:tblGrid>
              <a:tr h="291466">
                <a:tc>
                  <a:txBody>
                    <a:bodyPr/>
                    <a:lstStyle/>
                    <a:p>
                      <a:r>
                        <a:rPr lang="cs-CZ" sz="1700" dirty="0"/>
                        <a:t>Proměnné </a:t>
                      </a:r>
                    </a:p>
                  </a:txBody>
                  <a:tcPr/>
                </a:tc>
                <a:tc>
                  <a:txBody>
                    <a:bodyPr/>
                    <a:lstStyle/>
                    <a:p>
                      <a:r>
                        <a:rPr lang="cs-CZ" sz="1700" dirty="0"/>
                        <a:t>Doporučení</a:t>
                      </a:r>
                    </a:p>
                  </a:txBody>
                  <a:tcPr/>
                </a:tc>
                <a:tc>
                  <a:txBody>
                    <a:bodyPr/>
                    <a:lstStyle/>
                    <a:p>
                      <a:r>
                        <a:rPr lang="cs-CZ" sz="1700" dirty="0"/>
                        <a:t>Komentář</a:t>
                      </a:r>
                    </a:p>
                  </a:txBody>
                  <a:tcPr/>
                </a:tc>
                <a:extLst>
                  <a:ext uri="{0D108BD9-81ED-4DB2-BD59-A6C34878D82A}">
                    <a16:rowId xmlns:a16="http://schemas.microsoft.com/office/drawing/2014/main" val="3134245292"/>
                  </a:ext>
                </a:extLst>
              </a:tr>
              <a:tr h="600891">
                <a:tc>
                  <a:txBody>
                    <a:bodyPr/>
                    <a:lstStyle/>
                    <a:p>
                      <a:r>
                        <a:rPr lang="cs-CZ" sz="1700" dirty="0"/>
                        <a:t>Série</a:t>
                      </a:r>
                    </a:p>
                  </a:txBody>
                  <a:tcPr/>
                </a:tc>
                <a:tc>
                  <a:txBody>
                    <a:bodyPr/>
                    <a:lstStyle/>
                    <a:p>
                      <a:r>
                        <a:rPr lang="cs-CZ" sz="1700" dirty="0"/>
                        <a:t>1-3 série na cvik na svalovou partii</a:t>
                      </a:r>
                    </a:p>
                  </a:txBody>
                  <a:tcPr/>
                </a:tc>
                <a:tc>
                  <a:txBody>
                    <a:bodyPr/>
                    <a:lstStyle/>
                    <a:p>
                      <a:r>
                        <a:rPr lang="cs-CZ" sz="1700" dirty="0"/>
                        <a:t>1 série pro začátečníky a křehké seniory, postupně přidávat až na 2–3 série.</a:t>
                      </a:r>
                    </a:p>
                  </a:txBody>
                  <a:tcPr/>
                </a:tc>
                <a:extLst>
                  <a:ext uri="{0D108BD9-81ED-4DB2-BD59-A6C34878D82A}">
                    <a16:rowId xmlns:a16="http://schemas.microsoft.com/office/drawing/2014/main" val="2303293586"/>
                  </a:ext>
                </a:extLst>
              </a:tr>
              <a:tr h="587828">
                <a:tc>
                  <a:txBody>
                    <a:bodyPr/>
                    <a:lstStyle/>
                    <a:p>
                      <a:r>
                        <a:rPr lang="cs-CZ" sz="1700" dirty="0"/>
                        <a:t>Počet opakování</a:t>
                      </a:r>
                    </a:p>
                  </a:txBody>
                  <a:tcPr/>
                </a:tc>
                <a:tc>
                  <a:txBody>
                    <a:bodyPr/>
                    <a:lstStyle/>
                    <a:p>
                      <a:r>
                        <a:rPr lang="cs-CZ" sz="1700" dirty="0"/>
                        <a:t>8–12 nebo 10–15</a:t>
                      </a:r>
                    </a:p>
                  </a:txBody>
                  <a:tcPr/>
                </a:tc>
                <a:tc>
                  <a:txBody>
                    <a:bodyPr/>
                    <a:lstStyle/>
                    <a:p>
                      <a:r>
                        <a:rPr lang="cs-CZ" sz="1700" dirty="0"/>
                        <a:t>6–12 opakování s vyšší intenzitou pro zdravé seniory </a:t>
                      </a:r>
                    </a:p>
                    <a:p>
                      <a:r>
                        <a:rPr lang="cs-CZ" sz="1700" dirty="0"/>
                        <a:t>10–15 opakování s nižším odporem pro začátečníky.</a:t>
                      </a:r>
                    </a:p>
                  </a:txBody>
                  <a:tcPr/>
                </a:tc>
                <a:extLst>
                  <a:ext uri="{0D108BD9-81ED-4DB2-BD59-A6C34878D82A}">
                    <a16:rowId xmlns:a16="http://schemas.microsoft.com/office/drawing/2014/main" val="4283703933"/>
                  </a:ext>
                </a:extLst>
              </a:tr>
              <a:tr h="676275">
                <a:tc>
                  <a:txBody>
                    <a:bodyPr/>
                    <a:lstStyle/>
                    <a:p>
                      <a:r>
                        <a:rPr lang="cs-CZ" sz="1700" dirty="0"/>
                        <a:t>Intenzita</a:t>
                      </a:r>
                    </a:p>
                  </a:txBody>
                  <a:tcPr/>
                </a:tc>
                <a:tc>
                  <a:txBody>
                    <a:bodyPr/>
                    <a:lstStyle/>
                    <a:p>
                      <a:r>
                        <a:rPr lang="cs-CZ" sz="1700" dirty="0"/>
                        <a:t>70 – 85% z 1RM</a:t>
                      </a:r>
                    </a:p>
                  </a:txBody>
                  <a:tcPr/>
                </a:tc>
                <a:tc>
                  <a:txBody>
                    <a:bodyPr/>
                    <a:lstStyle/>
                    <a:p>
                      <a:r>
                        <a:rPr lang="pl-PL" sz="1700" dirty="0"/>
                        <a:t>Začít s tolerovaným</a:t>
                      </a:r>
                      <a:r>
                        <a:rPr lang="pl-PL" sz="1700" baseline="0" dirty="0"/>
                        <a:t> </a:t>
                      </a:r>
                      <a:r>
                        <a:rPr lang="pl-PL" sz="1700" dirty="0"/>
                        <a:t>odporem a postupovat na 70–85% 1RM. Lehčí zatížení se doporučuje pro začátečníky, nebo křehké seniory nebo se zvláštními omezeními, jako je kardiovaskulární onemocnění a osteoporóza.</a:t>
                      </a:r>
                      <a:endParaRPr lang="cs-CZ" sz="1700" dirty="0"/>
                    </a:p>
                  </a:txBody>
                  <a:tcPr/>
                </a:tc>
                <a:extLst>
                  <a:ext uri="{0D108BD9-81ED-4DB2-BD59-A6C34878D82A}">
                    <a16:rowId xmlns:a16="http://schemas.microsoft.com/office/drawing/2014/main" val="3426660845"/>
                  </a:ext>
                </a:extLst>
              </a:tr>
              <a:tr h="352697">
                <a:tc>
                  <a:txBody>
                    <a:bodyPr/>
                    <a:lstStyle/>
                    <a:p>
                      <a:r>
                        <a:rPr lang="cs-CZ" sz="1700" dirty="0"/>
                        <a:t>Výběr cviků</a:t>
                      </a:r>
                    </a:p>
                  </a:txBody>
                  <a:tcPr/>
                </a:tc>
                <a:tc>
                  <a:txBody>
                    <a:bodyPr/>
                    <a:lstStyle/>
                    <a:p>
                      <a:r>
                        <a:rPr lang="cs-CZ" sz="1700" dirty="0"/>
                        <a:t>8-10 různých cviků</a:t>
                      </a:r>
                    </a:p>
                  </a:txBody>
                  <a:tcPr/>
                </a:tc>
                <a:tc>
                  <a:txBody>
                    <a:bodyPr/>
                    <a:lstStyle/>
                    <a:p>
                      <a:r>
                        <a:rPr lang="cs-CZ" sz="1700" dirty="0"/>
                        <a:t>Zahrnout cviky </a:t>
                      </a:r>
                      <a:r>
                        <a:rPr lang="cs-CZ" sz="1700" dirty="0" err="1"/>
                        <a:t>vícekloubové</a:t>
                      </a:r>
                      <a:r>
                        <a:rPr lang="cs-CZ" sz="1700" dirty="0"/>
                        <a:t>,</a:t>
                      </a:r>
                      <a:r>
                        <a:rPr lang="cs-CZ" sz="1700" baseline="0" dirty="0"/>
                        <a:t> na velké svalové partie.</a:t>
                      </a:r>
                      <a:endParaRPr lang="cs-CZ" sz="1700" dirty="0"/>
                    </a:p>
                  </a:txBody>
                  <a:tcPr/>
                </a:tc>
                <a:extLst>
                  <a:ext uri="{0D108BD9-81ED-4DB2-BD59-A6C34878D82A}">
                    <a16:rowId xmlns:a16="http://schemas.microsoft.com/office/drawing/2014/main" val="226581727"/>
                  </a:ext>
                </a:extLst>
              </a:tr>
              <a:tr h="676275">
                <a:tc>
                  <a:txBody>
                    <a:bodyPr/>
                    <a:lstStyle/>
                    <a:p>
                      <a:r>
                        <a:rPr lang="cs-CZ" sz="1700" dirty="0"/>
                        <a:t>Možnosti </a:t>
                      </a:r>
                    </a:p>
                  </a:txBody>
                  <a:tcPr/>
                </a:tc>
                <a:tc>
                  <a:txBody>
                    <a:bodyPr/>
                    <a:lstStyle/>
                    <a:p>
                      <a:r>
                        <a:rPr lang="cs-CZ" sz="1700" dirty="0"/>
                        <a:t>Cvičení s volnými váhami</a:t>
                      </a:r>
                    </a:p>
                    <a:p>
                      <a:r>
                        <a:rPr lang="cs-CZ" sz="1700" baseline="0" dirty="0"/>
                        <a:t>Cvičení na strojích </a:t>
                      </a:r>
                      <a:endParaRPr lang="cs-CZ" sz="1700" dirty="0"/>
                    </a:p>
                  </a:txBody>
                  <a:tcPr/>
                </a:tc>
                <a:tc>
                  <a:txBody>
                    <a:bodyPr/>
                    <a:lstStyle/>
                    <a:p>
                      <a:r>
                        <a:rPr lang="cs-CZ" sz="1700" dirty="0"/>
                        <a:t>Cvičení na strojích</a:t>
                      </a:r>
                      <a:r>
                        <a:rPr lang="cs-CZ" sz="1700" baseline="0" dirty="0"/>
                        <a:t> pro začátečníky umožňuje nastavení zátěže a zajištění správného držení těla (nepřetěžování páteře).</a:t>
                      </a:r>
                      <a:endParaRPr lang="cs-CZ" sz="1700" dirty="0"/>
                    </a:p>
                  </a:txBody>
                  <a:tcPr/>
                </a:tc>
                <a:extLst>
                  <a:ext uri="{0D108BD9-81ED-4DB2-BD59-A6C34878D82A}">
                    <a16:rowId xmlns:a16="http://schemas.microsoft.com/office/drawing/2014/main" val="2747592025"/>
                  </a:ext>
                </a:extLst>
              </a:tr>
              <a:tr h="613954">
                <a:tc>
                  <a:txBody>
                    <a:bodyPr/>
                    <a:lstStyle/>
                    <a:p>
                      <a:r>
                        <a:rPr lang="cs-CZ" sz="1700" dirty="0"/>
                        <a:t>Frekvence</a:t>
                      </a:r>
                    </a:p>
                  </a:txBody>
                  <a:tcPr/>
                </a:tc>
                <a:tc>
                  <a:txBody>
                    <a:bodyPr/>
                    <a:lstStyle/>
                    <a:p>
                      <a:r>
                        <a:rPr lang="cs-CZ" sz="1700" dirty="0"/>
                        <a:t>2-3 dny/týden/svalová</a:t>
                      </a:r>
                      <a:r>
                        <a:rPr lang="cs-CZ" sz="1700" baseline="0" dirty="0"/>
                        <a:t> skupina</a:t>
                      </a:r>
                      <a:endParaRPr lang="cs-CZ" sz="1700" dirty="0"/>
                    </a:p>
                  </a:txBody>
                  <a:tcPr/>
                </a:tc>
                <a:tc>
                  <a:txBody>
                    <a:bodyPr/>
                    <a:lstStyle/>
                    <a:p>
                      <a:r>
                        <a:rPr lang="cs-CZ" sz="1700" dirty="0"/>
                        <a:t>Doporučuje se silový trénink 2-3x týdně, ne po</a:t>
                      </a:r>
                      <a:r>
                        <a:rPr lang="cs-CZ" sz="1700" baseline="0" dirty="0"/>
                        <a:t> sobě jdoucí dny.</a:t>
                      </a:r>
                      <a:endParaRPr lang="cs-CZ" sz="1700" dirty="0"/>
                    </a:p>
                  </a:txBody>
                  <a:tcPr/>
                </a:tc>
                <a:extLst>
                  <a:ext uri="{0D108BD9-81ED-4DB2-BD59-A6C34878D82A}">
                    <a16:rowId xmlns:a16="http://schemas.microsoft.com/office/drawing/2014/main" val="1371665007"/>
                  </a:ext>
                </a:extLst>
              </a:tr>
              <a:tr h="676275">
                <a:tc>
                  <a:txBody>
                    <a:bodyPr/>
                    <a:lstStyle/>
                    <a:p>
                      <a:r>
                        <a:rPr lang="cs-CZ" sz="1700" dirty="0"/>
                        <a:t>Silový/výbušný trénink</a:t>
                      </a:r>
                    </a:p>
                  </a:txBody>
                  <a:tcPr/>
                </a:tc>
                <a:tc>
                  <a:txBody>
                    <a:bodyPr/>
                    <a:lstStyle/>
                    <a:p>
                      <a:r>
                        <a:rPr lang="cs-CZ" sz="1700" dirty="0"/>
                        <a:t>40-60% z 1RM</a:t>
                      </a:r>
                    </a:p>
                  </a:txBody>
                  <a:tcPr/>
                </a:tc>
                <a:tc>
                  <a:txBody>
                    <a:bodyPr/>
                    <a:lstStyle/>
                    <a:p>
                      <a:r>
                        <a:rPr lang="cs-CZ" sz="1700" dirty="0"/>
                        <a:t>Zahrnout silově výbušná cvičení, tzn. pohyby s vysokou rychlostí prováděnou během koncentrické fáze při střední intenzitě (tj. 40–60% 1RM) na podporu svalové síly, výkonu a</a:t>
                      </a:r>
                      <a:r>
                        <a:rPr lang="cs-CZ" sz="1700" baseline="0" dirty="0"/>
                        <a:t> </a:t>
                      </a:r>
                      <a:r>
                        <a:rPr lang="cs-CZ" sz="1700" dirty="0"/>
                        <a:t>funkčních úkolů.</a:t>
                      </a:r>
                    </a:p>
                  </a:txBody>
                  <a:tcPr/>
                </a:tc>
                <a:extLst>
                  <a:ext uri="{0D108BD9-81ED-4DB2-BD59-A6C34878D82A}">
                    <a16:rowId xmlns:a16="http://schemas.microsoft.com/office/drawing/2014/main" val="1885680020"/>
                  </a:ext>
                </a:extLst>
              </a:tr>
              <a:tr h="676275">
                <a:tc>
                  <a:txBody>
                    <a:bodyPr/>
                    <a:lstStyle/>
                    <a:p>
                      <a:r>
                        <a:rPr lang="cs-CZ" sz="1700" dirty="0"/>
                        <a:t>Funkční pohyby</a:t>
                      </a:r>
                    </a:p>
                  </a:txBody>
                  <a:tcPr/>
                </a:tc>
                <a:tc>
                  <a:txBody>
                    <a:bodyPr/>
                    <a:lstStyle/>
                    <a:p>
                      <a:r>
                        <a:rPr lang="cs-CZ" sz="1700" dirty="0"/>
                        <a:t>Pohyby napodobující denní aktivity</a:t>
                      </a:r>
                    </a:p>
                  </a:txBody>
                  <a:tcPr/>
                </a:tc>
                <a:tc>
                  <a:txBody>
                    <a:bodyPr/>
                    <a:lstStyle/>
                    <a:p>
                      <a:r>
                        <a:rPr lang="cs-CZ" sz="1700" dirty="0"/>
                        <a:t>Zařazení pohybů denních aktivit napomáhá zlepšení funkční zdatnosti.</a:t>
                      </a:r>
                    </a:p>
                  </a:txBody>
                  <a:tcPr/>
                </a:tc>
                <a:extLst>
                  <a:ext uri="{0D108BD9-81ED-4DB2-BD59-A6C34878D82A}">
                    <a16:rowId xmlns:a16="http://schemas.microsoft.com/office/drawing/2014/main" val="3751206513"/>
                  </a:ext>
                </a:extLst>
              </a:tr>
            </a:tbl>
          </a:graphicData>
        </a:graphic>
      </p:graphicFrame>
    </p:spTree>
    <p:extLst>
      <p:ext uri="{BB962C8B-B14F-4D97-AF65-F5344CB8AC3E}">
        <p14:creationId xmlns:p14="http://schemas.microsoft.com/office/powerpoint/2010/main" val="1045039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18904" y="117566"/>
            <a:ext cx="9496696" cy="461665"/>
          </a:xfrm>
          <a:prstGeom prst="rect">
            <a:avLst/>
          </a:prstGeom>
        </p:spPr>
        <p:txBody>
          <a:bodyPr wrap="square">
            <a:spAutoFit/>
          </a:bodyPr>
          <a:lstStyle/>
          <a:p>
            <a:r>
              <a:rPr lang="cs-CZ" sz="2400" b="1" dirty="0"/>
              <a:t>Obecná doporučení pro odporový trénink u křehkých seniorů </a:t>
            </a:r>
            <a:endParaRPr lang="cs-CZ" sz="2400" dirty="0"/>
          </a:p>
        </p:txBody>
      </p:sp>
      <p:graphicFrame>
        <p:nvGraphicFramePr>
          <p:cNvPr id="4" name="Tabulka 3"/>
          <p:cNvGraphicFramePr>
            <a:graphicFrameLocks noGrp="1"/>
          </p:cNvGraphicFramePr>
          <p:nvPr/>
        </p:nvGraphicFramePr>
        <p:xfrm>
          <a:off x="0" y="629653"/>
          <a:ext cx="12192000" cy="796689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972159307"/>
                    </a:ext>
                  </a:extLst>
                </a:gridCol>
                <a:gridCol w="6096000">
                  <a:extLst>
                    <a:ext uri="{9D8B030D-6E8A-4147-A177-3AD203B41FA5}">
                      <a16:colId xmlns:a16="http://schemas.microsoft.com/office/drawing/2014/main" val="617667639"/>
                    </a:ext>
                  </a:extLst>
                </a:gridCol>
              </a:tblGrid>
              <a:tr h="834155">
                <a:tc>
                  <a:txBody>
                    <a:bodyPr/>
                    <a:lstStyle/>
                    <a:p>
                      <a:r>
                        <a:rPr lang="cs-CZ" dirty="0"/>
                        <a:t>Proměnná</a:t>
                      </a:r>
                    </a:p>
                  </a:txBody>
                  <a:tcPr/>
                </a:tc>
                <a:tc>
                  <a:txBody>
                    <a:bodyPr/>
                    <a:lstStyle/>
                    <a:p>
                      <a:r>
                        <a:rPr lang="cs-CZ" dirty="0"/>
                        <a:t>Doporučení</a:t>
                      </a:r>
                    </a:p>
                  </a:txBody>
                  <a:tcPr/>
                </a:tc>
                <a:extLst>
                  <a:ext uri="{0D108BD9-81ED-4DB2-BD59-A6C34878D82A}">
                    <a16:rowId xmlns:a16="http://schemas.microsoft.com/office/drawing/2014/main" val="2817500970"/>
                  </a:ext>
                </a:extLst>
              </a:tr>
              <a:tr h="923335">
                <a:tc>
                  <a:txBody>
                    <a:bodyPr/>
                    <a:lstStyle/>
                    <a:p>
                      <a:r>
                        <a:rPr lang="cs-CZ" dirty="0"/>
                        <a:t>Odporový trénink</a:t>
                      </a:r>
                    </a:p>
                  </a:txBody>
                  <a:tcPr/>
                </a:tc>
                <a:tc>
                  <a:txBody>
                    <a:bodyPr/>
                    <a:lstStyle/>
                    <a:p>
                      <a:r>
                        <a:rPr lang="cs-CZ" dirty="0"/>
                        <a:t>Provádět 2–3krát týdně, 3 série, 8–12 opakování v intenzitě, která začíná na 20–30% 1RM a</a:t>
                      </a:r>
                    </a:p>
                    <a:p>
                      <a:r>
                        <a:rPr lang="cs-CZ" dirty="0"/>
                        <a:t>postupuje na 80% 1RM.</a:t>
                      </a:r>
                    </a:p>
                  </a:txBody>
                  <a:tcPr/>
                </a:tc>
                <a:extLst>
                  <a:ext uri="{0D108BD9-81ED-4DB2-BD59-A6C34878D82A}">
                    <a16:rowId xmlns:a16="http://schemas.microsoft.com/office/drawing/2014/main" val="843230289"/>
                  </a:ext>
                </a:extLst>
              </a:tr>
              <a:tr h="923335">
                <a:tc>
                  <a:txBody>
                    <a:bodyPr/>
                    <a:lstStyle/>
                    <a:p>
                      <a:r>
                        <a:rPr lang="cs-CZ" dirty="0"/>
                        <a:t>Síla</a:t>
                      </a:r>
                    </a:p>
                  </a:txBody>
                  <a:tcPr/>
                </a:tc>
                <a:tc>
                  <a:txBody>
                    <a:bodyPr/>
                    <a:lstStyle/>
                    <a:p>
                      <a:r>
                        <a:rPr lang="cs-CZ" dirty="0"/>
                        <a:t>Zahrnout silová cvičení prováděná při vysoké rychlosti pohybu s nízkou až střední intenzitou (tj. 30–60% 1RM) pro vylepšení funkčního výkonu.</a:t>
                      </a:r>
                    </a:p>
                  </a:txBody>
                  <a:tcPr/>
                </a:tc>
                <a:extLst>
                  <a:ext uri="{0D108BD9-81ED-4DB2-BD59-A6C34878D82A}">
                    <a16:rowId xmlns:a16="http://schemas.microsoft.com/office/drawing/2014/main" val="1541588550"/>
                  </a:ext>
                </a:extLst>
              </a:tr>
              <a:tr h="923335">
                <a:tc>
                  <a:txBody>
                    <a:bodyPr/>
                    <a:lstStyle/>
                    <a:p>
                      <a:r>
                        <a:rPr lang="cs-CZ" dirty="0"/>
                        <a:t>Funkční trénink</a:t>
                      </a:r>
                    </a:p>
                  </a:txBody>
                  <a:tcPr/>
                </a:tc>
                <a:tc>
                  <a:txBody>
                    <a:bodyPr/>
                    <a:lstStyle/>
                    <a:p>
                      <a:r>
                        <a:rPr lang="cs-CZ" dirty="0"/>
                        <a:t>Zahrnout cvičení, ve kterých jsou simulovány denní aktivity, jako je cvičení vsedě / stoje, pro optimalizaci funkčnosti.</a:t>
                      </a:r>
                    </a:p>
                  </a:txBody>
                  <a:tcPr/>
                </a:tc>
                <a:extLst>
                  <a:ext uri="{0D108BD9-81ED-4DB2-BD59-A6C34878D82A}">
                    <a16:rowId xmlns:a16="http://schemas.microsoft.com/office/drawing/2014/main" val="2773402887"/>
                  </a:ext>
                </a:extLst>
              </a:tr>
              <a:tr h="2522318">
                <a:tc>
                  <a:txBody>
                    <a:bodyPr/>
                    <a:lstStyle/>
                    <a:p>
                      <a:r>
                        <a:rPr lang="cs-CZ" sz="1800" kern="1200" dirty="0">
                          <a:solidFill>
                            <a:schemeClr val="dk1"/>
                          </a:solidFill>
                          <a:effectLst/>
                          <a:latin typeface="+mn-lt"/>
                          <a:ea typeface="+mn-ea"/>
                          <a:cs typeface="+mn-cs"/>
                        </a:rPr>
                        <a:t>Vytrvalostní trénink</a:t>
                      </a:r>
                    </a:p>
                  </a:txBody>
                  <a:tcPr/>
                </a:tc>
                <a:tc>
                  <a:txBody>
                    <a:bodyPr/>
                    <a:lstStyle/>
                    <a:p>
                      <a:r>
                        <a:rPr lang="cs-CZ" dirty="0"/>
                        <a:t>Doplňuje adaptace odporového tréninku. Doporučuje se začít tréninkem síla/rovnováha a poté vytrvalost. Může zahrnovat chůzi se změnami tempa, sklonu a směru, běžecký pás, chůze po schodech a jízda na stacionárním kole.</a:t>
                      </a:r>
                    </a:p>
                    <a:p>
                      <a:r>
                        <a:rPr lang="cs-CZ" dirty="0"/>
                        <a:t>Začít 5–10 min. a pokračovat do 15–30 min. Míra</a:t>
                      </a:r>
                    </a:p>
                    <a:p>
                      <a:r>
                        <a:rPr lang="cs-CZ" dirty="0"/>
                        <a:t>vnímané námahy pro určení intenzity cvičení se může řídit</a:t>
                      </a:r>
                      <a:r>
                        <a:rPr lang="cs-CZ" baseline="0" dirty="0"/>
                        <a:t> </a:t>
                      </a:r>
                      <a:r>
                        <a:rPr lang="cs-CZ" baseline="0" dirty="0" err="1"/>
                        <a:t>Brogovou</a:t>
                      </a:r>
                      <a:r>
                        <a:rPr lang="cs-CZ" baseline="0" dirty="0"/>
                        <a:t> stupnicí. Vhodná intenzita se pohybuje mezi </a:t>
                      </a:r>
                      <a:r>
                        <a:rPr lang="cs-CZ" dirty="0"/>
                        <a:t>12–14.</a:t>
                      </a:r>
                    </a:p>
                  </a:txBody>
                  <a:tcPr/>
                </a:tc>
                <a:extLst>
                  <a:ext uri="{0D108BD9-81ED-4DB2-BD59-A6C34878D82A}">
                    <a16:rowId xmlns:a16="http://schemas.microsoft.com/office/drawing/2014/main" val="1721008738"/>
                  </a:ext>
                </a:extLst>
              </a:tr>
              <a:tr h="1200336">
                <a:tc>
                  <a:txBody>
                    <a:bodyPr/>
                    <a:lstStyle/>
                    <a:p>
                      <a:r>
                        <a:rPr lang="cs-CZ" dirty="0"/>
                        <a:t>Balanční</a:t>
                      </a:r>
                      <a:r>
                        <a:rPr lang="cs-CZ" baseline="0" dirty="0"/>
                        <a:t> trénink</a:t>
                      </a:r>
                      <a:endParaRPr lang="cs-CZ" dirty="0"/>
                    </a:p>
                  </a:txBody>
                  <a:tcPr/>
                </a:tc>
                <a:tc>
                  <a:txBody>
                    <a:bodyPr/>
                    <a:lstStyle/>
                    <a:p>
                      <a:r>
                        <a:rPr lang="cs-CZ" dirty="0"/>
                        <a:t>Zahrnout několik cvičebních podnětů, jako je chůze po čáře, tandemový postoj, stoj na jedné noze s oporou, stoj na patě, špičce s oporou, přenosy váhy z jedné</a:t>
                      </a:r>
                    </a:p>
                    <a:p>
                      <a:r>
                        <a:rPr lang="cs-CZ" dirty="0"/>
                        <a:t>nohy na druhou. Začít</a:t>
                      </a:r>
                      <a:r>
                        <a:rPr lang="cs-CZ" baseline="0" dirty="0"/>
                        <a:t> vždy v sedě, poté stoj s oporou.</a:t>
                      </a:r>
                      <a:endParaRPr lang="cs-CZ" dirty="0"/>
                    </a:p>
                  </a:txBody>
                  <a:tcPr/>
                </a:tc>
                <a:extLst>
                  <a:ext uri="{0D108BD9-81ED-4DB2-BD59-A6C34878D82A}">
                    <a16:rowId xmlns:a16="http://schemas.microsoft.com/office/drawing/2014/main" val="4044133336"/>
                  </a:ext>
                </a:extLst>
              </a:tr>
              <a:tr h="629651">
                <a:tc>
                  <a:txBody>
                    <a:bodyPr/>
                    <a:lstStyle/>
                    <a:p>
                      <a:r>
                        <a:rPr lang="cs-CZ" dirty="0"/>
                        <a:t>Progres</a:t>
                      </a:r>
                    </a:p>
                  </a:txBody>
                  <a:tcPr/>
                </a:tc>
                <a:tc>
                  <a:txBody>
                    <a:bodyPr/>
                    <a:lstStyle/>
                    <a:p>
                      <a:r>
                        <a:rPr lang="cs-CZ" dirty="0"/>
                        <a:t>Postupně, individuálně zvyšovat</a:t>
                      </a:r>
                      <a:r>
                        <a:rPr lang="cs-CZ" baseline="0" dirty="0"/>
                        <a:t> intenzitu, počet cviků, náročnost cviků.</a:t>
                      </a:r>
                      <a:endParaRPr lang="cs-CZ" dirty="0"/>
                    </a:p>
                  </a:txBody>
                  <a:tcPr/>
                </a:tc>
                <a:extLst>
                  <a:ext uri="{0D108BD9-81ED-4DB2-BD59-A6C34878D82A}">
                    <a16:rowId xmlns:a16="http://schemas.microsoft.com/office/drawing/2014/main" val="443734314"/>
                  </a:ext>
                </a:extLst>
              </a:tr>
            </a:tbl>
          </a:graphicData>
        </a:graphic>
      </p:graphicFrame>
    </p:spTree>
    <p:extLst>
      <p:ext uri="{BB962C8B-B14F-4D97-AF65-F5344CB8AC3E}">
        <p14:creationId xmlns:p14="http://schemas.microsoft.com/office/powerpoint/2010/main" val="1104351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003199" y="122312"/>
            <a:ext cx="7276351" cy="369332"/>
          </a:xfrm>
          <a:prstGeom prst="rect">
            <a:avLst/>
          </a:prstGeom>
        </p:spPr>
        <p:txBody>
          <a:bodyPr wrap="none">
            <a:spAutoFit/>
          </a:bodyPr>
          <a:lstStyle/>
          <a:p>
            <a:r>
              <a:rPr lang="cs-CZ" b="1" dirty="0"/>
              <a:t>Souhrn doporučení modifikovaných cvičení (zdravotní limitace)  </a:t>
            </a:r>
            <a:endParaRPr lang="cs-CZ" dirty="0"/>
          </a:p>
        </p:txBody>
      </p:sp>
      <p:graphicFrame>
        <p:nvGraphicFramePr>
          <p:cNvPr id="3" name="Tabulka 2"/>
          <p:cNvGraphicFramePr>
            <a:graphicFrameLocks noGrp="1"/>
          </p:cNvGraphicFramePr>
          <p:nvPr/>
        </p:nvGraphicFramePr>
        <p:xfrm>
          <a:off x="104502" y="491644"/>
          <a:ext cx="11991704" cy="6149790"/>
        </p:xfrm>
        <a:graphic>
          <a:graphicData uri="http://schemas.openxmlformats.org/drawingml/2006/table">
            <a:tbl>
              <a:tblPr firstRow="1" bandRow="1">
                <a:tableStyleId>{F5AB1C69-6EDB-4FF4-983F-18BD219EF322}</a:tableStyleId>
              </a:tblPr>
              <a:tblGrid>
                <a:gridCol w="5995852">
                  <a:extLst>
                    <a:ext uri="{9D8B030D-6E8A-4147-A177-3AD203B41FA5}">
                      <a16:colId xmlns:a16="http://schemas.microsoft.com/office/drawing/2014/main" val="1826935609"/>
                    </a:ext>
                  </a:extLst>
                </a:gridCol>
                <a:gridCol w="5995852">
                  <a:extLst>
                    <a:ext uri="{9D8B030D-6E8A-4147-A177-3AD203B41FA5}">
                      <a16:colId xmlns:a16="http://schemas.microsoft.com/office/drawing/2014/main" val="3553797489"/>
                    </a:ext>
                  </a:extLst>
                </a:gridCol>
              </a:tblGrid>
              <a:tr h="355708">
                <a:tc>
                  <a:txBody>
                    <a:bodyPr/>
                    <a:lstStyle/>
                    <a:p>
                      <a:r>
                        <a:rPr lang="cs-CZ" dirty="0"/>
                        <a:t>Omezení</a:t>
                      </a:r>
                    </a:p>
                  </a:txBody>
                  <a:tcPr/>
                </a:tc>
                <a:tc>
                  <a:txBody>
                    <a:bodyPr/>
                    <a:lstStyle/>
                    <a:p>
                      <a:r>
                        <a:rPr lang="cs-CZ" dirty="0"/>
                        <a:t>Modifikace</a:t>
                      </a:r>
                    </a:p>
                  </a:txBody>
                  <a:tcPr/>
                </a:tc>
                <a:extLst>
                  <a:ext uri="{0D108BD9-81ED-4DB2-BD59-A6C34878D82A}">
                    <a16:rowId xmlns:a16="http://schemas.microsoft.com/office/drawing/2014/main" val="330086549"/>
                  </a:ext>
                </a:extLst>
              </a:tr>
              <a:tr h="889271">
                <a:tc>
                  <a:txBody>
                    <a:bodyPr/>
                    <a:lstStyle/>
                    <a:p>
                      <a:r>
                        <a:rPr lang="cs-CZ" dirty="0"/>
                        <a:t>Křehkost (</a:t>
                      </a:r>
                      <a:r>
                        <a:rPr lang="cs-CZ" dirty="0" err="1"/>
                        <a:t>frailty</a:t>
                      </a:r>
                      <a:r>
                        <a:rPr lang="cs-CZ" dirty="0"/>
                        <a:t>)</a:t>
                      </a:r>
                    </a:p>
                  </a:txBody>
                  <a:tcPr/>
                </a:tc>
                <a:tc>
                  <a:txBody>
                    <a:bodyPr/>
                    <a:lstStyle/>
                    <a:p>
                      <a:r>
                        <a:rPr lang="cs-CZ" dirty="0"/>
                        <a:t>Začít</a:t>
                      </a:r>
                      <a:r>
                        <a:rPr lang="cs-CZ" baseline="0" dirty="0"/>
                        <a:t> s nízkým odporem, postupovat pomalu, respektovat limitaci únavy, </a:t>
                      </a:r>
                      <a:r>
                        <a:rPr lang="pl-PL" dirty="0"/>
                        <a:t>začít 8–12 opakování </a:t>
                      </a:r>
                    </a:p>
                    <a:p>
                      <a:r>
                        <a:rPr lang="pl-PL" dirty="0"/>
                        <a:t>20–30% z 1RM a </a:t>
                      </a:r>
                      <a:r>
                        <a:rPr lang="pl-PL" baseline="0" dirty="0"/>
                        <a:t>směřovat k</a:t>
                      </a:r>
                      <a:r>
                        <a:rPr lang="pl-PL" dirty="0"/>
                        <a:t> 80% z 1RM.</a:t>
                      </a:r>
                      <a:endParaRPr lang="cs-CZ" dirty="0"/>
                    </a:p>
                  </a:txBody>
                  <a:tcPr/>
                </a:tc>
                <a:extLst>
                  <a:ext uri="{0D108BD9-81ED-4DB2-BD59-A6C34878D82A}">
                    <a16:rowId xmlns:a16="http://schemas.microsoft.com/office/drawing/2014/main" val="2680682345"/>
                  </a:ext>
                </a:extLst>
              </a:tr>
              <a:tr h="355708">
                <a:tc>
                  <a:txBody>
                    <a:bodyPr/>
                    <a:lstStyle/>
                    <a:p>
                      <a:r>
                        <a:rPr lang="cs-CZ" dirty="0"/>
                        <a:t>Omezení</a:t>
                      </a:r>
                      <a:r>
                        <a:rPr lang="cs-CZ" baseline="0" dirty="0"/>
                        <a:t> pohyblivosti</a:t>
                      </a:r>
                      <a:endParaRPr lang="cs-CZ" dirty="0"/>
                    </a:p>
                  </a:txBody>
                  <a:tcPr/>
                </a:tc>
                <a:tc>
                  <a:txBody>
                    <a:bodyPr/>
                    <a:lstStyle/>
                    <a:p>
                      <a:r>
                        <a:rPr lang="cs-CZ" dirty="0"/>
                        <a:t>Zvážit cvičení v sedě, leže.. dle limitace</a:t>
                      </a:r>
                    </a:p>
                  </a:txBody>
                  <a:tcPr/>
                </a:tc>
                <a:extLst>
                  <a:ext uri="{0D108BD9-81ED-4DB2-BD59-A6C34878D82A}">
                    <a16:rowId xmlns:a16="http://schemas.microsoft.com/office/drawing/2014/main" val="4029238900"/>
                  </a:ext>
                </a:extLst>
              </a:tr>
              <a:tr h="622490">
                <a:tc>
                  <a:txBody>
                    <a:bodyPr/>
                    <a:lstStyle/>
                    <a:p>
                      <a:r>
                        <a:rPr lang="cs-CZ" dirty="0"/>
                        <a:t>Mírné kognitivní poruchy</a:t>
                      </a:r>
                    </a:p>
                  </a:txBody>
                  <a:tcPr/>
                </a:tc>
                <a:tc>
                  <a:txBody>
                    <a:bodyPr/>
                    <a:lstStyle/>
                    <a:p>
                      <a:r>
                        <a:rPr lang="cs-CZ" dirty="0"/>
                        <a:t>Výběr velmi jednoduchých cviků, předvádět,</a:t>
                      </a:r>
                      <a:r>
                        <a:rPr lang="cs-CZ" baseline="0" dirty="0"/>
                        <a:t> i popisovat. Postupně pomalu navyšovat náročnost úkolů.</a:t>
                      </a:r>
                      <a:endParaRPr lang="cs-CZ" dirty="0"/>
                    </a:p>
                  </a:txBody>
                  <a:tcPr/>
                </a:tc>
                <a:extLst>
                  <a:ext uri="{0D108BD9-81ED-4DB2-BD59-A6C34878D82A}">
                    <a16:rowId xmlns:a16="http://schemas.microsoft.com/office/drawing/2014/main" val="1653614272"/>
                  </a:ext>
                </a:extLst>
              </a:tr>
              <a:tr h="1156052">
                <a:tc>
                  <a:txBody>
                    <a:bodyPr/>
                    <a:lstStyle/>
                    <a:p>
                      <a:r>
                        <a:rPr lang="cs-CZ" dirty="0"/>
                        <a:t>Diabetes</a:t>
                      </a:r>
                    </a:p>
                  </a:txBody>
                  <a:tcPr/>
                </a:tc>
                <a:tc>
                  <a:txBody>
                    <a:bodyPr/>
                    <a:lstStyle/>
                    <a:p>
                      <a:r>
                        <a:rPr lang="en-US" sz="1800" b="0" i="0" u="none" strike="noStrike" kern="1200" baseline="0" dirty="0">
                          <a:solidFill>
                            <a:schemeClr val="dk1"/>
                          </a:solidFill>
                          <a:latin typeface="+mn-lt"/>
                          <a:ea typeface="+mn-ea"/>
                          <a:cs typeface="+mn-cs"/>
                        </a:rPr>
                        <a:t>Monitor</a:t>
                      </a:r>
                      <a:r>
                        <a:rPr lang="cs-CZ" sz="1800" b="0" i="0" u="none" strike="noStrike" kern="1200" baseline="0" dirty="0" err="1">
                          <a:solidFill>
                            <a:schemeClr val="dk1"/>
                          </a:solidFill>
                          <a:latin typeface="+mn-lt"/>
                          <a:ea typeface="+mn-ea"/>
                          <a:cs typeface="+mn-cs"/>
                        </a:rPr>
                        <a:t>ovat</a:t>
                      </a:r>
                      <a:r>
                        <a:rPr lang="cs-CZ" sz="1800" b="0" i="0" u="none" strike="noStrike" kern="1200" baseline="0" dirty="0">
                          <a:solidFill>
                            <a:schemeClr val="dk1"/>
                          </a:solidFill>
                          <a:latin typeface="+mn-lt"/>
                          <a:ea typeface="+mn-ea"/>
                          <a:cs typeface="+mn-cs"/>
                        </a:rPr>
                        <a:t> hladinu glukózy v krvi před a po tréninku. Zvážit možné asociace s kardiovaskulárním onemocněním, nervovým onemocněním, onemocnění ledvin, očí a ortopedická omezení.</a:t>
                      </a:r>
                      <a:endParaRPr lang="cs-CZ" dirty="0"/>
                    </a:p>
                  </a:txBody>
                  <a:tcPr/>
                </a:tc>
                <a:extLst>
                  <a:ext uri="{0D108BD9-81ED-4DB2-BD59-A6C34878D82A}">
                    <a16:rowId xmlns:a16="http://schemas.microsoft.com/office/drawing/2014/main" val="4063308706"/>
                  </a:ext>
                </a:extLst>
              </a:tr>
              <a:tr h="1422833">
                <a:tc>
                  <a:txBody>
                    <a:bodyPr/>
                    <a:lstStyle/>
                    <a:p>
                      <a:r>
                        <a:rPr lang="cs-CZ" dirty="0"/>
                        <a:t>Osteoporóza</a:t>
                      </a:r>
                    </a:p>
                  </a:txBody>
                  <a:tcPr/>
                </a:tc>
                <a:tc>
                  <a:txBody>
                    <a:bodyPr/>
                    <a:lstStyle/>
                    <a:p>
                      <a:r>
                        <a:rPr lang="cs-CZ" dirty="0"/>
                        <a:t>Začít s nižší intenzitou. Trénovat rovnováhu, ale zvlášť opatrně, aby se zabránilo pádům. Zaměřit se na formu a techniku cvičení.</a:t>
                      </a:r>
                      <a:r>
                        <a:rPr lang="cs-CZ" baseline="0" dirty="0"/>
                        <a:t> O</a:t>
                      </a:r>
                      <a:r>
                        <a:rPr lang="pt-BR" baseline="0" dirty="0"/>
                        <a:t>patrn</a:t>
                      </a:r>
                      <a:r>
                        <a:rPr lang="cs-CZ" baseline="0" dirty="0"/>
                        <a:t>ě</a:t>
                      </a:r>
                      <a:r>
                        <a:rPr lang="pt-BR" baseline="0" dirty="0"/>
                        <a:t> s</a:t>
                      </a:r>
                      <a:r>
                        <a:rPr lang="cs-CZ" baseline="0" dirty="0"/>
                        <a:t> </a:t>
                      </a:r>
                      <a:r>
                        <a:rPr lang="pt-BR" baseline="0" dirty="0"/>
                        <a:t>ohýbání</a:t>
                      </a:r>
                      <a:r>
                        <a:rPr lang="cs-CZ" baseline="0" dirty="0"/>
                        <a:t>m</a:t>
                      </a:r>
                      <a:r>
                        <a:rPr lang="pt-BR" baseline="0" dirty="0"/>
                        <a:t> a </a:t>
                      </a:r>
                      <a:r>
                        <a:rPr lang="cs-CZ" baseline="0" dirty="0"/>
                        <a:t>rotacemi</a:t>
                      </a:r>
                      <a:r>
                        <a:rPr lang="cs-CZ" dirty="0"/>
                        <a:t>.</a:t>
                      </a:r>
                    </a:p>
                    <a:p>
                      <a:r>
                        <a:rPr lang="cs-CZ" dirty="0"/>
                        <a:t>Zahrnout</a:t>
                      </a:r>
                      <a:r>
                        <a:rPr lang="cs-CZ" baseline="0" dirty="0"/>
                        <a:t> cvičení na správné držení těla</a:t>
                      </a:r>
                      <a:r>
                        <a:rPr lang="cs-CZ" dirty="0"/>
                        <a:t> (prodloužení páteře).</a:t>
                      </a:r>
                    </a:p>
                  </a:txBody>
                  <a:tcPr/>
                </a:tc>
                <a:extLst>
                  <a:ext uri="{0D108BD9-81ED-4DB2-BD59-A6C34878D82A}">
                    <a16:rowId xmlns:a16="http://schemas.microsoft.com/office/drawing/2014/main" val="1928022932"/>
                  </a:ext>
                </a:extLst>
              </a:tr>
              <a:tr h="618699">
                <a:tc>
                  <a:txBody>
                    <a:bodyPr/>
                    <a:lstStyle/>
                    <a:p>
                      <a:r>
                        <a:rPr lang="cs-CZ" dirty="0"/>
                        <a:t>Bolesti kloubů nebo omezený rozsah</a:t>
                      </a:r>
                    </a:p>
                    <a:p>
                      <a:r>
                        <a:rPr lang="cs-CZ" dirty="0"/>
                        <a:t>pohybu (artritida)</a:t>
                      </a:r>
                    </a:p>
                  </a:txBody>
                  <a:tcPr/>
                </a:tc>
                <a:tc>
                  <a:txBody>
                    <a:bodyPr/>
                    <a:lstStyle/>
                    <a:p>
                      <a:r>
                        <a:rPr lang="cs-CZ" dirty="0"/>
                        <a:t>Využívat cvičební stroje s možností</a:t>
                      </a:r>
                      <a:r>
                        <a:rPr lang="cs-CZ" baseline="0" dirty="0"/>
                        <a:t> aretace pro </a:t>
                      </a:r>
                      <a:r>
                        <a:rPr lang="cs-CZ" dirty="0"/>
                        <a:t>omezení rozsahu pohybu. Respektovat subjektivní bolest.</a:t>
                      </a:r>
                    </a:p>
                  </a:txBody>
                  <a:tcPr/>
                </a:tc>
                <a:extLst>
                  <a:ext uri="{0D108BD9-81ED-4DB2-BD59-A6C34878D82A}">
                    <a16:rowId xmlns:a16="http://schemas.microsoft.com/office/drawing/2014/main" val="3618633890"/>
                  </a:ext>
                </a:extLst>
              </a:tr>
              <a:tr h="644825">
                <a:tc>
                  <a:txBody>
                    <a:bodyPr/>
                    <a:lstStyle/>
                    <a:p>
                      <a:r>
                        <a:rPr lang="cs-CZ" dirty="0"/>
                        <a:t>Špatné vidění, problémy s rovnováhou,</a:t>
                      </a:r>
                      <a:r>
                        <a:rPr lang="cs-CZ" baseline="0" dirty="0"/>
                        <a:t> bolesti </a:t>
                      </a:r>
                      <a:r>
                        <a:rPr lang="cs-CZ" dirty="0"/>
                        <a:t>dolní části zad, snižování váhy</a:t>
                      </a:r>
                    </a:p>
                  </a:txBody>
                  <a:tcPr/>
                </a:tc>
                <a:tc>
                  <a:txBody>
                    <a:bodyPr/>
                    <a:lstStyle/>
                    <a:p>
                      <a:r>
                        <a:rPr lang="cs-CZ" dirty="0"/>
                        <a:t>Zvážit cvičební stroje (na rozdíl od cvičení s volným závažím)</a:t>
                      </a:r>
                    </a:p>
                  </a:txBody>
                  <a:tcPr/>
                </a:tc>
                <a:extLst>
                  <a:ext uri="{0D108BD9-81ED-4DB2-BD59-A6C34878D82A}">
                    <a16:rowId xmlns:a16="http://schemas.microsoft.com/office/drawing/2014/main" val="1179463078"/>
                  </a:ext>
                </a:extLst>
              </a:tr>
            </a:tbl>
          </a:graphicData>
        </a:graphic>
      </p:graphicFrame>
    </p:spTree>
    <p:extLst>
      <p:ext uri="{BB962C8B-B14F-4D97-AF65-F5344CB8AC3E}">
        <p14:creationId xmlns:p14="http://schemas.microsoft.com/office/powerpoint/2010/main" val="3102347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29691" y="805818"/>
            <a:ext cx="8856618" cy="644160"/>
          </a:xfrm>
        </p:spPr>
        <p:txBody>
          <a:bodyPr>
            <a:normAutofit fontScale="90000"/>
          </a:bodyPr>
          <a:lstStyle/>
          <a:p>
            <a:pPr algn="l"/>
            <a:r>
              <a:rPr lang="cs-CZ" sz="3200" b="1" dirty="0"/>
              <a:t>Power </a:t>
            </a:r>
            <a:r>
              <a:rPr lang="cs-CZ" sz="3200" b="1" dirty="0" err="1"/>
              <a:t>or</a:t>
            </a:r>
            <a:r>
              <a:rPr lang="cs-CZ" sz="3200" b="1" dirty="0"/>
              <a:t> </a:t>
            </a:r>
            <a:r>
              <a:rPr lang="cs-CZ" sz="3200" b="1" dirty="0" err="1"/>
              <a:t>High-Velocity</a:t>
            </a:r>
            <a:r>
              <a:rPr lang="cs-CZ" sz="3200" b="1" dirty="0"/>
              <a:t> </a:t>
            </a:r>
            <a:r>
              <a:rPr lang="cs-CZ" sz="3200" b="1" dirty="0" err="1"/>
              <a:t>Resistance</a:t>
            </a:r>
            <a:r>
              <a:rPr lang="cs-CZ" sz="3200" b="1" dirty="0"/>
              <a:t> Training</a:t>
            </a:r>
            <a:endParaRPr lang="cs-CZ" sz="3200" dirty="0"/>
          </a:p>
        </p:txBody>
      </p:sp>
      <p:sp>
        <p:nvSpPr>
          <p:cNvPr id="3" name="Zástupný symbol pro obsah 2"/>
          <p:cNvSpPr>
            <a:spLocks noGrp="1"/>
          </p:cNvSpPr>
          <p:nvPr>
            <p:ph sz="half" idx="1"/>
          </p:nvPr>
        </p:nvSpPr>
        <p:spPr>
          <a:xfrm>
            <a:off x="1364401" y="2632688"/>
            <a:ext cx="5310717" cy="2529042"/>
          </a:xfrm>
        </p:spPr>
        <p:txBody>
          <a:bodyPr>
            <a:normAutofit fontScale="47500" lnSpcReduction="20000"/>
          </a:bodyPr>
          <a:lstStyle/>
          <a:p>
            <a:pPr algn="just"/>
            <a:r>
              <a:rPr lang="cs-CZ" sz="4300" b="1" dirty="0"/>
              <a:t>Schopnost rychle generovat sílu s věkem klesá strměji než maximální síla</a:t>
            </a:r>
            <a:r>
              <a:rPr lang="cs-CZ" sz="4300" dirty="0"/>
              <a:t>, což je pro riziko pádu důležitější než schopnost produkovat maximální sílu. Tato schopnost má vliv také na rychlé změny směru a zrychlování pohybu</a:t>
            </a:r>
          </a:p>
          <a:p>
            <a:pPr algn="just"/>
            <a:r>
              <a:rPr lang="cs-CZ" sz="4000" dirty="0"/>
              <a:t>Např. neočekávané zastavení během jízdy v autobuse / vlaku), čas k vygenerování maximální síly je příliš dlouhá</a:t>
            </a:r>
            <a:r>
              <a:rPr lang="cs-CZ" sz="2500" dirty="0"/>
              <a:t>.</a:t>
            </a:r>
          </a:p>
        </p:txBody>
      </p:sp>
      <p:sp>
        <p:nvSpPr>
          <p:cNvPr id="4" name="Zástupný symbol pro obsah 3"/>
          <p:cNvSpPr>
            <a:spLocks noGrp="1"/>
          </p:cNvSpPr>
          <p:nvPr>
            <p:ph sz="half" idx="2"/>
          </p:nvPr>
        </p:nvSpPr>
        <p:spPr>
          <a:xfrm>
            <a:off x="7432766" y="2263072"/>
            <a:ext cx="3553841" cy="4237202"/>
          </a:xfrm>
        </p:spPr>
        <p:txBody>
          <a:bodyPr>
            <a:noAutofit/>
          </a:bodyPr>
          <a:lstStyle/>
          <a:p>
            <a:pPr algn="just"/>
            <a:r>
              <a:rPr lang="cs-CZ" sz="1400" dirty="0"/>
              <a:t>Rychlostní část cviku  by měla být prováděna pouze v koncentrické fázi. </a:t>
            </a:r>
          </a:p>
          <a:p>
            <a:pPr algn="just"/>
            <a:r>
              <a:rPr lang="cs-CZ" sz="1400" dirty="0"/>
              <a:t>Zátěž, která zajistí největší výkon (různá v různých kloubech)</a:t>
            </a:r>
          </a:p>
          <a:p>
            <a:pPr algn="just"/>
            <a:r>
              <a:rPr lang="cs-CZ" sz="1400" dirty="0"/>
              <a:t>Trénink výkonu by měl kopírovat denní aktivity – např. pro zrychlení chůze – nízká zátěž 40% 1RM, vstávání ze židle, chůze do schodů – vyšší zátěž 70-80% 1RM		</a:t>
            </a:r>
          </a:p>
        </p:txBody>
      </p:sp>
      <p:sp>
        <p:nvSpPr>
          <p:cNvPr id="5" name="Obdélník 4"/>
          <p:cNvSpPr/>
          <p:nvPr/>
        </p:nvSpPr>
        <p:spPr>
          <a:xfrm>
            <a:off x="1062444" y="1385909"/>
            <a:ext cx="10120105" cy="1200329"/>
          </a:xfrm>
          <a:prstGeom prst="rect">
            <a:avLst/>
          </a:prstGeom>
        </p:spPr>
        <p:txBody>
          <a:bodyPr wrap="square">
            <a:spAutoFit/>
          </a:bodyPr>
          <a:lstStyle/>
          <a:p>
            <a:pPr algn="just"/>
            <a:r>
              <a:rPr lang="cs-CZ" dirty="0">
                <a:solidFill>
                  <a:schemeClr val="bg1"/>
                </a:solidFill>
              </a:rPr>
              <a:t>Tradiční přístupy silového tréninku prokázaly zvýšení síly, ale omezený vliv na funkci. Proto se nedávné studie zaměřily na tzv. power and </a:t>
            </a:r>
            <a:r>
              <a:rPr lang="cs-CZ" dirty="0" err="1">
                <a:solidFill>
                  <a:schemeClr val="bg1"/>
                </a:solidFill>
              </a:rPr>
              <a:t>high-velocity</a:t>
            </a:r>
            <a:r>
              <a:rPr lang="cs-CZ" dirty="0">
                <a:solidFill>
                  <a:schemeClr val="bg1"/>
                </a:solidFill>
              </a:rPr>
              <a:t> resistence training. Byl zjištěn větší vliv těchto typů tréninku právě na funkci. Nutno podotknout, že u těchto typů tréninků se vyskytuje více úrazů.</a:t>
            </a:r>
          </a:p>
        </p:txBody>
      </p:sp>
      <p:sp>
        <p:nvSpPr>
          <p:cNvPr id="6" name="Obdélník 5"/>
          <p:cNvSpPr/>
          <p:nvPr/>
        </p:nvSpPr>
        <p:spPr>
          <a:xfrm>
            <a:off x="1062445" y="5161730"/>
            <a:ext cx="10223864" cy="1200329"/>
          </a:xfrm>
          <a:prstGeom prst="rect">
            <a:avLst/>
          </a:prstGeom>
        </p:spPr>
        <p:txBody>
          <a:bodyPr wrap="square">
            <a:spAutoFit/>
          </a:bodyPr>
          <a:lstStyle/>
          <a:p>
            <a:pPr algn="just"/>
            <a:r>
              <a:rPr lang="cs-CZ" dirty="0">
                <a:solidFill>
                  <a:schemeClr val="bg1"/>
                </a:solidFill>
              </a:rPr>
              <a:t>Rozdíl mezi Power a </a:t>
            </a:r>
            <a:r>
              <a:rPr lang="cs-CZ" dirty="0" err="1">
                <a:solidFill>
                  <a:schemeClr val="bg1"/>
                </a:solidFill>
              </a:rPr>
              <a:t>High-Velocity</a:t>
            </a:r>
            <a:r>
              <a:rPr lang="cs-CZ" b="1" dirty="0">
                <a:solidFill>
                  <a:schemeClr val="bg1"/>
                </a:solidFill>
              </a:rPr>
              <a:t> </a:t>
            </a:r>
            <a:r>
              <a:rPr lang="cs-CZ" dirty="0" err="1">
                <a:solidFill>
                  <a:schemeClr val="bg1"/>
                </a:solidFill>
              </a:rPr>
              <a:t>trainings</a:t>
            </a:r>
            <a:r>
              <a:rPr lang="cs-CZ" dirty="0">
                <a:solidFill>
                  <a:schemeClr val="bg1"/>
                </a:solidFill>
              </a:rPr>
              <a:t> je ve volbě velikosti odporu. Ta je nejčastěji doporučována v rozmezí 30-80 1RM. Přičemž koncentrická fáze pohybu je vykonávána maximální rychlostí pohybu spolu s maximálním volním úsilím. Svalová schopnost power je součinem síly a rychlosti (</a:t>
            </a:r>
            <a:r>
              <a:rPr lang="cs-CZ" dirty="0" err="1">
                <a:solidFill>
                  <a:schemeClr val="bg1"/>
                </a:solidFill>
              </a:rPr>
              <a:t>force</a:t>
            </a:r>
            <a:r>
              <a:rPr lang="cs-CZ" dirty="0">
                <a:solidFill>
                  <a:schemeClr val="bg1"/>
                </a:solidFill>
              </a:rPr>
              <a:t> x </a:t>
            </a:r>
            <a:r>
              <a:rPr lang="cs-CZ" dirty="0" err="1">
                <a:solidFill>
                  <a:schemeClr val="bg1"/>
                </a:solidFill>
              </a:rPr>
              <a:t>velocity</a:t>
            </a:r>
            <a:r>
              <a:rPr lang="cs-CZ" dirty="0">
                <a:solidFill>
                  <a:schemeClr val="bg1"/>
                </a:solidFill>
              </a:rPr>
              <a:t>) a je považována za kritický determinant funkce u seniorů.</a:t>
            </a:r>
          </a:p>
        </p:txBody>
      </p:sp>
    </p:spTree>
    <p:extLst>
      <p:ext uri="{BB962C8B-B14F-4D97-AF65-F5344CB8AC3E}">
        <p14:creationId xmlns:p14="http://schemas.microsoft.com/office/powerpoint/2010/main" val="2329931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11808" y="808056"/>
            <a:ext cx="8635312" cy="1752264"/>
          </a:xfrm>
        </p:spPr>
        <p:txBody>
          <a:bodyPr>
            <a:normAutofit fontScale="90000"/>
          </a:bodyPr>
          <a:lstStyle/>
          <a:p>
            <a:pPr algn="ctr"/>
            <a:r>
              <a:rPr lang="cs-CZ" b="1" dirty="0">
                <a:solidFill>
                  <a:schemeClr val="bg1"/>
                </a:solidFill>
              </a:rPr>
              <a:t>Závěr</a:t>
            </a:r>
            <a:br>
              <a:rPr lang="cs-CZ" dirty="0"/>
            </a:br>
            <a:r>
              <a:rPr lang="cs-CZ" dirty="0"/>
              <a:t>Silový trénink u seniorů – jednoznačně ano!</a:t>
            </a:r>
            <a:br>
              <a:rPr lang="cs-CZ" dirty="0"/>
            </a:br>
            <a:r>
              <a:rPr lang="cs-CZ" dirty="0"/>
              <a:t>Jen vědět jak </a:t>
            </a:r>
            <a:r>
              <a:rPr lang="cs-CZ" dirty="0">
                <a:sym typeface="Wingdings" panose="05000000000000000000" pitchFamily="2" charset="2"/>
              </a:rPr>
              <a:t></a:t>
            </a:r>
            <a:endParaRPr lang="cs-CZ" dirty="0"/>
          </a:p>
        </p:txBody>
      </p:sp>
      <p:pic>
        <p:nvPicPr>
          <p:cNvPr id="3" name="Obrázek 2"/>
          <p:cNvPicPr>
            <a:picLocks noChangeAspect="1"/>
          </p:cNvPicPr>
          <p:nvPr/>
        </p:nvPicPr>
        <p:blipFill>
          <a:blip r:embed="rId2"/>
          <a:stretch>
            <a:fillRect/>
          </a:stretch>
        </p:blipFill>
        <p:spPr>
          <a:xfrm>
            <a:off x="2360567" y="2358000"/>
            <a:ext cx="8035729" cy="4500000"/>
          </a:xfrm>
          <a:prstGeom prst="rect">
            <a:avLst/>
          </a:prstGeom>
        </p:spPr>
      </p:pic>
    </p:spTree>
    <p:extLst>
      <p:ext uri="{BB962C8B-B14F-4D97-AF65-F5344CB8AC3E}">
        <p14:creationId xmlns:p14="http://schemas.microsoft.com/office/powerpoint/2010/main" val="78719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19A0AB-CF3E-43BB-A801-7D8769FBE23D}"/>
              </a:ext>
            </a:extLst>
          </p:cNvPr>
          <p:cNvSpPr>
            <a:spLocks noGrp="1"/>
          </p:cNvSpPr>
          <p:nvPr>
            <p:ph type="title"/>
          </p:nvPr>
        </p:nvSpPr>
        <p:spPr/>
        <p:txBody>
          <a:bodyPr/>
          <a:lstStyle/>
          <a:p>
            <a:r>
              <a:rPr lang="cs-CZ" dirty="0"/>
              <a:t>Obsah předmětu</a:t>
            </a:r>
            <a:br>
              <a:rPr lang="cs-CZ" dirty="0"/>
            </a:br>
            <a:r>
              <a:rPr lang="cs-CZ" dirty="0"/>
              <a:t>kombi 1. skupina</a:t>
            </a:r>
          </a:p>
        </p:txBody>
      </p:sp>
      <p:sp>
        <p:nvSpPr>
          <p:cNvPr id="3" name="Zástupný obsah 2">
            <a:extLst>
              <a:ext uri="{FF2B5EF4-FFF2-40B4-BE49-F238E27FC236}">
                <a16:creationId xmlns:a16="http://schemas.microsoft.com/office/drawing/2014/main" id="{07712DE4-CE09-4878-ABD6-BF0E1EE7CCE6}"/>
              </a:ext>
            </a:extLst>
          </p:cNvPr>
          <p:cNvSpPr>
            <a:spLocks noGrp="1"/>
          </p:cNvSpPr>
          <p:nvPr>
            <p:ph idx="1"/>
          </p:nvPr>
        </p:nvSpPr>
        <p:spPr/>
        <p:txBody>
          <a:bodyPr>
            <a:normAutofit fontScale="92500"/>
          </a:bodyPr>
          <a:lstStyle/>
          <a:p>
            <a:r>
              <a:rPr lang="cs-CZ" dirty="0"/>
              <a:t>29.9.	teoretický základ – přednáška</a:t>
            </a:r>
          </a:p>
          <a:p>
            <a:pPr lvl="1"/>
            <a:r>
              <a:rPr lang="cs-CZ" dirty="0"/>
              <a:t>vytvoření dvojic – trojic (výběr tématu) </a:t>
            </a:r>
          </a:p>
          <a:p>
            <a:r>
              <a:rPr lang="cs-CZ" dirty="0"/>
              <a:t>13.10.	</a:t>
            </a:r>
            <a:r>
              <a:rPr lang="cs-CZ" dirty="0" err="1"/>
              <a:t>Lab</a:t>
            </a:r>
            <a:r>
              <a:rPr lang="cs-CZ" dirty="0"/>
              <a:t> - ukázka diagnostických metod pro zjišťování úrovně fyzické zdatnosti</a:t>
            </a:r>
          </a:p>
          <a:p>
            <a:r>
              <a:rPr lang="cs-CZ" dirty="0"/>
              <a:t>20.10.	</a:t>
            </a:r>
            <a:r>
              <a:rPr lang="cs-CZ" dirty="0" err="1"/>
              <a:t>Lab</a:t>
            </a:r>
            <a:r>
              <a:rPr lang="cs-CZ" dirty="0"/>
              <a:t> - </a:t>
            </a:r>
            <a:r>
              <a:rPr lang="cs-CZ" b="1" dirty="0"/>
              <a:t>reálné měření </a:t>
            </a:r>
            <a:r>
              <a:rPr lang="cs-CZ" dirty="0"/>
              <a:t>seniorů </a:t>
            </a:r>
          </a:p>
          <a:p>
            <a:r>
              <a:rPr lang="cs-CZ" dirty="0"/>
              <a:t>3.11.	</a:t>
            </a:r>
            <a:r>
              <a:rPr lang="cs-CZ" dirty="0" err="1"/>
              <a:t>Poh</a:t>
            </a:r>
            <a:r>
              <a:rPr lang="cs-CZ" dirty="0"/>
              <a:t> - </a:t>
            </a:r>
            <a:r>
              <a:rPr lang="cs-CZ" b="1" dirty="0"/>
              <a:t>reálné vedení </a:t>
            </a:r>
            <a:r>
              <a:rPr lang="cs-CZ" dirty="0"/>
              <a:t>cvičební jednotky – tělocvična</a:t>
            </a:r>
          </a:p>
          <a:p>
            <a:r>
              <a:rPr lang="cs-CZ" dirty="0"/>
              <a:t>24.11. 	</a:t>
            </a:r>
            <a:r>
              <a:rPr lang="cs-CZ" strike="sngStrike" dirty="0" err="1"/>
              <a:t>Lab</a:t>
            </a:r>
            <a:r>
              <a:rPr lang="cs-CZ" dirty="0"/>
              <a:t> – POSILOVNA - </a:t>
            </a:r>
            <a:r>
              <a:rPr lang="cs-CZ" b="1" dirty="0"/>
              <a:t>reálné vedení </a:t>
            </a:r>
            <a:r>
              <a:rPr lang="cs-CZ" dirty="0"/>
              <a:t>cvičební jednotky</a:t>
            </a:r>
          </a:p>
          <a:p>
            <a:r>
              <a:rPr lang="cs-CZ" dirty="0"/>
              <a:t>15.12. 	Velká zasedačka děkana – prezentace (charakteristika onemocnění, rešerše, návrh 	cvičebního programu, prezentace analýzy dat, závěr, osobní postřehy) </a:t>
            </a:r>
          </a:p>
          <a:p>
            <a:endParaRPr lang="cs-CZ" dirty="0"/>
          </a:p>
        </p:txBody>
      </p:sp>
    </p:spTree>
    <p:extLst>
      <p:ext uri="{BB962C8B-B14F-4D97-AF65-F5344CB8AC3E}">
        <p14:creationId xmlns:p14="http://schemas.microsoft.com/office/powerpoint/2010/main" val="1463456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sz="3200" dirty="0"/>
              <a:t>Balance Training in Older </a:t>
            </a:r>
            <a:r>
              <a:rPr lang="en-US" sz="3100" b="0" dirty="0"/>
              <a:t>Adults</a:t>
            </a:r>
            <a:endParaRPr lang="cs-CZ" sz="3100" dirty="0"/>
          </a:p>
        </p:txBody>
      </p:sp>
      <p:sp>
        <p:nvSpPr>
          <p:cNvPr id="4" name="Zástupný symbol pro text 3"/>
          <p:cNvSpPr>
            <a:spLocks noGrp="1"/>
          </p:cNvSpPr>
          <p:nvPr>
            <p:ph type="body" sz="half" idx="2"/>
          </p:nvPr>
        </p:nvSpPr>
        <p:spPr/>
        <p:txBody>
          <a:bodyPr/>
          <a:lstStyle/>
          <a:p>
            <a:endParaRPr lang="cs-CZ" dirty="0"/>
          </a:p>
          <a:p>
            <a:r>
              <a:rPr lang="en-US" sz="2400" dirty="0"/>
              <a:t>Traditional Balance Training</a:t>
            </a:r>
          </a:p>
          <a:p>
            <a:r>
              <a:rPr lang="en-US" sz="2400" dirty="0"/>
              <a:t>Perturbation-Based Balance Training</a:t>
            </a:r>
          </a:p>
          <a:p>
            <a:r>
              <a:rPr lang="en-US" sz="2400" dirty="0"/>
              <a:t>Multitask Balance Training</a:t>
            </a:r>
          </a:p>
          <a:p>
            <a:endParaRPr lang="cs-CZ" dirty="0"/>
          </a:p>
        </p:txBody>
      </p:sp>
      <p:pic>
        <p:nvPicPr>
          <p:cNvPr id="1036" name="Picture 12" descr="Čtyři snadné a bezpečné cviky pro seniory, které pomohou udržet tělo v  kondici - Zdravestravovani.eu"/>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3766" r="1376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7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Traditional Balance Training</a:t>
            </a:r>
          </a:p>
        </p:txBody>
      </p:sp>
      <p:sp>
        <p:nvSpPr>
          <p:cNvPr id="3" name="Zástupný symbol pro obsah 2"/>
          <p:cNvSpPr>
            <a:spLocks noGrp="1"/>
          </p:cNvSpPr>
          <p:nvPr>
            <p:ph sz="quarter" idx="13"/>
          </p:nvPr>
        </p:nvSpPr>
        <p:spPr/>
        <p:txBody>
          <a:bodyPr>
            <a:normAutofit/>
          </a:bodyPr>
          <a:lstStyle/>
          <a:p>
            <a:pPr algn="just"/>
            <a:r>
              <a:rPr lang="en-US" dirty="0"/>
              <a:t>More</a:t>
            </a:r>
            <a:r>
              <a:rPr lang="cs-CZ" dirty="0"/>
              <a:t> </a:t>
            </a:r>
            <a:r>
              <a:rPr lang="en-US" dirty="0"/>
              <a:t>recently, the application area of balance training</a:t>
            </a:r>
            <a:r>
              <a:rPr lang="cs-CZ" dirty="0"/>
              <a:t> </a:t>
            </a:r>
            <a:r>
              <a:rPr lang="en-US" dirty="0"/>
              <a:t>was expanded to the geriatric population with the</a:t>
            </a:r>
            <a:r>
              <a:rPr lang="cs-CZ" dirty="0"/>
              <a:t> </a:t>
            </a:r>
            <a:r>
              <a:rPr lang="en-US" dirty="0"/>
              <a:t>purpose of fall prevention. </a:t>
            </a:r>
            <a:endParaRPr lang="cs-CZ" dirty="0"/>
          </a:p>
          <a:p>
            <a:pPr algn="just"/>
            <a:endParaRPr lang="cs-CZ" dirty="0"/>
          </a:p>
          <a:p>
            <a:pPr algn="just"/>
            <a:r>
              <a:rPr lang="en-US" dirty="0"/>
              <a:t>However, in contrast</a:t>
            </a:r>
            <a:r>
              <a:rPr lang="cs-CZ" dirty="0"/>
              <a:t> </a:t>
            </a:r>
            <a:r>
              <a:rPr lang="en-US" dirty="0"/>
              <a:t>to resistance training, there are hardly any scientific</a:t>
            </a:r>
            <a:r>
              <a:rPr lang="cs-CZ" dirty="0"/>
              <a:t> </a:t>
            </a:r>
            <a:r>
              <a:rPr lang="en-US" dirty="0"/>
              <a:t>guidelines concerning contents, optimal duration</a:t>
            </a:r>
            <a:r>
              <a:rPr lang="cs-CZ" dirty="0"/>
              <a:t> </a:t>
            </a:r>
            <a:r>
              <a:rPr lang="en-US" dirty="0"/>
              <a:t>and intensity in balance training. </a:t>
            </a:r>
            <a:endParaRPr lang="cs-CZ"/>
          </a:p>
          <a:p>
            <a:pPr algn="just"/>
            <a:endParaRPr lang="cs-CZ" dirty="0"/>
          </a:p>
          <a:p>
            <a:pPr algn="just"/>
            <a:r>
              <a:rPr lang="en-US" dirty="0"/>
              <a:t>Static and dynamic exercises on stable and unstable surfaces during bipedal or </a:t>
            </a:r>
            <a:r>
              <a:rPr lang="en-US" dirty="0" err="1"/>
              <a:t>monopedal</a:t>
            </a:r>
            <a:r>
              <a:rPr lang="en-US" dirty="0"/>
              <a:t> stance with eyes open or closed represent the core of traditional balance training.</a:t>
            </a:r>
          </a:p>
        </p:txBody>
      </p:sp>
    </p:spTree>
    <p:extLst>
      <p:ext uri="{BB962C8B-B14F-4D97-AF65-F5344CB8AC3E}">
        <p14:creationId xmlns:p14="http://schemas.microsoft.com/office/powerpoint/2010/main" val="391612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0" dirty="0" err="1"/>
              <a:t>Perturbation-Based</a:t>
            </a:r>
            <a:r>
              <a:rPr lang="cs-CZ" b="0" dirty="0"/>
              <a:t> Balance Training</a:t>
            </a:r>
            <a:endParaRPr lang="cs-CZ" dirty="0"/>
          </a:p>
        </p:txBody>
      </p:sp>
      <p:sp>
        <p:nvSpPr>
          <p:cNvPr id="3" name="Zástupný symbol pro obsah 2"/>
          <p:cNvSpPr>
            <a:spLocks noGrp="1"/>
          </p:cNvSpPr>
          <p:nvPr>
            <p:ph sz="quarter" idx="13"/>
          </p:nvPr>
        </p:nvSpPr>
        <p:spPr>
          <a:xfrm>
            <a:off x="1559496" y="1600200"/>
            <a:ext cx="10225137" cy="4637112"/>
          </a:xfrm>
        </p:spPr>
        <p:txBody>
          <a:bodyPr>
            <a:normAutofit/>
          </a:bodyPr>
          <a:lstStyle/>
          <a:p>
            <a:pPr algn="just"/>
            <a:r>
              <a:rPr lang="en-US" dirty="0"/>
              <a:t>This approach is based on the fact</a:t>
            </a:r>
            <a:r>
              <a:rPr lang="cs-CZ" dirty="0"/>
              <a:t> </a:t>
            </a:r>
            <a:r>
              <a:rPr lang="en-US" dirty="0"/>
              <a:t>that slips and trips account for 30–50% of falls in</a:t>
            </a:r>
            <a:r>
              <a:rPr lang="cs-CZ" dirty="0"/>
              <a:t> </a:t>
            </a:r>
            <a:r>
              <a:rPr lang="en-US" dirty="0"/>
              <a:t>community-dwelling older adults.</a:t>
            </a:r>
            <a:r>
              <a:rPr lang="cs-CZ" dirty="0"/>
              <a:t> </a:t>
            </a:r>
          </a:p>
          <a:p>
            <a:pPr algn="just"/>
            <a:endParaRPr lang="cs-CZ" dirty="0"/>
          </a:p>
          <a:p>
            <a:pPr algn="just"/>
            <a:r>
              <a:rPr lang="en-US" dirty="0"/>
              <a:t>Thus,</a:t>
            </a:r>
            <a:r>
              <a:rPr lang="cs-CZ" dirty="0"/>
              <a:t> </a:t>
            </a:r>
            <a:r>
              <a:rPr lang="en-US" dirty="0"/>
              <a:t>compensatory strategies for recovery of equilibrium</a:t>
            </a:r>
            <a:r>
              <a:rPr lang="cs-CZ" dirty="0"/>
              <a:t> </a:t>
            </a:r>
            <a:r>
              <a:rPr lang="en-US" dirty="0"/>
              <a:t>play a vital functional role in preventing</a:t>
            </a:r>
            <a:r>
              <a:rPr lang="cs-CZ" dirty="0"/>
              <a:t> </a:t>
            </a:r>
            <a:r>
              <a:rPr lang="en-US" dirty="0"/>
              <a:t>falls. </a:t>
            </a:r>
            <a:endParaRPr lang="cs-CZ" dirty="0"/>
          </a:p>
          <a:p>
            <a:pPr algn="just"/>
            <a:endParaRPr lang="cs-CZ" dirty="0"/>
          </a:p>
          <a:p>
            <a:pPr algn="just"/>
            <a:r>
              <a:rPr lang="en-US" dirty="0"/>
              <a:t>Successful balance recovery can be achieved through different movement strategies (ankle, hip and step strategies).</a:t>
            </a:r>
            <a:endParaRPr lang="cs-CZ" dirty="0"/>
          </a:p>
        </p:txBody>
      </p:sp>
    </p:spTree>
    <p:extLst>
      <p:ext uri="{BB962C8B-B14F-4D97-AF65-F5344CB8AC3E}">
        <p14:creationId xmlns:p14="http://schemas.microsoft.com/office/powerpoint/2010/main" val="4241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4905" t="52170" r="28053" b="8455"/>
          <a:stretch/>
        </p:blipFill>
        <p:spPr>
          <a:xfrm>
            <a:off x="119336" y="836713"/>
            <a:ext cx="11737306" cy="5523437"/>
          </a:xfrm>
          <a:prstGeom prst="rect">
            <a:avLst/>
          </a:prstGeom>
        </p:spPr>
      </p:pic>
    </p:spTree>
    <p:extLst>
      <p:ext uri="{BB962C8B-B14F-4D97-AF65-F5344CB8AC3E}">
        <p14:creationId xmlns:p14="http://schemas.microsoft.com/office/powerpoint/2010/main" val="37472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0" dirty="0"/>
              <a:t>Multitask Balance Training</a:t>
            </a:r>
            <a:endParaRPr lang="cs-CZ" dirty="0"/>
          </a:p>
        </p:txBody>
      </p:sp>
      <p:sp>
        <p:nvSpPr>
          <p:cNvPr id="3" name="Zástupný symbol pro obsah 2"/>
          <p:cNvSpPr>
            <a:spLocks noGrp="1"/>
          </p:cNvSpPr>
          <p:nvPr>
            <p:ph sz="quarter" idx="13"/>
          </p:nvPr>
        </p:nvSpPr>
        <p:spPr>
          <a:xfrm>
            <a:off x="1703512" y="1600200"/>
            <a:ext cx="9674313" cy="4114800"/>
          </a:xfrm>
        </p:spPr>
        <p:txBody>
          <a:bodyPr/>
          <a:lstStyle/>
          <a:p>
            <a:pPr marL="0" indent="0" algn="just">
              <a:buNone/>
            </a:pPr>
            <a:r>
              <a:rPr lang="en-US" dirty="0"/>
              <a:t>Effective fall prevention programs should also include multitasking balance exercises, as gait instability and thus the risk of falling increases even when joint attention or dual tasks (e.g., talking) are performed.</a:t>
            </a:r>
            <a:endParaRPr lang="cs-CZ" dirty="0"/>
          </a:p>
        </p:txBody>
      </p:sp>
      <p:pic>
        <p:nvPicPr>
          <p:cNvPr id="4" name="Obrázek 3">
            <a:extLst>
              <a:ext uri="{FF2B5EF4-FFF2-40B4-BE49-F238E27FC236}">
                <a16:creationId xmlns:a16="http://schemas.microsoft.com/office/drawing/2014/main" id="{B39D686C-4874-4344-931F-2A82DD5CE5B3}"/>
              </a:ext>
            </a:extLst>
          </p:cNvPr>
          <p:cNvPicPr>
            <a:picLocks noChangeAspect="1"/>
          </p:cNvPicPr>
          <p:nvPr/>
        </p:nvPicPr>
        <p:blipFill>
          <a:blip r:embed="rId2"/>
          <a:stretch>
            <a:fillRect/>
          </a:stretch>
        </p:blipFill>
        <p:spPr>
          <a:xfrm>
            <a:off x="3437534" y="3429000"/>
            <a:ext cx="6206266" cy="2981202"/>
          </a:xfrm>
          <a:prstGeom prst="rect">
            <a:avLst/>
          </a:prstGeom>
        </p:spPr>
      </p:pic>
    </p:spTree>
    <p:extLst>
      <p:ext uri="{BB962C8B-B14F-4D97-AF65-F5344CB8AC3E}">
        <p14:creationId xmlns:p14="http://schemas.microsoft.com/office/powerpoint/2010/main" val="81482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4541" t="21454" r="26756" b="33266"/>
          <a:stretch/>
        </p:blipFill>
        <p:spPr>
          <a:xfrm>
            <a:off x="407369" y="476672"/>
            <a:ext cx="11295863" cy="5904656"/>
          </a:xfrm>
          <a:prstGeom prst="rect">
            <a:avLst/>
          </a:prstGeom>
        </p:spPr>
      </p:pic>
    </p:spTree>
    <p:extLst>
      <p:ext uri="{BB962C8B-B14F-4D97-AF65-F5344CB8AC3E}">
        <p14:creationId xmlns:p14="http://schemas.microsoft.com/office/powerpoint/2010/main" val="200653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2"/>
          <a:srcRect l="6978" t="9058" r="29382" b="366"/>
          <a:stretch/>
        </p:blipFill>
        <p:spPr>
          <a:xfrm>
            <a:off x="7395544" y="2232524"/>
            <a:ext cx="4678358" cy="4436374"/>
          </a:xfrm>
          <a:prstGeom prst="rect">
            <a:avLst/>
          </a:prstGeom>
        </p:spPr>
      </p:pic>
      <p:sp>
        <p:nvSpPr>
          <p:cNvPr id="2" name="Zástupný symbol pro zápatí 1"/>
          <p:cNvSpPr>
            <a:spLocks noGrp="1"/>
          </p:cNvSpPr>
          <p:nvPr>
            <p:ph type="ftr" sz="quarter" idx="10"/>
          </p:nvPr>
        </p:nvSpPr>
        <p:spPr/>
        <p:txBody>
          <a:bodyPr/>
          <a:lstStyle/>
          <a:p>
            <a:r>
              <a:rPr lang="en-US" dirty="0"/>
              <a:t>Physical Fitness and Physical Activity in Older Adults</a:t>
            </a:r>
            <a:endParaRPr lang="en-GB" dirty="0"/>
          </a:p>
        </p:txBody>
      </p:sp>
      <p:sp>
        <p:nvSpPr>
          <p:cNvPr id="3" name="Zástupný symbol pro číslo snímku 2"/>
          <p:cNvSpPr>
            <a:spLocks noGrp="1"/>
          </p:cNvSpPr>
          <p:nvPr>
            <p:ph type="sldNum" sz="quarter" idx="11"/>
          </p:nvPr>
        </p:nvSpPr>
        <p:spPr/>
        <p:txBody>
          <a:bodyPr/>
          <a:lstStyle/>
          <a:p>
            <a:fld id="{0970407D-EE58-4A0B-824B-1D3AE42DD9CF}" type="slidenum">
              <a:rPr lang="en-GB" altLang="cs-CZ" noProof="0" smtClean="0"/>
              <a:pPr/>
              <a:t>56</a:t>
            </a:fld>
            <a:endParaRPr lang="en-GB" altLang="cs-CZ" noProof="0" dirty="0"/>
          </a:p>
        </p:txBody>
      </p:sp>
      <p:sp>
        <p:nvSpPr>
          <p:cNvPr id="4" name="Nadpis 3"/>
          <p:cNvSpPr>
            <a:spLocks noGrp="1"/>
          </p:cNvSpPr>
          <p:nvPr>
            <p:ph type="title"/>
          </p:nvPr>
        </p:nvSpPr>
        <p:spPr>
          <a:xfrm>
            <a:off x="1595025" y="62684"/>
            <a:ext cx="9782801" cy="743936"/>
          </a:xfrm>
        </p:spPr>
        <p:txBody>
          <a:bodyPr>
            <a:normAutofit fontScale="90000"/>
          </a:bodyPr>
          <a:lstStyle/>
          <a:p>
            <a:pPr algn="ctr"/>
            <a:r>
              <a:rPr lang="en-US" sz="3199" dirty="0"/>
              <a:t>Endurance training</a:t>
            </a:r>
          </a:p>
        </p:txBody>
      </p:sp>
      <p:sp>
        <p:nvSpPr>
          <p:cNvPr id="5" name="Zástupný symbol pro obsah 4"/>
          <p:cNvSpPr>
            <a:spLocks noGrp="1"/>
          </p:cNvSpPr>
          <p:nvPr>
            <p:ph idx="1"/>
          </p:nvPr>
        </p:nvSpPr>
        <p:spPr>
          <a:xfrm>
            <a:off x="721400" y="921738"/>
            <a:ext cx="10750400" cy="5253685"/>
          </a:xfrm>
        </p:spPr>
        <p:txBody>
          <a:bodyPr>
            <a:normAutofit fontScale="25000" lnSpcReduction="20000"/>
          </a:bodyPr>
          <a:lstStyle/>
          <a:p>
            <a:pPr marL="71978" indent="0">
              <a:lnSpc>
                <a:spcPct val="120000"/>
              </a:lnSpc>
              <a:buNone/>
            </a:pPr>
            <a:r>
              <a:rPr lang="en-US" sz="8000" dirty="0"/>
              <a:t>Some appropriate endurance exercises include walking, Nordic walking, hiking, jogging, cycling, swimming, dancing, or cross country skiing. </a:t>
            </a:r>
            <a:endParaRPr lang="cs-CZ" sz="8000" dirty="0"/>
          </a:p>
          <a:p>
            <a:pPr marL="71978" indent="0">
              <a:lnSpc>
                <a:spcPct val="120000"/>
              </a:lnSpc>
              <a:buNone/>
            </a:pPr>
            <a:r>
              <a:rPr lang="cs-CZ" sz="4900" b="1" dirty="0"/>
              <a:t>O</a:t>
            </a:r>
            <a:r>
              <a:rPr lang="en-US" sz="4900" b="1" dirty="0"/>
              <a:t>ne of the best physical activities is walking</a:t>
            </a:r>
            <a:r>
              <a:rPr lang="cs-CZ" sz="4900" b="1" dirty="0"/>
              <a:t>.</a:t>
            </a:r>
          </a:p>
          <a:p>
            <a:pPr marL="71978" indent="0">
              <a:lnSpc>
                <a:spcPct val="120000"/>
              </a:lnSpc>
              <a:buNone/>
            </a:pPr>
            <a:r>
              <a:rPr lang="en-US" sz="8000" dirty="0"/>
              <a:t>Benefits of regular walking</a:t>
            </a:r>
            <a:r>
              <a:rPr lang="cs-CZ" sz="8000" dirty="0"/>
              <a:t> (</a:t>
            </a:r>
            <a:r>
              <a:rPr lang="en-US" sz="8000" dirty="0"/>
              <a:t>confirmed by scientific studies</a:t>
            </a:r>
            <a:r>
              <a:rPr lang="cs-CZ" sz="8000" dirty="0"/>
              <a:t>):</a:t>
            </a:r>
          </a:p>
          <a:p>
            <a:pPr>
              <a:lnSpc>
                <a:spcPct val="120000"/>
              </a:lnSpc>
              <a:buFont typeface="Arial" panose="020B0604020202020204" pitchFamily="34" charset="0"/>
              <a:buChar char="•"/>
            </a:pPr>
            <a:r>
              <a:rPr lang="en-US" sz="8000" dirty="0"/>
              <a:t>reduces the risk of heart and vascular diseases </a:t>
            </a:r>
            <a:endParaRPr lang="cs-CZ" sz="8000" dirty="0"/>
          </a:p>
          <a:p>
            <a:pPr marL="71978" indent="0">
              <a:lnSpc>
                <a:spcPct val="120000"/>
              </a:lnSpc>
              <a:buNone/>
            </a:pPr>
            <a:r>
              <a:rPr lang="cs-CZ" sz="8000" dirty="0"/>
              <a:t>	</a:t>
            </a:r>
            <a:r>
              <a:rPr lang="en-US" sz="8000" dirty="0"/>
              <a:t>(cardiovascular diseases)</a:t>
            </a:r>
            <a:r>
              <a:rPr lang="cs-CZ" sz="8000" dirty="0"/>
              <a:t>; </a:t>
            </a:r>
            <a:r>
              <a:rPr lang="en-US" sz="8000" dirty="0"/>
              <a:t>myocardial </a:t>
            </a:r>
            <a:endParaRPr lang="cs-CZ" sz="8000" dirty="0"/>
          </a:p>
          <a:p>
            <a:pPr marL="71978" indent="0">
              <a:lnSpc>
                <a:spcPct val="120000"/>
              </a:lnSpc>
              <a:buNone/>
            </a:pPr>
            <a:r>
              <a:rPr lang="cs-CZ" sz="8000" dirty="0"/>
              <a:t>	</a:t>
            </a:r>
            <a:r>
              <a:rPr lang="en-US" sz="8000" dirty="0"/>
              <a:t>infarction</a:t>
            </a:r>
            <a:r>
              <a:rPr lang="cs-CZ" sz="8000" dirty="0"/>
              <a:t>; </a:t>
            </a:r>
            <a:r>
              <a:rPr lang="en-US" sz="8000" dirty="0"/>
              <a:t>breast cancer</a:t>
            </a:r>
            <a:r>
              <a:rPr lang="cs-CZ" sz="8000" dirty="0"/>
              <a:t>; </a:t>
            </a:r>
            <a:r>
              <a:rPr lang="en-US" sz="8000" dirty="0"/>
              <a:t>diabetes</a:t>
            </a:r>
            <a:r>
              <a:rPr lang="cs-CZ" sz="8000" dirty="0"/>
              <a:t> </a:t>
            </a:r>
          </a:p>
          <a:p>
            <a:pPr marL="71978" indent="0">
              <a:lnSpc>
                <a:spcPct val="120000"/>
              </a:lnSpc>
              <a:buNone/>
            </a:pPr>
            <a:r>
              <a:rPr lang="cs-CZ" sz="8000" dirty="0"/>
              <a:t>	</a:t>
            </a:r>
            <a:r>
              <a:rPr lang="en-US" sz="8000" dirty="0"/>
              <a:t>(more precisely type 2 diabetes)</a:t>
            </a:r>
            <a:r>
              <a:rPr lang="cs-CZ" sz="8000" dirty="0"/>
              <a:t> </a:t>
            </a:r>
          </a:p>
          <a:p>
            <a:pPr>
              <a:lnSpc>
                <a:spcPct val="120000"/>
              </a:lnSpc>
              <a:buFont typeface="Arial" panose="020B0604020202020204" pitchFamily="34" charset="0"/>
              <a:buChar char="•"/>
            </a:pPr>
            <a:r>
              <a:rPr lang="en-US" sz="8000" dirty="0"/>
              <a:t>osteoporosis prevention</a:t>
            </a:r>
            <a:r>
              <a:rPr lang="cs-CZ" sz="8000" dirty="0"/>
              <a:t>;</a:t>
            </a:r>
            <a:r>
              <a:rPr lang="en-US" sz="8000" dirty="0"/>
              <a:t> varicose veins</a:t>
            </a:r>
            <a:r>
              <a:rPr lang="cs-CZ" sz="8000" dirty="0"/>
              <a:t>; </a:t>
            </a:r>
            <a:r>
              <a:rPr lang="en-US" sz="8000" dirty="0"/>
              <a:t>flat foot </a:t>
            </a:r>
            <a:endParaRPr lang="cs-CZ" sz="8000" dirty="0"/>
          </a:p>
          <a:p>
            <a:pPr>
              <a:lnSpc>
                <a:spcPct val="120000"/>
              </a:lnSpc>
              <a:buFont typeface="Arial" panose="020B0604020202020204" pitchFamily="34" charset="0"/>
              <a:buChar char="•"/>
            </a:pPr>
            <a:r>
              <a:rPr lang="cs-CZ" sz="8000" dirty="0"/>
              <a:t>get </a:t>
            </a:r>
            <a:r>
              <a:rPr lang="en-US" sz="8000" dirty="0"/>
              <a:t>better sleeping</a:t>
            </a:r>
          </a:p>
          <a:p>
            <a:pPr>
              <a:lnSpc>
                <a:spcPct val="120000"/>
              </a:lnSpc>
              <a:buFont typeface="Arial" panose="020B0604020202020204" pitchFamily="34" charset="0"/>
              <a:buChar char="•"/>
            </a:pPr>
            <a:r>
              <a:rPr lang="en-US" sz="8000" dirty="0"/>
              <a:t>reduces stress</a:t>
            </a:r>
            <a:endParaRPr lang="cs-CZ" sz="8000" dirty="0"/>
          </a:p>
          <a:p>
            <a:pPr>
              <a:lnSpc>
                <a:spcPct val="120000"/>
              </a:lnSpc>
              <a:buFont typeface="Arial" panose="020B0604020202020204" pitchFamily="34" charset="0"/>
              <a:buChar char="•"/>
            </a:pPr>
            <a:r>
              <a:rPr lang="en-US" sz="8000" dirty="0"/>
              <a:t>improves memory, creativity</a:t>
            </a:r>
          </a:p>
          <a:p>
            <a:pPr marL="71978" indent="0">
              <a:buNone/>
            </a:pPr>
            <a:endParaRPr lang="en-US" dirty="0"/>
          </a:p>
        </p:txBody>
      </p:sp>
    </p:spTree>
    <p:extLst>
      <p:ext uri="{BB962C8B-B14F-4D97-AF65-F5344CB8AC3E}">
        <p14:creationId xmlns:p14="http://schemas.microsoft.com/office/powerpoint/2010/main" val="3818757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Zápočtové požadavky</a:t>
            </a:r>
          </a:p>
        </p:txBody>
      </p:sp>
      <p:sp>
        <p:nvSpPr>
          <p:cNvPr id="3" name="Zástupný symbol pro obsah 2"/>
          <p:cNvSpPr>
            <a:spLocks noGrp="1"/>
          </p:cNvSpPr>
          <p:nvPr>
            <p:ph idx="1"/>
          </p:nvPr>
        </p:nvSpPr>
        <p:spPr>
          <a:xfrm>
            <a:off x="764497" y="2286000"/>
            <a:ext cx="10478125" cy="4572000"/>
          </a:xfrm>
        </p:spPr>
        <p:txBody>
          <a:bodyPr>
            <a:noAutofit/>
          </a:bodyPr>
          <a:lstStyle/>
          <a:p>
            <a:pPr>
              <a:buFont typeface="Wingdings" panose="05000000000000000000" pitchFamily="2" charset="2"/>
              <a:buChar char="Ø"/>
            </a:pPr>
            <a:r>
              <a:rPr lang="cs-CZ" sz="2000" dirty="0"/>
              <a:t>Aktivní účast na hodinách </a:t>
            </a:r>
          </a:p>
          <a:p>
            <a:pPr>
              <a:buFont typeface="Wingdings" panose="05000000000000000000" pitchFamily="2" charset="2"/>
              <a:buChar char="Ø"/>
            </a:pPr>
            <a:r>
              <a:rPr lang="cs-CZ" sz="2000" dirty="0"/>
              <a:t>Aktivní vedení cvičební jednotky</a:t>
            </a:r>
          </a:p>
          <a:p>
            <a:pPr>
              <a:buFont typeface="Wingdings" panose="05000000000000000000" pitchFamily="2" charset="2"/>
              <a:buChar char="Ø"/>
            </a:pPr>
            <a:r>
              <a:rPr lang="cs-CZ" sz="2000" dirty="0"/>
              <a:t>Měření reálného seniora</a:t>
            </a:r>
          </a:p>
          <a:p>
            <a:pPr>
              <a:buFont typeface="Wingdings" panose="05000000000000000000" pitchFamily="2" charset="2"/>
              <a:buChar char="Ø"/>
            </a:pPr>
            <a:r>
              <a:rPr lang="cs-CZ" sz="2000" dirty="0"/>
              <a:t>Závěrečná prezentace (aktivní všichni členové skupiny)</a:t>
            </a:r>
          </a:p>
          <a:p>
            <a:pPr lvl="1">
              <a:buFont typeface="Wingdings" panose="05000000000000000000" pitchFamily="2" charset="2"/>
              <a:buChar char="Ø"/>
            </a:pPr>
            <a:r>
              <a:rPr lang="cs-CZ" sz="1800" dirty="0"/>
              <a:t>Dobrovolné návštěvy aktivit – </a:t>
            </a:r>
            <a:r>
              <a:rPr lang="cs-CZ" sz="1800" b="1" dirty="0"/>
              <a:t>U3V na </a:t>
            </a:r>
            <a:r>
              <a:rPr lang="cs-CZ" sz="1800" b="1" dirty="0" err="1"/>
              <a:t>FSpS</a:t>
            </a:r>
            <a:r>
              <a:rPr lang="cs-CZ" sz="1800" b="1" dirty="0"/>
              <a:t> </a:t>
            </a:r>
            <a:r>
              <a:rPr lang="cs-CZ" sz="1800" dirty="0"/>
              <a:t>– pondělí 9:00, 12:00 (119, 118); aktivity spolku </a:t>
            </a:r>
            <a:r>
              <a:rPr lang="cs-CZ" sz="1800" b="1" dirty="0"/>
              <a:t>JsemSen</a:t>
            </a:r>
            <a:r>
              <a:rPr lang="cs-CZ" sz="1800" dirty="0"/>
              <a:t> – PO/ST 9:00 silový trénink (Plotní 24), ÚT/ČT 9:00 zdravotní cvičení (Václavská 6),  ST 9:00 SM systém, 10:00 Tanec (Václavská 6)</a:t>
            </a:r>
          </a:p>
          <a:p>
            <a:pPr lvl="1">
              <a:buFont typeface="Wingdings" panose="05000000000000000000" pitchFamily="2" charset="2"/>
              <a:buChar char="Ø"/>
            </a:pPr>
            <a:r>
              <a:rPr lang="cs-CZ" sz="2000" dirty="0"/>
              <a:t>Nutné se předem přihlásit – mail, </a:t>
            </a:r>
            <a:r>
              <a:rPr lang="cs-CZ" sz="2000" dirty="0" err="1"/>
              <a:t>sms</a:t>
            </a:r>
            <a:endParaRPr lang="cs-CZ" sz="2000" dirty="0"/>
          </a:p>
          <a:p>
            <a:pPr lvl="1">
              <a:buFont typeface="Wingdings" panose="05000000000000000000" pitchFamily="2" charset="2"/>
              <a:buChar char="Ø"/>
            </a:pPr>
            <a:r>
              <a:rPr lang="cs-CZ" sz="2000" dirty="0"/>
              <a:t>Účast na projektech – </a:t>
            </a:r>
            <a:r>
              <a:rPr lang="cs-CZ" sz="2000" dirty="0" err="1"/>
              <a:t>Sarkopenie</a:t>
            </a:r>
            <a:endParaRPr lang="cs-CZ" sz="2000" dirty="0"/>
          </a:p>
          <a:p>
            <a:pPr lvl="1">
              <a:buFont typeface="Wingdings" panose="05000000000000000000" pitchFamily="2" charset="2"/>
              <a:buChar char="Ø"/>
            </a:pPr>
            <a:r>
              <a:rPr lang="cs-CZ" sz="2000" dirty="0"/>
              <a:t>Cvičení seniorů v rámci následné péče – středa 14:00 – 14:45 </a:t>
            </a:r>
            <a:r>
              <a:rPr lang="cs-CZ" sz="2000" dirty="0" err="1"/>
              <a:t>Surgal</a:t>
            </a:r>
            <a:r>
              <a:rPr lang="cs-CZ" sz="2000" dirty="0"/>
              <a:t>, Drobného  </a:t>
            </a:r>
          </a:p>
        </p:txBody>
      </p:sp>
    </p:spTree>
    <p:extLst>
      <p:ext uri="{BB962C8B-B14F-4D97-AF65-F5344CB8AC3E}">
        <p14:creationId xmlns:p14="http://schemas.microsoft.com/office/powerpoint/2010/main" val="2671403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E4F890-64FE-48CE-98DF-BF8325B27196}"/>
              </a:ext>
            </a:extLst>
          </p:cNvPr>
          <p:cNvSpPr>
            <a:spLocks noGrp="1"/>
          </p:cNvSpPr>
          <p:nvPr>
            <p:ph type="title"/>
          </p:nvPr>
        </p:nvSpPr>
        <p:spPr/>
        <p:txBody>
          <a:bodyPr/>
          <a:lstStyle/>
          <a:p>
            <a:r>
              <a:rPr lang="cs-CZ" dirty="0"/>
              <a:t>Témata/skupiny</a:t>
            </a:r>
          </a:p>
        </p:txBody>
      </p:sp>
      <p:sp>
        <p:nvSpPr>
          <p:cNvPr id="3" name="Zástupný obsah 2">
            <a:extLst>
              <a:ext uri="{FF2B5EF4-FFF2-40B4-BE49-F238E27FC236}">
                <a16:creationId xmlns:a16="http://schemas.microsoft.com/office/drawing/2014/main" id="{B4AE38E2-FF2A-478E-935A-16CFDE14F209}"/>
              </a:ext>
            </a:extLst>
          </p:cNvPr>
          <p:cNvSpPr>
            <a:spLocks noGrp="1"/>
          </p:cNvSpPr>
          <p:nvPr>
            <p:ph sz="quarter" idx="13"/>
          </p:nvPr>
        </p:nvSpPr>
        <p:spPr/>
        <p:txBody>
          <a:bodyPr>
            <a:normAutofit/>
          </a:bodyPr>
          <a:lstStyle/>
          <a:p>
            <a:r>
              <a:rPr lang="cs-CZ" dirty="0"/>
              <a:t>1. Vysoký krevní tlak</a:t>
            </a:r>
          </a:p>
          <a:p>
            <a:r>
              <a:rPr lang="cs-CZ" dirty="0"/>
              <a:t>2. Ischemická choroba srdeční</a:t>
            </a:r>
          </a:p>
          <a:p>
            <a:r>
              <a:rPr lang="cs-CZ" dirty="0"/>
              <a:t>3. Osteoporóza (řídnutí kostí způsobující zmenšování postavy, bolesti v křížové oblasti, deformaci postavy),</a:t>
            </a:r>
          </a:p>
          <a:p>
            <a:r>
              <a:rPr lang="cs-CZ" dirty="0"/>
              <a:t>4. Artróza - osteoartróza (degenerativní onemocnění kloubních chrupavek),</a:t>
            </a:r>
          </a:p>
          <a:p>
            <a:r>
              <a:rPr lang="cs-CZ" dirty="0"/>
              <a:t>5. Inkontinence</a:t>
            </a:r>
          </a:p>
          <a:p>
            <a:r>
              <a:rPr lang="cs-CZ" dirty="0"/>
              <a:t>6. Kognitivní poruchy (Alzheimerova choroba, Parkinsonova nemoc,..)</a:t>
            </a:r>
          </a:p>
          <a:p>
            <a:r>
              <a:rPr lang="cs-CZ" dirty="0"/>
              <a:t>7. TEP kyčelního – příprava na operaci, cvičení po</a:t>
            </a:r>
          </a:p>
          <a:p>
            <a:r>
              <a:rPr lang="cs-CZ" dirty="0"/>
              <a:t>8. TEP kolenního kloubu - příprava na operaci, cvičení po</a:t>
            </a:r>
          </a:p>
          <a:p>
            <a:r>
              <a:rPr lang="cs-CZ" dirty="0"/>
              <a:t>9. </a:t>
            </a:r>
            <a:r>
              <a:rPr lang="cs-CZ" dirty="0" err="1"/>
              <a:t>Sarkopenie</a:t>
            </a:r>
            <a:endParaRPr lang="cs-CZ" dirty="0"/>
          </a:p>
          <a:p>
            <a:r>
              <a:rPr lang="cs-CZ" dirty="0"/>
              <a:t>10. jiné</a:t>
            </a:r>
          </a:p>
          <a:p>
            <a:endParaRPr lang="cs-CZ" dirty="0"/>
          </a:p>
        </p:txBody>
      </p:sp>
    </p:spTree>
    <p:extLst>
      <p:ext uri="{BB962C8B-B14F-4D97-AF65-F5344CB8AC3E}">
        <p14:creationId xmlns:p14="http://schemas.microsoft.com/office/powerpoint/2010/main" val="53581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ECD26A-201A-4718-82D2-D0664B98E89E}"/>
              </a:ext>
            </a:extLst>
          </p:cNvPr>
          <p:cNvSpPr>
            <a:spLocks noGrp="1"/>
          </p:cNvSpPr>
          <p:nvPr>
            <p:ph type="title"/>
          </p:nvPr>
        </p:nvSpPr>
        <p:spPr/>
        <p:txBody>
          <a:bodyPr/>
          <a:lstStyle/>
          <a:p>
            <a:r>
              <a:rPr lang="cs-CZ" dirty="0"/>
              <a:t>Nejčastější zdravotní problémy u seniorů</a:t>
            </a:r>
          </a:p>
        </p:txBody>
      </p:sp>
      <p:sp>
        <p:nvSpPr>
          <p:cNvPr id="4" name="Zástupný obsah 3">
            <a:extLst>
              <a:ext uri="{FF2B5EF4-FFF2-40B4-BE49-F238E27FC236}">
                <a16:creationId xmlns:a16="http://schemas.microsoft.com/office/drawing/2014/main" id="{7781F519-7EC0-41A9-8D1D-3153F783779D}"/>
              </a:ext>
            </a:extLst>
          </p:cNvPr>
          <p:cNvSpPr>
            <a:spLocks noGrp="1"/>
          </p:cNvSpPr>
          <p:nvPr>
            <p:ph sz="quarter" idx="13"/>
          </p:nvPr>
        </p:nvSpPr>
        <p:spPr>
          <a:xfrm>
            <a:off x="812801" y="1600200"/>
            <a:ext cx="10566400" cy="5094514"/>
          </a:xfrm>
        </p:spPr>
        <p:txBody>
          <a:bodyPr>
            <a:normAutofit fontScale="85000" lnSpcReduction="20000"/>
          </a:bodyPr>
          <a:lstStyle/>
          <a:p>
            <a:pPr marL="0" indent="0">
              <a:buNone/>
            </a:pPr>
            <a:r>
              <a:rPr lang="cs-CZ" dirty="0"/>
              <a:t>1) </a:t>
            </a:r>
            <a:r>
              <a:rPr lang="cs-CZ" dirty="0">
                <a:solidFill>
                  <a:srgbClr val="FF0000"/>
                </a:solidFill>
              </a:rPr>
              <a:t>Vysoký krevní tlak</a:t>
            </a:r>
          </a:p>
          <a:p>
            <a:pPr marL="0" indent="0">
              <a:buNone/>
            </a:pPr>
            <a:r>
              <a:rPr lang="cs-CZ" dirty="0"/>
              <a:t>2) Cukrovka – diabetes </a:t>
            </a:r>
            <a:r>
              <a:rPr lang="cs-CZ" dirty="0" err="1"/>
              <a:t>mellitus</a:t>
            </a:r>
            <a:r>
              <a:rPr lang="cs-CZ" dirty="0"/>
              <a:t> </a:t>
            </a:r>
          </a:p>
          <a:p>
            <a:pPr marL="0" indent="0">
              <a:buNone/>
            </a:pPr>
            <a:r>
              <a:rPr lang="cs-CZ" dirty="0"/>
              <a:t>3) </a:t>
            </a:r>
            <a:r>
              <a:rPr lang="cs-CZ" dirty="0">
                <a:solidFill>
                  <a:srgbClr val="FF0000"/>
                </a:solidFill>
              </a:rPr>
              <a:t>Ischemická choroba srdeční</a:t>
            </a:r>
          </a:p>
          <a:p>
            <a:r>
              <a:rPr lang="cs-CZ" dirty="0"/>
              <a:t>arterioskleróza (kornatění cév - tepen a změny tepenného průtoku, ztráta pružnosti cév v důsledku patologického ztluštění a kalcifikace cévní stěny),</a:t>
            </a:r>
          </a:p>
          <a:p>
            <a:r>
              <a:rPr lang="cs-CZ" dirty="0"/>
              <a:t>chronická obstrukční plicní nemoc (emfyzém plic),</a:t>
            </a:r>
          </a:p>
          <a:p>
            <a:pPr marL="0" indent="0">
              <a:buNone/>
            </a:pPr>
            <a:r>
              <a:rPr lang="cs-CZ" dirty="0"/>
              <a:t>4) </a:t>
            </a:r>
            <a:r>
              <a:rPr lang="cs-CZ" dirty="0">
                <a:solidFill>
                  <a:srgbClr val="FF0000"/>
                </a:solidFill>
              </a:rPr>
              <a:t>Osteoporóza</a:t>
            </a:r>
            <a:r>
              <a:rPr lang="cs-CZ" dirty="0"/>
              <a:t> (řídnutí kostí způsobující zmenšování postavy, bolesti v křížové oblasti, deformaci postavy),</a:t>
            </a:r>
          </a:p>
          <a:p>
            <a:pPr marL="0" indent="0">
              <a:buNone/>
            </a:pPr>
            <a:r>
              <a:rPr lang="cs-CZ" dirty="0"/>
              <a:t>5) </a:t>
            </a:r>
            <a:r>
              <a:rPr lang="cs-CZ" dirty="0">
                <a:solidFill>
                  <a:srgbClr val="FF0000"/>
                </a:solidFill>
              </a:rPr>
              <a:t>Artróza</a:t>
            </a:r>
            <a:r>
              <a:rPr lang="cs-CZ" dirty="0"/>
              <a:t> - osteoartróza (degenerativní onemocnění kloubních chrupavek),</a:t>
            </a:r>
          </a:p>
          <a:p>
            <a:pPr marL="0" indent="0">
              <a:buNone/>
            </a:pPr>
            <a:r>
              <a:rPr lang="cs-CZ" dirty="0"/>
              <a:t>6) </a:t>
            </a:r>
            <a:r>
              <a:rPr lang="cs-CZ" dirty="0">
                <a:solidFill>
                  <a:srgbClr val="FF0000"/>
                </a:solidFill>
              </a:rPr>
              <a:t>Inkontinence</a:t>
            </a:r>
          </a:p>
          <a:p>
            <a:pPr marL="0" indent="0">
              <a:buNone/>
            </a:pPr>
            <a:r>
              <a:rPr lang="cs-CZ" dirty="0"/>
              <a:t>7) </a:t>
            </a:r>
            <a:r>
              <a:rPr lang="cs-CZ" dirty="0">
                <a:solidFill>
                  <a:srgbClr val="FF0000"/>
                </a:solidFill>
              </a:rPr>
              <a:t>Kognitivní poruchy</a:t>
            </a:r>
          </a:p>
          <a:p>
            <a:r>
              <a:rPr lang="cs-CZ" dirty="0"/>
              <a:t>Alzheimerova choroba (degenerativní onemocnění mozku způsobující četné případy demence),</a:t>
            </a:r>
          </a:p>
          <a:p>
            <a:r>
              <a:rPr lang="cs-CZ" dirty="0"/>
              <a:t>Parkinsonova nemoc</a:t>
            </a:r>
          </a:p>
          <a:p>
            <a:pPr marL="0" indent="0">
              <a:buNone/>
            </a:pPr>
            <a:r>
              <a:rPr lang="cs-CZ" dirty="0"/>
              <a:t>8) </a:t>
            </a:r>
            <a:r>
              <a:rPr lang="cs-CZ" dirty="0">
                <a:solidFill>
                  <a:srgbClr val="FF0000"/>
                </a:solidFill>
              </a:rPr>
              <a:t>TEP kyčelního </a:t>
            </a:r>
            <a:r>
              <a:rPr lang="cs-CZ" dirty="0"/>
              <a:t>– příprava na operaci, cvičení po</a:t>
            </a:r>
          </a:p>
          <a:p>
            <a:pPr marL="0" indent="0">
              <a:buNone/>
            </a:pPr>
            <a:r>
              <a:rPr lang="cs-CZ" dirty="0"/>
              <a:t>9) </a:t>
            </a:r>
            <a:r>
              <a:rPr lang="cs-CZ" dirty="0">
                <a:solidFill>
                  <a:srgbClr val="FF0000"/>
                </a:solidFill>
              </a:rPr>
              <a:t>TEP kolenního kloubu</a:t>
            </a:r>
            <a:r>
              <a:rPr lang="cs-CZ" dirty="0"/>
              <a:t> - příprava na operaci, cvičení po</a:t>
            </a:r>
          </a:p>
          <a:p>
            <a:pPr marL="0" indent="0">
              <a:buNone/>
            </a:pPr>
            <a:r>
              <a:rPr lang="cs-CZ" dirty="0"/>
              <a:t>10) </a:t>
            </a:r>
            <a:r>
              <a:rPr lang="cs-CZ" dirty="0" err="1">
                <a:solidFill>
                  <a:srgbClr val="FF0000"/>
                </a:solidFill>
              </a:rPr>
              <a:t>Sarkopenie</a:t>
            </a:r>
            <a:endParaRPr lang="cs-CZ" dirty="0">
              <a:solidFill>
                <a:srgbClr val="FF0000"/>
              </a:solidFill>
            </a:endParaRPr>
          </a:p>
          <a:p>
            <a:pPr marL="0" indent="0">
              <a:buNone/>
            </a:pPr>
            <a:r>
              <a:rPr lang="cs-CZ" dirty="0"/>
              <a:t>11) Poruchy zraku (šedý zákal oční čočky, změny oční sítnice),</a:t>
            </a:r>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27514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7224" y="185739"/>
            <a:ext cx="10772775" cy="1300162"/>
          </a:xfrm>
        </p:spPr>
        <p:txBody>
          <a:bodyPr>
            <a:normAutofit/>
          </a:bodyPr>
          <a:lstStyle/>
          <a:p>
            <a:pPr algn="ctr"/>
            <a:r>
              <a:rPr lang="cs-CZ" dirty="0">
                <a:solidFill>
                  <a:schemeClr val="tx1"/>
                </a:solidFill>
              </a:rPr>
              <a:t>Důvody zájmu o seniorskou problematiku </a:t>
            </a:r>
          </a:p>
        </p:txBody>
      </p:sp>
      <p:sp>
        <p:nvSpPr>
          <p:cNvPr id="3" name="Zástupný symbol pro obsah 2"/>
          <p:cNvSpPr>
            <a:spLocks noGrp="1"/>
          </p:cNvSpPr>
          <p:nvPr>
            <p:ph idx="1"/>
          </p:nvPr>
        </p:nvSpPr>
        <p:spPr>
          <a:xfrm>
            <a:off x="657224" y="1745901"/>
            <a:ext cx="10753725" cy="4677831"/>
          </a:xfrm>
        </p:spPr>
        <p:txBody>
          <a:bodyPr>
            <a:normAutofit fontScale="55000" lnSpcReduction="20000"/>
          </a:bodyPr>
          <a:lstStyle/>
          <a:p>
            <a:pPr>
              <a:lnSpc>
                <a:spcPct val="100000"/>
              </a:lnSpc>
            </a:pPr>
            <a:endParaRPr lang="cs-CZ" sz="3200" dirty="0"/>
          </a:p>
          <a:p>
            <a:pPr>
              <a:lnSpc>
                <a:spcPct val="100000"/>
              </a:lnSpc>
            </a:pPr>
            <a:r>
              <a:rPr lang="en-US" sz="3200" dirty="0"/>
              <a:t>21</a:t>
            </a:r>
            <a:r>
              <a:rPr lang="cs-CZ" sz="3200" dirty="0"/>
              <a:t>.</a:t>
            </a:r>
            <a:r>
              <a:rPr lang="en-US" sz="3200" dirty="0"/>
              <a:t> </a:t>
            </a:r>
            <a:r>
              <a:rPr lang="cs-CZ" sz="3200" dirty="0"/>
              <a:t>století </a:t>
            </a:r>
            <a:r>
              <a:rPr lang="en-US" sz="3200" dirty="0"/>
              <a:t>– </a:t>
            </a:r>
            <a:r>
              <a:rPr lang="cs-CZ" sz="3200" dirty="0"/>
              <a:t>století </a:t>
            </a:r>
            <a:r>
              <a:rPr lang="en-US" sz="3200" dirty="0"/>
              <a:t>senior</a:t>
            </a:r>
            <a:r>
              <a:rPr lang="cs-CZ" sz="3200" dirty="0"/>
              <a:t>ů</a:t>
            </a:r>
            <a:endParaRPr lang="en-US" sz="3200" dirty="0"/>
          </a:p>
          <a:p>
            <a:pPr>
              <a:lnSpc>
                <a:spcPct val="100000"/>
              </a:lnSpc>
            </a:pPr>
            <a:r>
              <a:rPr lang="cs-CZ" sz="3200" dirty="0">
                <a:latin typeface="Arial" panose="020B0604020202020204" pitchFamily="34" charset="0"/>
                <a:cs typeface="Arial" panose="020B0604020202020204" pitchFamily="34" charset="0"/>
              </a:rPr>
              <a:t>Statistické</a:t>
            </a:r>
            <a:r>
              <a:rPr lang="cs-CZ" sz="3200" dirty="0"/>
              <a:t> prognózy - d</a:t>
            </a:r>
            <a:r>
              <a:rPr lang="en-US" sz="3200" dirty="0"/>
              <a:t>o </a:t>
            </a:r>
            <a:r>
              <a:rPr lang="cs-CZ" sz="3200" dirty="0"/>
              <a:t>roku 2030 se podíl lidí ve věku 65 let </a:t>
            </a:r>
          </a:p>
          <a:p>
            <a:pPr marL="0" indent="0">
              <a:lnSpc>
                <a:spcPct val="100000"/>
              </a:lnSpc>
              <a:buNone/>
            </a:pPr>
            <a:r>
              <a:rPr lang="cs-CZ" sz="3200" dirty="0"/>
              <a:t>	a starších zvýší až </a:t>
            </a:r>
            <a:r>
              <a:rPr lang="en-US" sz="3200" dirty="0"/>
              <a:t>o 25%</a:t>
            </a:r>
          </a:p>
          <a:p>
            <a:pPr>
              <a:lnSpc>
                <a:spcPct val="100000"/>
              </a:lnSpc>
            </a:pPr>
            <a:r>
              <a:rPr lang="cs-CZ" sz="3200" dirty="0"/>
              <a:t>Kvalita života je důležitější než délka života</a:t>
            </a:r>
          </a:p>
          <a:p>
            <a:pPr>
              <a:lnSpc>
                <a:spcPct val="100000"/>
              </a:lnSpc>
              <a:buFont typeface="Arial" panose="020B0604020202020204" pitchFamily="34" charset="0"/>
              <a:buChar char="•"/>
            </a:pPr>
            <a:r>
              <a:rPr lang="cs-CZ" sz="3200" dirty="0"/>
              <a:t>Celosvětový trend stárnutí populace - výzkumy o faktorech </a:t>
            </a:r>
          </a:p>
          <a:p>
            <a:pPr marL="0" indent="0">
              <a:lnSpc>
                <a:spcPct val="100000"/>
              </a:lnSpc>
              <a:buNone/>
            </a:pPr>
            <a:r>
              <a:rPr lang="cs-CZ" sz="3200" dirty="0"/>
              <a:t>	pozitivně či negativně souvisejících s úspěšným stárnutím</a:t>
            </a:r>
          </a:p>
          <a:p>
            <a:pPr>
              <a:lnSpc>
                <a:spcPct val="100000"/>
              </a:lnSpc>
              <a:buFont typeface="Arial" panose="020B0604020202020204" pitchFamily="34" charset="0"/>
              <a:buChar char="•"/>
            </a:pPr>
            <a:r>
              <a:rPr lang="cs-CZ" sz="3200" dirty="0"/>
              <a:t>Jedna z priorit Masarykovy Univerzity</a:t>
            </a:r>
          </a:p>
          <a:p>
            <a:pPr>
              <a:lnSpc>
                <a:spcPct val="100000"/>
              </a:lnSpc>
              <a:buFont typeface="Arial" panose="020B0604020202020204" pitchFamily="34" charset="0"/>
              <a:buChar char="•"/>
            </a:pPr>
            <a:r>
              <a:rPr lang="cs-CZ" sz="3200" dirty="0"/>
              <a:t>Profilace Fakulty Sportovních Studií</a:t>
            </a:r>
          </a:p>
          <a:p>
            <a:pPr>
              <a:lnSpc>
                <a:spcPct val="100000"/>
              </a:lnSpc>
              <a:buFont typeface="Arial" panose="020B0604020202020204" pitchFamily="34" charset="0"/>
              <a:buChar char="•"/>
            </a:pPr>
            <a:r>
              <a:rPr lang="cs-CZ" sz="3200" dirty="0"/>
              <a:t>Zkušenosti z projektů </a:t>
            </a:r>
          </a:p>
          <a:p>
            <a:pPr>
              <a:lnSpc>
                <a:spcPct val="100000"/>
              </a:lnSpc>
              <a:buFont typeface="Arial" panose="020B0604020202020204" pitchFamily="34" charset="0"/>
              <a:buChar char="•"/>
            </a:pPr>
            <a:r>
              <a:rPr lang="cs-CZ" sz="3200" dirty="0"/>
              <a:t>Ambice stát se stát se autoritou a poradenským centrem v oblasti </a:t>
            </a:r>
          </a:p>
          <a:p>
            <a:pPr marL="0" indent="0">
              <a:lnSpc>
                <a:spcPct val="100000"/>
              </a:lnSpc>
              <a:buNone/>
            </a:pPr>
            <a:r>
              <a:rPr lang="cs-CZ" sz="3200" dirty="0"/>
              <a:t>	doporučení zdravého životního stylu seniorů</a:t>
            </a:r>
          </a:p>
          <a:p>
            <a:pPr>
              <a:lnSpc>
                <a:spcPct val="100000"/>
              </a:lnSpc>
              <a:buFont typeface="Arial" panose="020B0604020202020204" pitchFamily="34" charset="0"/>
              <a:buChar char="•"/>
            </a:pPr>
            <a:r>
              <a:rPr lang="cs-CZ" sz="3200" dirty="0"/>
              <a:t>Vytvoření prostoru pro setkávání a realizaci aktivit seniorů</a:t>
            </a:r>
            <a:endParaRPr lang="cs-CZ" dirty="0"/>
          </a:p>
        </p:txBody>
      </p:sp>
      <p:pic>
        <p:nvPicPr>
          <p:cNvPr id="4" name="Obrázek 3"/>
          <p:cNvPicPr>
            <a:picLocks noChangeAspect="1"/>
          </p:cNvPicPr>
          <p:nvPr/>
        </p:nvPicPr>
        <p:blipFill>
          <a:blip r:embed="rId4"/>
          <a:stretch>
            <a:fillRect/>
          </a:stretch>
        </p:blipFill>
        <p:spPr>
          <a:xfrm>
            <a:off x="8202728" y="1745901"/>
            <a:ext cx="2645893" cy="4157832"/>
          </a:xfrm>
          <a:prstGeom prst="rect">
            <a:avLst/>
          </a:prstGeom>
        </p:spPr>
      </p:pic>
      <p:pic>
        <p:nvPicPr>
          <p:cNvPr id="7"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75736" y="1981200"/>
            <a:ext cx="609600" cy="838200"/>
          </a:xfrm>
          <a:prstGeom prst="rect">
            <a:avLst/>
          </a:prstGeom>
        </p:spPr>
      </p:pic>
    </p:spTree>
    <p:extLst>
      <p:ext uri="{BB962C8B-B14F-4D97-AF65-F5344CB8AC3E}">
        <p14:creationId xmlns:p14="http://schemas.microsoft.com/office/powerpoint/2010/main" val="121323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9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Balík">
  <a:themeElements>
    <a:clrScheme name="Balík">
      <a:dk1>
        <a:srgbClr val="000000"/>
      </a:dk1>
      <a:lt1>
        <a:srgbClr val="FFFFFF"/>
      </a:lt1>
      <a:dk2>
        <a:srgbClr val="635D4D"/>
      </a:dk2>
      <a:lt2>
        <a:srgbClr val="D8D6BA"/>
      </a:lt2>
      <a:accent1>
        <a:srgbClr val="9CBEBD"/>
      </a:accent1>
      <a:accent2>
        <a:srgbClr val="D2CB6C"/>
      </a:accent2>
      <a:accent3>
        <a:srgbClr val="9D9A93"/>
      </a:accent3>
      <a:accent4>
        <a:srgbClr val="C89F5D"/>
      </a:accent4>
      <a:accent5>
        <a:srgbClr val="A9A57C"/>
      </a:accent5>
      <a:accent6>
        <a:srgbClr val="95A39D"/>
      </a:accent6>
      <a:hlink>
        <a:srgbClr val="D25814"/>
      </a:hlink>
      <a:folHlink>
        <a:srgbClr val="849A0A"/>
      </a:folHlink>
    </a:clrScheme>
    <a:fontScheme name="Balík">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lík">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0BDC4BB7-8AF9-46FD-8C32-AB93AC9C4100}"/>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TM10001115[[fn=Balík]]</Template>
  <TotalTime>117</TotalTime>
  <Words>3622</Words>
  <Application>Microsoft Office PowerPoint</Application>
  <PresentationFormat>Širokoúhlá obrazovka</PresentationFormat>
  <Paragraphs>420</Paragraphs>
  <Slides>56</Slides>
  <Notes>2</Notes>
  <HiddenSlides>0</HiddenSlides>
  <MMClips>10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56</vt:i4>
      </vt:variant>
    </vt:vector>
  </HeadingPairs>
  <TitlesOfParts>
    <vt:vector size="67" baseType="lpstr">
      <vt:lpstr>AdvTT5843c571</vt:lpstr>
      <vt:lpstr>AdvTTbd800efe</vt:lpstr>
      <vt:lpstr>AdvTTbd800efe+21</vt:lpstr>
      <vt:lpstr>Arial</vt:lpstr>
      <vt:lpstr>Calibri</vt:lpstr>
      <vt:lpstr>Cambria</vt:lpstr>
      <vt:lpstr>Gill Sans MT</vt:lpstr>
      <vt:lpstr>PT Serif</vt:lpstr>
      <vt:lpstr>Roboto</vt:lpstr>
      <vt:lpstr>Wingdings</vt:lpstr>
      <vt:lpstr>Balík</vt:lpstr>
      <vt:lpstr>Prezentace aplikace PowerPoint</vt:lpstr>
      <vt:lpstr>Prezentace aplikace PowerPoint</vt:lpstr>
      <vt:lpstr>Obsah předmětu</vt:lpstr>
      <vt:lpstr>Obsah předmětu kombi 1. skupina</vt:lpstr>
      <vt:lpstr>Obsah předmětu kombi 1. skupina</vt:lpstr>
      <vt:lpstr>Zápočtové požadavky</vt:lpstr>
      <vt:lpstr>Témata/skupiny</vt:lpstr>
      <vt:lpstr>Nejčastější zdravotní problémy u seniorů</vt:lpstr>
      <vt:lpstr>Důvody zájmu o seniorskou problematiku </vt:lpstr>
      <vt:lpstr>Involuční procesy</vt:lpstr>
      <vt:lpstr>Involuce</vt:lpstr>
      <vt:lpstr>Fyziologické změny ve stáří</vt:lpstr>
      <vt:lpstr>Fyziologické změny Pohybový systém  </vt:lpstr>
      <vt:lpstr>Fyziologické změny Pohybový systém</vt:lpstr>
      <vt:lpstr>Fyziologické změny  změny držení těla</vt:lpstr>
      <vt:lpstr>Změny chůze</vt:lpstr>
      <vt:lpstr>Co je sarkopenie? </vt:lpstr>
      <vt:lpstr>Prezentace aplikace PowerPoint</vt:lpstr>
      <vt:lpstr>Prezentace aplikace PowerPoint</vt:lpstr>
      <vt:lpstr>Prezentace aplikace PowerPoint</vt:lpstr>
      <vt:lpstr>Smysly</vt:lpstr>
      <vt:lpstr>Smysly</vt:lpstr>
      <vt:lpstr>Kardiorespirační změny</vt:lpstr>
      <vt:lpstr>Trávicí systém</vt:lpstr>
      <vt:lpstr>Psychické změny</vt:lpstr>
      <vt:lpstr>Multitasking</vt:lpstr>
      <vt:lpstr>Multitasking</vt:lpstr>
      <vt:lpstr>Prezentace aplikace PowerPoint</vt:lpstr>
      <vt:lpstr>Pohybová aktivita seniorů - doporučení</vt:lpstr>
      <vt:lpstr>Benefity pohybové aktivity</vt:lpstr>
      <vt:lpstr>Pohybová aktivita seniorů</vt:lpstr>
      <vt:lpstr>Pohybová aktivita seniorů</vt:lpstr>
      <vt:lpstr>Teoretická východiska</vt:lpstr>
      <vt:lpstr>Prezentace aplikace PowerPoint</vt:lpstr>
      <vt:lpstr>Prezentace aplikace PowerPoint</vt:lpstr>
      <vt:lpstr>Prezentace aplikace PowerPoint</vt:lpstr>
      <vt:lpstr>Problematika pádů u seniorů</vt:lpstr>
      <vt:lpstr>Prezentace aplikace PowerPoint</vt:lpstr>
      <vt:lpstr>Prezentace aplikace PowerPoint</vt:lpstr>
      <vt:lpstr>Pohybová aktivita a prevence pádů</vt:lpstr>
      <vt:lpstr>Síla v kontextu stárnutí </vt:lpstr>
      <vt:lpstr>Obsah</vt:lpstr>
      <vt:lpstr>Silový (odporový) trénink seniorů</vt:lpstr>
      <vt:lpstr>Doporučení</vt:lpstr>
      <vt:lpstr>Obecná doporučení pro odporový trénink u zdravých seniorů </vt:lpstr>
      <vt:lpstr>Prezentace aplikace PowerPoint</vt:lpstr>
      <vt:lpstr>Prezentace aplikace PowerPoint</vt:lpstr>
      <vt:lpstr>Power or High-Velocity Resistance Training</vt:lpstr>
      <vt:lpstr>Závěr Silový trénink u seniorů – jednoznačně ano! Jen vědět jak </vt:lpstr>
      <vt:lpstr>Balance Training in Older Adults</vt:lpstr>
      <vt:lpstr>Traditional Balance Training</vt:lpstr>
      <vt:lpstr>Perturbation-Based Balance Training</vt:lpstr>
      <vt:lpstr>Prezentace aplikace PowerPoint</vt:lpstr>
      <vt:lpstr>Multitask Balance Training</vt:lpstr>
      <vt:lpstr>Prezentace aplikace PowerPoint</vt:lpstr>
      <vt:lpstr>Endurance training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Lenka Svobodová</dc:creator>
  <cp:lastModifiedBy>Lenka Svobodová</cp:lastModifiedBy>
  <cp:revision>15</cp:revision>
  <dcterms:created xsi:type="dcterms:W3CDTF">2022-10-07T08:12:36Z</dcterms:created>
  <dcterms:modified xsi:type="dcterms:W3CDTF">2023-10-08T18:13:52Z</dcterms:modified>
</cp:coreProperties>
</file>