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7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Wednesday, December 4,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2108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612A-4CB0-4F57-9A87-F049CECB184D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F40-C8F7-4897-A6B8-241042F913A9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Wednesday, December 4,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9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CA73-0A86-4195-A787-75037827079D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53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5374-B296-498E-A935-80631EA9020D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5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B728-214A-4ABC-8432-5B3A5A66A987}" type="datetime2">
              <a:rPr lang="en-US" smtClean="0"/>
              <a:t>Wednesday, December 4,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0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2D0-6806-43AF-9888-2359BF40C204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3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4D2D-B1AF-4197-82D6-FC1F8BD05681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1CEB-9838-4245-91B8-EFBAFE2D8B44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8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F6BF-A585-41F8-88DF-7E5D069F892A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2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Wednesday, December 4,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3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A8C4C-C612-E450-3FFE-B38245D6C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Myšlení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4FF8D-B561-E962-652F-6CD49250DF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01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D6B77-8E77-4846-BA2E-70EFD3F1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Implikace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984CD-6830-3DD7-31F4-5EBF502E2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Deprese</a:t>
            </a:r>
            <a:r>
              <a:rPr lang="en-GB" dirty="0"/>
              <a:t>: </a:t>
            </a:r>
            <a:r>
              <a:rPr lang="en-GB" dirty="0" err="1"/>
              <a:t>Lidé</a:t>
            </a:r>
            <a:r>
              <a:rPr lang="en-GB" dirty="0"/>
              <a:t> s </a:t>
            </a:r>
            <a:r>
              <a:rPr lang="en-GB" dirty="0" err="1"/>
              <a:t>depresí</a:t>
            </a:r>
            <a:r>
              <a:rPr lang="en-GB" dirty="0"/>
              <a:t>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pociťují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nemají</a:t>
            </a:r>
            <a:r>
              <a:rPr lang="en-GB" dirty="0"/>
              <a:t>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svými</a:t>
            </a:r>
            <a:r>
              <a:rPr lang="en-GB" dirty="0"/>
              <a:t> </a:t>
            </a:r>
            <a:r>
              <a:rPr lang="en-GB" dirty="0" err="1"/>
              <a:t>životy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Vzdělávání</a:t>
            </a:r>
            <a:r>
              <a:rPr lang="en-GB" dirty="0"/>
              <a:t>: </a:t>
            </a:r>
            <a:r>
              <a:rPr lang="en-GB" dirty="0" err="1"/>
              <a:t>Studenti</a:t>
            </a:r>
            <a:r>
              <a:rPr lang="en-GB" dirty="0"/>
              <a:t>, </a:t>
            </a:r>
            <a:r>
              <a:rPr lang="en-GB" dirty="0" err="1"/>
              <a:t>kteří</a:t>
            </a:r>
            <a:r>
              <a:rPr lang="en-GB" dirty="0"/>
              <a:t> </a:t>
            </a:r>
            <a:r>
              <a:rPr lang="en-GB" dirty="0" err="1"/>
              <a:t>opakovaně</a:t>
            </a:r>
            <a:r>
              <a:rPr lang="en-GB" dirty="0"/>
              <a:t> </a:t>
            </a:r>
            <a:r>
              <a:rPr lang="en-GB" dirty="0" err="1"/>
              <a:t>zažívají</a:t>
            </a:r>
            <a:r>
              <a:rPr lang="en-GB" dirty="0"/>
              <a:t> </a:t>
            </a:r>
            <a:r>
              <a:rPr lang="en-GB" dirty="0" err="1"/>
              <a:t>neúspěch</a:t>
            </a:r>
            <a:r>
              <a:rPr lang="en-GB" dirty="0"/>
              <a:t>,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rezignovat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snahu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958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E9873-64B8-C9BD-A866-3BFCCB49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Haló</a:t>
            </a:r>
            <a:r>
              <a:rPr lang="en-GB" dirty="0"/>
              <a:t> </a:t>
            </a:r>
            <a:r>
              <a:rPr lang="en-GB" dirty="0" err="1"/>
              <a:t>efekt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AA65F8-436E-4779-88C2-2A30BFC64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Kognitivní</a:t>
            </a:r>
            <a:r>
              <a:rPr lang="en-GB" dirty="0"/>
              <a:t> </a:t>
            </a:r>
            <a:r>
              <a:rPr lang="en-GB" dirty="0" err="1"/>
              <a:t>zkreslení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pozitivní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negativní</a:t>
            </a:r>
            <a:r>
              <a:rPr lang="en-GB" dirty="0"/>
              <a:t> </a:t>
            </a:r>
            <a:r>
              <a:rPr lang="en-GB" dirty="0" err="1"/>
              <a:t>dojem</a:t>
            </a:r>
            <a:r>
              <a:rPr lang="en-GB" dirty="0"/>
              <a:t> z </a:t>
            </a:r>
            <a:r>
              <a:rPr lang="en-GB" dirty="0" err="1"/>
              <a:t>jedné</a:t>
            </a:r>
            <a:r>
              <a:rPr lang="en-GB" dirty="0"/>
              <a:t> </a:t>
            </a:r>
            <a:r>
              <a:rPr lang="en-GB" dirty="0" err="1"/>
              <a:t>vlastnosti</a:t>
            </a:r>
            <a:r>
              <a:rPr lang="en-GB" dirty="0"/>
              <a:t> </a:t>
            </a:r>
            <a:r>
              <a:rPr lang="en-GB" dirty="0" err="1"/>
              <a:t>člověka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</a:t>
            </a:r>
            <a:r>
              <a:rPr lang="en-GB" dirty="0" err="1"/>
              <a:t>ovlivní</a:t>
            </a:r>
            <a:r>
              <a:rPr lang="en-GB" dirty="0"/>
              <a:t> </a:t>
            </a:r>
            <a:r>
              <a:rPr lang="en-GB" dirty="0" err="1"/>
              <a:t>celkové</a:t>
            </a:r>
            <a:r>
              <a:rPr lang="en-GB" dirty="0"/>
              <a:t> </a:t>
            </a:r>
            <a:r>
              <a:rPr lang="en-GB" dirty="0" err="1"/>
              <a:t>hodnocení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Příklad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Atraktivní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vnímáni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inteligentní</a:t>
            </a:r>
            <a:r>
              <a:rPr lang="en-GB" dirty="0"/>
              <a:t> a </a:t>
            </a:r>
            <a:r>
              <a:rPr lang="en-GB" dirty="0" err="1"/>
              <a:t>kompetentní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err="1"/>
              <a:t>Výzkum</a:t>
            </a:r>
            <a:r>
              <a:rPr lang="en-GB" b="1" dirty="0"/>
              <a:t>:</a:t>
            </a:r>
            <a:r>
              <a:rPr lang="en-GB" dirty="0"/>
              <a:t> Edward Thorndike (1920): </a:t>
            </a:r>
            <a:r>
              <a:rPr lang="en-GB" dirty="0" err="1"/>
              <a:t>Vojáci</a:t>
            </a:r>
            <a:r>
              <a:rPr lang="en-GB" dirty="0"/>
              <a:t> </a:t>
            </a:r>
            <a:r>
              <a:rPr lang="en-GB" dirty="0" err="1"/>
              <a:t>hodnotili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nadřízené</a:t>
            </a:r>
            <a:r>
              <a:rPr lang="en-GB" dirty="0"/>
              <a:t>. </a:t>
            </a:r>
            <a:r>
              <a:rPr lang="en-GB" dirty="0" err="1"/>
              <a:t>Fyzicky</a:t>
            </a:r>
            <a:r>
              <a:rPr lang="en-GB" dirty="0"/>
              <a:t> </a:t>
            </a:r>
            <a:r>
              <a:rPr lang="en-GB" dirty="0" err="1"/>
              <a:t>atraktivní</a:t>
            </a:r>
            <a:r>
              <a:rPr lang="en-GB" dirty="0"/>
              <a:t> </a:t>
            </a:r>
            <a:r>
              <a:rPr lang="en-GB" dirty="0" err="1"/>
              <a:t>nadřízení</a:t>
            </a:r>
            <a:r>
              <a:rPr lang="en-GB" dirty="0"/>
              <a:t> </a:t>
            </a:r>
            <a:r>
              <a:rPr lang="en-GB" dirty="0" err="1"/>
              <a:t>byli</a:t>
            </a:r>
            <a:r>
              <a:rPr lang="en-GB" dirty="0"/>
              <a:t> </a:t>
            </a:r>
            <a:r>
              <a:rPr lang="en-GB" dirty="0" err="1"/>
              <a:t>hodnoceni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efektivnější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v </a:t>
            </a:r>
            <a:r>
              <a:rPr lang="en-GB" dirty="0" err="1"/>
              <a:t>oblastech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atraktivita</a:t>
            </a:r>
            <a:r>
              <a:rPr lang="en-GB" dirty="0"/>
              <a:t> </a:t>
            </a:r>
            <a:r>
              <a:rPr lang="en-GB" dirty="0" err="1"/>
              <a:t>nehrála</a:t>
            </a:r>
            <a:r>
              <a:rPr lang="en-GB" dirty="0"/>
              <a:t> </a:t>
            </a:r>
            <a:r>
              <a:rPr lang="en-GB" dirty="0" err="1"/>
              <a:t>roli</a:t>
            </a:r>
            <a:r>
              <a:rPr lang="cs-CZ" dirty="0"/>
              <a:t>, nebo nebyla jejich reálná kompetence znatelná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92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5BED0-6C10-89E4-1E08-C505FC29E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Kognitivní</a:t>
            </a:r>
            <a:r>
              <a:rPr lang="en-GB" dirty="0"/>
              <a:t> </a:t>
            </a:r>
            <a:r>
              <a:rPr lang="en-GB" dirty="0" err="1"/>
              <a:t>zkreslení</a:t>
            </a:r>
            <a:r>
              <a:rPr lang="en-GB" dirty="0"/>
              <a:t> a </a:t>
            </a:r>
            <a:r>
              <a:rPr lang="en-GB" dirty="0" err="1"/>
              <a:t>biasy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39F79C-30D7-2A21-CA6A-0BA7461B9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Systematické</a:t>
            </a:r>
            <a:r>
              <a:rPr lang="en-GB" dirty="0"/>
              <a:t> </a:t>
            </a:r>
            <a:r>
              <a:rPr lang="en-GB" dirty="0" err="1"/>
              <a:t>chyby</a:t>
            </a:r>
            <a:r>
              <a:rPr lang="en-GB" dirty="0"/>
              <a:t> v </a:t>
            </a:r>
            <a:r>
              <a:rPr lang="en-GB" dirty="0" err="1"/>
              <a:t>myšlení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ovlivňují</a:t>
            </a:r>
            <a:r>
              <a:rPr lang="en-GB" dirty="0"/>
              <a:t> </a:t>
            </a:r>
            <a:r>
              <a:rPr lang="en-GB" dirty="0" err="1"/>
              <a:t>rozhodování</a:t>
            </a:r>
            <a:r>
              <a:rPr lang="en-GB" dirty="0"/>
              <a:t> a </a:t>
            </a:r>
            <a:r>
              <a:rPr lang="en-GB" dirty="0" err="1"/>
              <a:t>úsudky</a:t>
            </a:r>
            <a:r>
              <a:rPr lang="en-GB" dirty="0"/>
              <a:t>.</a:t>
            </a: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Potvrzovací</a:t>
            </a:r>
            <a:r>
              <a:rPr lang="en-GB" dirty="0"/>
              <a:t> </a:t>
            </a:r>
            <a:r>
              <a:rPr lang="en-GB" dirty="0" err="1"/>
              <a:t>zkreslení</a:t>
            </a:r>
            <a:r>
              <a:rPr lang="en-GB" dirty="0"/>
              <a:t> (Confirmation Bias)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 err="1"/>
              <a:t>Výzkum</a:t>
            </a:r>
            <a:r>
              <a:rPr lang="en-GB" b="1" dirty="0"/>
              <a:t>:</a:t>
            </a:r>
            <a:r>
              <a:rPr lang="en-GB" dirty="0"/>
              <a:t> Lord, Ross a Lepper (1979) – </a:t>
            </a:r>
            <a:r>
              <a:rPr lang="en-GB" dirty="0" err="1"/>
              <a:t>Lidé</a:t>
            </a:r>
            <a:r>
              <a:rPr lang="en-GB" dirty="0"/>
              <a:t> s </a:t>
            </a:r>
            <a:r>
              <a:rPr lang="en-GB" dirty="0" err="1"/>
              <a:t>opačnými</a:t>
            </a:r>
            <a:r>
              <a:rPr lang="en-GB" dirty="0"/>
              <a:t> </a:t>
            </a:r>
            <a:r>
              <a:rPr lang="en-GB" dirty="0" err="1"/>
              <a:t>názory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trest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</a:t>
            </a:r>
            <a:r>
              <a:rPr lang="en-GB" dirty="0" err="1"/>
              <a:t>považovali</a:t>
            </a:r>
            <a:r>
              <a:rPr lang="en-GB" dirty="0"/>
              <a:t> </a:t>
            </a:r>
            <a:r>
              <a:rPr lang="en-GB" dirty="0" err="1"/>
              <a:t>stejné</a:t>
            </a:r>
            <a:r>
              <a:rPr lang="en-GB" dirty="0"/>
              <a:t> </a:t>
            </a:r>
            <a:r>
              <a:rPr lang="en-GB" dirty="0" err="1"/>
              <a:t>důkazy</a:t>
            </a:r>
            <a:r>
              <a:rPr lang="en-GB" dirty="0"/>
              <a:t> za </a:t>
            </a:r>
            <a:r>
              <a:rPr lang="en-GB" dirty="0" err="1"/>
              <a:t>potvrzení</a:t>
            </a:r>
            <a:r>
              <a:rPr lang="en-GB" dirty="0"/>
              <a:t> </a:t>
            </a:r>
            <a:r>
              <a:rPr lang="en-GB" dirty="0" err="1"/>
              <a:t>svého</a:t>
            </a:r>
            <a:r>
              <a:rPr lang="en-GB" dirty="0"/>
              <a:t> </a:t>
            </a:r>
            <a:r>
              <a:rPr lang="en-GB" dirty="0" err="1"/>
              <a:t>postoje</a:t>
            </a:r>
            <a:r>
              <a:rPr lang="en-GB" dirty="0"/>
              <a:t>.</a:t>
            </a:r>
          </a:p>
          <a:p>
            <a:pPr marL="617220" lvl="1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Efekt</a:t>
            </a:r>
            <a:r>
              <a:rPr lang="en-GB" dirty="0"/>
              <a:t> </a:t>
            </a:r>
            <a:r>
              <a:rPr lang="en-GB" dirty="0" err="1"/>
              <a:t>ukotvení</a:t>
            </a:r>
            <a:r>
              <a:rPr lang="en-GB" dirty="0"/>
              <a:t> (Anchoring Effect)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 err="1"/>
              <a:t>Výzkum</a:t>
            </a:r>
            <a:r>
              <a:rPr lang="en-GB" b="1" dirty="0"/>
              <a:t>:</a:t>
            </a:r>
            <a:r>
              <a:rPr lang="en-GB" dirty="0"/>
              <a:t> Tversky a Kahneman (1974) – </a:t>
            </a:r>
            <a:r>
              <a:rPr lang="en-GB" dirty="0" err="1"/>
              <a:t>Odhad</a:t>
            </a:r>
            <a:r>
              <a:rPr lang="en-GB" dirty="0"/>
              <a:t> </a:t>
            </a:r>
            <a:r>
              <a:rPr lang="en-GB" dirty="0" err="1"/>
              <a:t>hodnot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ovlivněn</a:t>
            </a:r>
            <a:r>
              <a:rPr lang="en-GB" dirty="0"/>
              <a:t> </a:t>
            </a:r>
            <a:r>
              <a:rPr lang="en-GB" dirty="0" err="1"/>
              <a:t>počátečním</a:t>
            </a:r>
            <a:r>
              <a:rPr lang="en-GB" dirty="0"/>
              <a:t> </a:t>
            </a:r>
            <a:r>
              <a:rPr lang="en-GB" dirty="0" err="1"/>
              <a:t>číslem</a:t>
            </a:r>
            <a:r>
              <a:rPr lang="en-GB" dirty="0"/>
              <a:t> </a:t>
            </a:r>
            <a:r>
              <a:rPr lang="en-GB" dirty="0" err="1"/>
              <a:t>uvedeným</a:t>
            </a:r>
            <a:r>
              <a:rPr lang="en-GB" dirty="0"/>
              <a:t> v </a:t>
            </a:r>
            <a:r>
              <a:rPr lang="en-GB" dirty="0" err="1"/>
              <a:t>otázce</a:t>
            </a:r>
            <a:r>
              <a:rPr lang="en-GB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Efekt</a:t>
            </a:r>
            <a:r>
              <a:rPr lang="en-GB" dirty="0"/>
              <a:t> </a:t>
            </a:r>
            <a:r>
              <a:rPr lang="en-GB" dirty="0" err="1"/>
              <a:t>zpětného</a:t>
            </a:r>
            <a:r>
              <a:rPr lang="en-GB" dirty="0"/>
              <a:t> </a:t>
            </a:r>
            <a:r>
              <a:rPr lang="en-GB" dirty="0" err="1"/>
              <a:t>vidění</a:t>
            </a:r>
            <a:r>
              <a:rPr lang="en-GB" dirty="0"/>
              <a:t> (Hindsight Bias)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en-GB" dirty="0"/>
              <a:t>Tendence </a:t>
            </a:r>
            <a:r>
              <a:rPr lang="en-GB" dirty="0" err="1"/>
              <a:t>myslet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události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předvídatelné</a:t>
            </a:r>
            <a:r>
              <a:rPr lang="en-GB" dirty="0"/>
              <a:t> po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uskutečnění</a:t>
            </a:r>
            <a:r>
              <a:rPr lang="en-GB" dirty="0"/>
              <a:t>.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en-GB" b="1" dirty="0" err="1"/>
              <a:t>Příklad</a:t>
            </a:r>
            <a:r>
              <a:rPr lang="en-GB" b="1" dirty="0"/>
              <a:t>:</a:t>
            </a:r>
            <a:r>
              <a:rPr lang="en-GB" dirty="0"/>
              <a:t> Po </a:t>
            </a:r>
            <a:r>
              <a:rPr lang="en-GB" dirty="0" err="1"/>
              <a:t>sportovním</a:t>
            </a:r>
            <a:r>
              <a:rPr lang="en-GB" dirty="0"/>
              <a:t> </a:t>
            </a:r>
            <a:r>
              <a:rPr lang="en-GB" dirty="0" err="1"/>
              <a:t>zápasu</a:t>
            </a:r>
            <a:r>
              <a:rPr lang="en-GB" dirty="0"/>
              <a:t> </a:t>
            </a:r>
            <a:r>
              <a:rPr lang="en-GB" dirty="0" err="1"/>
              <a:t>říkáme</a:t>
            </a:r>
            <a:r>
              <a:rPr lang="en-GB" dirty="0"/>
              <a:t>: „</a:t>
            </a:r>
            <a:r>
              <a:rPr lang="en-GB" dirty="0" err="1"/>
              <a:t>Věděl</a:t>
            </a:r>
            <a:r>
              <a:rPr lang="en-GB" dirty="0"/>
              <a:t>/a </a:t>
            </a:r>
            <a:r>
              <a:rPr lang="en-GB" dirty="0" err="1"/>
              <a:t>jsem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vyhrají</a:t>
            </a:r>
            <a:r>
              <a:rPr lang="en-GB" dirty="0"/>
              <a:t>.“</a:t>
            </a:r>
            <a:r>
              <a:rPr lang="cs-CZ" dirty="0"/>
              <a:t> nebo války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42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50A9E-40F8-356F-C3F7-EB303A1F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971531-898D-8049-FCE7-111DCB713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Mentální</a:t>
            </a:r>
            <a:r>
              <a:rPr lang="en-GB" dirty="0"/>
              <a:t> </a:t>
            </a:r>
            <a:r>
              <a:rPr lang="en-GB" dirty="0" err="1"/>
              <a:t>zkratky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usnadňují</a:t>
            </a:r>
            <a:r>
              <a:rPr lang="en-GB" dirty="0"/>
              <a:t> </a:t>
            </a:r>
            <a:r>
              <a:rPr lang="en-GB" dirty="0" err="1"/>
              <a:t>rozhodování</a:t>
            </a:r>
            <a:r>
              <a:rPr lang="en-GB" dirty="0"/>
              <a:t>, ale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vedou</a:t>
            </a:r>
            <a:r>
              <a:rPr lang="en-GB" dirty="0"/>
              <a:t> k </a:t>
            </a:r>
            <a:r>
              <a:rPr lang="en-GB" dirty="0" err="1"/>
              <a:t>chybám</a:t>
            </a:r>
            <a:endParaRPr lang="cs-CZ" dirty="0"/>
          </a:p>
          <a:p>
            <a:r>
              <a:rPr lang="cs-CZ" dirty="0"/>
              <a:t>Urychlují proces a vyžadují mně energie ne racionální a hluboké uvažování</a:t>
            </a:r>
          </a:p>
          <a:p>
            <a:r>
              <a:rPr lang="cs-CZ" dirty="0" err="1"/>
              <a:t>Kahneman</a:t>
            </a:r>
            <a:r>
              <a:rPr lang="cs-CZ" dirty="0"/>
              <a:t> a </a:t>
            </a:r>
            <a:r>
              <a:rPr lang="cs-CZ" dirty="0" err="1"/>
              <a:t>Tversky</a:t>
            </a:r>
            <a:endParaRPr lang="cs-CZ" dirty="0"/>
          </a:p>
          <a:p>
            <a:pPr lvl="1"/>
            <a:r>
              <a:rPr lang="cs-CZ" dirty="0"/>
              <a:t>Behaviorální ekonomie (Nobelova cena)</a:t>
            </a:r>
          </a:p>
          <a:p>
            <a:r>
              <a:rPr lang="cs-CZ" dirty="0"/>
              <a:t>Možné pozorovat v každodenním životě</a:t>
            </a:r>
          </a:p>
          <a:p>
            <a:r>
              <a:rPr lang="cs-CZ" dirty="0"/>
              <a:t>Kniha: Myšlení rychlé a pomalé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988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41524-B7CB-0F03-E8F0-155B881D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Dostupnost</a:t>
            </a:r>
            <a:r>
              <a:rPr lang="en-GB" dirty="0"/>
              <a:t> (Availability Heuristic)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12881-E40F-C658-9445-0E272E7E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Rozhodnutí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toho, jak </a:t>
            </a:r>
            <a:r>
              <a:rPr lang="en-GB" dirty="0" err="1"/>
              <a:t>snadno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vybavíme</a:t>
            </a:r>
            <a:r>
              <a:rPr lang="en-GB" dirty="0"/>
              <a:t> </a:t>
            </a:r>
            <a:r>
              <a:rPr lang="en-GB" dirty="0" err="1"/>
              <a:t>příklady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Příklad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se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bojí</a:t>
            </a:r>
            <a:r>
              <a:rPr lang="en-GB" dirty="0"/>
              <a:t> </a:t>
            </a:r>
            <a:r>
              <a:rPr lang="en-GB" dirty="0" err="1"/>
              <a:t>leteckých</a:t>
            </a:r>
            <a:r>
              <a:rPr lang="en-GB" dirty="0"/>
              <a:t> </a:t>
            </a:r>
            <a:r>
              <a:rPr lang="en-GB" dirty="0" err="1"/>
              <a:t>nehod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autonehod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letecké</a:t>
            </a:r>
            <a:r>
              <a:rPr lang="en-GB" dirty="0"/>
              <a:t> </a:t>
            </a:r>
            <a:r>
              <a:rPr lang="en-GB" dirty="0" err="1"/>
              <a:t>nehody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mediálně</a:t>
            </a:r>
            <a:r>
              <a:rPr lang="en-GB" dirty="0"/>
              <a:t> </a:t>
            </a:r>
            <a:r>
              <a:rPr lang="en-GB" dirty="0" err="1"/>
              <a:t>přítomnější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Využíváno primárně v reklamách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Alzák</a:t>
            </a:r>
            <a:r>
              <a:rPr lang="cs-CZ" dirty="0"/>
              <a:t>, ač absolutně nesnesitelný, je pro většinu lidí věrohodný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Při výběru mezi dvěma identickými produkty dáme přednost tomu, jehož název známe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26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15C0D-EA65-7478-D13E-CBFE4C38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malých čísel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99B83-5E0C-5B5A-C694-F3455846E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L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idé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mají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tendenci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dělat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závěry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pouze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z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malého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množství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nasbíraných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da</a:t>
            </a:r>
            <a:endParaRPr lang="cs-CZ" b="0" i="0" dirty="0">
              <a:solidFill>
                <a:srgbClr val="000000"/>
              </a:solidFill>
              <a:effectLst/>
            </a:endParaRPr>
          </a:p>
          <a:p>
            <a:r>
              <a:rPr lang="en-GB" b="0" i="0" dirty="0" err="1">
                <a:solidFill>
                  <a:srgbClr val="000000"/>
                </a:solidFill>
                <a:effectLst/>
              </a:rPr>
              <a:t>Pokud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například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čtyřikrát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hodíme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mincí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padne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třikrát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panna,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lidé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věří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že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další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v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řadě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padne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orel</a:t>
            </a:r>
            <a:r>
              <a:rPr lang="en-GB" b="0" i="0" dirty="0">
                <a:solidFill>
                  <a:srgbClr val="000000"/>
                </a:solidFill>
                <a:effectLst/>
              </a:rPr>
              <a:t>.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Při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svém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rozhodnutí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si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neuvědomují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že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velké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vzorky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jsou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přesnější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než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malé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vzorky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zároveň</a:t>
            </a:r>
            <a:r>
              <a:rPr lang="en-GB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že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malé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vzorky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poskytují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extrémní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výsledky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mnohem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častěji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en-GB" b="0" i="0" dirty="0" err="1">
                <a:solidFill>
                  <a:srgbClr val="000000"/>
                </a:solidFill>
                <a:effectLst/>
              </a:rPr>
              <a:t>Lidé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tedy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podle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Kahnemana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věnují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více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pozornosti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obsahu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sdělení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než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informacím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o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jeho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spolehlivosti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571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DDEF8-E3D3-70D0-51BB-EAEED72F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Ukotvení (</a:t>
            </a:r>
            <a:r>
              <a:rPr lang="cs-CZ" dirty="0" err="1"/>
              <a:t>Anchoring</a:t>
            </a:r>
            <a:r>
              <a:rPr lang="cs-CZ" dirty="0"/>
              <a:t>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4D101-35DB-D80B-8048-9FCC60008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594360" indent="-228600"/>
            <a:r>
              <a:rPr lang="en-GB" dirty="0"/>
              <a:t>Tendence </a:t>
            </a:r>
            <a:r>
              <a:rPr lang="en-GB" dirty="0" err="1"/>
              <a:t>spoléhat</a:t>
            </a:r>
            <a:r>
              <a:rPr lang="en-GB" dirty="0"/>
              <a:t> se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počáteční</a:t>
            </a:r>
            <a:r>
              <a:rPr lang="en-GB" dirty="0"/>
              <a:t> </a:t>
            </a:r>
            <a:r>
              <a:rPr lang="en-GB" dirty="0" err="1"/>
              <a:t>informaci</a:t>
            </a:r>
            <a:r>
              <a:rPr lang="en-GB" dirty="0"/>
              <a:t> (</a:t>
            </a:r>
            <a:r>
              <a:rPr lang="en-GB" dirty="0" err="1"/>
              <a:t>ukotvení</a:t>
            </a:r>
            <a:r>
              <a:rPr lang="en-GB" dirty="0"/>
              <a:t>)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rozhodování</a:t>
            </a:r>
            <a:r>
              <a:rPr lang="en-GB" dirty="0"/>
              <a:t>.</a:t>
            </a:r>
          </a:p>
          <a:p>
            <a:pPr marL="594360" indent="-228600"/>
            <a:r>
              <a:rPr lang="en-GB" b="1" dirty="0" err="1"/>
              <a:t>Příklad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Slevy</a:t>
            </a:r>
            <a:r>
              <a:rPr lang="en-GB" dirty="0"/>
              <a:t> – „</a:t>
            </a:r>
            <a:r>
              <a:rPr lang="en-GB" dirty="0" err="1"/>
              <a:t>Původní</a:t>
            </a:r>
            <a:r>
              <a:rPr lang="en-GB" dirty="0"/>
              <a:t> </a:t>
            </a:r>
            <a:r>
              <a:rPr lang="en-GB" dirty="0" err="1"/>
              <a:t>cena</a:t>
            </a:r>
            <a:r>
              <a:rPr lang="en-GB" dirty="0"/>
              <a:t> 500 </a:t>
            </a:r>
            <a:r>
              <a:rPr lang="en-GB" dirty="0" err="1"/>
              <a:t>Kč</a:t>
            </a:r>
            <a:r>
              <a:rPr lang="en-GB" dirty="0"/>
              <a:t>, </a:t>
            </a:r>
            <a:r>
              <a:rPr lang="en-GB" dirty="0" err="1"/>
              <a:t>nyní</a:t>
            </a:r>
            <a:r>
              <a:rPr lang="en-GB" dirty="0"/>
              <a:t> za 300 </a:t>
            </a:r>
            <a:r>
              <a:rPr lang="en-GB" dirty="0" err="1"/>
              <a:t>Kč</a:t>
            </a:r>
            <a:r>
              <a:rPr lang="en-GB" dirty="0"/>
              <a:t>“ </a:t>
            </a:r>
            <a:r>
              <a:rPr lang="en-GB" dirty="0" err="1"/>
              <a:t>vytváří</a:t>
            </a:r>
            <a:r>
              <a:rPr lang="en-GB" dirty="0"/>
              <a:t> </a:t>
            </a:r>
            <a:r>
              <a:rPr lang="en-GB" dirty="0" err="1"/>
              <a:t>dojem</a:t>
            </a:r>
            <a:r>
              <a:rPr lang="en-GB" dirty="0"/>
              <a:t> </a:t>
            </a:r>
            <a:r>
              <a:rPr lang="en-GB" dirty="0" err="1"/>
              <a:t>výhodné</a:t>
            </a:r>
            <a:r>
              <a:rPr lang="en-GB" dirty="0"/>
              <a:t> </a:t>
            </a:r>
            <a:r>
              <a:rPr lang="en-GB" dirty="0" err="1"/>
              <a:t>nabídky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když</a:t>
            </a:r>
            <a:r>
              <a:rPr lang="en-GB" dirty="0"/>
              <a:t> 300 </a:t>
            </a:r>
            <a:r>
              <a:rPr lang="en-GB" dirty="0" err="1"/>
              <a:t>Kč</a:t>
            </a:r>
            <a:r>
              <a:rPr lang="en-GB" dirty="0"/>
              <a:t> je </a:t>
            </a:r>
            <a:r>
              <a:rPr lang="en-GB" dirty="0" err="1"/>
              <a:t>běžná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lang="cs-CZ" dirty="0"/>
          </a:p>
          <a:p>
            <a:pPr marL="594360" indent="-228600"/>
            <a:r>
              <a:rPr lang="cs-CZ" dirty="0"/>
              <a:t>Smlouvání</a:t>
            </a:r>
          </a:p>
          <a:p>
            <a:pPr marL="594360" indent="-228600"/>
            <a:r>
              <a:rPr lang="cs-CZ" dirty="0"/>
              <a:t>První názor/návrh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181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3C8C6-1655-4E64-5F32-E3DA60F7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Reprezentativnosti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83B89-05AD-E48D-63BE-7AC74A8FC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Posuzování</a:t>
            </a:r>
            <a:r>
              <a:rPr lang="en-GB" dirty="0"/>
              <a:t> </a:t>
            </a:r>
            <a:r>
              <a:rPr lang="en-GB" dirty="0" err="1"/>
              <a:t>pravděpodobnosti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podobnosti</a:t>
            </a:r>
            <a:r>
              <a:rPr lang="en-GB" dirty="0"/>
              <a:t> s prototype</a:t>
            </a:r>
            <a:r>
              <a:rPr lang="cs-CZ" dirty="0"/>
              <a:t>/stereotypem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Příklad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někdo</a:t>
            </a:r>
            <a:r>
              <a:rPr lang="en-GB" dirty="0"/>
              <a:t> </a:t>
            </a:r>
            <a:r>
              <a:rPr lang="en-GB" dirty="0" err="1"/>
              <a:t>vypadá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vědec</a:t>
            </a:r>
            <a:r>
              <a:rPr lang="en-GB" dirty="0"/>
              <a:t> (</a:t>
            </a:r>
            <a:r>
              <a:rPr lang="en-GB" dirty="0" err="1"/>
              <a:t>brýle</a:t>
            </a:r>
            <a:r>
              <a:rPr lang="en-GB" dirty="0"/>
              <a:t>, </a:t>
            </a:r>
            <a:r>
              <a:rPr lang="en-GB" dirty="0" err="1"/>
              <a:t>kniha</a:t>
            </a:r>
            <a:r>
              <a:rPr lang="en-GB" dirty="0"/>
              <a:t>), je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považován</a:t>
            </a:r>
            <a:r>
              <a:rPr lang="en-GB" dirty="0"/>
              <a:t> za </a:t>
            </a:r>
            <a:r>
              <a:rPr lang="en-GB" dirty="0" err="1"/>
              <a:t>vědce</a:t>
            </a:r>
            <a:r>
              <a:rPr lang="en-GB" dirty="0"/>
              <a:t> bez </a:t>
            </a:r>
            <a:r>
              <a:rPr lang="en-GB" dirty="0" err="1"/>
              <a:t>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factory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 reklamách bílé pláště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Stereotypy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913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1352E-80C4-87BB-282D-8E737A83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Kalibrovaný odhad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2D750-0ED6-33E5-9E29-88E5CDFF9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Kolik obrazů je v </a:t>
            </a:r>
            <a:r>
              <a:rPr lang="cs-CZ" dirty="0" err="1"/>
              <a:t>Louveru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Kolik schodů je v Šikmé věži v Pise?</a:t>
            </a:r>
          </a:p>
          <a:p>
            <a:endParaRPr lang="cs-CZ" dirty="0"/>
          </a:p>
          <a:p>
            <a:r>
              <a:rPr lang="cs-CZ" dirty="0"/>
              <a:t>Jak dlouhé je dohromady metro v Londýně?</a:t>
            </a:r>
          </a:p>
          <a:p>
            <a:endParaRPr lang="cs-CZ" dirty="0"/>
          </a:p>
          <a:p>
            <a:r>
              <a:rPr lang="cs-CZ" dirty="0"/>
              <a:t>Kolik párků v rohlíku snědl vítěz </a:t>
            </a:r>
            <a:r>
              <a:rPr lang="cs-CZ" dirty="0" err="1"/>
              <a:t>Nathan´s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hot dog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contest</a:t>
            </a:r>
            <a:r>
              <a:rPr lang="cs-CZ" dirty="0"/>
              <a:t> v roce 2023?</a:t>
            </a:r>
          </a:p>
          <a:p>
            <a:endParaRPr lang="cs-CZ" dirty="0"/>
          </a:p>
          <a:p>
            <a:r>
              <a:rPr lang="cs-CZ" dirty="0"/>
              <a:t>Kolik ostrovů má Indonésie?</a:t>
            </a:r>
          </a:p>
          <a:p>
            <a:endParaRPr lang="cs-CZ" dirty="0"/>
          </a:p>
          <a:p>
            <a:r>
              <a:rPr lang="cs-CZ" dirty="0"/>
              <a:t>Kolik Coca-Coly je denně vypito?</a:t>
            </a:r>
          </a:p>
        </p:txBody>
      </p:sp>
    </p:spTree>
    <p:extLst>
      <p:ext uri="{BB962C8B-B14F-4D97-AF65-F5344CB8AC3E}">
        <p14:creationId xmlns:p14="http://schemas.microsoft.com/office/powerpoint/2010/main" val="2466655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5506C-5941-D1ED-1C46-19E8FCE60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B74D9-A5E5-7A01-1EF6-8E4ACE7C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Kalibrovaný odhad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7B082-C721-FC54-A2AD-6FAD41D95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Kolik obrazů je v </a:t>
            </a:r>
            <a:r>
              <a:rPr lang="cs-CZ" dirty="0" err="1"/>
              <a:t>Louveru</a:t>
            </a:r>
            <a:r>
              <a:rPr lang="cs-CZ" dirty="0"/>
              <a:t>?</a:t>
            </a:r>
          </a:p>
          <a:p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35,000</a:t>
            </a:r>
            <a:endParaRPr lang="cs-CZ" dirty="0"/>
          </a:p>
          <a:p>
            <a:r>
              <a:rPr lang="cs-CZ" dirty="0"/>
              <a:t>Kolik schodů je v Šikmé věži v Pise?</a:t>
            </a:r>
          </a:p>
          <a:p>
            <a:endParaRPr lang="cs-CZ" dirty="0"/>
          </a:p>
          <a:p>
            <a:r>
              <a:rPr lang="cs-CZ" dirty="0"/>
              <a:t>Jak dlouhé je dohromady metro v Londýně?</a:t>
            </a:r>
          </a:p>
          <a:p>
            <a:endParaRPr lang="cs-CZ" dirty="0"/>
          </a:p>
          <a:p>
            <a:r>
              <a:rPr lang="cs-CZ" dirty="0"/>
              <a:t>Kolik párků v rohlíku snědl vítěz </a:t>
            </a:r>
            <a:r>
              <a:rPr lang="cs-CZ" dirty="0" err="1"/>
              <a:t>Nathan´s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hot dog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contest</a:t>
            </a:r>
            <a:r>
              <a:rPr lang="cs-CZ" dirty="0"/>
              <a:t> v roce 2023?</a:t>
            </a:r>
          </a:p>
          <a:p>
            <a:endParaRPr lang="cs-CZ" dirty="0"/>
          </a:p>
          <a:p>
            <a:r>
              <a:rPr lang="cs-CZ" dirty="0"/>
              <a:t>Kolik ostrovů má Indonésie?</a:t>
            </a:r>
          </a:p>
          <a:p>
            <a:endParaRPr lang="cs-CZ" dirty="0"/>
          </a:p>
          <a:p>
            <a:r>
              <a:rPr lang="cs-CZ" dirty="0"/>
              <a:t>Kolik Coca-Coly je denně vypito?</a:t>
            </a:r>
          </a:p>
        </p:txBody>
      </p:sp>
    </p:spTree>
    <p:extLst>
      <p:ext uri="{BB962C8B-B14F-4D97-AF65-F5344CB8AC3E}">
        <p14:creationId xmlns:p14="http://schemas.microsoft.com/office/powerpoint/2010/main" val="203666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477FB-E4B0-B2D8-3F6C-A099560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myšlení?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D2483E-720E-4B0E-4092-80AF1F6C0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717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CA1EC-F16D-5D3E-0999-6FDD2DA1C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DE737-F191-C518-13E6-6F20DCDBC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Kalibrovaný odhad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4C23FF-7296-00DB-5D42-F03DED900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Kolik obrazů je v </a:t>
            </a:r>
            <a:r>
              <a:rPr lang="cs-CZ" dirty="0" err="1"/>
              <a:t>Louveru</a:t>
            </a:r>
            <a:r>
              <a:rPr lang="cs-CZ" dirty="0"/>
              <a:t>?</a:t>
            </a:r>
          </a:p>
          <a:p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35,000</a:t>
            </a:r>
            <a:endParaRPr lang="cs-CZ" dirty="0"/>
          </a:p>
          <a:p>
            <a:r>
              <a:rPr lang="cs-CZ" dirty="0"/>
              <a:t>Kolik schodů je v Šikmé věži v Pise?</a:t>
            </a:r>
          </a:p>
          <a:p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251</a:t>
            </a:r>
            <a:endParaRPr lang="cs-CZ" dirty="0"/>
          </a:p>
          <a:p>
            <a:r>
              <a:rPr lang="cs-CZ" dirty="0"/>
              <a:t>Jak dlouhé je dohromady metro v Londýně?</a:t>
            </a:r>
          </a:p>
          <a:p>
            <a:endParaRPr lang="cs-CZ" dirty="0"/>
          </a:p>
          <a:p>
            <a:r>
              <a:rPr lang="cs-CZ" dirty="0"/>
              <a:t>Kolik párků v rohlíku snědl vítěz </a:t>
            </a:r>
            <a:r>
              <a:rPr lang="cs-CZ" dirty="0" err="1"/>
              <a:t>Nathan´s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hot dog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contest</a:t>
            </a:r>
            <a:r>
              <a:rPr lang="cs-CZ" dirty="0"/>
              <a:t> v roce 2023?</a:t>
            </a:r>
          </a:p>
          <a:p>
            <a:endParaRPr lang="cs-CZ" dirty="0"/>
          </a:p>
          <a:p>
            <a:r>
              <a:rPr lang="cs-CZ" dirty="0"/>
              <a:t>Kolik ostrovů má Indonésie?</a:t>
            </a:r>
          </a:p>
          <a:p>
            <a:endParaRPr lang="cs-CZ" dirty="0"/>
          </a:p>
          <a:p>
            <a:r>
              <a:rPr lang="cs-CZ" dirty="0"/>
              <a:t>Kolik Coca-Coly je denně vypito?</a:t>
            </a:r>
          </a:p>
        </p:txBody>
      </p:sp>
    </p:spTree>
    <p:extLst>
      <p:ext uri="{BB962C8B-B14F-4D97-AF65-F5344CB8AC3E}">
        <p14:creationId xmlns:p14="http://schemas.microsoft.com/office/powerpoint/2010/main" val="3763407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54E777-FBB6-EFB2-C470-CE1378B48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EC47D-8A6A-0CC3-12BF-82A28727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Kalibrovaný odhad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10E87-1CDA-260E-4070-BE5DFC35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Kolik obrazů je v </a:t>
            </a:r>
            <a:r>
              <a:rPr lang="cs-CZ" dirty="0" err="1"/>
              <a:t>Louveru</a:t>
            </a:r>
            <a:r>
              <a:rPr lang="cs-CZ" dirty="0"/>
              <a:t>?</a:t>
            </a:r>
          </a:p>
          <a:p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35,000</a:t>
            </a:r>
            <a:endParaRPr lang="cs-CZ" dirty="0"/>
          </a:p>
          <a:p>
            <a:r>
              <a:rPr lang="cs-CZ" dirty="0"/>
              <a:t>Kolik schodů je v Šikmé věži v Pise?</a:t>
            </a:r>
          </a:p>
          <a:p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251</a:t>
            </a:r>
            <a:endParaRPr lang="cs-CZ" dirty="0"/>
          </a:p>
          <a:p>
            <a:r>
              <a:rPr lang="cs-CZ" dirty="0"/>
              <a:t>Jak dlouhé je dohromady metro v Londýně?</a:t>
            </a:r>
          </a:p>
          <a:p>
            <a:r>
              <a:rPr lang="cs-CZ" dirty="0"/>
              <a:t>402km</a:t>
            </a:r>
          </a:p>
          <a:p>
            <a:r>
              <a:rPr lang="cs-CZ" dirty="0"/>
              <a:t>Kolik párků v rohlíku snědl vítěz </a:t>
            </a:r>
            <a:r>
              <a:rPr lang="cs-CZ" dirty="0" err="1"/>
              <a:t>Nathan´s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hot dog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contest</a:t>
            </a:r>
            <a:r>
              <a:rPr lang="cs-CZ" dirty="0"/>
              <a:t> v roce 2023?</a:t>
            </a:r>
          </a:p>
          <a:p>
            <a:endParaRPr lang="cs-CZ" dirty="0"/>
          </a:p>
          <a:p>
            <a:r>
              <a:rPr lang="cs-CZ" dirty="0"/>
              <a:t>Kolik ostrovů má Indonésie?</a:t>
            </a:r>
          </a:p>
          <a:p>
            <a:endParaRPr lang="cs-CZ" dirty="0"/>
          </a:p>
          <a:p>
            <a:r>
              <a:rPr lang="cs-CZ" dirty="0"/>
              <a:t>Kolik Coca-Coly je denně vypito?</a:t>
            </a:r>
          </a:p>
        </p:txBody>
      </p:sp>
    </p:spTree>
    <p:extLst>
      <p:ext uri="{BB962C8B-B14F-4D97-AF65-F5344CB8AC3E}">
        <p14:creationId xmlns:p14="http://schemas.microsoft.com/office/powerpoint/2010/main" val="4165618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F3F406-A8C1-8B92-9D16-CA7E1E0B1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C4C24-16D3-9105-ED19-8FF88BD0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Kalibrovaný odhad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F3C6D-F423-3196-3AB3-24C15E2AB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Kolik obrazů je v </a:t>
            </a:r>
            <a:r>
              <a:rPr lang="cs-CZ" dirty="0" err="1"/>
              <a:t>Louveru</a:t>
            </a:r>
            <a:r>
              <a:rPr lang="cs-CZ" dirty="0"/>
              <a:t>?</a:t>
            </a:r>
          </a:p>
          <a:p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35,000</a:t>
            </a:r>
            <a:endParaRPr lang="cs-CZ" dirty="0"/>
          </a:p>
          <a:p>
            <a:r>
              <a:rPr lang="cs-CZ" dirty="0"/>
              <a:t>Kolik schodů je v Šikmé věži v Pise?</a:t>
            </a:r>
          </a:p>
          <a:p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251</a:t>
            </a:r>
            <a:endParaRPr lang="cs-CZ" dirty="0"/>
          </a:p>
          <a:p>
            <a:r>
              <a:rPr lang="cs-CZ" dirty="0"/>
              <a:t>Jak dlouhé je dohromady metro v Londýně?</a:t>
            </a:r>
          </a:p>
          <a:p>
            <a:r>
              <a:rPr lang="cs-CZ" dirty="0"/>
              <a:t>402km</a:t>
            </a:r>
          </a:p>
          <a:p>
            <a:r>
              <a:rPr lang="cs-CZ" dirty="0"/>
              <a:t>Kolik párků v rohlíku snědl vítěz </a:t>
            </a:r>
            <a:r>
              <a:rPr lang="cs-CZ" dirty="0" err="1"/>
              <a:t>Nathan´s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hot dog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contest</a:t>
            </a:r>
            <a:r>
              <a:rPr lang="cs-CZ" dirty="0"/>
              <a:t> v roce 2023?</a:t>
            </a:r>
          </a:p>
          <a:p>
            <a:r>
              <a:rPr lang="cs-CZ" dirty="0"/>
              <a:t>62</a:t>
            </a:r>
          </a:p>
          <a:p>
            <a:r>
              <a:rPr lang="cs-CZ" dirty="0"/>
              <a:t>Kolik ostrovů má Indonésie?</a:t>
            </a:r>
          </a:p>
          <a:p>
            <a:endParaRPr lang="cs-CZ" dirty="0"/>
          </a:p>
          <a:p>
            <a:r>
              <a:rPr lang="cs-CZ" dirty="0"/>
              <a:t>Kolik Coca-Coly je denně vypito?</a:t>
            </a:r>
          </a:p>
        </p:txBody>
      </p:sp>
    </p:spTree>
    <p:extLst>
      <p:ext uri="{BB962C8B-B14F-4D97-AF65-F5344CB8AC3E}">
        <p14:creationId xmlns:p14="http://schemas.microsoft.com/office/powerpoint/2010/main" val="939503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62D71-C0C8-6878-AB52-6EC52A320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25341-6643-B968-6758-839E80FB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Kalibrovaný odhad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BCC30-584E-B9FC-9C0A-D86B5A445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Kolik obrazů je v </a:t>
            </a:r>
            <a:r>
              <a:rPr lang="cs-CZ" dirty="0" err="1"/>
              <a:t>Louveru</a:t>
            </a:r>
            <a:r>
              <a:rPr lang="cs-CZ" dirty="0"/>
              <a:t>?</a:t>
            </a:r>
          </a:p>
          <a:p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35,000</a:t>
            </a:r>
            <a:endParaRPr lang="cs-CZ" dirty="0"/>
          </a:p>
          <a:p>
            <a:r>
              <a:rPr lang="cs-CZ" dirty="0"/>
              <a:t>Kolik schodů je v Šikmé věži v Pise?</a:t>
            </a:r>
          </a:p>
          <a:p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251</a:t>
            </a:r>
            <a:endParaRPr lang="cs-CZ" dirty="0"/>
          </a:p>
          <a:p>
            <a:r>
              <a:rPr lang="cs-CZ" dirty="0"/>
              <a:t>Jak dlouhé je dohromady metro v Londýně?</a:t>
            </a:r>
          </a:p>
          <a:p>
            <a:r>
              <a:rPr lang="cs-CZ" dirty="0"/>
              <a:t>402km</a:t>
            </a:r>
          </a:p>
          <a:p>
            <a:r>
              <a:rPr lang="cs-CZ" dirty="0"/>
              <a:t>Kolik párků v rohlíku snědl vítěz </a:t>
            </a:r>
            <a:r>
              <a:rPr lang="cs-CZ" dirty="0" err="1"/>
              <a:t>Nathan´s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hot dog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contest</a:t>
            </a:r>
            <a:r>
              <a:rPr lang="cs-CZ" dirty="0"/>
              <a:t> v roce 2023?</a:t>
            </a:r>
          </a:p>
          <a:p>
            <a:r>
              <a:rPr lang="cs-CZ" dirty="0"/>
              <a:t>62</a:t>
            </a:r>
          </a:p>
          <a:p>
            <a:r>
              <a:rPr lang="cs-CZ" dirty="0"/>
              <a:t>Kolik ostrovů má Indonésie?</a:t>
            </a:r>
          </a:p>
          <a:p>
            <a:r>
              <a:rPr lang="cs-CZ" dirty="0"/>
              <a:t>17 508</a:t>
            </a:r>
          </a:p>
          <a:p>
            <a:r>
              <a:rPr lang="cs-CZ" dirty="0"/>
              <a:t>Kolik Coca-Coly je denně vypito?</a:t>
            </a:r>
          </a:p>
        </p:txBody>
      </p:sp>
    </p:spTree>
    <p:extLst>
      <p:ext uri="{BB962C8B-B14F-4D97-AF65-F5344CB8AC3E}">
        <p14:creationId xmlns:p14="http://schemas.microsoft.com/office/powerpoint/2010/main" val="1608198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A164E6-A4D9-C8B1-E76E-1FF740A77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4FF81-4C86-3F06-0BF1-D5D9BF6A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Kalibrovaný odhad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136C7-865E-031F-2D26-1862DDA9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Kolik obrazů je v </a:t>
            </a:r>
            <a:r>
              <a:rPr lang="cs-CZ" dirty="0" err="1"/>
              <a:t>Louveru</a:t>
            </a:r>
            <a:r>
              <a:rPr lang="cs-CZ" dirty="0"/>
              <a:t>?</a:t>
            </a:r>
          </a:p>
          <a:p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35,000</a:t>
            </a:r>
            <a:endParaRPr lang="cs-CZ" dirty="0"/>
          </a:p>
          <a:p>
            <a:r>
              <a:rPr lang="cs-CZ" dirty="0"/>
              <a:t>Kolik schodů je v Šikmé věži v Pise?</a:t>
            </a:r>
          </a:p>
          <a:p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251</a:t>
            </a:r>
            <a:endParaRPr lang="cs-CZ" dirty="0"/>
          </a:p>
          <a:p>
            <a:r>
              <a:rPr lang="cs-CZ" dirty="0"/>
              <a:t>Jak dlouhé je dohromady metro v Londýně?</a:t>
            </a:r>
          </a:p>
          <a:p>
            <a:r>
              <a:rPr lang="cs-CZ" dirty="0"/>
              <a:t>402km</a:t>
            </a:r>
          </a:p>
          <a:p>
            <a:r>
              <a:rPr lang="cs-CZ" dirty="0"/>
              <a:t>Kolik párků v rohlíku snědl vítěz </a:t>
            </a:r>
            <a:r>
              <a:rPr lang="cs-CZ" dirty="0" err="1"/>
              <a:t>Nathan´s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hot dog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contest</a:t>
            </a:r>
            <a:r>
              <a:rPr lang="cs-CZ" dirty="0"/>
              <a:t> v roce 2023?</a:t>
            </a:r>
          </a:p>
          <a:p>
            <a:r>
              <a:rPr lang="cs-CZ" dirty="0"/>
              <a:t>62</a:t>
            </a:r>
          </a:p>
          <a:p>
            <a:r>
              <a:rPr lang="cs-CZ" dirty="0"/>
              <a:t>Kolik ostrovů má Indonésie?</a:t>
            </a:r>
          </a:p>
          <a:p>
            <a:r>
              <a:rPr lang="cs-CZ" dirty="0"/>
              <a:t>17 508</a:t>
            </a:r>
          </a:p>
          <a:p>
            <a:r>
              <a:rPr lang="cs-CZ" dirty="0"/>
              <a:t>Kolik Coca-Coly je denně vypito?</a:t>
            </a:r>
          </a:p>
          <a:p>
            <a:r>
              <a:rPr lang="cs-CZ" dirty="0"/>
              <a:t>1,9 miliard</a:t>
            </a:r>
          </a:p>
        </p:txBody>
      </p:sp>
    </p:spTree>
    <p:extLst>
      <p:ext uri="{BB962C8B-B14F-4D97-AF65-F5344CB8AC3E}">
        <p14:creationId xmlns:p14="http://schemas.microsoft.com/office/powerpoint/2010/main" val="3845981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DBEE2-0443-45F7-008D-F6DFB319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</a:t>
            </a:r>
            <a:r>
              <a:rPr lang="cs-CZ"/>
              <a:t>a diskuze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99A15-3DB7-3DE1-0EE4-20BC9D458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331B6-DE5A-13D0-4510-EAD5A5F1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1E85C-8079-8859-81F0-DB614DF33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Myšlení</a:t>
            </a:r>
            <a:r>
              <a:rPr lang="en-GB" dirty="0"/>
              <a:t> je </a:t>
            </a:r>
            <a:r>
              <a:rPr lang="en-GB" dirty="0" err="1"/>
              <a:t>kognitivní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err="1"/>
              <a:t>zahrnující</a:t>
            </a:r>
            <a:r>
              <a:rPr lang="cs-CZ" dirty="0"/>
              <a:t>:</a:t>
            </a:r>
          </a:p>
          <a:p>
            <a:r>
              <a:rPr lang="en-GB" dirty="0" err="1"/>
              <a:t>zpracování</a:t>
            </a:r>
            <a:r>
              <a:rPr lang="en-GB" dirty="0"/>
              <a:t> </a:t>
            </a:r>
            <a:r>
              <a:rPr lang="en-GB" dirty="0" err="1"/>
              <a:t>informací</a:t>
            </a:r>
            <a:endParaRPr lang="cs-CZ" dirty="0"/>
          </a:p>
          <a:p>
            <a:r>
              <a:rPr lang="en-GB" dirty="0" err="1"/>
              <a:t>řešení</a:t>
            </a:r>
            <a:r>
              <a:rPr lang="en-GB" dirty="0"/>
              <a:t> </a:t>
            </a:r>
            <a:r>
              <a:rPr lang="en-GB" dirty="0" err="1"/>
              <a:t>problémů</a:t>
            </a:r>
            <a:endParaRPr lang="cs-CZ" dirty="0"/>
          </a:p>
          <a:p>
            <a:r>
              <a:rPr lang="en-GB" dirty="0" err="1"/>
              <a:t>Plánování</a:t>
            </a:r>
            <a:endParaRPr lang="cs-CZ" dirty="0"/>
          </a:p>
          <a:p>
            <a:r>
              <a:rPr lang="en-GB" dirty="0" err="1"/>
              <a:t>Abstrakci</a:t>
            </a:r>
            <a:endParaRPr lang="cs-CZ" dirty="0"/>
          </a:p>
          <a:p>
            <a:r>
              <a:rPr lang="cs-CZ" dirty="0"/>
              <a:t>A</a:t>
            </a:r>
            <a:r>
              <a:rPr lang="en-GB" dirty="0" err="1"/>
              <a:t>nalýzu</a:t>
            </a:r>
            <a:r>
              <a:rPr lang="en-GB" dirty="0"/>
              <a:t> </a:t>
            </a:r>
            <a:endParaRPr lang="cs-CZ" dirty="0"/>
          </a:p>
          <a:p>
            <a:r>
              <a:rPr lang="en-GB" dirty="0" err="1"/>
              <a:t>tvorbu</a:t>
            </a:r>
            <a:r>
              <a:rPr lang="en-GB" dirty="0"/>
              <a:t> </a:t>
            </a:r>
            <a:r>
              <a:rPr lang="en-GB" dirty="0" err="1"/>
              <a:t>konceptů</a:t>
            </a:r>
            <a:r>
              <a:rPr lang="en-GB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Myšlení je primárně o uvědomování si vztahů mezi objekty a ději v prostředí</a:t>
            </a:r>
          </a:p>
        </p:txBody>
      </p:sp>
    </p:spTree>
    <p:extLst>
      <p:ext uri="{BB962C8B-B14F-4D97-AF65-F5344CB8AC3E}">
        <p14:creationId xmlns:p14="http://schemas.microsoft.com/office/powerpoint/2010/main" val="183955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C6110-4C16-3548-B1AD-8AC2294D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ovlivňuje</a:t>
            </a:r>
            <a:r>
              <a:rPr lang="en-GB" dirty="0"/>
              <a:t> </a:t>
            </a:r>
            <a:r>
              <a:rPr lang="en-GB" dirty="0" err="1"/>
              <a:t>myšlení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8CD0E7-08B7-C571-4AF7-D62E84DEF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2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FDF6A-3689-5197-814E-610D910E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 </a:t>
            </a:r>
            <a:r>
              <a:rPr lang="en-GB" b="1" dirty="0" err="1"/>
              <a:t>ovlivňuje</a:t>
            </a:r>
            <a:r>
              <a:rPr lang="en-GB" b="1" dirty="0"/>
              <a:t> </a:t>
            </a:r>
            <a:r>
              <a:rPr lang="en-GB" b="1" dirty="0" err="1"/>
              <a:t>myšlení</a:t>
            </a:r>
            <a:r>
              <a:rPr lang="en-GB" b="1" dirty="0"/>
              <a:t>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87870-719A-2BD9-B13B-41939121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Biologické</a:t>
            </a:r>
            <a:r>
              <a:rPr lang="en-GB" dirty="0"/>
              <a:t> </a:t>
            </a:r>
            <a:r>
              <a:rPr lang="en-GB" dirty="0" err="1"/>
              <a:t>faktory</a:t>
            </a:r>
            <a:r>
              <a:rPr lang="en-GB" dirty="0"/>
              <a:t>: </a:t>
            </a:r>
            <a:r>
              <a:rPr lang="en-GB" dirty="0" err="1"/>
              <a:t>genetika</a:t>
            </a:r>
            <a:r>
              <a:rPr lang="en-GB" dirty="0"/>
              <a:t>, </a:t>
            </a:r>
            <a:r>
              <a:rPr lang="en-GB" dirty="0" err="1"/>
              <a:t>stav</a:t>
            </a:r>
            <a:r>
              <a:rPr lang="en-GB" dirty="0"/>
              <a:t> </a:t>
            </a:r>
            <a:r>
              <a:rPr lang="en-GB" dirty="0" err="1"/>
              <a:t>mozku</a:t>
            </a:r>
            <a:r>
              <a:rPr lang="en-GB" dirty="0"/>
              <a:t>, </a:t>
            </a:r>
            <a:r>
              <a:rPr lang="en-GB" dirty="0" err="1"/>
              <a:t>neurotransmitery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faktory</a:t>
            </a:r>
            <a:r>
              <a:rPr lang="en-GB" dirty="0"/>
              <a:t>: </a:t>
            </a:r>
            <a:r>
              <a:rPr lang="en-GB" dirty="0" err="1"/>
              <a:t>kultura</a:t>
            </a:r>
            <a:r>
              <a:rPr lang="en-GB" dirty="0"/>
              <a:t>, </a:t>
            </a:r>
            <a:r>
              <a:rPr lang="en-GB" dirty="0" err="1"/>
              <a:t>výchova</a:t>
            </a:r>
            <a:r>
              <a:rPr lang="en-GB" dirty="0"/>
              <a:t>,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prostředí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Emoční</a:t>
            </a:r>
            <a:r>
              <a:rPr lang="en-GB" dirty="0"/>
              <a:t> </a:t>
            </a:r>
            <a:r>
              <a:rPr lang="en-GB" dirty="0" err="1"/>
              <a:t>faktory</a:t>
            </a:r>
            <a:r>
              <a:rPr lang="en-GB" dirty="0"/>
              <a:t>: </a:t>
            </a:r>
            <a:r>
              <a:rPr lang="en-GB" dirty="0" err="1"/>
              <a:t>nálada</a:t>
            </a:r>
            <a:r>
              <a:rPr lang="en-GB" dirty="0"/>
              <a:t>, </a:t>
            </a:r>
            <a:r>
              <a:rPr lang="en-GB" dirty="0" err="1"/>
              <a:t>motivace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Kognitivní</a:t>
            </a:r>
            <a:r>
              <a:rPr lang="en-GB" dirty="0"/>
              <a:t> </a:t>
            </a:r>
            <a:r>
              <a:rPr lang="en-GB" dirty="0" err="1"/>
              <a:t>faktory</a:t>
            </a:r>
            <a:r>
              <a:rPr lang="en-GB" dirty="0"/>
              <a:t>: </a:t>
            </a:r>
            <a:r>
              <a:rPr lang="en-GB" dirty="0" err="1"/>
              <a:t>zkušenosti</a:t>
            </a:r>
            <a:r>
              <a:rPr lang="en-GB" dirty="0"/>
              <a:t>, </a:t>
            </a:r>
            <a:r>
              <a:rPr lang="en-GB" dirty="0" err="1"/>
              <a:t>učení</a:t>
            </a:r>
            <a:r>
              <a:rPr lang="en-GB" dirty="0"/>
              <a:t>, </a:t>
            </a:r>
            <a:r>
              <a:rPr lang="en-GB" dirty="0" err="1"/>
              <a:t>přesvědčení</a:t>
            </a:r>
            <a:r>
              <a:rPr lang="cs-CZ" dirty="0"/>
              <a:t>, inteligence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21AA7-8773-2C48-BFA8-665BD2FD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myšlení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95F7D-57B2-38CC-491F-49BFDF571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myšlení</a:t>
            </a:r>
            <a:r>
              <a:rPr lang="en-GB" b="1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konkrétní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-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probíhá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manipulace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vjemy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myšlení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situační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názorové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praktické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metoda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pokus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-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omyl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(puzzle,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vaření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atd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myšlení</a:t>
            </a:r>
            <a:r>
              <a:rPr lang="en-GB" b="1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názorné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- v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mysli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operujeme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představami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nejčastěji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vizuálními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myšlení</a:t>
            </a:r>
            <a:r>
              <a:rPr lang="en-GB" b="1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abstraktní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-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provádíme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operace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se 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znaky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symboly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),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př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matematickými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verbálními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logickými</a:t>
            </a:r>
            <a:endParaRPr lang="en-GB" b="0" i="0" dirty="0">
              <a:solidFill>
                <a:srgbClr val="000000"/>
              </a:solidFill>
              <a:effectLst/>
              <a:latin typeface="Myriad 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pojmové</a:t>
            </a:r>
            <a:r>
              <a:rPr lang="en-GB" b="1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myšlení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–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nejběžnější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manipulace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verbálními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znaky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pojmy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propoziční</a:t>
            </a:r>
            <a:r>
              <a:rPr lang="en-GB" b="1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myšlení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-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základním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elementem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jsou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propozice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výroky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)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vyjádřené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verbálním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kódu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nimiž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provádíme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mentální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manipulace</a:t>
            </a:r>
            <a:endParaRPr lang="en-GB" b="0" i="0" dirty="0">
              <a:solidFill>
                <a:srgbClr val="000000"/>
              </a:solidFill>
              <a:effectLst/>
              <a:latin typeface="Myriad Pr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91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A0618-51E5-A896-49E8-45C477FB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Mentální operace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ABBB8-7135-DF9C-8C78-F217A1FDE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analýza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-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myšlenkové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rozčlenění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celku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části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podstatou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analytického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myšlení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je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popis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částí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určitého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celku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analýza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se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pojí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kritickým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hodnocením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celku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jeho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složek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syntéza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-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sjednocování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či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kombinování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jednotlivostí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do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určitého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mentálního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celku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závěr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není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obsažen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výchozích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údajích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→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výsledkem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je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něco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nového</a:t>
            </a:r>
            <a:endParaRPr lang="cs-CZ" b="0" i="0" dirty="0">
              <a:solidFill>
                <a:srgbClr val="000000"/>
              </a:solidFill>
              <a:effectLst/>
              <a:latin typeface="Myriad Pro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Myriad Pro"/>
              </a:rPr>
              <a:t>Příklad funkční fixace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00000"/>
              </a:solidFill>
              <a:effectLst/>
              <a:latin typeface="Myriad 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indukce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-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odvozování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obecných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závěrů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z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jednotlivých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pozorování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tomto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staví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většina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psychologických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výzkumů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pozor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konfirmační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zkreslení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tj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. tendence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si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ověřovat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své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výchozí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předpoklady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i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názory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pouze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základě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důkazů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které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je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potvrzují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000000"/>
                </a:solidFill>
                <a:effectLst/>
                <a:latin typeface="Myriad Pro"/>
              </a:rPr>
              <a:t>dedukce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 =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vycházíme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z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obecného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pravidla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které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aplikujeme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na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jednotlivý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konkrétní</a:t>
            </a:r>
            <a:r>
              <a:rPr lang="en-GB" b="0" i="0" dirty="0">
                <a:solidFill>
                  <a:srgbClr val="000000"/>
                </a:solidFill>
                <a:effectLst/>
                <a:latin typeface="Myriad Pro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Myriad Pro"/>
              </a:rPr>
              <a:t>případ</a:t>
            </a:r>
            <a:endParaRPr lang="en-GB" b="0" i="0" dirty="0">
              <a:solidFill>
                <a:srgbClr val="000000"/>
              </a:solidFill>
              <a:effectLst/>
              <a:latin typeface="Myriad Pro"/>
            </a:endParaRPr>
          </a:p>
          <a:p>
            <a:endParaRPr lang="en-GB" b="0" i="0" dirty="0">
              <a:solidFill>
                <a:srgbClr val="000000"/>
              </a:solidFill>
              <a:effectLst/>
              <a:latin typeface="Myriad Pr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86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4BCD1-96BC-F7D6-1338-234FC40C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Černá labuť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0660A-014F-FAD1-E81D-4A65F11C2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všechny labutě bílé?</a:t>
            </a:r>
          </a:p>
          <a:p>
            <a:pPr algn="l"/>
            <a:r>
              <a:rPr lang="cs-CZ" dirty="0">
                <a:solidFill>
                  <a:srgbClr val="202122"/>
                </a:solidFill>
              </a:rPr>
              <a:t>D</a:t>
            </a:r>
            <a:r>
              <a:rPr lang="cs-CZ" b="0" i="0" dirty="0">
                <a:solidFill>
                  <a:srgbClr val="202122"/>
                </a:solidFill>
                <a:effectLst/>
              </a:rPr>
              <a:t>edukce</a:t>
            </a:r>
            <a:endParaRPr lang="en-GB" b="0" i="0" dirty="0">
              <a:solidFill>
                <a:srgbClr val="202122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02122"/>
                </a:solidFill>
                <a:effectLst/>
              </a:rPr>
              <a:t>"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Všichni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lidé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jsou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smrtelní</a:t>
            </a:r>
            <a:r>
              <a:rPr lang="en-GB" b="0" i="0" dirty="0">
                <a:solidFill>
                  <a:srgbClr val="202122"/>
                </a:solidFill>
                <a:effectLst/>
              </a:rPr>
              <a:t>." (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první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premisa</a:t>
            </a:r>
            <a:r>
              <a:rPr lang="en-GB" b="0" i="0" dirty="0">
                <a:solidFill>
                  <a:srgbClr val="202122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02122"/>
                </a:solidFill>
                <a:effectLst/>
              </a:rPr>
              <a:t>"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Sókratés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je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člověk</a:t>
            </a:r>
            <a:r>
              <a:rPr lang="en-GB" b="0" i="0" dirty="0">
                <a:solidFill>
                  <a:srgbClr val="202122"/>
                </a:solidFill>
                <a:effectLst/>
              </a:rPr>
              <a:t>." (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druhá</a:t>
            </a:r>
            <a:r>
              <a:rPr lang="en-GB" b="0" i="0" dirty="0">
                <a:solidFill>
                  <a:srgbClr val="202122"/>
                </a:solidFill>
                <a:effectLst/>
              </a:rPr>
              <a:t> </a:t>
            </a:r>
            <a:r>
              <a:rPr lang="cs-CZ" b="0" i="0" dirty="0">
                <a:solidFill>
                  <a:srgbClr val="202122"/>
                </a:solidFill>
                <a:effectLst/>
              </a:rPr>
              <a:t>premisa</a:t>
            </a:r>
            <a:r>
              <a:rPr lang="en-GB" b="0" i="0" dirty="0">
                <a:solidFill>
                  <a:srgbClr val="202122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02122"/>
                </a:solidFill>
                <a:effectLst/>
              </a:rPr>
              <a:t>"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Takže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Sókratés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je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smrtelný</a:t>
            </a:r>
            <a:r>
              <a:rPr lang="en-GB" b="0" i="0" dirty="0">
                <a:solidFill>
                  <a:srgbClr val="202122"/>
                </a:solidFill>
                <a:effectLst/>
              </a:rPr>
              <a:t>." (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dokázaný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závěr</a:t>
            </a:r>
            <a:r>
              <a:rPr lang="en-GB" b="0" i="0" dirty="0">
                <a:solidFill>
                  <a:srgbClr val="202122"/>
                </a:solidFill>
                <a:effectLst/>
              </a:rPr>
              <a:t>)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</a:rPr>
              <a:t>Indukce</a:t>
            </a:r>
            <a:endParaRPr lang="en-GB" b="0" i="0" dirty="0">
              <a:solidFill>
                <a:srgbClr val="202122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02122"/>
                </a:solidFill>
                <a:effectLst/>
              </a:rPr>
              <a:t>"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Sókratés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je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smrtelný</a:t>
            </a:r>
            <a:r>
              <a:rPr lang="en-GB" b="0" i="0" dirty="0">
                <a:solidFill>
                  <a:srgbClr val="202122"/>
                </a:solidFill>
                <a:effectLst/>
              </a:rPr>
              <a:t>." (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první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premisa</a:t>
            </a:r>
            <a:r>
              <a:rPr lang="en-GB" b="0" i="0" dirty="0">
                <a:solidFill>
                  <a:srgbClr val="202122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02122"/>
                </a:solidFill>
                <a:effectLst/>
              </a:rPr>
              <a:t>"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Sókratés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je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člověk</a:t>
            </a:r>
            <a:r>
              <a:rPr lang="en-GB" b="0" i="0" dirty="0">
                <a:solidFill>
                  <a:srgbClr val="202122"/>
                </a:solidFill>
                <a:effectLst/>
              </a:rPr>
              <a:t>." (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druhá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premisa</a:t>
            </a:r>
            <a:r>
              <a:rPr lang="en-GB" b="0" i="0" dirty="0">
                <a:solidFill>
                  <a:srgbClr val="202122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02122"/>
                </a:solidFill>
                <a:effectLst/>
              </a:rPr>
              <a:t>"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Všichni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lidé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jsou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smrtelní</a:t>
            </a:r>
            <a:r>
              <a:rPr lang="en-GB" b="0" i="0" dirty="0">
                <a:solidFill>
                  <a:srgbClr val="202122"/>
                </a:solidFill>
                <a:effectLst/>
              </a:rPr>
              <a:t>." (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hypotéza</a:t>
            </a:r>
            <a:r>
              <a:rPr lang="en-GB" b="0" i="0" dirty="0">
                <a:solidFill>
                  <a:srgbClr val="202122"/>
                </a:solidFill>
                <a:effectLst/>
              </a:rPr>
              <a:t> o </a:t>
            </a:r>
            <a:r>
              <a:rPr lang="en-GB" b="0" i="0" dirty="0" err="1">
                <a:solidFill>
                  <a:srgbClr val="202122"/>
                </a:solidFill>
                <a:effectLst/>
              </a:rPr>
              <a:t>obecném</a:t>
            </a:r>
            <a:r>
              <a:rPr lang="en-GB" b="0" i="0" dirty="0">
                <a:solidFill>
                  <a:srgbClr val="202122"/>
                </a:solidFill>
                <a:effectLst/>
              </a:rPr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18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5BFA8D-1853-5DA9-A2A1-1DEF90E5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Naučená</a:t>
            </a:r>
            <a:r>
              <a:rPr lang="en-GB" dirty="0"/>
              <a:t> </a:t>
            </a:r>
            <a:r>
              <a:rPr lang="en-GB" dirty="0" err="1"/>
              <a:t>bezmocnost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3D31AE-7EFF-62AB-EA3E-C8F63D149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Stav, </a:t>
            </a:r>
            <a:r>
              <a:rPr lang="en-GB" dirty="0" err="1"/>
              <a:t>kdy</a:t>
            </a:r>
            <a:r>
              <a:rPr lang="en-GB" dirty="0"/>
              <a:t> se </a:t>
            </a:r>
            <a:r>
              <a:rPr lang="en-GB" dirty="0" err="1"/>
              <a:t>jedinec</a:t>
            </a:r>
            <a:r>
              <a:rPr lang="en-GB" dirty="0"/>
              <a:t> </a:t>
            </a:r>
            <a:r>
              <a:rPr lang="en-GB" dirty="0" err="1"/>
              <a:t>naučí</a:t>
            </a:r>
            <a:r>
              <a:rPr lang="en-GB" dirty="0"/>
              <a:t> </a:t>
            </a:r>
            <a:r>
              <a:rPr lang="en-GB" dirty="0" err="1"/>
              <a:t>věřit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nemá</a:t>
            </a:r>
            <a:r>
              <a:rPr lang="en-GB" dirty="0"/>
              <a:t>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situací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když</a:t>
            </a:r>
            <a:r>
              <a:rPr lang="en-GB" dirty="0"/>
              <a:t> by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mít</a:t>
            </a:r>
            <a:r>
              <a:rPr lang="en-GB" dirty="0"/>
              <a:t> </a:t>
            </a:r>
            <a:r>
              <a:rPr lang="en-GB" dirty="0" err="1"/>
              <a:t>mohl</a:t>
            </a:r>
            <a:endParaRPr lang="cs-CZ" dirty="0"/>
          </a:p>
          <a:p>
            <a:r>
              <a:rPr lang="cs-CZ" dirty="0"/>
              <a:t>Neměnný tav tak přetrvává i přes možnost změny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Martin Seligman (1967):</a:t>
            </a:r>
            <a:r>
              <a:rPr lang="cs-CZ" b="1" dirty="0"/>
              <a:t> </a:t>
            </a:r>
            <a:r>
              <a:rPr lang="en-GB" dirty="0"/>
              <a:t>Experiment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psech</a:t>
            </a:r>
            <a:r>
              <a:rPr lang="en-GB" dirty="0"/>
              <a:t>: </a:t>
            </a:r>
            <a:r>
              <a:rPr lang="en-GB" dirty="0" err="1"/>
              <a:t>Psy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rozděleny</a:t>
            </a:r>
            <a:r>
              <a:rPr lang="en-GB" dirty="0"/>
              <a:t> do </a:t>
            </a:r>
            <a:r>
              <a:rPr lang="en-GB" dirty="0" err="1"/>
              <a:t>tří</a:t>
            </a:r>
            <a:r>
              <a:rPr lang="en-GB" dirty="0"/>
              <a:t> </a:t>
            </a:r>
            <a:r>
              <a:rPr lang="en-GB" dirty="0" err="1"/>
              <a:t>skupin</a:t>
            </a:r>
            <a:r>
              <a:rPr lang="en-GB" dirty="0"/>
              <a:t>. </a:t>
            </a:r>
            <a:r>
              <a:rPr lang="en-GB" dirty="0" err="1"/>
              <a:t>Jedna</a:t>
            </a:r>
            <a:r>
              <a:rPr lang="en-GB" dirty="0"/>
              <a:t> </a:t>
            </a:r>
            <a:r>
              <a:rPr lang="en-GB" dirty="0" err="1"/>
              <a:t>skupina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vystavena</a:t>
            </a:r>
            <a:r>
              <a:rPr lang="en-GB" dirty="0"/>
              <a:t> </a:t>
            </a:r>
            <a:r>
              <a:rPr lang="en-GB" dirty="0" err="1"/>
              <a:t>elektrickým</a:t>
            </a:r>
            <a:r>
              <a:rPr lang="en-GB" dirty="0"/>
              <a:t> </a:t>
            </a:r>
            <a:r>
              <a:rPr lang="en-GB" dirty="0" err="1"/>
              <a:t>šokům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nemohly</a:t>
            </a:r>
            <a:r>
              <a:rPr lang="en-GB" dirty="0"/>
              <a:t> </a:t>
            </a:r>
            <a:r>
              <a:rPr lang="en-GB" dirty="0" err="1"/>
              <a:t>ovlivnit</a:t>
            </a:r>
            <a:r>
              <a:rPr lang="en-GB" dirty="0"/>
              <a:t>; </a:t>
            </a:r>
            <a:r>
              <a:rPr lang="en-GB" dirty="0" err="1"/>
              <a:t>druhá</a:t>
            </a:r>
            <a:r>
              <a:rPr lang="en-GB" dirty="0"/>
              <a:t> </a:t>
            </a:r>
            <a:r>
              <a:rPr lang="en-GB" dirty="0" err="1"/>
              <a:t>skupina</a:t>
            </a:r>
            <a:r>
              <a:rPr lang="en-GB" dirty="0"/>
              <a:t> </a:t>
            </a:r>
            <a:r>
              <a:rPr lang="en-GB" dirty="0" err="1"/>
              <a:t>mohla</a:t>
            </a:r>
            <a:r>
              <a:rPr lang="en-GB" dirty="0"/>
              <a:t> </a:t>
            </a:r>
            <a:r>
              <a:rPr lang="en-GB" dirty="0" err="1"/>
              <a:t>šoky</a:t>
            </a:r>
            <a:r>
              <a:rPr lang="en-GB" dirty="0"/>
              <a:t> </a:t>
            </a:r>
            <a:r>
              <a:rPr lang="en-GB" dirty="0" err="1"/>
              <a:t>zastavit</a:t>
            </a:r>
            <a:r>
              <a:rPr lang="en-GB" dirty="0"/>
              <a:t>, a </a:t>
            </a:r>
            <a:r>
              <a:rPr lang="en-GB" dirty="0" err="1"/>
              <a:t>třetí</a:t>
            </a:r>
            <a:r>
              <a:rPr lang="en-GB" dirty="0"/>
              <a:t> </a:t>
            </a:r>
            <a:r>
              <a:rPr lang="en-GB" dirty="0" err="1"/>
              <a:t>skupina</a:t>
            </a:r>
            <a:r>
              <a:rPr lang="en-GB" dirty="0"/>
              <a:t> </a:t>
            </a:r>
            <a:r>
              <a:rPr lang="en-GB" dirty="0" err="1"/>
              <a:t>šoky</a:t>
            </a:r>
            <a:r>
              <a:rPr lang="en-GB" dirty="0"/>
              <a:t> </a:t>
            </a:r>
            <a:r>
              <a:rPr lang="en-GB" dirty="0" err="1"/>
              <a:t>nedostala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Výsledek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Psy</a:t>
            </a:r>
            <a:r>
              <a:rPr lang="en-GB" dirty="0"/>
              <a:t>, </a:t>
            </a:r>
            <a:r>
              <a:rPr lang="en-GB" dirty="0" err="1"/>
              <a:t>kte</a:t>
            </a:r>
            <a:r>
              <a:rPr lang="cs-CZ" dirty="0"/>
              <a:t>ří</a:t>
            </a:r>
            <a:r>
              <a:rPr lang="en-GB" dirty="0"/>
              <a:t> se </a:t>
            </a:r>
            <a:r>
              <a:rPr lang="en-GB" dirty="0" err="1"/>
              <a:t>naučily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nemají</a:t>
            </a:r>
            <a:r>
              <a:rPr lang="en-GB" dirty="0"/>
              <a:t> </a:t>
            </a:r>
            <a:r>
              <a:rPr lang="en-GB" dirty="0" err="1"/>
              <a:t>kontrolu</a:t>
            </a:r>
            <a:r>
              <a:rPr lang="en-GB" dirty="0"/>
              <a:t>, </a:t>
            </a:r>
            <a:r>
              <a:rPr lang="en-GB" dirty="0" err="1"/>
              <a:t>nepodnikly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kroky</a:t>
            </a:r>
            <a:r>
              <a:rPr lang="en-GB" dirty="0"/>
              <a:t> k </a:t>
            </a:r>
            <a:r>
              <a:rPr lang="en-GB" dirty="0" err="1"/>
              <a:t>útěku</a:t>
            </a:r>
            <a:r>
              <a:rPr lang="en-GB" dirty="0"/>
              <a:t> ani </a:t>
            </a:r>
            <a:r>
              <a:rPr lang="en-GB" dirty="0" err="1"/>
              <a:t>tehdy</a:t>
            </a:r>
            <a:r>
              <a:rPr lang="en-GB" dirty="0"/>
              <a:t>,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cs-CZ" dirty="0"/>
              <a:t>už </a:t>
            </a:r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útěku</a:t>
            </a:r>
            <a:r>
              <a:rPr lang="en-GB" dirty="0"/>
              <a:t> </a:t>
            </a:r>
            <a:r>
              <a:rPr lang="en-GB" dirty="0" err="1"/>
              <a:t>byla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Implikace??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602337"/>
      </p:ext>
    </p:extLst>
  </p:cSld>
  <p:clrMapOvr>
    <a:masterClrMapping/>
  </p:clrMapOvr>
</p:sld>
</file>

<file path=ppt/theme/theme1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54</TotalTime>
  <Words>1312</Words>
  <Application>Microsoft Office PowerPoint</Application>
  <PresentationFormat>Širokoúhlá obrazovka</PresentationFormat>
  <Paragraphs>180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Century Schoolbook</vt:lpstr>
      <vt:lpstr>Google Sans</vt:lpstr>
      <vt:lpstr>Myriad Pro</vt:lpstr>
      <vt:lpstr>Wingdings 2</vt:lpstr>
      <vt:lpstr>Pohled</vt:lpstr>
      <vt:lpstr>Myšlení</vt:lpstr>
      <vt:lpstr>Co je to myšlení?</vt:lpstr>
      <vt:lpstr>Definice</vt:lpstr>
      <vt:lpstr>Co ovlivňuje myšlení?</vt:lpstr>
      <vt:lpstr>Co ovlivňuje myšlení?</vt:lpstr>
      <vt:lpstr>Druhy myšlení</vt:lpstr>
      <vt:lpstr>Mentální operace</vt:lpstr>
      <vt:lpstr>Černá labuť</vt:lpstr>
      <vt:lpstr>Naučená bezmocnost</vt:lpstr>
      <vt:lpstr>Implikace</vt:lpstr>
      <vt:lpstr>Haló efekt</vt:lpstr>
      <vt:lpstr>Kognitivní zkreslení a biasy</vt:lpstr>
      <vt:lpstr>Heuristiky</vt:lpstr>
      <vt:lpstr>Dostupnost (Availability Heuristic)</vt:lpstr>
      <vt:lpstr>Zákon malých čísel</vt:lpstr>
      <vt:lpstr>Ukotvení (Anchoring)</vt:lpstr>
      <vt:lpstr>Reprezentativnosti </vt:lpstr>
      <vt:lpstr>Kalibrovaný odhad</vt:lpstr>
      <vt:lpstr>Kalibrovaný odhad</vt:lpstr>
      <vt:lpstr>Kalibrovaný odhad</vt:lpstr>
      <vt:lpstr>Kalibrovaný odhad</vt:lpstr>
      <vt:lpstr>Kalibrovaný odhad</vt:lpstr>
      <vt:lpstr>Kalibrovaný odhad</vt:lpstr>
      <vt:lpstr>Kalibrovaný odhad</vt:lpstr>
      <vt:lpstr>Závěr a diskuze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Tonda Sokol</dc:creator>
  <cp:lastModifiedBy>Tonda Sokol</cp:lastModifiedBy>
  <cp:revision>1</cp:revision>
  <dcterms:created xsi:type="dcterms:W3CDTF">2024-12-04T20:33:42Z</dcterms:created>
  <dcterms:modified xsi:type="dcterms:W3CDTF">2024-12-04T21:27:49Z</dcterms:modified>
</cp:coreProperties>
</file>